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68DDC86-99D5-43D9-AE45-16A39414EB1B}">
  <a:tblStyle styleId="{968DDC86-99D5-43D9-AE45-16A39414EB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verag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082c34ef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b082c34e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082c34e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082c34e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082c34e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082c34e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af42268fd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af42268f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082c34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b082c34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af42268fd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af42268fd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082c34e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b082c34e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af42268fd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af42268fd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parece repetitivo (?)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082c34e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082c34e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parece repetitivo (?)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b03219b0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b03219b0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af42268fd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af42268f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b0781d1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b0781d1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af42268fd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af42268fd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b082c34e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b082c34e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082c34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082c34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082c34e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082c34e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b082c34e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b082c34e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082c34ef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082c34ef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082c34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082c34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082c34e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082c34e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af42268fd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af42268f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399025"/>
            <a:ext cx="8520600" cy="17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Organização e Arquitetura de Computadores II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54575" y="2289150"/>
            <a:ext cx="85206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Grupo F - Módulo de Previsão de Desvio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11700" y="3214675"/>
            <a:ext cx="61722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Bruno Brandão Inácio - 9838122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Pedro de Moraes Ligabue - 9837434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Pedro Henrique L. F. de Mendonça - 8039011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Vitor Tiveron de Almeida Santos - 9868085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Rodrigo Perrucci Macharelli - 9348877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- Interface da Tabela (Execute)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50" y="1074875"/>
            <a:ext cx="530123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5" y="3449363"/>
            <a:ext cx="645795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- EX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325" y="1078350"/>
            <a:ext cx="404733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- Descrição Funcional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225" y="1109525"/>
            <a:ext cx="36775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- Instruction Fetch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PC_IN é um sinal de saída, usado como entrada na tabela de desvios;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Novo multiplexador na entrada do PC, que recebe o endereço de desvio </a:t>
            </a:r>
            <a:r>
              <a:rPr lang="pt-BR"/>
              <a:t>vindo da tabela</a:t>
            </a:r>
            <a:r>
              <a:rPr lang="pt-BR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seletor do multiplexador é equivalente à previsão da tabela, de forma que, se é previsto o desvio, o multiplexador seleciona a entrada com o endereço de desvio;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Dessa maneira, quando a tabela identifica uma instrução de desvio com probabilidade de ser tomado, o endereço seguinte carregado no PC já é o endereço de desvio. A previsão é armazenada no registrador de estágio.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- Instruction Fetch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950" y="1119575"/>
            <a:ext cx="4670101" cy="36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- Execute 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lógica de desvio que estava no estágio Memory Access passa para o Execute;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lógica de desvio também é alterada, verificando se a previsão está certa ou errada, ao invés de se houve desvio ou não. Isso é feito usando um XOR com a previsão e o resultado do desvio.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Novas saídas são criadas: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Endereço da instrução de desvio, endereço de desvio e resultado do desvio são enviados à tabela;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Sinal de descarte do pipeline são enviados aos estágios anteriores.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Para o Instruction Fetch, é enviado o PC do estágio + 4 ou o endereço de desvio, junto com um sinal indicando da previsão.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- Execute 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913" y="1017725"/>
            <a:ext cx="3990175" cy="394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- Conexões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Execute - Instruction Fetch		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Em casos de erro de previsão, o Execute envia um endereço para o PC no Instruction Fetch, que pode ser tanto valor do PC do Execute + 4, caso não haja desvio, quanto o endereço de desvio, se houver desvio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Execute também envia um sinal indicando o erro de previsão, de forma que o valor correto seja carregado no PC. Isso é feito utilizando um multiplexador imediatamente antes da entrada do PC.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Descarte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Execute envia o sinal de erro de previsão para multiplexadores imediatamente antes dos registradores de estágio. No caso do erro de previsão, os registradores carregam valores zerados, efetivamente descartando as instruções erradas.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- Conexões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725" y="1017725"/>
            <a:ext cx="49105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Testes da tabela em funcionamento normal.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775" y="1571750"/>
            <a:ext cx="7316501" cy="30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previsão de desvio?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50" y="1614488"/>
            <a:ext cx="60102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Testes da tabela em casos especiais.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200" y="1554000"/>
            <a:ext cx="7368351" cy="3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</a:t>
            </a:r>
            <a:r>
              <a:rPr lang="pt-BR"/>
              <a:t> 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Testes do pipeline realizados com o software ModelSim.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600" y="1686650"/>
            <a:ext cx="5454776" cy="29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Perguntas?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Previsor de Desvio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Previsão é feita a partir de uma máquina de estado. O</a:t>
            </a:r>
            <a:r>
              <a:rPr lang="pt-BR"/>
              <a:t>s estados definem qual será a previsão, conforme a tabela: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1005450" y="226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{968DDC86-99D5-43D9-AE45-16A39414EB1B}</a:tableStyleId>
              </a:tblPr>
              <a:tblGrid>
                <a:gridCol w="714150"/>
                <a:gridCol w="1800150"/>
                <a:gridCol w="1052250"/>
              </a:tblGrid>
              <a:tr h="319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Estado</a:t>
                      </a:r>
                      <a:endParaRPr b="1"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Descrição</a:t>
                      </a:r>
                      <a:endParaRPr b="1"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Previsão</a:t>
                      </a:r>
                      <a:endParaRPr b="1"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9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00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Fortemente não tomado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Sem desvio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9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01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Fracamente não tomado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Sem desvio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9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Fracamente tomado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Desvio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9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11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Fortemente tomado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Desvio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022" y="2264950"/>
            <a:ext cx="2255327" cy="20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Previsor Global de Desvio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Apenas mantém contagem dos desvios tomados ou não e toma decisões a partir dessa média.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Analise o código abaixo supondo que o previsor está no estado 10.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 i = 0;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while (i&lt;1000) {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	if (i &lt; 900) {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		std::cout &lt;&lt; “i &lt; 900”;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	++i;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5031950" y="231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{968DDC86-99D5-43D9-AE45-16A39414EB1B}</a:tableStyleId>
              </a:tblPr>
              <a:tblGrid>
                <a:gridCol w="714150"/>
                <a:gridCol w="1800150"/>
                <a:gridCol w="1052250"/>
              </a:tblGrid>
              <a:tr h="319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Estado</a:t>
                      </a:r>
                      <a:endParaRPr b="1"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Descrição</a:t>
                      </a:r>
                      <a:endParaRPr b="1"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Previsão</a:t>
                      </a:r>
                      <a:endParaRPr b="1"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9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00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Fortemente não tomado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Sem desvio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9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01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Fracamente não tomado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Sem desvio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9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Fracamente tomado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Desvio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9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11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Fortemente tomado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Desvio</a:t>
                      </a:r>
                      <a:endParaRPr sz="12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Previsor Global de Desvio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Apenas mantém contagem dos desvios tomados ou não e toma decisões a partir dessa média.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Analise o código abaixo supondo que o previsor está no estado 10.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 i = 0;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while (i&lt;1000) {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if (i &lt; 900) {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		std::cout &lt;&lt; “i &lt; 900”;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	++i;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450275" y="3195200"/>
            <a:ext cx="372376" cy="891894"/>
          </a:xfrm>
          <a:custGeom>
            <a:rect b="b" l="l" r="r" t="t"/>
            <a:pathLst>
              <a:path extrusionOk="0" h="28402" w="21215">
                <a:moveTo>
                  <a:pt x="21215" y="28402"/>
                </a:moveTo>
                <a:cubicBezTo>
                  <a:pt x="17694" y="26382"/>
                  <a:pt x="780" y="21013"/>
                  <a:pt x="87" y="16279"/>
                </a:cubicBezTo>
                <a:cubicBezTo>
                  <a:pt x="-606" y="11545"/>
                  <a:pt x="14230" y="2713"/>
                  <a:pt x="17059" y="0"/>
                </a:cubicBezTo>
              </a:path>
            </a:pathLst>
          </a:cu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0" name="Google Shape;90;p17"/>
          <p:cNvSpPr/>
          <p:nvPr/>
        </p:nvSpPr>
        <p:spPr>
          <a:xfrm>
            <a:off x="86059" y="2892125"/>
            <a:ext cx="312275" cy="1567300"/>
          </a:xfrm>
          <a:custGeom>
            <a:rect b="b" l="l" r="r" t="t"/>
            <a:pathLst>
              <a:path extrusionOk="0" h="62692" w="12491">
                <a:moveTo>
                  <a:pt x="12491" y="62692"/>
                </a:moveTo>
                <a:cubicBezTo>
                  <a:pt x="10413" y="56977"/>
                  <a:pt x="195" y="38851"/>
                  <a:pt x="22" y="28402"/>
                </a:cubicBezTo>
                <a:cubicBezTo>
                  <a:pt x="-151" y="17953"/>
                  <a:pt x="9547" y="4734"/>
                  <a:pt x="11452" y="0"/>
                </a:cubicBezTo>
              </a:path>
            </a:pathLst>
          </a:cu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1" name="Google Shape;91;p17"/>
          <p:cNvSpPr txBox="1"/>
          <p:nvPr/>
        </p:nvSpPr>
        <p:spPr>
          <a:xfrm>
            <a:off x="4701875" y="2199400"/>
            <a:ext cx="3783900" cy="24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0x00	mov 0, i</a:t>
            </a:r>
            <a:b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0x04	</a:t>
            </a:r>
            <a:r>
              <a:rPr lang="pt-BR" sz="1800">
                <a:solidFill>
                  <a:srgbClr val="6D9EEB"/>
                </a:solidFill>
                <a:latin typeface="Average"/>
                <a:ea typeface="Average"/>
                <a:cs typeface="Average"/>
                <a:sym typeface="Average"/>
              </a:rPr>
              <a:t>bge i, 900, 0x0C</a:t>
            </a:r>
            <a:b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0x08	std::cout</a:t>
            </a:r>
            <a:b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0x0C	add i, i, 1</a:t>
            </a:r>
            <a:b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0x10		</a:t>
            </a:r>
            <a:r>
              <a:rPr lang="pt-BR" sz="1800">
                <a:solidFill>
                  <a:srgbClr val="93C47D"/>
                </a:solidFill>
                <a:latin typeface="Average"/>
                <a:ea typeface="Average"/>
                <a:cs typeface="Average"/>
                <a:sym typeface="Average"/>
              </a:rPr>
              <a:t>b</a:t>
            </a:r>
            <a:r>
              <a:rPr lang="pt-BR" sz="1800">
                <a:solidFill>
                  <a:srgbClr val="93C47D"/>
                </a:solidFill>
                <a:latin typeface="Average"/>
                <a:ea typeface="Average"/>
                <a:cs typeface="Average"/>
                <a:sym typeface="Average"/>
              </a:rPr>
              <a:t>l</a:t>
            </a:r>
            <a:r>
              <a:rPr lang="pt-BR" sz="1800">
                <a:solidFill>
                  <a:srgbClr val="93C47D"/>
                </a:solidFill>
                <a:latin typeface="Average"/>
                <a:ea typeface="Average"/>
                <a:cs typeface="Average"/>
                <a:sym typeface="Average"/>
              </a:rPr>
              <a:t>e i, 1000, 0x04</a:t>
            </a:r>
            <a:endParaRPr sz="1800">
              <a:solidFill>
                <a:srgbClr val="93C47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6676150" y="2709725"/>
            <a:ext cx="882400" cy="684050"/>
          </a:xfrm>
          <a:custGeom>
            <a:rect b="b" l="l" r="r" t="t"/>
            <a:pathLst>
              <a:path extrusionOk="0" h="27362" w="35296">
                <a:moveTo>
                  <a:pt x="25631" y="0"/>
                </a:moveTo>
                <a:cubicBezTo>
                  <a:pt x="27074" y="2655"/>
                  <a:pt x="38562" y="11372"/>
                  <a:pt x="34290" y="15932"/>
                </a:cubicBezTo>
                <a:cubicBezTo>
                  <a:pt x="30018" y="20492"/>
                  <a:pt x="5715" y="25457"/>
                  <a:pt x="0" y="27362"/>
                </a:cubicBezTo>
              </a:path>
            </a:pathLst>
          </a:cu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3" name="Google Shape;93;p17"/>
          <p:cNvSpPr/>
          <p:nvPr/>
        </p:nvSpPr>
        <p:spPr>
          <a:xfrm rot="-544461">
            <a:off x="7169736" y="2660248"/>
            <a:ext cx="1198634" cy="961162"/>
          </a:xfrm>
          <a:custGeom>
            <a:rect b="b" l="l" r="r" t="t"/>
            <a:pathLst>
              <a:path extrusionOk="0" h="38446" w="56263">
                <a:moveTo>
                  <a:pt x="0" y="38446"/>
                </a:moveTo>
                <a:cubicBezTo>
                  <a:pt x="9352" y="35733"/>
                  <a:pt x="53686" y="28575"/>
                  <a:pt x="56111" y="22167"/>
                </a:cubicBezTo>
                <a:cubicBezTo>
                  <a:pt x="58536" y="15759"/>
                  <a:pt x="21475" y="3695"/>
                  <a:pt x="14548" y="0"/>
                </a:cubicBezTo>
              </a:path>
            </a:pathLst>
          </a:cu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Previsor Global de Desvio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Apenas mantém contagem dos desvios tomados ou não e toma decisões a partir dessa média.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Analise o código abaixo supondo que o previsor está no estado 10.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 i = 0;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while (i&lt;1000) {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if (i &lt; 900) {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		std::cout &lt;&lt; “i &lt; 900”;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	++i;</a:t>
            </a:r>
            <a:br>
              <a:rPr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50275" y="3195200"/>
            <a:ext cx="372376" cy="891894"/>
          </a:xfrm>
          <a:custGeom>
            <a:rect b="b" l="l" r="r" t="t"/>
            <a:pathLst>
              <a:path extrusionOk="0" h="28402" w="21215">
                <a:moveTo>
                  <a:pt x="21215" y="28402"/>
                </a:moveTo>
                <a:cubicBezTo>
                  <a:pt x="17694" y="26382"/>
                  <a:pt x="780" y="21013"/>
                  <a:pt x="87" y="16279"/>
                </a:cubicBezTo>
                <a:cubicBezTo>
                  <a:pt x="-606" y="11545"/>
                  <a:pt x="14230" y="2713"/>
                  <a:pt x="17059" y="0"/>
                </a:cubicBezTo>
              </a:path>
            </a:pathLst>
          </a:cu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01" name="Google Shape;101;p18"/>
          <p:cNvSpPr/>
          <p:nvPr/>
        </p:nvSpPr>
        <p:spPr>
          <a:xfrm>
            <a:off x="86059" y="2892125"/>
            <a:ext cx="312275" cy="1567300"/>
          </a:xfrm>
          <a:custGeom>
            <a:rect b="b" l="l" r="r" t="t"/>
            <a:pathLst>
              <a:path extrusionOk="0" h="62692" w="12491">
                <a:moveTo>
                  <a:pt x="12491" y="62692"/>
                </a:moveTo>
                <a:cubicBezTo>
                  <a:pt x="10413" y="56977"/>
                  <a:pt x="195" y="38851"/>
                  <a:pt x="22" y="28402"/>
                </a:cubicBezTo>
                <a:cubicBezTo>
                  <a:pt x="-151" y="17953"/>
                  <a:pt x="9547" y="4734"/>
                  <a:pt x="11452" y="0"/>
                </a:cubicBezTo>
              </a:path>
            </a:pathLst>
          </a:cu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2" name="Google Shape;102;p18"/>
          <p:cNvSpPr txBox="1"/>
          <p:nvPr/>
        </p:nvSpPr>
        <p:spPr>
          <a:xfrm>
            <a:off x="4701875" y="2199400"/>
            <a:ext cx="3783900" cy="24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0x00	mov 0, i</a:t>
            </a:r>
            <a:b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0x04	</a:t>
            </a:r>
            <a:r>
              <a:rPr lang="pt-BR" sz="1800">
                <a:solidFill>
                  <a:srgbClr val="6D9EEB"/>
                </a:solidFill>
                <a:latin typeface="Average"/>
                <a:ea typeface="Average"/>
                <a:cs typeface="Average"/>
                <a:sym typeface="Average"/>
              </a:rPr>
              <a:t>bge i, 900, 0x0C</a:t>
            </a:r>
            <a:b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0x08	std::cout</a:t>
            </a:r>
            <a:b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0x0C	add i, i, 1</a:t>
            </a:r>
            <a:b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0x10		</a:t>
            </a:r>
            <a:r>
              <a:rPr lang="pt-BR" sz="1800">
                <a:solidFill>
                  <a:srgbClr val="93C47D"/>
                </a:solidFill>
                <a:latin typeface="Average"/>
                <a:ea typeface="Average"/>
                <a:cs typeface="Average"/>
                <a:sym typeface="Average"/>
              </a:rPr>
              <a:t>ble i, 1000, 0x04</a:t>
            </a:r>
            <a:endParaRPr sz="1800">
              <a:solidFill>
                <a:srgbClr val="93C47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6676150" y="2709725"/>
            <a:ext cx="882400" cy="684050"/>
          </a:xfrm>
          <a:custGeom>
            <a:rect b="b" l="l" r="r" t="t"/>
            <a:pathLst>
              <a:path extrusionOk="0" h="27362" w="35296">
                <a:moveTo>
                  <a:pt x="25631" y="0"/>
                </a:moveTo>
                <a:cubicBezTo>
                  <a:pt x="27074" y="2655"/>
                  <a:pt x="38562" y="11372"/>
                  <a:pt x="34290" y="15932"/>
                </a:cubicBezTo>
                <a:cubicBezTo>
                  <a:pt x="30018" y="20492"/>
                  <a:pt x="5715" y="25457"/>
                  <a:pt x="0" y="27362"/>
                </a:cubicBezTo>
              </a:path>
            </a:pathLst>
          </a:cu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4" name="Google Shape;104;p18"/>
          <p:cNvSpPr/>
          <p:nvPr/>
        </p:nvSpPr>
        <p:spPr>
          <a:xfrm rot="-544461">
            <a:off x="7169736" y="2660248"/>
            <a:ext cx="1198634" cy="961162"/>
          </a:xfrm>
          <a:custGeom>
            <a:rect b="b" l="l" r="r" t="t"/>
            <a:pathLst>
              <a:path extrusionOk="0" h="38446" w="56263">
                <a:moveTo>
                  <a:pt x="0" y="38446"/>
                </a:moveTo>
                <a:cubicBezTo>
                  <a:pt x="9352" y="35733"/>
                  <a:pt x="53686" y="28575"/>
                  <a:pt x="56111" y="22167"/>
                </a:cubicBezTo>
                <a:cubicBezTo>
                  <a:pt x="58536" y="15759"/>
                  <a:pt x="21475" y="3695"/>
                  <a:pt x="14548" y="0"/>
                </a:cubicBezTo>
              </a:path>
            </a:pathLst>
          </a:cu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5" name="Google Shape;105;p18"/>
          <p:cNvSpPr txBox="1"/>
          <p:nvPr/>
        </p:nvSpPr>
        <p:spPr>
          <a:xfrm>
            <a:off x="917875" y="4242950"/>
            <a:ext cx="45981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Um previsor para cada desvio!</a:t>
            </a:r>
            <a:endParaRPr b="1"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- Tabela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uma tabela, armazenam-se endereço da instrução atual, para que posição ela faz o branch e a previsão.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Inserção por um ring buffer garantindo substituição FIFO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19"/>
          <p:cNvGraphicFramePr/>
          <p:nvPr/>
        </p:nvGraphicFramePr>
        <p:xfrm>
          <a:off x="952500" y="264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{968DDC86-99D5-43D9-AE45-16A39414EB1B}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Instruction Addr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Branch Addr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Prediction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0x0012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0x0042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0x0016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0x0024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- Interface da Tabela (Fetch)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00" y="1074875"/>
            <a:ext cx="530123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750" y="2580538"/>
            <a:ext cx="67056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- IF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600" y="1017725"/>
            <a:ext cx="489678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