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  <p:embeddedFont>
      <p:font typeface="Poppins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DsQHtpTF9+GoKTcYB03ClMZV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7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6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9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8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11.xml"/><Relationship Id="rId37" Type="http://schemas.openxmlformats.org/officeDocument/2006/relationships/font" Target="fonts/PoppinsMedium-regular.fntdata"/><Relationship Id="rId14" Type="http://schemas.openxmlformats.org/officeDocument/2006/relationships/slide" Target="slides/slide10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PoppinsMedium-italic.fntdata"/><Relationship Id="rId16" Type="http://schemas.openxmlformats.org/officeDocument/2006/relationships/slide" Target="slides/slide12.xml"/><Relationship Id="rId38" Type="http://schemas.openxmlformats.org/officeDocument/2006/relationships/font" Target="fonts/Poppins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0491134f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6b049113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0491134f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6b049113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0491134f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b0491134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0491134f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6b0491134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0491134f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6b049113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0491134f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6b049113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0491134f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6b0491134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b0491134f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6b0491134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0491134f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6b0491134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b0491134f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6b049113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b0491134f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6b0491134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08065e68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6b08065e6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55033f92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55033f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b08065e68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6b08065e6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0491134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6b049113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0491134f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b0491134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0491134f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6b049113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3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30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3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30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9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9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4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1" name="Google Shape;121;p4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1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30" name="Google Shape;130;p4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1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36" name="Google Shape;136;p4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3" name="Google Shape;23;p3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3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31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Google Shape;37;p3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8" name="Google Shape;38;p3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46" name="Google Shape;46;p3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2" name="Google Shape;52;p3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53" name="Google Shape;53;p3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58" name="Google Shape;58;p3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" name="Google Shape;65;p3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i="0" sz="7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0" name="Google Shape;70;p3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3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3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6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6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6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8" name="Google Shape;88;p3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3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5" name="Google Shape;95;p37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6" name="Google Shape;96;p37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3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8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3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4" name="Google Shape;104;p3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3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8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2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Barramento AMBA 3 AHB-Lite</a:t>
            </a:r>
            <a:endParaRPr/>
          </a:p>
        </p:txBody>
      </p:sp>
      <p:grpSp>
        <p:nvGrpSpPr>
          <p:cNvPr id="142" name="Google Shape;142;p1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0491134f_0_3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Decodificador </a:t>
            </a:r>
            <a:endParaRPr/>
          </a:p>
        </p:txBody>
      </p:sp>
      <p:sp>
        <p:nvSpPr>
          <p:cNvPr id="240" name="Google Shape;240;g6b0491134f_0_35"/>
          <p:cNvSpPr txBox="1"/>
          <p:nvPr>
            <p:ph idx="1" type="body"/>
          </p:nvPr>
        </p:nvSpPr>
        <p:spPr>
          <a:xfrm>
            <a:off x="1069625" y="1958050"/>
            <a:ext cx="3368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Esse módulo tem a função de decodificar cada transferência e oferecer o sinal de seleção para o escravo que está envolvido na transferência.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g6b0491134f_0_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g6b0491134f_0_35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3" name="Google Shape;243;g6b0491134f_0_3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6b0491134f_0_3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6b0491134f_0_3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g6b0491134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724" y="2404375"/>
            <a:ext cx="4490149" cy="20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6b0491134f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00" y="550425"/>
            <a:ext cx="4339475" cy="19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0491134f_0_5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Multiplexador</a:t>
            </a:r>
            <a:endParaRPr/>
          </a:p>
        </p:txBody>
      </p:sp>
      <p:sp>
        <p:nvSpPr>
          <p:cNvPr id="253" name="Google Shape;253;g6b0491134f_0_50"/>
          <p:cNvSpPr txBox="1"/>
          <p:nvPr>
            <p:ph idx="1" type="body"/>
          </p:nvPr>
        </p:nvSpPr>
        <p:spPr>
          <a:xfrm>
            <a:off x="1069625" y="1958050"/>
            <a:ext cx="3368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Multiplexa o barramento de leitura de dados e responde sinais dos escravos para os mestres.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4" name="Google Shape;254;g6b0491134f_0_5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g6b0491134f_0_50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56" name="Google Shape;256;g6b0491134f_0_5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6b0491134f_0_50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6b0491134f_0_5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g6b0491134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100" y="-19050"/>
            <a:ext cx="2547562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0491134f_0_177"/>
          <p:cNvSpPr txBox="1"/>
          <p:nvPr>
            <p:ph type="title"/>
          </p:nvPr>
        </p:nvSpPr>
        <p:spPr>
          <a:xfrm>
            <a:off x="457200" y="1166125"/>
            <a:ext cx="6900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Componentes para mais de 1 mestre</a:t>
            </a:r>
            <a:endParaRPr/>
          </a:p>
        </p:txBody>
      </p:sp>
      <p:sp>
        <p:nvSpPr>
          <p:cNvPr id="265" name="Google Shape;265;g6b0491134f_0_17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g6b0491134f_0_17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67" name="Google Shape;267;g6b0491134f_0_17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6b0491134f_0_17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b0491134f_0_17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0" name="Google Shape;270;g6b0491134f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25" y="1973350"/>
            <a:ext cx="5548299" cy="263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0491134f_0_6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Árbitro</a:t>
            </a:r>
            <a:endParaRPr/>
          </a:p>
        </p:txBody>
      </p:sp>
      <p:sp>
        <p:nvSpPr>
          <p:cNvPr id="276" name="Google Shape;276;g6b0491134f_0_64"/>
          <p:cNvSpPr txBox="1"/>
          <p:nvPr>
            <p:ph idx="1" type="body"/>
          </p:nvPr>
        </p:nvSpPr>
        <p:spPr>
          <a:xfrm>
            <a:off x="1069625" y="1958050"/>
            <a:ext cx="3368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Para mais de um mestre, é necessário um árbitro: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Multiplexador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MasterSelector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Decodificador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Registrador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7" name="Google Shape;277;g6b0491134f_0_6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g6b0491134f_0_6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79" name="Google Shape;279;g6b0491134f_0_6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6b0491134f_0_6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b0491134f_0_6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2" name="Google Shape;282;g6b0491134f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025" y="718612"/>
            <a:ext cx="4818975" cy="37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0491134f_0_7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Árbitro</a:t>
            </a:r>
            <a:endParaRPr/>
          </a:p>
        </p:txBody>
      </p:sp>
      <p:sp>
        <p:nvSpPr>
          <p:cNvPr id="288" name="Google Shape;288;g6b0491134f_0_77"/>
          <p:cNvSpPr txBox="1"/>
          <p:nvPr>
            <p:ph idx="1" type="body"/>
          </p:nvPr>
        </p:nvSpPr>
        <p:spPr>
          <a:xfrm>
            <a:off x="1069625" y="1958050"/>
            <a:ext cx="4236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Multiplexador de Seleção do Mestre: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Decide qual dos mestres pode acessar o barramento.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89" name="Google Shape;289;g6b0491134f_0_7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g6b0491134f_0_7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91" name="Google Shape;291;g6b0491134f_0_7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6b0491134f_0_7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b0491134f_0_7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g6b0491134f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494" y="0"/>
            <a:ext cx="25489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0491134f_0_90"/>
          <p:cNvSpPr txBox="1"/>
          <p:nvPr>
            <p:ph type="title"/>
          </p:nvPr>
        </p:nvSpPr>
        <p:spPr>
          <a:xfrm>
            <a:off x="632800" y="1288000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Árbitro</a:t>
            </a:r>
            <a:endParaRPr/>
          </a:p>
        </p:txBody>
      </p:sp>
      <p:sp>
        <p:nvSpPr>
          <p:cNvPr id="300" name="Google Shape;300;g6b0491134f_0_90"/>
          <p:cNvSpPr txBox="1"/>
          <p:nvPr>
            <p:ph idx="1" type="body"/>
          </p:nvPr>
        </p:nvSpPr>
        <p:spPr>
          <a:xfrm>
            <a:off x="574000" y="1713875"/>
            <a:ext cx="3740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Decodificador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 de Seleção do Mestre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01" name="Google Shape;301;g6b0491134f_0_9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g6b0491134f_0_90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03" name="Google Shape;303;g6b0491134f_0_9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6b0491134f_0_90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6b0491134f_0_9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6b0491134f_0_90"/>
          <p:cNvSpPr txBox="1"/>
          <p:nvPr>
            <p:ph idx="1" type="body"/>
          </p:nvPr>
        </p:nvSpPr>
        <p:spPr>
          <a:xfrm>
            <a:off x="4314100" y="1713875"/>
            <a:ext cx="3740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Registrador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7" name="Google Shape;307;g6b0491134f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75" y="2116075"/>
            <a:ext cx="4233474" cy="23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6b0491134f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00" y="2028425"/>
            <a:ext cx="2392875" cy="31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b0491134f_0_10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Árbitro</a:t>
            </a:r>
            <a:endParaRPr/>
          </a:p>
        </p:txBody>
      </p:sp>
      <p:sp>
        <p:nvSpPr>
          <p:cNvPr id="314" name="Google Shape;314;g6b0491134f_0_103"/>
          <p:cNvSpPr txBox="1"/>
          <p:nvPr>
            <p:ph idx="1" type="body"/>
          </p:nvPr>
        </p:nvSpPr>
        <p:spPr>
          <a:xfrm>
            <a:off x="1069625" y="1958050"/>
            <a:ext cx="3740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Seletor do Mestre: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Componente responsável pela lógica de prioridade fixa que escolherá qual mestre tem acesso ao barramento.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Medium"/>
              <a:buChar char="￮"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5" name="Google Shape;315;g6b0491134f_0_10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g6b0491134f_0_103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17" name="Google Shape;317;g6b0491134f_0_10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6b0491134f_0_10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6b0491134f_0_10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0" name="Google Shape;320;g6b0491134f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200" y="2938150"/>
            <a:ext cx="4564749" cy="2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0491134f_0_132"/>
          <p:cNvSpPr txBox="1"/>
          <p:nvPr>
            <p:ph type="ctrTitle"/>
          </p:nvPr>
        </p:nvSpPr>
        <p:spPr>
          <a:xfrm>
            <a:off x="2001675" y="1965550"/>
            <a:ext cx="5258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Dependências</a:t>
            </a:r>
            <a:endParaRPr/>
          </a:p>
        </p:txBody>
      </p:sp>
      <p:sp>
        <p:nvSpPr>
          <p:cNvPr id="326" name="Google Shape;326;g6b0491134f_0_132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b0491134f_0_15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Dependências</a:t>
            </a:r>
            <a:endParaRPr/>
          </a:p>
        </p:txBody>
      </p:sp>
      <p:sp>
        <p:nvSpPr>
          <p:cNvPr id="332" name="Google Shape;332;g6b0491134f_0_150"/>
          <p:cNvSpPr txBox="1"/>
          <p:nvPr>
            <p:ph idx="2" type="body"/>
          </p:nvPr>
        </p:nvSpPr>
        <p:spPr>
          <a:xfrm>
            <a:off x="392900" y="1958050"/>
            <a:ext cx="2790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Módulos externos (masters e slaves) são provenientes de outros grupos.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33" name="Google Shape;333;g6b0491134f_0_15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g6b0491134f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35" name="Google Shape;335;g6b0491134f_0_150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36" name="Google Shape;336;g6b0491134f_0_150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6b0491134f_0_150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6b0491134f_0_15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g6b0491134f_0_150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6b0491134f_0_150"/>
          <p:cNvSpPr txBox="1"/>
          <p:nvPr>
            <p:ph idx="2" type="body"/>
          </p:nvPr>
        </p:nvSpPr>
        <p:spPr>
          <a:xfrm>
            <a:off x="3131349" y="1989800"/>
            <a:ext cx="2559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￮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Para implementar a interface entre módulos e barramento, é recomendado seguir a especificação padronizada utilizada, a AMBA AHB-Lite.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￮"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0491134f_0_189"/>
          <p:cNvSpPr txBox="1"/>
          <p:nvPr>
            <p:ph type="ctrTitle"/>
          </p:nvPr>
        </p:nvSpPr>
        <p:spPr>
          <a:xfrm>
            <a:off x="2616325" y="1640725"/>
            <a:ext cx="5258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Simulação</a:t>
            </a:r>
            <a:endParaRPr/>
          </a:p>
        </p:txBody>
      </p:sp>
      <p:sp>
        <p:nvSpPr>
          <p:cNvPr id="346" name="Google Shape;346;g6b0491134f_0_18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ctrTitle"/>
          </p:nvPr>
        </p:nvSpPr>
        <p:spPr>
          <a:xfrm>
            <a:off x="2246700" y="2496425"/>
            <a:ext cx="44559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Descrição do barramento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b0491134f_0_20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Simulação</a:t>
            </a:r>
            <a:endParaRPr/>
          </a:p>
        </p:txBody>
      </p:sp>
      <p:sp>
        <p:nvSpPr>
          <p:cNvPr id="352" name="Google Shape;352;g6b0491134f_0_208"/>
          <p:cNvSpPr txBox="1"/>
          <p:nvPr>
            <p:ph idx="2" type="body"/>
          </p:nvPr>
        </p:nvSpPr>
        <p:spPr>
          <a:xfrm>
            <a:off x="2975050" y="838475"/>
            <a:ext cx="50259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￮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Testes de c</a:t>
            </a: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ada componente individualmente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￮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Simulação do barramento como um todo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￮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Máquina de estados simulando resposta do escravo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3" name="Google Shape;353;g6b0491134f_0_20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g6b0491134f_0_208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55" name="Google Shape;355;g6b0491134f_0_20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6b0491134f_0_208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6b0491134f_0_208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g6b0491134f_0_208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6b0491134f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2253100"/>
            <a:ext cx="4710125" cy="2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b08065e68_1_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Simulação </a:t>
            </a:r>
            <a:endParaRPr/>
          </a:p>
        </p:txBody>
      </p:sp>
      <p:sp>
        <p:nvSpPr>
          <p:cNvPr id="365" name="Google Shape;365;g6b08065e68_1_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g6b08065e68_1_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7" name="Google Shape;367;g6b08065e68_1_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6b08065e68_1_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6b08065e68_1_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g6b08065e68_1_4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6b08065e68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3500"/>
            <a:ext cx="9759348" cy="15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6b08065e68_1_4"/>
          <p:cNvSpPr/>
          <p:nvPr/>
        </p:nvSpPr>
        <p:spPr>
          <a:xfrm>
            <a:off x="1674425" y="3136025"/>
            <a:ext cx="212700" cy="19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6b08065e68_1_4"/>
          <p:cNvSpPr txBox="1"/>
          <p:nvPr/>
        </p:nvSpPr>
        <p:spPr>
          <a:xfrm>
            <a:off x="728675" y="1627325"/>
            <a:ext cx="3000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Leitura e escrita de 2 escravos por 1 mestre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4" name="Google Shape;374;g6b08065e68_1_4"/>
          <p:cNvCxnSpPr>
            <a:stCxn id="375" idx="1"/>
          </p:cNvCxnSpPr>
          <p:nvPr/>
        </p:nvCxnSpPr>
        <p:spPr>
          <a:xfrm flipH="1">
            <a:off x="1887225" y="2619900"/>
            <a:ext cx="2955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g6b08065e68_1_4"/>
          <p:cNvSpPr/>
          <p:nvPr/>
        </p:nvSpPr>
        <p:spPr>
          <a:xfrm>
            <a:off x="5969025" y="3136025"/>
            <a:ext cx="212700" cy="194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6b08065e68_1_4"/>
          <p:cNvSpPr txBox="1"/>
          <p:nvPr/>
        </p:nvSpPr>
        <p:spPr>
          <a:xfrm>
            <a:off x="2182725" y="2423250"/>
            <a:ext cx="110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Escravo 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77" name="Google Shape;377;g6b08065e68_1_4"/>
          <p:cNvCxnSpPr>
            <a:stCxn id="378" idx="1"/>
          </p:cNvCxnSpPr>
          <p:nvPr/>
        </p:nvCxnSpPr>
        <p:spPr>
          <a:xfrm flipH="1">
            <a:off x="6159000" y="2631763"/>
            <a:ext cx="2955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g6b08065e68_1_4"/>
          <p:cNvSpPr txBox="1"/>
          <p:nvPr/>
        </p:nvSpPr>
        <p:spPr>
          <a:xfrm>
            <a:off x="6454500" y="2435113"/>
            <a:ext cx="110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Escravo 2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79" name="Google Shape;379;g6b08065e68_1_4"/>
          <p:cNvSpPr/>
          <p:nvPr/>
        </p:nvSpPr>
        <p:spPr>
          <a:xfrm>
            <a:off x="198650" y="3606175"/>
            <a:ext cx="336900" cy="10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g6b08065e68_1_4"/>
          <p:cNvCxnSpPr>
            <a:stCxn id="381" idx="1"/>
            <a:endCxn id="379" idx="0"/>
          </p:cNvCxnSpPr>
          <p:nvPr/>
        </p:nvCxnSpPr>
        <p:spPr>
          <a:xfrm flipH="1">
            <a:off x="367050" y="2666300"/>
            <a:ext cx="1287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g6b08065e68_1_4"/>
          <p:cNvSpPr txBox="1"/>
          <p:nvPr/>
        </p:nvSpPr>
        <p:spPr>
          <a:xfrm>
            <a:off x="495750" y="2469650"/>
            <a:ext cx="1686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Saída escravo0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2" name="Google Shape;382;g6b08065e68_1_4"/>
          <p:cNvSpPr/>
          <p:nvPr/>
        </p:nvSpPr>
        <p:spPr>
          <a:xfrm>
            <a:off x="198650" y="3749050"/>
            <a:ext cx="336900" cy="109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g6b08065e68_1_4"/>
          <p:cNvCxnSpPr/>
          <p:nvPr/>
        </p:nvCxnSpPr>
        <p:spPr>
          <a:xfrm rot="10800000">
            <a:off x="367025" y="3887300"/>
            <a:ext cx="1521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g6b08065e68_1_4"/>
          <p:cNvSpPr txBox="1"/>
          <p:nvPr/>
        </p:nvSpPr>
        <p:spPr>
          <a:xfrm>
            <a:off x="459350" y="4463650"/>
            <a:ext cx="1626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Saída escravo2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5" name="Google Shape;385;g6b08065e68_1_4"/>
          <p:cNvSpPr/>
          <p:nvPr/>
        </p:nvSpPr>
        <p:spPr>
          <a:xfrm>
            <a:off x="5193950" y="3929025"/>
            <a:ext cx="293700" cy="2937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55033f925_0_0"/>
          <p:cNvSpPr/>
          <p:nvPr/>
        </p:nvSpPr>
        <p:spPr>
          <a:xfrm>
            <a:off x="-717400" y="2066600"/>
            <a:ext cx="10470600" cy="323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b08065e68_1_1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Simulação </a:t>
            </a:r>
            <a:endParaRPr/>
          </a:p>
        </p:txBody>
      </p:sp>
      <p:sp>
        <p:nvSpPr>
          <p:cNvPr id="396" name="Google Shape;396;g6b08065e68_1_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7" name="Google Shape;397;g6b08065e68_1_1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98" name="Google Shape;398;g6b08065e68_1_1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6b08065e68_1_1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6b08065e68_1_1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g6b08065e68_1_17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6b08065e68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7250"/>
            <a:ext cx="10347755" cy="19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6b08065e68_1_17"/>
          <p:cNvSpPr txBox="1"/>
          <p:nvPr/>
        </p:nvSpPr>
        <p:spPr>
          <a:xfrm>
            <a:off x="728675" y="1627325"/>
            <a:ext cx="3000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eitura de 2 escravos por 2 mestres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23"/>
          <p:cNvSpPr txBox="1"/>
          <p:nvPr>
            <p:ph idx="4294967295" type="ctrTitle"/>
          </p:nvPr>
        </p:nvSpPr>
        <p:spPr>
          <a:xfrm>
            <a:off x="2351788" y="946162"/>
            <a:ext cx="46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4800"/>
              <a:t>Obrigado!</a:t>
            </a:r>
            <a:endParaRPr b="1" i="0" sz="4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p23"/>
          <p:cNvSpPr txBox="1"/>
          <p:nvPr>
            <p:ph idx="4294967295" type="subTitle"/>
          </p:nvPr>
        </p:nvSpPr>
        <p:spPr>
          <a:xfrm>
            <a:off x="2351800" y="2225302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Perguntas</a:t>
            </a:r>
            <a:r>
              <a:rPr b="1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1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Thábata Pontes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Lucas Pereira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Giovanni Abeni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Guilherme Vecchi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João Lins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11" name="Google Shape;411;p23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12" name="Google Shape;412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3"/>
          <p:cNvSpPr txBox="1"/>
          <p:nvPr/>
        </p:nvSpPr>
        <p:spPr>
          <a:xfrm>
            <a:off x="5719525" y="1306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Um barramento é uma interface de conexão entre mestres e escravos, que possibilita transferências de dados entre estes, ou seja, é um conjunto de linhas que permite a ligação entre tais dispositivos.</a:t>
            </a:r>
            <a:endParaRPr sz="1400"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900" y="2659250"/>
            <a:ext cx="3859919" cy="2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7" name="Google Shape;167;p6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68" name="Google Shape;168;p6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 Protocolo AMBA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i="1" lang="en" sz="1200">
                <a:latin typeface="Arial"/>
                <a:ea typeface="Arial"/>
                <a:cs typeface="Arial"/>
                <a:sym typeface="Arial"/>
              </a:rPr>
              <a:t>Advanced Microcontroller Bus Architecture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É um tipo de interconexão para gerenciar blocos funcionais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Desenvolvimento de projetos com multiprocessadores.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￮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ASB (Advanced System Bus), AHB (Advanced High-Performance Bus), APB(Advanced Peripheral Bus).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75" name="Google Shape;175;p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</a:pPr>
            <a:r>
              <a:rPr b="1" lang="en"/>
              <a:t>Processadores, memória de instrução, de dados, placas de vídeo, etc.</a:t>
            </a:r>
            <a:endParaRPr/>
          </a:p>
        </p:txBody>
      </p:sp>
      <p:sp>
        <p:nvSpPr>
          <p:cNvPr id="184" name="Google Shape;184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Casos de uso e escolhas de projeto</a:t>
            </a:r>
            <a:endParaRPr/>
          </a:p>
        </p:txBody>
      </p:sp>
      <p:sp>
        <p:nvSpPr>
          <p:cNvPr id="185" name="Google Shape;185;p8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</a:pPr>
            <a:r>
              <a:rPr b="1" lang="en"/>
              <a:t>AMBA 3 AHB-Lite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b="1" lang="en"/>
              <a:t>Mestres e escravos 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86" name="Google Shape;186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8" name="Google Shape;188;p8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9" name="Google Shape;189;p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8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0491134f_0_2"/>
          <p:cNvSpPr txBox="1"/>
          <p:nvPr>
            <p:ph type="ctrTitle"/>
          </p:nvPr>
        </p:nvSpPr>
        <p:spPr>
          <a:xfrm>
            <a:off x="1913050" y="1242250"/>
            <a:ext cx="44559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Módulos</a:t>
            </a:r>
            <a:endParaRPr/>
          </a:p>
        </p:txBody>
      </p:sp>
      <p:sp>
        <p:nvSpPr>
          <p:cNvPr id="198" name="Google Shape;198;g6b0491134f_0_2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6b0491134f_0_2"/>
          <p:cNvSpPr txBox="1"/>
          <p:nvPr/>
        </p:nvSpPr>
        <p:spPr>
          <a:xfrm>
            <a:off x="2596175" y="1896250"/>
            <a:ext cx="4167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Light"/>
                <a:ea typeface="Poppins Light"/>
                <a:cs typeface="Poppins Light"/>
                <a:sym typeface="Poppins Light"/>
              </a:rPr>
              <a:t>Componentes associados ao barramento AMBA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457200" y="1166125"/>
            <a:ext cx="6900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Componentes para 1 mestre</a:t>
            </a:r>
            <a:endParaRPr/>
          </a:p>
        </p:txBody>
      </p:sp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6" name="Google Shape;206;p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07" name="Google Shape;207;p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0" name="Google Shape;21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0" y="2010025"/>
            <a:ext cx="5295150" cy="25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0491134f_0_16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Mestres</a:t>
            </a:r>
            <a:endParaRPr/>
          </a:p>
        </p:txBody>
      </p:sp>
      <p:sp>
        <p:nvSpPr>
          <p:cNvPr id="216" name="Google Shape;216;g6b0491134f_0_165"/>
          <p:cNvSpPr txBox="1"/>
          <p:nvPr>
            <p:ph idx="1" type="body"/>
          </p:nvPr>
        </p:nvSpPr>
        <p:spPr>
          <a:xfrm>
            <a:off x="1069625" y="1958050"/>
            <a:ext cx="3368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Responsável por fornecer endereço e controlar informação para iniciar operações de leitura e escrita</a:t>
            </a: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7" name="Google Shape;217;g6b0491134f_0_16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g6b0491134f_0_165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19" name="Google Shape;219;g6b0491134f_0_16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6b0491134f_0_16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6b0491134f_0_16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2" name="Google Shape;222;g6b0491134f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825" y="1166125"/>
            <a:ext cx="4269725" cy="32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0491134f_0_1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Escravos</a:t>
            </a:r>
            <a:endParaRPr/>
          </a:p>
        </p:txBody>
      </p:sp>
      <p:sp>
        <p:nvSpPr>
          <p:cNvPr id="228" name="Google Shape;228;g6b0491134f_0_11"/>
          <p:cNvSpPr txBox="1"/>
          <p:nvPr>
            <p:ph idx="1" type="body"/>
          </p:nvPr>
        </p:nvSpPr>
        <p:spPr>
          <a:xfrm>
            <a:off x="1069625" y="1958050"/>
            <a:ext cx="3368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 Medium"/>
              <a:buChar char="￮"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A função do escravo é responder as transferências iniciadas pelo mestre.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9" name="Google Shape;229;g6b0491134f_0_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g6b0491134f_0_1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1" name="Google Shape;231;g6b0491134f_0_1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6b0491134f_0_1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6b0491134f_0_1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g6b0491134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175" y="385400"/>
            <a:ext cx="3728275" cy="43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