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64"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85280"/>
  </p:normalViewPr>
  <p:slideViewPr>
    <p:cSldViewPr snapToGrid="0" snapToObjects="1">
      <p:cViewPr varScale="1">
        <p:scale>
          <a:sx n="127" d="100"/>
          <a:sy n="127" d="100"/>
        </p:scale>
        <p:origin x="16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690B5-FBA1-DB45-83A7-50D2C2A73716}" type="datetimeFigureOut">
              <a:rPr lang="en-US" smtClean="0"/>
              <a:t>7/28/21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1E814-7880-234F-B17B-ABB1DD18EBA3}" type="slidenum">
              <a:rPr lang="en-US" smtClean="0"/>
              <a:t>‹#›</a:t>
            </a:fld>
            <a:endParaRPr lang="en-US"/>
          </a:p>
        </p:txBody>
      </p:sp>
    </p:spTree>
    <p:extLst>
      <p:ext uri="{BB962C8B-B14F-4D97-AF65-F5344CB8AC3E}">
        <p14:creationId xmlns:p14="http://schemas.microsoft.com/office/powerpoint/2010/main" val="71574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 My name is Amanda </a:t>
            </a:r>
            <a:r>
              <a:rPr lang="en-US" dirty="0" err="1"/>
              <a:t>Haydaw</a:t>
            </a:r>
            <a:r>
              <a:rPr lang="en-US" dirty="0"/>
              <a:t>, I am going to represent a web page tool which can support health team with covid cases tracking whatever if the have identify as primary or secondary contact. </a:t>
            </a:r>
          </a:p>
          <a:p>
            <a:endParaRPr lang="en-US" dirty="0"/>
          </a:p>
        </p:txBody>
      </p:sp>
      <p:sp>
        <p:nvSpPr>
          <p:cNvPr id="4" name="Slide Number Placeholder 3"/>
          <p:cNvSpPr>
            <a:spLocks noGrp="1"/>
          </p:cNvSpPr>
          <p:nvPr>
            <p:ph type="sldNum" sz="quarter" idx="5"/>
          </p:nvPr>
        </p:nvSpPr>
        <p:spPr/>
        <p:txBody>
          <a:bodyPr/>
          <a:lstStyle/>
          <a:p>
            <a:fld id="{5801E814-7880-234F-B17B-ABB1DD18EBA3}" type="slidenum">
              <a:rPr lang="en-US" smtClean="0"/>
              <a:t>1</a:t>
            </a:fld>
            <a:endParaRPr lang="en-US"/>
          </a:p>
        </p:txBody>
      </p:sp>
    </p:spTree>
    <p:extLst>
      <p:ext uri="{BB962C8B-B14F-4D97-AF65-F5344CB8AC3E}">
        <p14:creationId xmlns:p14="http://schemas.microsoft.com/office/powerpoint/2010/main" val="378487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Creating a webpage tool which can help staff to trace coronavirus holder and enable tracing team members to record and fill person’s details virus holder. having one tool page which can help the tracing team to reduce pressure, entering all communications entries which will avoid miss communication with patients which is a common scenario happen, Visibility to enter new patient details, tracing active virus holder across all states, a view to clearance active virus, a view if a patient is in ICU across states, etc.</a:t>
            </a:r>
          </a:p>
        </p:txBody>
      </p:sp>
      <p:sp>
        <p:nvSpPr>
          <p:cNvPr id="4" name="Slide Number Placeholder 3"/>
          <p:cNvSpPr>
            <a:spLocks noGrp="1"/>
          </p:cNvSpPr>
          <p:nvPr>
            <p:ph type="sldNum" sz="quarter" idx="5"/>
          </p:nvPr>
        </p:nvSpPr>
        <p:spPr/>
        <p:txBody>
          <a:bodyPr/>
          <a:lstStyle/>
          <a:p>
            <a:fld id="{EDCAD2E7-DD4D-1149-800C-EDB3FF253242}" type="slidenum">
              <a:rPr lang="en-US" smtClean="0"/>
              <a:t>3</a:t>
            </a:fld>
            <a:endParaRPr lang="en-US"/>
          </a:p>
        </p:txBody>
      </p:sp>
    </p:spTree>
    <p:extLst>
      <p:ext uri="{BB962C8B-B14F-4D97-AF65-F5344CB8AC3E}">
        <p14:creationId xmlns:p14="http://schemas.microsoft.com/office/powerpoint/2010/main" val="35047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solution is done by different team and high possibility to be missed by team , </a:t>
            </a:r>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Having one tool page which can help the tracing team to reduce pressure, enter all communications entries which will avoid miss communication with patients which is a common scenario happen, Visibility to enter new patient details, tracing active virus holder across all states, a view to clearance active virus, a view if a patient is in ICU across states, etc.</a:t>
            </a:r>
          </a:p>
          <a:p>
            <a:endParaRPr lang="en-US" dirty="0"/>
          </a:p>
        </p:txBody>
      </p:sp>
      <p:sp>
        <p:nvSpPr>
          <p:cNvPr id="4" name="Slide Number Placeholder 3"/>
          <p:cNvSpPr>
            <a:spLocks noGrp="1"/>
          </p:cNvSpPr>
          <p:nvPr>
            <p:ph type="sldNum" sz="quarter" idx="5"/>
          </p:nvPr>
        </p:nvSpPr>
        <p:spPr/>
        <p:txBody>
          <a:bodyPr/>
          <a:lstStyle/>
          <a:p>
            <a:fld id="{5801E814-7880-234F-B17B-ABB1DD18EBA3}" type="slidenum">
              <a:rPr lang="en-US" smtClean="0"/>
              <a:t>4</a:t>
            </a:fld>
            <a:endParaRPr lang="en-US"/>
          </a:p>
        </p:txBody>
      </p:sp>
    </p:spTree>
    <p:extLst>
      <p:ext uri="{BB962C8B-B14F-4D97-AF65-F5344CB8AC3E}">
        <p14:creationId xmlns:p14="http://schemas.microsoft.com/office/powerpoint/2010/main" val="327070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7DEE-EFF4-504A-ADFC-C4031DA80C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FF5CD73-119F-6D43-A5F0-CC4A7C8B6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CFE2DA1-B86A-C543-BE21-60845CC0FC2E}"/>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5" name="Footer Placeholder 4">
            <a:extLst>
              <a:ext uri="{FF2B5EF4-FFF2-40B4-BE49-F238E27FC236}">
                <a16:creationId xmlns:a16="http://schemas.microsoft.com/office/drawing/2014/main" id="{8BCF1EFE-EDD5-C742-8ABC-79E48EED5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B5EE-1CC7-B844-8B8F-9A880725BAE5}"/>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416852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1353-DBAB-ED4F-A84F-3F13EE27DC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B1B9249-6F4E-FD48-8D34-EE7C77C5B6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8D87F3-B738-1B4A-B8FC-F356D2D36B6C}"/>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5" name="Footer Placeholder 4">
            <a:extLst>
              <a:ext uri="{FF2B5EF4-FFF2-40B4-BE49-F238E27FC236}">
                <a16:creationId xmlns:a16="http://schemas.microsoft.com/office/drawing/2014/main" id="{C6E525A8-14D1-7C46-97FA-5145753EA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8DE57-7EC7-E74C-BA5E-0FDC985B1797}"/>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300138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5200C-6036-9F42-9D85-523E3737688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E884BD-4C69-4646-8CE2-B94FE38E0A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6082F2-6022-E546-B0F0-2334D747BC57}"/>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5" name="Footer Placeholder 4">
            <a:extLst>
              <a:ext uri="{FF2B5EF4-FFF2-40B4-BE49-F238E27FC236}">
                <a16:creationId xmlns:a16="http://schemas.microsoft.com/office/drawing/2014/main" id="{8C52625A-E2E6-9145-B16F-49E7BC512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C3122-BCF0-184A-A1A7-DFB7234A8B77}"/>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422395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290C-FD42-D242-9E2B-F466EB07104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F0A730F-1D54-9D46-A4E6-E33917AB9AE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085D34-B564-1A4B-BE23-4BE0E6A6081C}"/>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5" name="Footer Placeholder 4">
            <a:extLst>
              <a:ext uri="{FF2B5EF4-FFF2-40B4-BE49-F238E27FC236}">
                <a16:creationId xmlns:a16="http://schemas.microsoft.com/office/drawing/2014/main" id="{C28D1D34-5746-AD46-A9AD-C4C490D1D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378ED-802C-8E48-AE45-B8901195A98B}"/>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292288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B5A9-BED0-6747-9AFB-009A8C2395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39B553E-0B8F-1F47-9196-CDFAC5B9E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664799B-2EAD-0A47-8F69-85676FF43EE9}"/>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5" name="Footer Placeholder 4">
            <a:extLst>
              <a:ext uri="{FF2B5EF4-FFF2-40B4-BE49-F238E27FC236}">
                <a16:creationId xmlns:a16="http://schemas.microsoft.com/office/drawing/2014/main" id="{2C1867A1-FC14-6945-B023-ABBC30A8D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BA2FB-3429-984B-B60D-1E5E2F1EF08E}"/>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7005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B37F-DB2C-C84C-BF56-2A6A01BD06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4E963A-0BEC-F545-8D1A-44777B7462B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F432088-7162-9249-B1B3-F0785F478F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C7EEF2C-E212-0E45-ADA2-B7B4A13B6A8D}"/>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6" name="Footer Placeholder 5">
            <a:extLst>
              <a:ext uri="{FF2B5EF4-FFF2-40B4-BE49-F238E27FC236}">
                <a16:creationId xmlns:a16="http://schemas.microsoft.com/office/drawing/2014/main" id="{807455B0-4A47-904D-89E1-DD089FC9B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589C3-5522-EE40-B850-171044F8E5C9}"/>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138972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4709-04EB-1541-BB43-52DFD1CDD81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55BCAD8-29FD-8F47-B7E9-A6659E811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4C8436-EF1D-1046-96F0-F007DA90AC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E96178-D2C1-5C4A-B77B-2A685DA6D5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CEA5E3-E10F-5F4E-885C-756BAC7A2A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818AC18-6F4A-C743-A0ED-6D42FC8ACC40}"/>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8" name="Footer Placeholder 7">
            <a:extLst>
              <a:ext uri="{FF2B5EF4-FFF2-40B4-BE49-F238E27FC236}">
                <a16:creationId xmlns:a16="http://schemas.microsoft.com/office/drawing/2014/main" id="{9B8ABF03-28C1-524F-8670-03D4FE0A1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C6B97E-4F94-5446-BEF4-63215A8FF7C0}"/>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195128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2740-21EA-7348-AC19-38C3B84A207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FFF9690-F239-864A-814F-F675BF1FD7F3}"/>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4" name="Footer Placeholder 3">
            <a:extLst>
              <a:ext uri="{FF2B5EF4-FFF2-40B4-BE49-F238E27FC236}">
                <a16:creationId xmlns:a16="http://schemas.microsoft.com/office/drawing/2014/main" id="{923C7EE6-14F2-8948-B5BD-ACE1C190DF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5BB6BA-7486-2E40-8966-B8F4FEB280CB}"/>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56800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26C79-6FFF-664A-AC93-CA35694527D5}"/>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3" name="Footer Placeholder 2">
            <a:extLst>
              <a:ext uri="{FF2B5EF4-FFF2-40B4-BE49-F238E27FC236}">
                <a16:creationId xmlns:a16="http://schemas.microsoft.com/office/drawing/2014/main" id="{BA4A9513-916E-5441-B454-C51F46971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E19C58-FD59-9341-95CE-AC7D6FBFDE6E}"/>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416405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E192-765B-EE41-881E-9064A9C04E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6AEDDBB-D692-F148-B5F9-D0DB32193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9DDEB8C-4BB8-454C-BD04-C90AF9B28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9BFD63-3826-8540-8008-451E0D60496E}"/>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6" name="Footer Placeholder 5">
            <a:extLst>
              <a:ext uri="{FF2B5EF4-FFF2-40B4-BE49-F238E27FC236}">
                <a16:creationId xmlns:a16="http://schemas.microsoft.com/office/drawing/2014/main" id="{9E33D242-6298-8843-BADE-EE61AC891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E3E28-064A-9B4C-880D-CDBD42274E7E}"/>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398297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0E3C8-FCB2-644B-8061-4D6E42B1CE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79C3C1C-99D8-FA4C-A997-4CFBB42EF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C48CC-D45F-3948-AFA7-E685F5469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E51125-3FA2-3247-8605-FC907EAE0EA5}"/>
              </a:ext>
            </a:extLst>
          </p:cNvPr>
          <p:cNvSpPr>
            <a:spLocks noGrp="1"/>
          </p:cNvSpPr>
          <p:nvPr>
            <p:ph type="dt" sz="half" idx="10"/>
          </p:nvPr>
        </p:nvSpPr>
        <p:spPr/>
        <p:txBody>
          <a:bodyPr/>
          <a:lstStyle/>
          <a:p>
            <a:fld id="{8E3D0EC5-16AA-DB42-A18A-5174F55ACC39}" type="datetimeFigureOut">
              <a:rPr lang="en-US" smtClean="0"/>
              <a:t>7/28/21</a:t>
            </a:fld>
            <a:endParaRPr lang="en-US"/>
          </a:p>
        </p:txBody>
      </p:sp>
      <p:sp>
        <p:nvSpPr>
          <p:cNvPr id="6" name="Footer Placeholder 5">
            <a:extLst>
              <a:ext uri="{FF2B5EF4-FFF2-40B4-BE49-F238E27FC236}">
                <a16:creationId xmlns:a16="http://schemas.microsoft.com/office/drawing/2014/main" id="{063D893A-1D5A-5F46-B9B3-A6AE416DD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E67AA-727C-1540-9652-72420DB87BF9}"/>
              </a:ext>
            </a:extLst>
          </p:cNvPr>
          <p:cNvSpPr>
            <a:spLocks noGrp="1"/>
          </p:cNvSpPr>
          <p:nvPr>
            <p:ph type="sldNum" sz="quarter" idx="12"/>
          </p:nvPr>
        </p:nvSpPr>
        <p:spPr/>
        <p:txBody>
          <a:bodyPr/>
          <a:lstStyle/>
          <a:p>
            <a:fld id="{77F10520-69E1-CC43-A96C-13D61DC86D3A}" type="slidenum">
              <a:rPr lang="en-US" smtClean="0"/>
              <a:t>‹#›</a:t>
            </a:fld>
            <a:endParaRPr lang="en-US"/>
          </a:p>
        </p:txBody>
      </p:sp>
    </p:spTree>
    <p:extLst>
      <p:ext uri="{BB962C8B-B14F-4D97-AF65-F5344CB8AC3E}">
        <p14:creationId xmlns:p14="http://schemas.microsoft.com/office/powerpoint/2010/main" val="117952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729EC-7358-E644-9FC6-854EDD6C7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17ACDE0-6941-4F42-B8B4-F4104BA24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BB5B64-1A56-6D43-8DB4-1940CBDE6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D0EC5-16AA-DB42-A18A-5174F55ACC39}" type="datetimeFigureOut">
              <a:rPr lang="en-US" smtClean="0"/>
              <a:t>7/28/21</a:t>
            </a:fld>
            <a:endParaRPr lang="en-US"/>
          </a:p>
        </p:txBody>
      </p:sp>
      <p:sp>
        <p:nvSpPr>
          <p:cNvPr id="5" name="Footer Placeholder 4">
            <a:extLst>
              <a:ext uri="{FF2B5EF4-FFF2-40B4-BE49-F238E27FC236}">
                <a16:creationId xmlns:a16="http://schemas.microsoft.com/office/drawing/2014/main" id="{B3E3DF7F-E932-044E-A5A5-32BFF7E2F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0C5C10-2704-A74C-893F-4696D7C8F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10520-69E1-CC43-A96C-13D61DC86D3A}" type="slidenum">
              <a:rPr lang="en-US" smtClean="0"/>
              <a:t>‹#›</a:t>
            </a:fld>
            <a:endParaRPr lang="en-US"/>
          </a:p>
        </p:txBody>
      </p:sp>
    </p:spTree>
    <p:extLst>
      <p:ext uri="{BB962C8B-B14F-4D97-AF65-F5344CB8AC3E}">
        <p14:creationId xmlns:p14="http://schemas.microsoft.com/office/powerpoint/2010/main" val="203101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audio" Target="../media/media3.m4a"/><Relationship Id="rId7" Type="http://schemas.openxmlformats.org/officeDocument/2006/relationships/image" Target="../media/image5.png"/><Relationship Id="rId2" Type="http://schemas.microsoft.com/office/2007/relationships/media" Target="../media/media3.m4a"/><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7.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3.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 name="Rectangle 8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8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E0A1B60-8638-214E-B29B-BC5AE4F81115}"/>
              </a:ext>
            </a:extLst>
          </p:cNvPr>
          <p:cNvSpPr>
            <a:spLocks noGrp="1"/>
          </p:cNvSpPr>
          <p:nvPr>
            <p:ph type="ctrTitle"/>
          </p:nvPr>
        </p:nvSpPr>
        <p:spPr>
          <a:xfrm>
            <a:off x="1378425" y="5199797"/>
            <a:ext cx="9435152" cy="789673"/>
          </a:xfrm>
        </p:spPr>
        <p:txBody>
          <a:bodyPr anchor="ctr">
            <a:normAutofit/>
          </a:bodyPr>
          <a:lstStyle/>
          <a:p>
            <a:r>
              <a:rPr lang="en-AU" sz="4000">
                <a:solidFill>
                  <a:schemeClr val="bg1"/>
                </a:solidFill>
              </a:rPr>
              <a:t>CTR - COVID Tracking Record</a:t>
            </a:r>
            <a:r>
              <a:rPr lang="en-AU" sz="4000">
                <a:solidFill>
                  <a:schemeClr val="bg1"/>
                </a:solidFill>
                <a:effectLst/>
              </a:rPr>
              <a:t> </a:t>
            </a:r>
            <a:endParaRPr lang="en-US" sz="4000">
              <a:solidFill>
                <a:schemeClr val="bg1"/>
              </a:solidFill>
            </a:endParaRPr>
          </a:p>
        </p:txBody>
      </p:sp>
      <p:sp>
        <p:nvSpPr>
          <p:cNvPr id="233" name="Freeform: Shape 10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98" name="Picture 197" descr="A picture containing logo&#10;&#10;Description automatically generated">
            <a:extLst>
              <a:ext uri="{FF2B5EF4-FFF2-40B4-BE49-F238E27FC236}">
                <a16:creationId xmlns:a16="http://schemas.microsoft.com/office/drawing/2014/main" id="{EA8FF52E-751E-7E4B-9EED-517B564C237B}"/>
              </a:ext>
            </a:extLst>
          </p:cNvPr>
          <p:cNvPicPr/>
          <p:nvPr/>
        </p:nvPicPr>
        <p:blipFill>
          <a:blip r:embed="rId5">
            <a:extLst>
              <a:ext uri="{28A0092B-C50C-407E-A947-70E740481C1C}">
                <a14:useLocalDpi xmlns:a14="http://schemas.microsoft.com/office/drawing/2010/main" val="0"/>
              </a:ext>
            </a:extLst>
          </a:blip>
          <a:stretch>
            <a:fillRect/>
          </a:stretch>
        </p:blipFill>
        <p:spPr>
          <a:xfrm>
            <a:off x="643467" y="773945"/>
            <a:ext cx="10914060" cy="3570537"/>
          </a:xfrm>
          <a:prstGeom prst="rect">
            <a:avLst/>
          </a:prstGeom>
        </p:spPr>
      </p:pic>
      <p:pic>
        <p:nvPicPr>
          <p:cNvPr id="7" name="Audio 6">
            <a:hlinkClick r:id="" action="ppaction://media"/>
            <a:extLst>
              <a:ext uri="{FF2B5EF4-FFF2-40B4-BE49-F238E27FC236}">
                <a16:creationId xmlns:a16="http://schemas.microsoft.com/office/drawing/2014/main" id="{6B8679F7-5FA8-6944-8E9F-B2EA48254E8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545075512"/>
      </p:ext>
    </p:extLst>
  </p:cSld>
  <p:clrMapOvr>
    <a:masterClrMapping/>
  </p:clrMapOvr>
  <mc:AlternateContent xmlns:mc="http://schemas.openxmlformats.org/markup-compatibility/2006">
    <mc:Choice xmlns:p14="http://schemas.microsoft.com/office/powerpoint/2010/main" Requires="p14">
      <p:transition spd="slow" p14:dur="2000" advTm="12974"/>
    </mc:Choice>
    <mc:Fallback>
      <p:transition spd="slow" advTm="129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10" presetClass="entr" presetSubtype="0" fill="hold" grpId="0" nodeType="withEffect">
                                  <p:stCondLst>
                                    <p:cond delay="500"/>
                                  </p:stCondLst>
                                  <p:iterate type="lt">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7"/>
                </p:tgtEl>
              </p:cMediaNode>
            </p:audio>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9">
            <a:extLst>
              <a:ext uri="{FF2B5EF4-FFF2-40B4-BE49-F238E27FC236}">
                <a16:creationId xmlns:a16="http://schemas.microsoft.com/office/drawing/2014/main" id="{0FBEE5C9-5C2E-46DB-81F2-F4A3DBD16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62921F-008E-874D-BFB8-E042D65CBAFB}"/>
              </a:ext>
            </a:extLst>
          </p:cNvPr>
          <p:cNvPicPr>
            <a:picLocks noChangeAspect="1"/>
          </p:cNvPicPr>
          <p:nvPr/>
        </p:nvPicPr>
        <p:blipFill rotWithShape="1">
          <a:blip r:embed="rId4"/>
          <a:srcRect t="18045" r="1" b="22079"/>
          <a:stretch/>
        </p:blipFill>
        <p:spPr>
          <a:xfrm>
            <a:off x="4426858" y="3429004"/>
            <a:ext cx="7765144" cy="3428999"/>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E1619549-31D0-E04D-B614-80399661D5EC}"/>
              </a:ext>
            </a:extLst>
          </p:cNvPr>
          <p:cNvPicPr/>
          <p:nvPr/>
        </p:nvPicPr>
        <p:blipFill rotWithShape="1">
          <a:blip r:embed="rId5">
            <a:extLst>
              <a:ext uri="{28A0092B-C50C-407E-A947-70E740481C1C}">
                <a14:useLocalDpi xmlns:a14="http://schemas.microsoft.com/office/drawing/2010/main" val="0"/>
              </a:ext>
            </a:extLst>
          </a:blip>
          <a:srcRect l="18663" r="7762" b="2"/>
          <a:stretch/>
        </p:blipFill>
        <p:spPr>
          <a:xfrm>
            <a:off x="4426853" y="-3"/>
            <a:ext cx="7765146" cy="3434400"/>
          </a:xfrm>
          <a:prstGeom prst="rect">
            <a:avLst/>
          </a:prstGeom>
        </p:spPr>
      </p:pic>
      <p:sp>
        <p:nvSpPr>
          <p:cNvPr id="43" name="Freeform: Shape 11">
            <a:extLst>
              <a:ext uri="{FF2B5EF4-FFF2-40B4-BE49-F238E27FC236}">
                <a16:creationId xmlns:a16="http://schemas.microsoft.com/office/drawing/2014/main" id="{34D94F3A-BF39-47F6-9AAA-3C61AF7E0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B47765B4-4036-4622-8B6B-AB9832B66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51E31600-3A53-2E46-BEAF-97F98010FF63}"/>
              </a:ext>
            </a:extLst>
          </p:cNvPr>
          <p:cNvSpPr>
            <a:spLocks noGrp="1"/>
          </p:cNvSpPr>
          <p:nvPr>
            <p:ph idx="1"/>
          </p:nvPr>
        </p:nvSpPr>
        <p:spPr>
          <a:xfrm>
            <a:off x="765051" y="494270"/>
            <a:ext cx="3384000" cy="5636530"/>
          </a:xfrm>
        </p:spPr>
        <p:txBody>
          <a:bodyPr>
            <a:normAutofit/>
          </a:bodyPr>
          <a:lstStyle/>
          <a:p>
            <a:r>
              <a:rPr lang="en-US" sz="2000" dirty="0">
                <a:solidFill>
                  <a:schemeClr val="bg1">
                    <a:alpha val="60000"/>
                  </a:schemeClr>
                </a:solidFill>
              </a:rPr>
              <a:t>Tracing team loosing communication record.</a:t>
            </a:r>
          </a:p>
          <a:p>
            <a:r>
              <a:rPr lang="en-US" sz="2000" dirty="0">
                <a:solidFill>
                  <a:schemeClr val="bg1">
                    <a:alpha val="60000"/>
                  </a:schemeClr>
                </a:solidFill>
              </a:rPr>
              <a:t>Identified primary /secondary contact miss to inform recent visited place.</a:t>
            </a:r>
          </a:p>
          <a:p>
            <a:r>
              <a:rPr lang="en-US" sz="2000" dirty="0">
                <a:solidFill>
                  <a:schemeClr val="bg1">
                    <a:alpha val="60000"/>
                  </a:schemeClr>
                </a:solidFill>
              </a:rPr>
              <a:t>Tracing team miss to upload data into system </a:t>
            </a:r>
          </a:p>
          <a:p>
            <a:r>
              <a:rPr lang="en-US" sz="2000" dirty="0">
                <a:solidFill>
                  <a:schemeClr val="bg1">
                    <a:alpha val="60000"/>
                  </a:schemeClr>
                </a:solidFill>
              </a:rPr>
              <a:t>Tracing team miss to follow up with active coronavirus holder.</a:t>
            </a:r>
          </a:p>
        </p:txBody>
      </p:sp>
      <p:pic>
        <p:nvPicPr>
          <p:cNvPr id="7" name="Audio 6">
            <a:hlinkClick r:id="" action="ppaction://media"/>
            <a:extLst>
              <a:ext uri="{FF2B5EF4-FFF2-40B4-BE49-F238E27FC236}">
                <a16:creationId xmlns:a16="http://schemas.microsoft.com/office/drawing/2014/main" id="{406FF5DA-F820-AE46-9736-B63D9C653F0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813588841"/>
      </p:ext>
    </p:extLst>
  </p:cSld>
  <p:clrMapOvr>
    <a:masterClrMapping/>
  </p:clrMapOvr>
  <mc:AlternateContent xmlns:mc="http://schemas.openxmlformats.org/markup-compatibility/2006">
    <mc:Choice xmlns:p14="http://schemas.microsoft.com/office/powerpoint/2010/main" Requires="p14">
      <p:transition spd="slow" p14:dur="2000" advTm="55142"/>
    </mc:Choice>
    <mc:Fallback>
      <p:transition spd="slow" advTm="551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30103C3-F429-FF41-90BE-7223E6B7C805}"/>
              </a:ext>
            </a:extLst>
          </p:cNvPr>
          <p:cNvSpPr txBox="1"/>
          <p:nvPr/>
        </p:nvSpPr>
        <p:spPr>
          <a:xfrm>
            <a:off x="8426509" y="1470991"/>
            <a:ext cx="3268665" cy="343436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400" b="1" kern="1200">
                <a:solidFill>
                  <a:schemeClr val="tx1"/>
                </a:solidFill>
                <a:latin typeface="+mj-lt"/>
                <a:ea typeface="+mj-ea"/>
                <a:cs typeface="+mj-cs"/>
              </a:rPr>
              <a:t>Importance Solution</a:t>
            </a:r>
            <a:r>
              <a:rPr lang="en-US" sz="4400" kern="1200">
                <a:solidFill>
                  <a:schemeClr val="tx1"/>
                </a:solidFill>
                <a:effectLst/>
                <a:latin typeface="+mj-lt"/>
                <a:ea typeface="+mj-ea"/>
                <a:cs typeface="+mj-cs"/>
              </a:rPr>
              <a:t> </a:t>
            </a:r>
            <a:endParaRPr lang="en-US" sz="4400" b="1" u="sng" kern="120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08D4B5EA-DE95-A24C-8108-F85D83471759}"/>
              </a:ext>
            </a:extLst>
          </p:cNvPr>
          <p:cNvPicPr>
            <a:picLocks noChangeAspect="1"/>
          </p:cNvPicPr>
          <p:nvPr/>
        </p:nvPicPr>
        <p:blipFill rotWithShape="1">
          <a:blip r:embed="rId6"/>
          <a:srcRect r="-2" b="22290"/>
          <a:stretch/>
        </p:blipFill>
        <p:spPr>
          <a:xfrm>
            <a:off x="2" y="1"/>
            <a:ext cx="6948167" cy="2456679"/>
          </a:xfrm>
          <a:custGeom>
            <a:avLst/>
            <a:gdLst/>
            <a:ahLst/>
            <a:cxnLst/>
            <a:rect l="l" t="t" r="r" b="b"/>
            <a:pathLst>
              <a:path w="6948167" h="2456679">
                <a:moveTo>
                  <a:pt x="6948167" y="603033"/>
                </a:moveTo>
                <a:lnTo>
                  <a:pt x="6948167" y="617220"/>
                </a:lnTo>
                <a:lnTo>
                  <a:pt x="6946213" y="610127"/>
                </a:lnTo>
                <a:close/>
                <a:moveTo>
                  <a:pt x="0" y="0"/>
                </a:moveTo>
                <a:lnTo>
                  <a:pt x="6766605" y="0"/>
                </a:lnTo>
                <a:lnTo>
                  <a:pt x="6638979" y="219780"/>
                </a:lnTo>
                <a:cubicBezTo>
                  <a:pt x="5552228" y="2091240"/>
                  <a:pt x="5552228" y="2091240"/>
                  <a:pt x="5552228" y="2091240"/>
                </a:cubicBezTo>
                <a:cubicBezTo>
                  <a:pt x="5429962" y="2317464"/>
                  <a:pt x="5185434" y="2456679"/>
                  <a:pt x="4932171" y="2456679"/>
                </a:cubicBezTo>
                <a:cubicBezTo>
                  <a:pt x="888708" y="2456679"/>
                  <a:pt x="888708" y="2456679"/>
                  <a:pt x="888708" y="2456679"/>
                </a:cubicBezTo>
                <a:cubicBezTo>
                  <a:pt x="626713" y="2456679"/>
                  <a:pt x="390917" y="2317464"/>
                  <a:pt x="259919" y="2091240"/>
                </a:cubicBezTo>
                <a:cubicBezTo>
                  <a:pt x="196877" y="1982206"/>
                  <a:pt x="135804" y="1876580"/>
                  <a:pt x="76640" y="1774254"/>
                </a:cubicBezTo>
                <a:lnTo>
                  <a:pt x="0" y="1641704"/>
                </a:lnTo>
                <a:close/>
              </a:path>
            </a:pathLst>
          </a:custGeom>
        </p:spPr>
      </p:pic>
      <p:pic>
        <p:nvPicPr>
          <p:cNvPr id="2" name="Picture 1">
            <a:extLst>
              <a:ext uri="{FF2B5EF4-FFF2-40B4-BE49-F238E27FC236}">
                <a16:creationId xmlns:a16="http://schemas.microsoft.com/office/drawing/2014/main" id="{4F1433D1-E5EC-8047-B6E8-84A1D183F858}"/>
              </a:ext>
            </a:extLst>
          </p:cNvPr>
          <p:cNvPicPr>
            <a:picLocks noChangeAspect="1"/>
          </p:cNvPicPr>
          <p:nvPr/>
        </p:nvPicPr>
        <p:blipFill rotWithShape="1">
          <a:blip r:embed="rId7"/>
          <a:srcRect t="35408" r="-2" b="9379"/>
          <a:stretch/>
        </p:blipFill>
        <p:spPr>
          <a:xfrm>
            <a:off x="2" y="2619612"/>
            <a:ext cx="7676573" cy="4238389"/>
          </a:xfrm>
          <a:custGeom>
            <a:avLst/>
            <a:gdLst/>
            <a:ahLst/>
            <a:cxnLst/>
            <a:rect l="l" t="t" r="r" b="b"/>
            <a:pathLst>
              <a:path w="7676573" h="4238389">
                <a:moveTo>
                  <a:pt x="6948167" y="1839459"/>
                </a:moveTo>
                <a:lnTo>
                  <a:pt x="6948167" y="1853646"/>
                </a:lnTo>
                <a:lnTo>
                  <a:pt x="6946213" y="1846552"/>
                </a:lnTo>
                <a:close/>
                <a:moveTo>
                  <a:pt x="888708" y="0"/>
                </a:moveTo>
                <a:cubicBezTo>
                  <a:pt x="888708" y="0"/>
                  <a:pt x="888708" y="0"/>
                  <a:pt x="4932171" y="0"/>
                </a:cubicBezTo>
                <a:cubicBezTo>
                  <a:pt x="5185434" y="0"/>
                  <a:pt x="5429962" y="139215"/>
                  <a:pt x="5552228" y="365439"/>
                </a:cubicBezTo>
                <a:cubicBezTo>
                  <a:pt x="5552228" y="365439"/>
                  <a:pt x="5552228" y="365439"/>
                  <a:pt x="7578324" y="3854515"/>
                </a:cubicBezTo>
                <a:cubicBezTo>
                  <a:pt x="7643823" y="3963277"/>
                  <a:pt x="7676573" y="4087266"/>
                  <a:pt x="7676573" y="4211255"/>
                </a:cubicBezTo>
                <a:lnTo>
                  <a:pt x="7672952" y="4238389"/>
                </a:lnTo>
                <a:lnTo>
                  <a:pt x="0" y="4238389"/>
                </a:lnTo>
                <a:lnTo>
                  <a:pt x="0" y="814976"/>
                </a:lnTo>
                <a:lnTo>
                  <a:pt x="76640" y="682425"/>
                </a:lnTo>
                <a:cubicBezTo>
                  <a:pt x="135804" y="580099"/>
                  <a:pt x="196877" y="474473"/>
                  <a:pt x="259919" y="365439"/>
                </a:cubicBezTo>
                <a:cubicBezTo>
                  <a:pt x="390917" y="139215"/>
                  <a:pt x="626713" y="0"/>
                  <a:pt x="888708" y="0"/>
                </a:cubicBezTo>
                <a:close/>
              </a:path>
            </a:pathLst>
          </a:custGeom>
        </p:spPr>
      </p:pic>
      <p:pic>
        <p:nvPicPr>
          <p:cNvPr id="18" name="Picture 17" descr="A picture containing logo&#10;&#10;Description automatically generated">
            <a:extLst>
              <a:ext uri="{FF2B5EF4-FFF2-40B4-BE49-F238E27FC236}">
                <a16:creationId xmlns:a16="http://schemas.microsoft.com/office/drawing/2014/main" id="{F2E63615-2AEB-EC4A-AD30-7627B41CE612}"/>
              </a:ext>
            </a:extLst>
          </p:cNvPr>
          <p:cNvPicPr/>
          <p:nvPr/>
        </p:nvPicPr>
        <p:blipFill>
          <a:blip r:embed="rId8">
            <a:extLst>
              <a:ext uri="{28A0092B-C50C-407E-A947-70E740481C1C}">
                <a14:useLocalDpi xmlns:a14="http://schemas.microsoft.com/office/drawing/2010/main" val="0"/>
              </a:ext>
            </a:extLst>
          </a:blip>
          <a:stretch>
            <a:fillRect/>
          </a:stretch>
        </p:blipFill>
        <p:spPr>
          <a:xfrm>
            <a:off x="6314302" y="773945"/>
            <a:ext cx="5572897" cy="2043395"/>
          </a:xfrm>
          <a:prstGeom prst="rect">
            <a:avLst/>
          </a:prstGeom>
        </p:spPr>
      </p:pic>
      <p:pic>
        <p:nvPicPr>
          <p:cNvPr id="7" name="Audio 6">
            <a:hlinkClick r:id="" action="ppaction://media"/>
            <a:extLst>
              <a:ext uri="{FF2B5EF4-FFF2-40B4-BE49-F238E27FC236}">
                <a16:creationId xmlns:a16="http://schemas.microsoft.com/office/drawing/2014/main" id="{42A136B5-877E-1942-BC66-7DD444C6E53E}"/>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2879389995"/>
      </p:ext>
    </p:extLst>
  </p:cSld>
  <p:clrMapOvr>
    <a:masterClrMapping/>
  </p:clrMapOvr>
  <mc:AlternateContent xmlns:mc="http://schemas.openxmlformats.org/markup-compatibility/2006">
    <mc:Choice xmlns:p14="http://schemas.microsoft.com/office/powerpoint/2010/main" Requires="p14">
      <p:transition spd="slow" p14:dur="2000" advTm="81706"/>
    </mc:Choice>
    <mc:Fallback>
      <p:transition spd="slow" advTm="817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5033A2F-BB06-466A-B6F3-5BB80EEEA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4EAD7BE-95C6-4199-9F54-9633BFAA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CF9EEF6-FA4C-8341-AA22-3252A672E618}"/>
              </a:ext>
            </a:extLst>
          </p:cNvPr>
          <p:cNvSpPr txBox="1"/>
          <p:nvPr/>
        </p:nvSpPr>
        <p:spPr>
          <a:xfrm>
            <a:off x="0" y="4588611"/>
            <a:ext cx="10762488" cy="120700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i="1" kern="1200" dirty="0">
                <a:solidFill>
                  <a:schemeClr val="bg1"/>
                </a:solidFill>
                <a:effectLst>
                  <a:outerShdw blurRad="38100" dist="19050" dir="2700000" algn="tl">
                    <a:schemeClr val="dk1">
                      <a:alpha val="40000"/>
                    </a:schemeClr>
                  </a:outerShdw>
                </a:effectLst>
                <a:latin typeface="+mj-lt"/>
                <a:ea typeface="+mj-ea"/>
                <a:cs typeface="+mj-cs"/>
              </a:rPr>
              <a:t>Current Solution</a:t>
            </a:r>
            <a:endParaRPr lang="en-US" sz="60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24918363-B71F-8D4A-9E74-61A8E24AE3FB}"/>
              </a:ext>
            </a:extLst>
          </p:cNvPr>
          <p:cNvPicPr>
            <a:picLocks noChangeAspect="1"/>
          </p:cNvPicPr>
          <p:nvPr/>
        </p:nvPicPr>
        <p:blipFill rotWithShape="1">
          <a:blip r:embed="rId5"/>
          <a:srcRect l="9390" r="10448" b="-5"/>
          <a:stretch/>
        </p:blipFill>
        <p:spPr>
          <a:xfrm>
            <a:off x="0" y="4232260"/>
            <a:ext cx="2718486" cy="2625740"/>
          </a:xfrm>
          <a:prstGeom prst="rect">
            <a:avLst/>
          </a:prstGeom>
        </p:spPr>
      </p:pic>
      <p:cxnSp>
        <p:nvCxnSpPr>
          <p:cNvPr id="17" name="Straight Connector 16">
            <a:extLst>
              <a:ext uri="{FF2B5EF4-FFF2-40B4-BE49-F238E27FC236}">
                <a16:creationId xmlns:a16="http://schemas.microsoft.com/office/drawing/2014/main" id="{0EC59D61-98FB-4DBA-9EFD-0299313D6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0963" y="1062381"/>
            <a:ext cx="0" cy="212090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880FA19-6E66-5D4C-86AD-68E96B7DE031}"/>
              </a:ext>
            </a:extLst>
          </p:cNvPr>
          <p:cNvPicPr>
            <a:picLocks noChangeAspect="1"/>
          </p:cNvPicPr>
          <p:nvPr/>
        </p:nvPicPr>
        <p:blipFill rotWithShape="1">
          <a:blip r:embed="rId6"/>
          <a:srcRect t="9748" r="-1" b="12199"/>
          <a:stretch/>
        </p:blipFill>
        <p:spPr>
          <a:xfrm>
            <a:off x="1185306" y="640714"/>
            <a:ext cx="2651760" cy="3208906"/>
          </a:xfrm>
          <a:prstGeom prst="rect">
            <a:avLst/>
          </a:prstGeom>
        </p:spPr>
      </p:pic>
      <p:cxnSp>
        <p:nvCxnSpPr>
          <p:cNvPr id="19" name="Straight Connector 18">
            <a:extLst>
              <a:ext uri="{FF2B5EF4-FFF2-40B4-BE49-F238E27FC236}">
                <a16:creationId xmlns:a16="http://schemas.microsoft.com/office/drawing/2014/main" id="{D959C4EA-A09C-4A86-992F-952E825CC3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633" y="1062381"/>
            <a:ext cx="0" cy="212090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3468956-A5AE-D947-908A-FCC0AA2BA702}"/>
              </a:ext>
            </a:extLst>
          </p:cNvPr>
          <p:cNvPicPr>
            <a:picLocks noChangeAspect="1"/>
          </p:cNvPicPr>
          <p:nvPr/>
        </p:nvPicPr>
        <p:blipFill rotWithShape="1">
          <a:blip r:embed="rId7"/>
          <a:srcRect r="55995" b="-2"/>
          <a:stretch/>
        </p:blipFill>
        <p:spPr>
          <a:xfrm>
            <a:off x="4113205" y="640714"/>
            <a:ext cx="3339416" cy="3208906"/>
          </a:xfrm>
          <a:prstGeom prst="rect">
            <a:avLst/>
          </a:prstGeom>
        </p:spPr>
      </p:pic>
      <p:cxnSp>
        <p:nvCxnSpPr>
          <p:cNvPr id="21" name="Straight Connector 20">
            <a:extLst>
              <a:ext uri="{FF2B5EF4-FFF2-40B4-BE49-F238E27FC236}">
                <a16:creationId xmlns:a16="http://schemas.microsoft.com/office/drawing/2014/main" id="{4B1206AF-FFE1-408C-A70D-65563D95A4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42301" y="1062381"/>
            <a:ext cx="0" cy="212090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626D4CC-61A8-9340-AC51-D800AF727E00}"/>
              </a:ext>
            </a:extLst>
          </p:cNvPr>
          <p:cNvPicPr>
            <a:picLocks noChangeAspect="1"/>
          </p:cNvPicPr>
          <p:nvPr/>
        </p:nvPicPr>
        <p:blipFill rotWithShape="1">
          <a:blip r:embed="rId8"/>
          <a:srcRect l="16134" r="25772"/>
          <a:stretch/>
        </p:blipFill>
        <p:spPr>
          <a:xfrm>
            <a:off x="7980222" y="640714"/>
            <a:ext cx="2651760" cy="3208906"/>
          </a:xfrm>
          <a:prstGeom prst="rect">
            <a:avLst/>
          </a:prstGeom>
        </p:spPr>
      </p:pic>
      <p:sp>
        <p:nvSpPr>
          <p:cNvPr id="9" name="TextBox 8">
            <a:extLst>
              <a:ext uri="{FF2B5EF4-FFF2-40B4-BE49-F238E27FC236}">
                <a16:creationId xmlns:a16="http://schemas.microsoft.com/office/drawing/2014/main" id="{9FBB9FBD-30A6-364E-ACC2-95A292198991}"/>
              </a:ext>
            </a:extLst>
          </p:cNvPr>
          <p:cNvSpPr txBox="1"/>
          <p:nvPr/>
        </p:nvSpPr>
        <p:spPr>
          <a:xfrm>
            <a:off x="1617117" y="271382"/>
            <a:ext cx="1627882" cy="369332"/>
          </a:xfrm>
          <a:prstGeom prst="rect">
            <a:avLst/>
          </a:prstGeom>
          <a:noFill/>
        </p:spPr>
        <p:txBody>
          <a:bodyPr wrap="none" rtlCol="0">
            <a:spAutoFit/>
          </a:bodyPr>
          <a:lstStyle/>
          <a:p>
            <a:r>
              <a:rPr lang="en-AU" b="1" i="1" dirty="0" err="1">
                <a:effectLst>
                  <a:outerShdw blurRad="38100" dist="19050" dir="2700000" algn="tl">
                    <a:schemeClr val="dk1">
                      <a:alpha val="40000"/>
                    </a:schemeClr>
                  </a:outerShdw>
                </a:effectLst>
              </a:rPr>
              <a:t>COVIDSafe</a:t>
            </a:r>
            <a:r>
              <a:rPr lang="en-AU" b="1" i="1" dirty="0">
                <a:effectLst>
                  <a:outerShdw blurRad="38100" dist="19050" dir="2700000" algn="tl">
                    <a:schemeClr val="dk1">
                      <a:alpha val="40000"/>
                    </a:schemeClr>
                  </a:outerShdw>
                </a:effectLst>
              </a:rPr>
              <a:t> app</a:t>
            </a:r>
            <a:endParaRPr lang="en-US" b="1" dirty="0"/>
          </a:p>
        </p:txBody>
      </p:sp>
      <p:sp>
        <p:nvSpPr>
          <p:cNvPr id="10" name="TextBox 9">
            <a:extLst>
              <a:ext uri="{FF2B5EF4-FFF2-40B4-BE49-F238E27FC236}">
                <a16:creationId xmlns:a16="http://schemas.microsoft.com/office/drawing/2014/main" id="{6E021A40-5D17-F44F-B8A6-E57DC6AE109D}"/>
              </a:ext>
            </a:extLst>
          </p:cNvPr>
          <p:cNvSpPr txBox="1"/>
          <p:nvPr/>
        </p:nvSpPr>
        <p:spPr>
          <a:xfrm>
            <a:off x="4700148" y="259450"/>
            <a:ext cx="2225096" cy="369332"/>
          </a:xfrm>
          <a:prstGeom prst="rect">
            <a:avLst/>
          </a:prstGeom>
          <a:noFill/>
        </p:spPr>
        <p:txBody>
          <a:bodyPr wrap="none" rtlCol="0">
            <a:spAutoFit/>
          </a:bodyPr>
          <a:lstStyle/>
          <a:p>
            <a:r>
              <a:rPr lang="en-US" b="1" i="1" dirty="0"/>
              <a:t>Mystery Case Tracker</a:t>
            </a:r>
          </a:p>
        </p:txBody>
      </p:sp>
      <p:sp>
        <p:nvSpPr>
          <p:cNvPr id="11" name="TextBox 10">
            <a:extLst>
              <a:ext uri="{FF2B5EF4-FFF2-40B4-BE49-F238E27FC236}">
                <a16:creationId xmlns:a16="http://schemas.microsoft.com/office/drawing/2014/main" id="{48C5B8DB-C467-C64B-B5A2-47E3F3BC4B11}"/>
              </a:ext>
            </a:extLst>
          </p:cNvPr>
          <p:cNvSpPr txBox="1"/>
          <p:nvPr/>
        </p:nvSpPr>
        <p:spPr>
          <a:xfrm>
            <a:off x="8190993" y="271782"/>
            <a:ext cx="2440989" cy="369332"/>
          </a:xfrm>
          <a:prstGeom prst="rect">
            <a:avLst/>
          </a:prstGeom>
          <a:noFill/>
        </p:spPr>
        <p:txBody>
          <a:bodyPr wrap="none" rtlCol="0">
            <a:spAutoFit/>
          </a:bodyPr>
          <a:lstStyle/>
          <a:p>
            <a:r>
              <a:rPr lang="en-AU" b="1" i="1" dirty="0">
                <a:effectLst>
                  <a:outerShdw blurRad="38100" dist="19050" dir="2700000" algn="tl">
                    <a:schemeClr val="dk1">
                      <a:alpha val="40000"/>
                    </a:schemeClr>
                  </a:outerShdw>
                </a:effectLst>
              </a:rPr>
              <a:t>Contact Tracing Record</a:t>
            </a:r>
            <a:r>
              <a:rPr lang="en-AU" b="1" dirty="0">
                <a:effectLst/>
              </a:rPr>
              <a:t> </a:t>
            </a:r>
            <a:endParaRPr lang="en-US" b="1" dirty="0"/>
          </a:p>
        </p:txBody>
      </p:sp>
      <p:pic>
        <p:nvPicPr>
          <p:cNvPr id="5" name="Audio 4">
            <a:hlinkClick r:id="" action="ppaction://media"/>
            <a:extLst>
              <a:ext uri="{FF2B5EF4-FFF2-40B4-BE49-F238E27FC236}">
                <a16:creationId xmlns:a16="http://schemas.microsoft.com/office/drawing/2014/main" id="{BEC08913-1A28-234C-BAD4-07248B653C35}"/>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104678919"/>
      </p:ext>
    </p:extLst>
  </p:cSld>
  <p:clrMapOvr>
    <a:masterClrMapping/>
  </p:clrMapOvr>
  <mc:AlternateContent xmlns:mc="http://schemas.openxmlformats.org/markup-compatibility/2006">
    <mc:Choice xmlns:p14="http://schemas.microsoft.com/office/powerpoint/2010/main" Requires="p14">
      <p:transition spd="slow" p14:dur="2000" advTm="95367"/>
    </mc:Choice>
    <mc:Fallback>
      <p:transition spd="slow" advTm="953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270</Words>
  <Application>Microsoft Macintosh PowerPoint</Application>
  <PresentationFormat>Widescreen</PresentationFormat>
  <Paragraphs>17</Paragraphs>
  <Slides>4</Slides>
  <Notes>3</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CTR - COVID Tracking Record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CTR - COVID Tracking Record </dc:title>
  <dc:creator>Haydaw, Amanda</dc:creator>
  <cp:lastModifiedBy>Haydaw, Amanda</cp:lastModifiedBy>
  <cp:revision>8</cp:revision>
  <dcterms:created xsi:type="dcterms:W3CDTF">2021-07-26T22:32:51Z</dcterms:created>
  <dcterms:modified xsi:type="dcterms:W3CDTF">2021-07-28T02:55:09Z</dcterms:modified>
</cp:coreProperties>
</file>