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 varScale="1">
        <p:scale>
          <a:sx n="123" d="100"/>
          <a:sy n="123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A21-BC82-57F4-AB55-27D063077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UCLA </a:t>
            </a:r>
            <a:r>
              <a:rPr lang="en-US" dirty="0" err="1"/>
              <a:t>Bruinium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CBB6AF5-9A0A-04C5-143C-D613A1D7720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/>
                          <m:t>Womanium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/>
                          <m:t>Quantum</m:t>
                        </m:r>
                      </m:e>
                    </m:d>
                  </m:oMath>
                </a14:m>
                <a:r>
                  <a:rPr lang="en-US" dirty="0"/>
                  <a:t> Hackathon 2022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CBB6AF5-9A0A-04C5-143C-D613A1D77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r="-946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0CFBCE-26C0-736C-6074-EC61D0731216}"/>
              </a:ext>
            </a:extLst>
          </p:cNvPr>
          <p:cNvSpPr txBox="1"/>
          <p:nvPr/>
        </p:nvSpPr>
        <p:spPr>
          <a:xfrm>
            <a:off x="2772274" y="4520629"/>
            <a:ext cx="53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Ashley Shin, Amanda Younes, </a:t>
            </a:r>
            <a:r>
              <a:rPr lang="en-US" dirty="0" err="1"/>
              <a:t>Changling</a:t>
            </a:r>
            <a:r>
              <a:rPr lang="en-US" dirty="0"/>
              <a:t> Zhao, </a:t>
            </a:r>
            <a:r>
              <a:rPr lang="en-US" dirty="0" err="1"/>
              <a:t>Lajoyce</a:t>
            </a:r>
            <a:r>
              <a:rPr lang="en-US" dirty="0"/>
              <a:t> </a:t>
            </a:r>
            <a:r>
              <a:rPr lang="en-US" dirty="0" err="1"/>
              <a:t>Mboning</a:t>
            </a:r>
            <a:r>
              <a:rPr lang="en-US" dirty="0"/>
              <a:t>, Lambert Kong, Will Wang </a:t>
            </a:r>
          </a:p>
        </p:txBody>
      </p:sp>
    </p:spTree>
    <p:extLst>
      <p:ext uri="{BB962C8B-B14F-4D97-AF65-F5344CB8AC3E}">
        <p14:creationId xmlns:p14="http://schemas.microsoft.com/office/powerpoint/2010/main" val="109642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9EA5-E151-86AC-6413-43A8B6EA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Beginner</a:t>
            </a:r>
            <a:br>
              <a:rPr lang="en-US" sz="4400" dirty="0"/>
            </a:br>
            <a:r>
              <a:rPr lang="en-US" sz="2700" dirty="0"/>
              <a:t>Trying different backends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552BB9-0783-6F04-ED73-46462AB94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118768"/>
              </p:ext>
            </p:extLst>
          </p:nvPr>
        </p:nvGraphicFramePr>
        <p:xfrm>
          <a:off x="2197894" y="2665701"/>
          <a:ext cx="7796212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37728">
                  <a:extLst>
                    <a:ext uri="{9D8B030D-6E8A-4147-A177-3AD203B41FA5}">
                      <a16:colId xmlns:a16="http://schemas.microsoft.com/office/drawing/2014/main" val="3702885625"/>
                    </a:ext>
                  </a:extLst>
                </a:gridCol>
                <a:gridCol w="4958484">
                  <a:extLst>
                    <a:ext uri="{9D8B030D-6E8A-4147-A177-3AD203B41FA5}">
                      <a16:colId xmlns:a16="http://schemas.microsoft.com/office/drawing/2014/main" val="19090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State Energy of </a:t>
                      </a:r>
                      <a:r>
                        <a:rPr lang="en-US" dirty="0" err="1"/>
                        <a:t>LiH</a:t>
                      </a:r>
                      <a:r>
                        <a:rPr lang="en-US" dirty="0"/>
                        <a:t> (Hartree)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AerBackend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-0.835072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5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ProjectQBackend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-0.8350720000000006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9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8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9DFC-6A64-ACA0-BBA1-BA2A3564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Knowledgeable</a:t>
            </a:r>
            <a:br>
              <a:rPr lang="en-US" dirty="0"/>
            </a:br>
            <a:r>
              <a:rPr lang="en-US" sz="2400" dirty="0"/>
              <a:t>Optimizing the Depth of Jordan-Wigner Mapper Ansatz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8A563F-E918-C02E-C0ED-A4874EC8E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857919"/>
              </p:ext>
            </p:extLst>
          </p:nvPr>
        </p:nvGraphicFramePr>
        <p:xfrm>
          <a:off x="2236763" y="2704514"/>
          <a:ext cx="7514334" cy="1005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04778">
                  <a:extLst>
                    <a:ext uri="{9D8B030D-6E8A-4147-A177-3AD203B41FA5}">
                      <a16:colId xmlns:a16="http://schemas.microsoft.com/office/drawing/2014/main" val="3353822952"/>
                    </a:ext>
                  </a:extLst>
                </a:gridCol>
                <a:gridCol w="2504778">
                  <a:extLst>
                    <a:ext uri="{9D8B030D-6E8A-4147-A177-3AD203B41FA5}">
                      <a16:colId xmlns:a16="http://schemas.microsoft.com/office/drawing/2014/main" val="697499508"/>
                    </a:ext>
                  </a:extLst>
                </a:gridCol>
                <a:gridCol w="2504778">
                  <a:extLst>
                    <a:ext uri="{9D8B030D-6E8A-4147-A177-3AD203B41FA5}">
                      <a16:colId xmlns:a16="http://schemas.microsoft.com/office/drawing/2014/main" val="3809774930"/>
                    </a:ext>
                  </a:extLst>
                </a:gridCol>
              </a:tblGrid>
              <a:tr h="274926">
                <a:tc>
                  <a:txBody>
                    <a:bodyPr/>
                    <a:lstStyle/>
                    <a:p>
                      <a:r>
                        <a:rPr lang="en-US" dirty="0" err="1"/>
                        <a:t>LiH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3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Circuit Depth</a:t>
                      </a:r>
                    </a:p>
                    <a:p>
                      <a:r>
                        <a:rPr lang="en-US" dirty="0"/>
                        <a:t>Depth CNOT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9834</a:t>
                      </a:r>
                    </a:p>
                    <a:p>
                      <a:r>
                        <a:rPr lang="en-US" dirty="0"/>
                        <a:t>7964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8573</a:t>
                      </a:r>
                    </a:p>
                    <a:p>
                      <a:r>
                        <a:rPr lang="en-US" dirty="0"/>
                        <a:t>7330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907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89BC5-3219-8197-0A50-5CD850339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946165"/>
              </p:ext>
            </p:extLst>
          </p:nvPr>
        </p:nvGraphicFramePr>
        <p:xfrm>
          <a:off x="2236764" y="4238905"/>
          <a:ext cx="7514337" cy="1005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04779">
                  <a:extLst>
                    <a:ext uri="{9D8B030D-6E8A-4147-A177-3AD203B41FA5}">
                      <a16:colId xmlns:a16="http://schemas.microsoft.com/office/drawing/2014/main" val="3353822952"/>
                    </a:ext>
                  </a:extLst>
                </a:gridCol>
                <a:gridCol w="2504779">
                  <a:extLst>
                    <a:ext uri="{9D8B030D-6E8A-4147-A177-3AD203B41FA5}">
                      <a16:colId xmlns:a16="http://schemas.microsoft.com/office/drawing/2014/main" val="697499508"/>
                    </a:ext>
                  </a:extLst>
                </a:gridCol>
                <a:gridCol w="2504779">
                  <a:extLst>
                    <a:ext uri="{9D8B030D-6E8A-4147-A177-3AD203B41FA5}">
                      <a16:colId xmlns:a16="http://schemas.microsoft.com/office/drawing/2014/main" val="3809774930"/>
                    </a:ext>
                  </a:extLst>
                </a:gridCol>
              </a:tblGrid>
              <a:tr h="274926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3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Circuit Depth</a:t>
                      </a:r>
                    </a:p>
                    <a:p>
                      <a:r>
                        <a:rPr lang="en-US" dirty="0"/>
                        <a:t>Depth CNOT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9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5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28B7-3041-E4E4-936C-7AEF4162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Advanced</a:t>
            </a:r>
            <a:br>
              <a:rPr lang="en-US" dirty="0"/>
            </a:br>
            <a:r>
              <a:rPr lang="en-US" sz="2700" dirty="0"/>
              <a:t>Calculating the ground state energy of </a:t>
            </a:r>
            <a:r>
              <a:rPr lang="en-US" sz="2700" dirty="0" err="1"/>
              <a:t>LiH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EFA4A-6251-111A-6283-1CA25AAD0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𝛽𝛾𝛿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EFA4A-6251-111A-6283-1CA25AAD0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" t="-7278" b="-20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EDAB03-EC73-28D5-C27B-087A2C645C2A}"/>
              </a:ext>
            </a:extLst>
          </p:cNvPr>
          <p:cNvSpPr txBox="1"/>
          <p:nvPr/>
        </p:nvSpPr>
        <p:spPr>
          <a:xfrm>
            <a:off x="9472926" y="36920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PE(e</a:t>
            </a:r>
            <a:r>
              <a:rPr lang="en-US" dirty="0">
                <a:solidFill>
                  <a:srgbClr val="B8D886"/>
                </a:solidFill>
              </a:rPr>
              <a:t>–</a:t>
            </a:r>
            <a:r>
              <a:rPr lang="en-US" i="1" dirty="0">
                <a:solidFill>
                  <a:srgbClr val="B8D886"/>
                </a:solidFill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2DB3-2CF3-3C5E-1702-C82A84E8ACCD}"/>
              </a:ext>
            </a:extLst>
          </p:cNvPr>
          <p:cNvSpPr txBox="1"/>
          <p:nvPr/>
        </p:nvSpPr>
        <p:spPr>
          <a:xfrm>
            <a:off x="7847715" y="36920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PE(n</a:t>
            </a:r>
            <a:r>
              <a:rPr lang="en-US" dirty="0">
                <a:solidFill>
                  <a:srgbClr val="B8D886"/>
                </a:solidFill>
              </a:rPr>
              <a:t>–</a:t>
            </a:r>
            <a:r>
              <a:rPr lang="en-US" i="1" dirty="0">
                <a:solidFill>
                  <a:srgbClr val="B8D886"/>
                </a:solidFill>
              </a:rPr>
              <a:t>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ED931-B541-4667-448E-C7DF36F49BEB}"/>
              </a:ext>
            </a:extLst>
          </p:cNvPr>
          <p:cNvSpPr txBox="1"/>
          <p:nvPr/>
        </p:nvSpPr>
        <p:spPr>
          <a:xfrm>
            <a:off x="6156343" y="36920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PE(n</a:t>
            </a:r>
            <a:r>
              <a:rPr lang="en-US" dirty="0">
                <a:solidFill>
                  <a:srgbClr val="B8D886"/>
                </a:solidFill>
              </a:rPr>
              <a:t>–</a:t>
            </a:r>
            <a:r>
              <a:rPr lang="en-US" i="1" dirty="0">
                <a:solidFill>
                  <a:srgbClr val="B8D886"/>
                </a:solidFill>
              </a:rPr>
              <a:t>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E3B11-9216-C856-EBAB-D1FE805AE63D}"/>
              </a:ext>
            </a:extLst>
          </p:cNvPr>
          <p:cNvSpPr txBox="1"/>
          <p:nvPr/>
        </p:nvSpPr>
        <p:spPr>
          <a:xfrm>
            <a:off x="4948990" y="36920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KE(e)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44982-F354-1821-6238-1E3EF6344292}"/>
              </a:ext>
            </a:extLst>
          </p:cNvPr>
          <p:cNvSpPr txBox="1"/>
          <p:nvPr/>
        </p:nvSpPr>
        <p:spPr>
          <a:xfrm>
            <a:off x="3842007" y="368169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KE(n)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D40EB-E9EC-CA28-2415-4AD7E02ED5AA}"/>
              </a:ext>
            </a:extLst>
          </p:cNvPr>
          <p:cNvSpPr txBox="1"/>
          <p:nvPr/>
        </p:nvSpPr>
        <p:spPr>
          <a:xfrm>
            <a:off x="7586043" y="5516688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Two-body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4D93F-E1CC-2C9A-39D9-B224D6B94C66}"/>
              </a:ext>
            </a:extLst>
          </p:cNvPr>
          <p:cNvSpPr txBox="1"/>
          <p:nvPr/>
        </p:nvSpPr>
        <p:spPr>
          <a:xfrm>
            <a:off x="5124679" y="55166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One-body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502C6-E9D8-F49D-A885-E8FACC19AC2F}"/>
              </a:ext>
            </a:extLst>
          </p:cNvPr>
          <p:cNvSpPr txBox="1"/>
          <p:nvPr/>
        </p:nvSpPr>
        <p:spPr>
          <a:xfrm>
            <a:off x="1426868" y="298552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Molecular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D12E0-0C01-7ED9-CA6A-FF7FFCF599C2}"/>
              </a:ext>
            </a:extLst>
          </p:cNvPr>
          <p:cNvSpPr txBox="1"/>
          <p:nvPr/>
        </p:nvSpPr>
        <p:spPr>
          <a:xfrm>
            <a:off x="1414511" y="472695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Second Quantization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B40FA14-1938-7A13-34DF-F7F60F17FF5D}"/>
              </a:ext>
            </a:extLst>
          </p:cNvPr>
          <p:cNvSpPr/>
          <p:nvPr/>
        </p:nvSpPr>
        <p:spPr>
          <a:xfrm rot="13500000">
            <a:off x="1114134" y="3072505"/>
            <a:ext cx="1773272" cy="1778314"/>
          </a:xfrm>
          <a:prstGeom prst="arc">
            <a:avLst>
              <a:gd name="adj1" fmla="val 15625100"/>
              <a:gd name="adj2" fmla="val 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DE27B-50F5-C4F2-E20B-C3815B7AAFE1}"/>
              </a:ext>
            </a:extLst>
          </p:cNvPr>
          <p:cNvSpPr txBox="1"/>
          <p:nvPr/>
        </p:nvSpPr>
        <p:spPr>
          <a:xfrm>
            <a:off x="1287142" y="3472253"/>
            <a:ext cx="218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8D886"/>
                </a:solidFill>
              </a:rPr>
              <a:t>Assumes…</a:t>
            </a:r>
            <a:br>
              <a:rPr lang="en-US" sz="1400" dirty="0">
                <a:solidFill>
                  <a:srgbClr val="B8D886"/>
                </a:solidFill>
              </a:rPr>
            </a:br>
            <a:r>
              <a:rPr lang="en-US" sz="1400" dirty="0">
                <a:solidFill>
                  <a:srgbClr val="B8D886"/>
                </a:solidFill>
              </a:rPr>
              <a:t>- Borne-Oppenheimer</a:t>
            </a:r>
          </a:p>
          <a:p>
            <a:r>
              <a:rPr lang="en-US" sz="1400" dirty="0">
                <a:solidFill>
                  <a:srgbClr val="B8D886"/>
                </a:solidFill>
              </a:rPr>
              <a:t>- Independent single particle wavefunctions</a:t>
            </a:r>
          </a:p>
        </p:txBody>
      </p:sp>
    </p:spTree>
    <p:extLst>
      <p:ext uri="{BB962C8B-B14F-4D97-AF65-F5344CB8AC3E}">
        <p14:creationId xmlns:p14="http://schemas.microsoft.com/office/powerpoint/2010/main" val="193238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28B7-3041-E4E4-936C-7AEF4162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Hamiltonian Mapping</a:t>
            </a:r>
            <a:br>
              <a:rPr lang="en-US" dirty="0"/>
            </a:br>
            <a:r>
              <a:rPr lang="en-US" sz="2400" dirty="0"/>
              <a:t>Molecular Hamiltonian ➪ Qubit Hamiltonian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EFA4A-6251-111A-6283-1CA25AAD0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𝛽𝛾𝛿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EFA4A-6251-111A-6283-1CA25AAD0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430" b="-19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BD40EB-E9EC-CA28-2415-4AD7E02ED5AA}"/>
              </a:ext>
            </a:extLst>
          </p:cNvPr>
          <p:cNvSpPr txBox="1"/>
          <p:nvPr/>
        </p:nvSpPr>
        <p:spPr>
          <a:xfrm>
            <a:off x="7620201" y="3849402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Two-body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4D93F-E1CC-2C9A-39D9-B224D6B94C66}"/>
              </a:ext>
            </a:extLst>
          </p:cNvPr>
          <p:cNvSpPr txBox="1"/>
          <p:nvPr/>
        </p:nvSpPr>
        <p:spPr>
          <a:xfrm>
            <a:off x="5158837" y="38494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One-body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D12E0-0C01-7ED9-CA6A-FF7FFCF599C2}"/>
              </a:ext>
            </a:extLst>
          </p:cNvPr>
          <p:cNvSpPr txBox="1"/>
          <p:nvPr/>
        </p:nvSpPr>
        <p:spPr>
          <a:xfrm>
            <a:off x="1448669" y="305966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Second Quantization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D7A72-F662-817D-68FF-C0B5F0C7DE51}"/>
              </a:ext>
            </a:extLst>
          </p:cNvPr>
          <p:cNvSpPr txBox="1"/>
          <p:nvPr/>
        </p:nvSpPr>
        <p:spPr>
          <a:xfrm>
            <a:off x="3557831" y="46948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Qubit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4B3A7-9759-B5DE-C58E-B72681AF51CB}"/>
              </a:ext>
            </a:extLst>
          </p:cNvPr>
          <p:cNvSpPr txBox="1"/>
          <p:nvPr/>
        </p:nvSpPr>
        <p:spPr>
          <a:xfrm>
            <a:off x="5238346" y="5355611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B8D886"/>
                </a:solidFill>
              </a:rPr>
              <a:t>Nearest neighbor</a:t>
            </a:r>
          </a:p>
          <a:p>
            <a:pPr algn="ctr"/>
            <a:r>
              <a:rPr lang="en-US" i="1" dirty="0">
                <a:solidFill>
                  <a:srgbClr val="B8D886"/>
                </a:solidFill>
              </a:rPr>
              <a:t>spin-spin interaction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F45BD-1B10-277D-8063-7B4FD53183D9}"/>
              </a:ext>
            </a:extLst>
          </p:cNvPr>
          <p:cNvSpPr txBox="1"/>
          <p:nvPr/>
        </p:nvSpPr>
        <p:spPr>
          <a:xfrm>
            <a:off x="7717590" y="549411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Magnetic field</a:t>
            </a:r>
          </a:p>
        </p:txBody>
      </p:sp>
    </p:spTree>
    <p:extLst>
      <p:ext uri="{BB962C8B-B14F-4D97-AF65-F5344CB8AC3E}">
        <p14:creationId xmlns:p14="http://schemas.microsoft.com/office/powerpoint/2010/main" val="129437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3F9C-DC55-E181-E03C-20C71A83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26539"/>
            <a:ext cx="4195065" cy="554892"/>
          </a:xfrm>
        </p:spPr>
        <p:txBody>
          <a:bodyPr>
            <a:normAutofit/>
          </a:bodyPr>
          <a:lstStyle/>
          <a:p>
            <a:r>
              <a:rPr lang="en-US" sz="2500" dirty="0"/>
              <a:t>Hardware-Efficient Ansatz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0E0680-88F0-C27E-3305-902BD8B4B249}"/>
              </a:ext>
            </a:extLst>
          </p:cNvPr>
          <p:cNvCxnSpPr/>
          <p:nvPr/>
        </p:nvCxnSpPr>
        <p:spPr>
          <a:xfrm>
            <a:off x="4783157" y="3378479"/>
            <a:ext cx="6410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1AEB2-CCDC-6C3C-707D-1B6110264AB9}"/>
              </a:ext>
            </a:extLst>
          </p:cNvPr>
          <p:cNvCxnSpPr/>
          <p:nvPr/>
        </p:nvCxnSpPr>
        <p:spPr>
          <a:xfrm>
            <a:off x="4783157" y="3996546"/>
            <a:ext cx="6410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A49A0B-0090-F01F-05E7-B17F9FBB44DB}"/>
              </a:ext>
            </a:extLst>
          </p:cNvPr>
          <p:cNvCxnSpPr/>
          <p:nvPr/>
        </p:nvCxnSpPr>
        <p:spPr>
          <a:xfrm>
            <a:off x="4783157" y="4591885"/>
            <a:ext cx="6410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52D3C2-0C49-300A-8659-DF2B6E4E87E6}"/>
              </a:ext>
            </a:extLst>
          </p:cNvPr>
          <p:cNvCxnSpPr/>
          <p:nvPr/>
        </p:nvCxnSpPr>
        <p:spPr>
          <a:xfrm>
            <a:off x="4783157" y="5173875"/>
            <a:ext cx="6410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AA1B1D-10FD-28D1-7936-1DA2C199ED75}"/>
                  </a:ext>
                </a:extLst>
              </p:cNvPr>
              <p:cNvSpPr/>
              <p:nvPr/>
            </p:nvSpPr>
            <p:spPr>
              <a:xfrm>
                <a:off x="5020593" y="3162579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AA1B1D-10FD-28D1-7936-1DA2C199E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93" y="3162579"/>
                <a:ext cx="431800" cy="431800"/>
              </a:xfrm>
              <a:prstGeom prst="rect">
                <a:avLst/>
              </a:prstGeom>
              <a:blipFill>
                <a:blip r:embed="rId2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20ED4D8-71DD-7100-9A5B-92F96F926B15}"/>
                  </a:ext>
                </a:extLst>
              </p:cNvPr>
              <p:cNvSpPr/>
              <p:nvPr/>
            </p:nvSpPr>
            <p:spPr>
              <a:xfrm>
                <a:off x="5625800" y="3162579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20ED4D8-71DD-7100-9A5B-92F96F926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00" y="3162579"/>
                <a:ext cx="431800" cy="431800"/>
              </a:xfrm>
              <a:prstGeom prst="rect">
                <a:avLst/>
              </a:prstGeom>
              <a:blipFill>
                <a:blip r:embed="rId3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8FABC6-1469-485D-5B2E-21253011F2E5}"/>
                  </a:ext>
                </a:extLst>
              </p:cNvPr>
              <p:cNvSpPr/>
              <p:nvPr/>
            </p:nvSpPr>
            <p:spPr>
              <a:xfrm>
                <a:off x="6231007" y="3162579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8FABC6-1469-485D-5B2E-21253011F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7" y="3162579"/>
                <a:ext cx="431800" cy="431800"/>
              </a:xfrm>
              <a:prstGeom prst="rect">
                <a:avLst/>
              </a:prstGeom>
              <a:blipFill>
                <a:blip r:embed="rId4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4BD35F-4972-75B9-9535-7BF8B27F33BA}"/>
                  </a:ext>
                </a:extLst>
              </p:cNvPr>
              <p:cNvSpPr/>
              <p:nvPr/>
            </p:nvSpPr>
            <p:spPr>
              <a:xfrm>
                <a:off x="5020593" y="3763713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4BD35F-4972-75B9-9535-7BF8B27F3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93" y="3763713"/>
                <a:ext cx="431800" cy="431800"/>
              </a:xfrm>
              <a:prstGeom prst="rect">
                <a:avLst/>
              </a:prstGeom>
              <a:blipFill>
                <a:blip r:embed="rId5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6E5FD1-2A3C-6915-F00D-DD4632955F43}"/>
                  </a:ext>
                </a:extLst>
              </p:cNvPr>
              <p:cNvSpPr/>
              <p:nvPr/>
            </p:nvSpPr>
            <p:spPr>
              <a:xfrm>
                <a:off x="5625800" y="3763713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6E5FD1-2A3C-6915-F00D-DD4632955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00" y="3763713"/>
                <a:ext cx="431800" cy="431800"/>
              </a:xfrm>
              <a:prstGeom prst="rect">
                <a:avLst/>
              </a:prstGeom>
              <a:blipFill>
                <a:blip r:embed="rId6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1C53FC-45BF-3365-DF28-41690113925F}"/>
                  </a:ext>
                </a:extLst>
              </p:cNvPr>
              <p:cNvSpPr/>
              <p:nvPr/>
            </p:nvSpPr>
            <p:spPr>
              <a:xfrm>
                <a:off x="6231007" y="3763713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1C53FC-45BF-3365-DF28-41690113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7" y="3763713"/>
                <a:ext cx="431800" cy="431800"/>
              </a:xfrm>
              <a:prstGeom prst="rect">
                <a:avLst/>
              </a:prstGeom>
              <a:blipFill>
                <a:blip r:embed="rId7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58A3D2-E04F-BAA6-75B0-AD62D16A8330}"/>
                  </a:ext>
                </a:extLst>
              </p:cNvPr>
              <p:cNvSpPr/>
              <p:nvPr/>
            </p:nvSpPr>
            <p:spPr>
              <a:xfrm>
                <a:off x="5035871" y="4362637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58A3D2-E04F-BAA6-75B0-AD62D16A8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71" y="4362637"/>
                <a:ext cx="431800" cy="431800"/>
              </a:xfrm>
              <a:prstGeom prst="rect">
                <a:avLst/>
              </a:prstGeom>
              <a:blipFill>
                <a:blip r:embed="rId8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195B73-174E-10B8-402D-F002154DC3AC}"/>
                  </a:ext>
                </a:extLst>
              </p:cNvPr>
              <p:cNvSpPr/>
              <p:nvPr/>
            </p:nvSpPr>
            <p:spPr>
              <a:xfrm>
                <a:off x="5641078" y="4362637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195B73-174E-10B8-402D-F002154DC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78" y="4362637"/>
                <a:ext cx="431800" cy="431800"/>
              </a:xfrm>
              <a:prstGeom prst="rect">
                <a:avLst/>
              </a:prstGeom>
              <a:blipFill>
                <a:blip r:embed="rId9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EEF0306-6C62-B954-C5EB-EAF55060B5BC}"/>
                  </a:ext>
                </a:extLst>
              </p:cNvPr>
              <p:cNvSpPr/>
              <p:nvPr/>
            </p:nvSpPr>
            <p:spPr>
              <a:xfrm>
                <a:off x="6246285" y="4362637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EEF0306-6C62-B954-C5EB-EAF55060B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85" y="4362637"/>
                <a:ext cx="431800" cy="431800"/>
              </a:xfrm>
              <a:prstGeom prst="rect">
                <a:avLst/>
              </a:prstGeom>
              <a:blipFill>
                <a:blip r:embed="rId10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98797B-3898-6F69-D41D-A3865C825EC4}"/>
                  </a:ext>
                </a:extLst>
              </p:cNvPr>
              <p:cNvSpPr/>
              <p:nvPr/>
            </p:nvSpPr>
            <p:spPr>
              <a:xfrm>
                <a:off x="5035871" y="4957975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98797B-3898-6F69-D41D-A3865C825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71" y="4957975"/>
                <a:ext cx="431800" cy="431800"/>
              </a:xfrm>
              <a:prstGeom prst="rect">
                <a:avLst/>
              </a:prstGeom>
              <a:blipFill>
                <a:blip r:embed="rId11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6D85F6-E913-6441-2A21-EE245F52042C}"/>
                  </a:ext>
                </a:extLst>
              </p:cNvPr>
              <p:cNvSpPr/>
              <p:nvPr/>
            </p:nvSpPr>
            <p:spPr>
              <a:xfrm>
                <a:off x="5641078" y="4957975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6D85F6-E913-6441-2A21-EE245F520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78" y="4957975"/>
                <a:ext cx="431800" cy="431800"/>
              </a:xfrm>
              <a:prstGeom prst="rect">
                <a:avLst/>
              </a:prstGeom>
              <a:blipFill>
                <a:blip r:embed="rId12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D768D2-92B6-A081-2838-1F2DFC64AB67}"/>
                  </a:ext>
                </a:extLst>
              </p:cNvPr>
              <p:cNvSpPr/>
              <p:nvPr/>
            </p:nvSpPr>
            <p:spPr>
              <a:xfrm>
                <a:off x="6246285" y="4957975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D768D2-92B6-A081-2838-1F2DFC64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85" y="4957975"/>
                <a:ext cx="431800" cy="431800"/>
              </a:xfrm>
              <a:prstGeom prst="rect">
                <a:avLst/>
              </a:prstGeom>
              <a:blipFill>
                <a:blip r:embed="rId13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9D039DD-999D-7EB4-81CB-C469708F427E}"/>
              </a:ext>
            </a:extLst>
          </p:cNvPr>
          <p:cNvSpPr/>
          <p:nvPr/>
        </p:nvSpPr>
        <p:spPr>
          <a:xfrm>
            <a:off x="7157056" y="3774852"/>
            <a:ext cx="4318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86E106-9201-7C0E-EDBE-D072A4BFA09C}"/>
              </a:ext>
            </a:extLst>
          </p:cNvPr>
          <p:cNvSpPr/>
          <p:nvPr/>
        </p:nvSpPr>
        <p:spPr>
          <a:xfrm>
            <a:off x="7286274" y="3291797"/>
            <a:ext cx="173363" cy="173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3086A-9FA8-926F-C416-75CF34DEBCAC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7372956" y="3465160"/>
            <a:ext cx="0" cy="309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92524F9-63EB-8FCB-5FC6-290A4C2176CA}"/>
              </a:ext>
            </a:extLst>
          </p:cNvPr>
          <p:cNvSpPr/>
          <p:nvPr/>
        </p:nvSpPr>
        <p:spPr>
          <a:xfrm>
            <a:off x="7599340" y="4392598"/>
            <a:ext cx="4318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6F9DB-080A-D623-2EBE-ACBFBC9430ED}"/>
              </a:ext>
            </a:extLst>
          </p:cNvPr>
          <p:cNvSpPr/>
          <p:nvPr/>
        </p:nvSpPr>
        <p:spPr>
          <a:xfrm>
            <a:off x="7728558" y="3909543"/>
            <a:ext cx="173363" cy="173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6EF543-024F-57B8-0DB6-638324673E08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>
            <a:off x="7815240" y="4082906"/>
            <a:ext cx="0" cy="309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F88100-69EF-C048-AECC-4609BD1CD9A0}"/>
              </a:ext>
            </a:extLst>
          </p:cNvPr>
          <p:cNvSpPr/>
          <p:nvPr/>
        </p:nvSpPr>
        <p:spPr>
          <a:xfrm>
            <a:off x="8093026" y="5007305"/>
            <a:ext cx="4318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193547-DA10-66DC-24DB-D4D34019990E}"/>
              </a:ext>
            </a:extLst>
          </p:cNvPr>
          <p:cNvSpPr/>
          <p:nvPr/>
        </p:nvSpPr>
        <p:spPr>
          <a:xfrm>
            <a:off x="8222244" y="4524250"/>
            <a:ext cx="173363" cy="173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008DB-02D1-42CD-47D2-2C086959809C}"/>
              </a:ext>
            </a:extLst>
          </p:cNvPr>
          <p:cNvCxnSpPr>
            <a:stCxn id="29" idx="4"/>
            <a:endCxn id="28" idx="0"/>
          </p:cNvCxnSpPr>
          <p:nvPr/>
        </p:nvCxnSpPr>
        <p:spPr>
          <a:xfrm>
            <a:off x="8308926" y="4697613"/>
            <a:ext cx="0" cy="309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F15771E-F033-292F-E053-66C17E49F96C}"/>
              </a:ext>
            </a:extLst>
          </p:cNvPr>
          <p:cNvSpPr/>
          <p:nvPr/>
        </p:nvSpPr>
        <p:spPr>
          <a:xfrm>
            <a:off x="6974863" y="2848555"/>
            <a:ext cx="3723296" cy="2927347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F6251D2-1EA1-7C65-817C-27C1EF5746E0}"/>
                  </a:ext>
                </a:extLst>
              </p:cNvPr>
              <p:cNvSpPr/>
              <p:nvPr/>
            </p:nvSpPr>
            <p:spPr>
              <a:xfrm>
                <a:off x="8830886" y="3162579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F6251D2-1EA1-7C65-817C-27C1EF574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886" y="3162579"/>
                <a:ext cx="431800" cy="431800"/>
              </a:xfrm>
              <a:prstGeom prst="rect">
                <a:avLst/>
              </a:prstGeom>
              <a:blipFill>
                <a:blip r:embed="rId2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DC6916-B703-F7FD-A880-E76A9911B1E8}"/>
                  </a:ext>
                </a:extLst>
              </p:cNvPr>
              <p:cNvSpPr/>
              <p:nvPr/>
            </p:nvSpPr>
            <p:spPr>
              <a:xfrm>
                <a:off x="9436093" y="3162579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DC6916-B703-F7FD-A880-E76A9911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93" y="3162579"/>
                <a:ext cx="431800" cy="431800"/>
              </a:xfrm>
              <a:prstGeom prst="rect">
                <a:avLst/>
              </a:prstGeom>
              <a:blipFill>
                <a:blip r:embed="rId3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80E943C-AB5C-643F-EB65-C9D64B178771}"/>
                  </a:ext>
                </a:extLst>
              </p:cNvPr>
              <p:cNvSpPr/>
              <p:nvPr/>
            </p:nvSpPr>
            <p:spPr>
              <a:xfrm>
                <a:off x="10041300" y="3162579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80E943C-AB5C-643F-EB65-C9D64B178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300" y="3162579"/>
                <a:ext cx="431800" cy="431800"/>
              </a:xfrm>
              <a:prstGeom prst="rect">
                <a:avLst/>
              </a:prstGeom>
              <a:blipFill>
                <a:blip r:embed="rId14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A2F0C74-8B4E-515C-0E14-0794543242B0}"/>
                  </a:ext>
                </a:extLst>
              </p:cNvPr>
              <p:cNvSpPr/>
              <p:nvPr/>
            </p:nvSpPr>
            <p:spPr>
              <a:xfrm>
                <a:off x="8830886" y="3763713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A2F0C74-8B4E-515C-0E14-079454324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886" y="3763713"/>
                <a:ext cx="431800" cy="431800"/>
              </a:xfrm>
              <a:prstGeom prst="rect">
                <a:avLst/>
              </a:prstGeom>
              <a:blipFill>
                <a:blip r:embed="rId5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0E6FBBC-EE47-0E9D-2972-11698FE9D56B}"/>
                  </a:ext>
                </a:extLst>
              </p:cNvPr>
              <p:cNvSpPr/>
              <p:nvPr/>
            </p:nvSpPr>
            <p:spPr>
              <a:xfrm>
                <a:off x="9436093" y="3763713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0E6FBBC-EE47-0E9D-2972-11698FE9D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93" y="3763713"/>
                <a:ext cx="431800" cy="431800"/>
              </a:xfrm>
              <a:prstGeom prst="rect">
                <a:avLst/>
              </a:prstGeom>
              <a:blipFill>
                <a:blip r:embed="rId6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37DBC9E-9603-16EE-E6C1-18E6905F2A19}"/>
                  </a:ext>
                </a:extLst>
              </p:cNvPr>
              <p:cNvSpPr/>
              <p:nvPr/>
            </p:nvSpPr>
            <p:spPr>
              <a:xfrm>
                <a:off x="10041300" y="3763713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37DBC9E-9603-16EE-E6C1-18E6905F2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300" y="3763713"/>
                <a:ext cx="431800" cy="431800"/>
              </a:xfrm>
              <a:prstGeom prst="rect">
                <a:avLst/>
              </a:prstGeom>
              <a:blipFill>
                <a:blip r:embed="rId15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DBA224F-E9D3-D199-A860-11A852579F17}"/>
                  </a:ext>
                </a:extLst>
              </p:cNvPr>
              <p:cNvSpPr/>
              <p:nvPr/>
            </p:nvSpPr>
            <p:spPr>
              <a:xfrm>
                <a:off x="8846164" y="4362637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DBA224F-E9D3-D199-A860-11A852579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64" y="4362637"/>
                <a:ext cx="431800" cy="431800"/>
              </a:xfrm>
              <a:prstGeom prst="rect">
                <a:avLst/>
              </a:prstGeom>
              <a:blipFill>
                <a:blip r:embed="rId8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090C756-535F-C4CD-A04C-23B8D32C02B9}"/>
                  </a:ext>
                </a:extLst>
              </p:cNvPr>
              <p:cNvSpPr/>
              <p:nvPr/>
            </p:nvSpPr>
            <p:spPr>
              <a:xfrm>
                <a:off x="9451371" y="4362637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090C756-535F-C4CD-A04C-23B8D32C0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71" y="4362637"/>
                <a:ext cx="431800" cy="431800"/>
              </a:xfrm>
              <a:prstGeom prst="rect">
                <a:avLst/>
              </a:prstGeom>
              <a:blipFill>
                <a:blip r:embed="rId16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05AD027-7AF6-A9C7-D230-DEBE276E013C}"/>
                  </a:ext>
                </a:extLst>
              </p:cNvPr>
              <p:cNvSpPr/>
              <p:nvPr/>
            </p:nvSpPr>
            <p:spPr>
              <a:xfrm>
                <a:off x="10056578" y="4362637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05AD027-7AF6-A9C7-D230-DEBE276E0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578" y="4362637"/>
                <a:ext cx="431800" cy="431800"/>
              </a:xfrm>
              <a:prstGeom prst="rect">
                <a:avLst/>
              </a:prstGeom>
              <a:blipFill>
                <a:blip r:embed="rId17"/>
                <a:stretch>
                  <a:fillRect l="-10811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BF8F57-7EFE-E180-50E3-32F66436A634}"/>
                  </a:ext>
                </a:extLst>
              </p:cNvPr>
              <p:cNvSpPr/>
              <p:nvPr/>
            </p:nvSpPr>
            <p:spPr>
              <a:xfrm>
                <a:off x="8846164" y="4957975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BF8F57-7EFE-E180-50E3-32F66436A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64" y="4957975"/>
                <a:ext cx="431800" cy="431800"/>
              </a:xfrm>
              <a:prstGeom prst="rect">
                <a:avLst/>
              </a:prstGeom>
              <a:blipFill>
                <a:blip r:embed="rId11"/>
                <a:stretch>
                  <a:fillRect l="-1111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96C480-0B8A-72E8-E10E-D5D4FA8DCA0E}"/>
                  </a:ext>
                </a:extLst>
              </p:cNvPr>
              <p:cNvSpPr/>
              <p:nvPr/>
            </p:nvSpPr>
            <p:spPr>
              <a:xfrm>
                <a:off x="9451371" y="4957975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96C480-0B8A-72E8-E10E-D5D4FA8DC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71" y="4957975"/>
                <a:ext cx="431800" cy="431800"/>
              </a:xfrm>
              <a:prstGeom prst="rect">
                <a:avLst/>
              </a:prstGeom>
              <a:blipFill>
                <a:blip r:embed="rId18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41FBCFA-F3C3-79DD-993C-86348EEBE525}"/>
                  </a:ext>
                </a:extLst>
              </p:cNvPr>
              <p:cNvSpPr/>
              <p:nvPr/>
            </p:nvSpPr>
            <p:spPr>
              <a:xfrm>
                <a:off x="10056578" y="4957975"/>
                <a:ext cx="431800" cy="43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41FBCFA-F3C3-79DD-993C-86348EEBE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578" y="4957975"/>
                <a:ext cx="431800" cy="431800"/>
              </a:xfrm>
              <a:prstGeom prst="rect">
                <a:avLst/>
              </a:prstGeom>
              <a:blipFill>
                <a:blip r:embed="rId19"/>
                <a:stretch>
                  <a:fillRect l="-10811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3EA81F03-2B57-4E17-6C1F-419485001EB8}"/>
              </a:ext>
            </a:extLst>
          </p:cNvPr>
          <p:cNvSpPr txBox="1"/>
          <p:nvPr/>
        </p:nvSpPr>
        <p:spPr>
          <a:xfrm>
            <a:off x="8308925" y="58029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D56337-95EB-F8B5-7358-15F1704FEB61}"/>
                  </a:ext>
                </a:extLst>
              </p:cNvPr>
              <p:cNvSpPr txBox="1"/>
              <p:nvPr/>
            </p:nvSpPr>
            <p:spPr>
              <a:xfrm>
                <a:off x="4322678" y="3117991"/>
                <a:ext cx="533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D56337-95EB-F8B5-7358-15F1704F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78" y="3117991"/>
                <a:ext cx="533543" cy="400110"/>
              </a:xfrm>
              <a:prstGeom prst="rect">
                <a:avLst/>
              </a:prstGeom>
              <a:blipFill>
                <a:blip r:embed="rId2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5B8342-A9CE-8E42-3B5C-BB7712E3EFFE}"/>
                  </a:ext>
                </a:extLst>
              </p:cNvPr>
              <p:cNvSpPr txBox="1"/>
              <p:nvPr/>
            </p:nvSpPr>
            <p:spPr>
              <a:xfrm>
                <a:off x="4322678" y="3713329"/>
                <a:ext cx="533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5B8342-A9CE-8E42-3B5C-BB7712E3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78" y="3713329"/>
                <a:ext cx="533543" cy="400110"/>
              </a:xfrm>
              <a:prstGeom prst="rect">
                <a:avLst/>
              </a:prstGeom>
              <a:blipFill>
                <a:blip r:embed="rId2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037E2F-5F3B-3320-2D6D-82B9F2572B08}"/>
                  </a:ext>
                </a:extLst>
              </p:cNvPr>
              <p:cNvSpPr txBox="1"/>
              <p:nvPr/>
            </p:nvSpPr>
            <p:spPr>
              <a:xfrm>
                <a:off x="4322678" y="4308667"/>
                <a:ext cx="533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037E2F-5F3B-3320-2D6D-82B9F2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78" y="4308667"/>
                <a:ext cx="533543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1531887-6C74-2E8A-1367-C737EC670EFB}"/>
                  </a:ext>
                </a:extLst>
              </p:cNvPr>
              <p:cNvSpPr txBox="1"/>
              <p:nvPr/>
            </p:nvSpPr>
            <p:spPr>
              <a:xfrm>
                <a:off x="4322678" y="4904005"/>
                <a:ext cx="533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1531887-6C74-2E8A-1367-C737EC67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78" y="4904005"/>
                <a:ext cx="533543" cy="400110"/>
              </a:xfrm>
              <a:prstGeom prst="rect">
                <a:avLst/>
              </a:prstGeom>
              <a:blipFill>
                <a:blip r:embed="rId2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itle 1">
            <a:extLst>
              <a:ext uri="{FF2B5EF4-FFF2-40B4-BE49-F238E27FC236}">
                <a16:creationId xmlns:a16="http://schemas.microsoft.com/office/drawing/2014/main" id="{08E4DB82-5675-AF02-0E20-4D495F8217AF}"/>
              </a:ext>
            </a:extLst>
          </p:cNvPr>
          <p:cNvSpPr txBox="1">
            <a:spLocks/>
          </p:cNvSpPr>
          <p:nvPr/>
        </p:nvSpPr>
        <p:spPr>
          <a:xfrm>
            <a:off x="1081722" y="2203930"/>
            <a:ext cx="2873828" cy="40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Hardware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62E3BD3-D8B4-3A6D-CB7E-37E2DC5B004C}"/>
                  </a:ext>
                </a:extLst>
              </p:cNvPr>
              <p:cNvSpPr/>
              <p:nvPr/>
            </p:nvSpPr>
            <p:spPr>
              <a:xfrm>
                <a:off x="2042248" y="2988772"/>
                <a:ext cx="476388" cy="476388"/>
              </a:xfrm>
              <a:prstGeom prst="ellips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62E3BD3-D8B4-3A6D-CB7E-37E2DC5B0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48" y="2988772"/>
                <a:ext cx="476388" cy="476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317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E18ABB1-2A3A-5E32-E1E8-6951695BFB12}"/>
                  </a:ext>
                </a:extLst>
              </p:cNvPr>
              <p:cNvSpPr/>
              <p:nvPr/>
            </p:nvSpPr>
            <p:spPr>
              <a:xfrm>
                <a:off x="2042248" y="3644603"/>
                <a:ext cx="476388" cy="476388"/>
              </a:xfrm>
              <a:prstGeom prst="ellips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E18ABB1-2A3A-5E32-E1E8-6951695BF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48" y="3644603"/>
                <a:ext cx="476388" cy="476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317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BDBD96-2A43-F75C-739F-500E15E2ED14}"/>
                  </a:ext>
                </a:extLst>
              </p:cNvPr>
              <p:cNvSpPr/>
              <p:nvPr/>
            </p:nvSpPr>
            <p:spPr>
              <a:xfrm>
                <a:off x="2042248" y="4362637"/>
                <a:ext cx="476388" cy="476388"/>
              </a:xfrm>
              <a:prstGeom prst="ellips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BDBD96-2A43-F75C-739F-500E15E2E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48" y="4362637"/>
                <a:ext cx="476388" cy="476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317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4E2EC50-3FC1-9637-FEF5-47BFDC44CDA1}"/>
                  </a:ext>
                </a:extLst>
              </p:cNvPr>
              <p:cNvSpPr/>
              <p:nvPr/>
            </p:nvSpPr>
            <p:spPr>
              <a:xfrm>
                <a:off x="2042248" y="5080671"/>
                <a:ext cx="476388" cy="476388"/>
              </a:xfrm>
              <a:prstGeom prst="ellips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4E2EC50-3FC1-9637-FEF5-47BFDC44C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48" y="5080671"/>
                <a:ext cx="476388" cy="476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317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E2E9716-87EB-F34C-26E5-0779EE8CD8DC}"/>
              </a:ext>
            </a:extLst>
          </p:cNvPr>
          <p:cNvCxnSpPr>
            <a:stCxn id="62" idx="4"/>
            <a:endCxn id="63" idx="0"/>
          </p:cNvCxnSpPr>
          <p:nvPr/>
        </p:nvCxnSpPr>
        <p:spPr>
          <a:xfrm>
            <a:off x="2280442" y="3465160"/>
            <a:ext cx="0" cy="179443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684C05-0FDE-BB90-FD7B-142D601A1BB0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2280442" y="4120991"/>
            <a:ext cx="0" cy="241646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3D4D745-F5F5-2481-F71D-5BACEF1F777E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2280442" y="4839025"/>
            <a:ext cx="0" cy="241646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ACC6DFAD-0972-E2DD-2087-14D3C01C456D}"/>
              </a:ext>
            </a:extLst>
          </p:cNvPr>
          <p:cNvSpPr txBox="1">
            <a:spLocks/>
          </p:cNvSpPr>
          <p:nvPr/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Circuit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9C28571-5E56-30E0-3AC0-6F55853D55E8}"/>
              </a:ext>
            </a:extLst>
          </p:cNvPr>
          <p:cNvSpPr/>
          <p:nvPr/>
        </p:nvSpPr>
        <p:spPr>
          <a:xfrm>
            <a:off x="1287365" y="2143760"/>
            <a:ext cx="4595275" cy="25704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B1E34E-8711-7CAF-6212-6EBF29648C79}"/>
              </a:ext>
            </a:extLst>
          </p:cNvPr>
          <p:cNvSpPr/>
          <p:nvPr/>
        </p:nvSpPr>
        <p:spPr>
          <a:xfrm>
            <a:off x="2495468" y="2919144"/>
            <a:ext cx="888249" cy="8882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E10E3-29E5-1F14-B5A0-BC90EE83A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7102" y="4963073"/>
                <a:ext cx="7796540" cy="107723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𝐿𝑖𝐻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E10E3-29E5-1F14-B5A0-BC90EE83A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7102" y="4963073"/>
                <a:ext cx="7796540" cy="10772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7939F75-7F3B-AFC1-0DE7-044659F0A331}"/>
              </a:ext>
            </a:extLst>
          </p:cNvPr>
          <p:cNvSpPr txBox="1">
            <a:spLocks/>
          </p:cNvSpPr>
          <p:nvPr/>
        </p:nvSpPr>
        <p:spPr>
          <a:xfrm>
            <a:off x="2764208" y="762744"/>
            <a:ext cx="8393273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/>
              <a:t>Chemistry-inspired simulation of </a:t>
            </a:r>
            <a:r>
              <a:rPr lang="en-US" sz="4600" dirty="0" err="1"/>
              <a:t>LiH</a:t>
            </a:r>
            <a:br>
              <a:rPr lang="en-US" dirty="0"/>
            </a:br>
            <a:r>
              <a:rPr lang="en-US" sz="2400" dirty="0"/>
              <a:t>Li-H(1𝜎</a:t>
            </a:r>
            <a:r>
              <a:rPr lang="en-US" sz="2400" baseline="30000" dirty="0"/>
              <a:t>2 </a:t>
            </a:r>
            <a:r>
              <a:rPr lang="en-US" sz="2400" dirty="0"/>
              <a:t>2𝜎</a:t>
            </a:r>
            <a:r>
              <a:rPr lang="en-US" sz="2400" baseline="30000" dirty="0"/>
              <a:t>2</a:t>
            </a:r>
            <a:r>
              <a:rPr lang="en-US" sz="2400" dirty="0"/>
              <a:t>) ≅ Li</a:t>
            </a:r>
            <a:r>
              <a:rPr lang="en-US" sz="2400" baseline="30000" dirty="0"/>
              <a:t>+</a:t>
            </a:r>
            <a:r>
              <a:rPr lang="en-US" sz="2400" dirty="0"/>
              <a:t>(1s</a:t>
            </a:r>
            <a:r>
              <a:rPr lang="en-US" sz="2400" baseline="30000" dirty="0"/>
              <a:t>2</a:t>
            </a:r>
            <a:r>
              <a:rPr lang="en-US" sz="2400" dirty="0"/>
              <a:t>) + Li-H(2𝜎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C540-FA36-4A39-53BE-CA44624059BF}"/>
              </a:ext>
            </a:extLst>
          </p:cNvPr>
          <p:cNvSpPr txBox="1"/>
          <p:nvPr/>
        </p:nvSpPr>
        <p:spPr>
          <a:xfrm>
            <a:off x="1878332" y="52910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B8D886"/>
                </a:solidFill>
              </a:rPr>
              <a:t>Our Hamiltonian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0D47A-6598-8928-E516-C70D38233AED}"/>
              </a:ext>
            </a:extLst>
          </p:cNvPr>
          <p:cNvSpPr txBox="1"/>
          <p:nvPr/>
        </p:nvSpPr>
        <p:spPr>
          <a:xfrm>
            <a:off x="1290862" y="3105834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</a:t>
            </a:r>
          </a:p>
          <a:p>
            <a:pPr algn="ctr"/>
            <a:r>
              <a:rPr lang="en-US" dirty="0"/>
              <a:t>1s</a:t>
            </a:r>
            <a:r>
              <a:rPr lang="en-US" baseline="30000" dirty="0"/>
              <a:t>2</a:t>
            </a:r>
            <a:r>
              <a:rPr lang="en-US" dirty="0"/>
              <a:t>2s</a:t>
            </a:r>
            <a:r>
              <a:rPr lang="en-US" baseline="300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4D25CA-E963-9E7D-3581-F56CD5CD949B}"/>
              </a:ext>
            </a:extLst>
          </p:cNvPr>
          <p:cNvSpPr/>
          <p:nvPr/>
        </p:nvSpPr>
        <p:spPr>
          <a:xfrm>
            <a:off x="2716845" y="3140522"/>
            <a:ext cx="445492" cy="445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00637E-7C3D-7CFD-68A3-B7206917D4AA}"/>
              </a:ext>
            </a:extLst>
          </p:cNvPr>
          <p:cNvSpPr/>
          <p:nvPr/>
        </p:nvSpPr>
        <p:spPr>
          <a:xfrm>
            <a:off x="2200083" y="2623760"/>
            <a:ext cx="1479014" cy="1479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B77E06-69D3-A894-21C6-3487094C5F83}"/>
              </a:ext>
            </a:extLst>
          </p:cNvPr>
          <p:cNvSpPr/>
          <p:nvPr/>
        </p:nvSpPr>
        <p:spPr>
          <a:xfrm>
            <a:off x="3599362" y="3298955"/>
            <a:ext cx="159470" cy="159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14C92-F761-67AE-4737-4781AF79DBE5}"/>
              </a:ext>
            </a:extLst>
          </p:cNvPr>
          <p:cNvSpPr txBox="1"/>
          <p:nvPr/>
        </p:nvSpPr>
        <p:spPr>
          <a:xfrm>
            <a:off x="2764208" y="31940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FF1098-6AA8-FE01-ABAB-0A0597EA664C}"/>
              </a:ext>
            </a:extLst>
          </p:cNvPr>
          <p:cNvSpPr/>
          <p:nvPr/>
        </p:nvSpPr>
        <p:spPr>
          <a:xfrm>
            <a:off x="2859855" y="2854190"/>
            <a:ext cx="159470" cy="159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B26A7-2F15-9A8A-35D8-E651525C9397}"/>
              </a:ext>
            </a:extLst>
          </p:cNvPr>
          <p:cNvSpPr/>
          <p:nvPr/>
        </p:nvSpPr>
        <p:spPr>
          <a:xfrm>
            <a:off x="2866574" y="3712875"/>
            <a:ext cx="159470" cy="159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971A2-6EAF-E342-D583-CB2C27EF0D93}"/>
              </a:ext>
            </a:extLst>
          </p:cNvPr>
          <p:cNvSpPr txBox="1"/>
          <p:nvPr/>
        </p:nvSpPr>
        <p:spPr>
          <a:xfrm>
            <a:off x="5229313" y="3105834"/>
            <a:ext cx="5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1s</a:t>
            </a:r>
            <a:r>
              <a:rPr lang="en-US" baseline="300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A0FA64-FC85-7BC8-3F52-A307C39F7507}"/>
              </a:ext>
            </a:extLst>
          </p:cNvPr>
          <p:cNvSpPr/>
          <p:nvPr/>
        </p:nvSpPr>
        <p:spPr>
          <a:xfrm>
            <a:off x="4229531" y="2960588"/>
            <a:ext cx="888249" cy="8882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5F1BC6-6B40-90CD-0BC8-E16001316901}"/>
              </a:ext>
            </a:extLst>
          </p:cNvPr>
          <p:cNvSpPr/>
          <p:nvPr/>
        </p:nvSpPr>
        <p:spPr>
          <a:xfrm>
            <a:off x="4450908" y="3181966"/>
            <a:ext cx="445492" cy="445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A7DB63-92B4-3B0C-6A54-57AB233FA997}"/>
              </a:ext>
            </a:extLst>
          </p:cNvPr>
          <p:cNvSpPr txBox="1"/>
          <p:nvPr/>
        </p:nvSpPr>
        <p:spPr>
          <a:xfrm>
            <a:off x="4504753" y="3227338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E7847E-3974-7216-35D3-052C3A417EE0}"/>
              </a:ext>
            </a:extLst>
          </p:cNvPr>
          <p:cNvSpPr/>
          <p:nvPr/>
        </p:nvSpPr>
        <p:spPr>
          <a:xfrm>
            <a:off x="4149796" y="3298955"/>
            <a:ext cx="159470" cy="159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5820AD-6958-DF7C-4B43-05260E4FBC6B}"/>
              </a:ext>
            </a:extLst>
          </p:cNvPr>
          <p:cNvSpPr txBox="1"/>
          <p:nvPr/>
        </p:nvSpPr>
        <p:spPr>
          <a:xfrm>
            <a:off x="3506618" y="3922020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Li-H</a:t>
            </a:r>
          </a:p>
          <a:p>
            <a:pPr algn="ctr"/>
            <a:r>
              <a:rPr lang="en-US" dirty="0"/>
              <a:t>1𝜎</a:t>
            </a:r>
            <a:r>
              <a:rPr lang="en-US" baseline="30000" dirty="0"/>
              <a:t>2 </a:t>
            </a:r>
            <a:r>
              <a:rPr lang="en-US" dirty="0"/>
              <a:t>2𝜎</a:t>
            </a:r>
            <a:r>
              <a:rPr lang="en-US" baseline="30000" dirty="0"/>
              <a:t>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44C458-315F-D83D-22E7-239983FC933B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>
            <a:off x="3758832" y="3378690"/>
            <a:ext cx="390964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6F0119-81F4-A29C-0175-A6E556AA38A9}"/>
              </a:ext>
            </a:extLst>
          </p:cNvPr>
          <p:cNvSpPr txBox="1"/>
          <p:nvPr/>
        </p:nvSpPr>
        <p:spPr>
          <a:xfrm>
            <a:off x="5964329" y="3044279"/>
            <a:ext cx="567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B8D886"/>
                </a:solidFill>
              </a:rPr>
              <a:t>≅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A04A7-290D-08C2-AE2A-5EA5E2725D30}"/>
              </a:ext>
            </a:extLst>
          </p:cNvPr>
          <p:cNvSpPr/>
          <p:nvPr/>
        </p:nvSpPr>
        <p:spPr>
          <a:xfrm>
            <a:off x="6562206" y="2141441"/>
            <a:ext cx="4595275" cy="25704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863281-5265-B72A-4BA8-9A94216444FD}"/>
              </a:ext>
            </a:extLst>
          </p:cNvPr>
          <p:cNvSpPr txBox="1"/>
          <p:nvPr/>
        </p:nvSpPr>
        <p:spPr>
          <a:xfrm>
            <a:off x="6981148" y="3957011"/>
            <a:ext cx="5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</a:t>
            </a:r>
            <a:r>
              <a:rPr lang="en-US" baseline="30000" dirty="0"/>
              <a:t>+</a:t>
            </a:r>
          </a:p>
          <a:p>
            <a:pPr algn="ctr"/>
            <a:r>
              <a:rPr lang="en-US" dirty="0"/>
              <a:t>1s</a:t>
            </a:r>
            <a:r>
              <a:rPr lang="en-US" baseline="300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740CC57-7306-C3E9-04F0-53148FBCCD2B}"/>
              </a:ext>
            </a:extLst>
          </p:cNvPr>
          <p:cNvSpPr/>
          <p:nvPr/>
        </p:nvSpPr>
        <p:spPr>
          <a:xfrm>
            <a:off x="8097325" y="2623759"/>
            <a:ext cx="1479014" cy="1479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653AAE-F2A9-48F0-6C41-E9080EA6364B}"/>
              </a:ext>
            </a:extLst>
          </p:cNvPr>
          <p:cNvSpPr/>
          <p:nvPr/>
        </p:nvSpPr>
        <p:spPr>
          <a:xfrm>
            <a:off x="9496604" y="3298954"/>
            <a:ext cx="159470" cy="159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9833E3A-4F2A-E537-D5B2-BEB0747651D4}"/>
              </a:ext>
            </a:extLst>
          </p:cNvPr>
          <p:cNvSpPr/>
          <p:nvPr/>
        </p:nvSpPr>
        <p:spPr>
          <a:xfrm>
            <a:off x="10126773" y="2960587"/>
            <a:ext cx="888249" cy="8882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E96EE1-FEE8-8664-52BC-C8A52C67C0C5}"/>
              </a:ext>
            </a:extLst>
          </p:cNvPr>
          <p:cNvSpPr/>
          <p:nvPr/>
        </p:nvSpPr>
        <p:spPr>
          <a:xfrm>
            <a:off x="10348150" y="3181965"/>
            <a:ext cx="445492" cy="445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9B62FB-0244-6E2E-3D93-4B27DD7FDFBF}"/>
              </a:ext>
            </a:extLst>
          </p:cNvPr>
          <p:cNvSpPr txBox="1"/>
          <p:nvPr/>
        </p:nvSpPr>
        <p:spPr>
          <a:xfrm>
            <a:off x="10401995" y="3227337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7444DE-118E-FFC4-4CB9-D9700F140469}"/>
              </a:ext>
            </a:extLst>
          </p:cNvPr>
          <p:cNvSpPr/>
          <p:nvPr/>
        </p:nvSpPr>
        <p:spPr>
          <a:xfrm>
            <a:off x="10047038" y="3298954"/>
            <a:ext cx="159470" cy="159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F55D5C-8E4B-B48F-D0E7-3533AEFAB600}"/>
              </a:ext>
            </a:extLst>
          </p:cNvPr>
          <p:cNvSpPr txBox="1"/>
          <p:nvPr/>
        </p:nvSpPr>
        <p:spPr>
          <a:xfrm>
            <a:off x="9643437" y="397110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Li-H</a:t>
            </a:r>
          </a:p>
          <a:p>
            <a:pPr algn="ctr"/>
            <a:r>
              <a:rPr lang="en-US" dirty="0"/>
              <a:t>2𝜎</a:t>
            </a:r>
            <a:r>
              <a:rPr lang="en-US" baseline="30000" dirty="0"/>
              <a:t>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241017-929F-529E-422B-E2C87767ED18}"/>
              </a:ext>
            </a:extLst>
          </p:cNvPr>
          <p:cNvCxnSpPr>
            <a:stCxn id="56" idx="6"/>
            <a:endCxn id="64" idx="2"/>
          </p:cNvCxnSpPr>
          <p:nvPr/>
        </p:nvCxnSpPr>
        <p:spPr>
          <a:xfrm>
            <a:off x="9656074" y="3378689"/>
            <a:ext cx="390964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905D08E-F3FB-C914-327C-14DFAB707BA7}"/>
              </a:ext>
            </a:extLst>
          </p:cNvPr>
          <p:cNvSpPr/>
          <p:nvPr/>
        </p:nvSpPr>
        <p:spPr>
          <a:xfrm>
            <a:off x="6766794" y="2982558"/>
            <a:ext cx="888249" cy="8882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7F5772-B399-C1C5-E88F-359E41DEA095}"/>
              </a:ext>
            </a:extLst>
          </p:cNvPr>
          <p:cNvSpPr/>
          <p:nvPr/>
        </p:nvSpPr>
        <p:spPr>
          <a:xfrm>
            <a:off x="6988171" y="3203936"/>
            <a:ext cx="445492" cy="445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E21E75-8121-F0E4-C556-2D9F123D4DF4}"/>
              </a:ext>
            </a:extLst>
          </p:cNvPr>
          <p:cNvSpPr txBox="1"/>
          <p:nvPr/>
        </p:nvSpPr>
        <p:spPr>
          <a:xfrm>
            <a:off x="7035534" y="325743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9E0F6D8-30A9-C6B9-4A0B-96B654F9D43B}"/>
              </a:ext>
            </a:extLst>
          </p:cNvPr>
          <p:cNvSpPr/>
          <p:nvPr/>
        </p:nvSpPr>
        <p:spPr>
          <a:xfrm>
            <a:off x="7131181" y="2917604"/>
            <a:ext cx="159470" cy="159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81938BB-5DC8-273A-C665-5CD620D1593E}"/>
              </a:ext>
            </a:extLst>
          </p:cNvPr>
          <p:cNvSpPr/>
          <p:nvPr/>
        </p:nvSpPr>
        <p:spPr>
          <a:xfrm>
            <a:off x="7137900" y="3776289"/>
            <a:ext cx="159470" cy="159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FF860FE-4D67-E5EE-5B76-B7A350669272}"/>
              </a:ext>
            </a:extLst>
          </p:cNvPr>
          <p:cNvSpPr/>
          <p:nvPr/>
        </p:nvSpPr>
        <p:spPr>
          <a:xfrm>
            <a:off x="8632884" y="3140519"/>
            <a:ext cx="445492" cy="445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ACBB45-E217-3A8A-6329-3E368EB35833}"/>
              </a:ext>
            </a:extLst>
          </p:cNvPr>
          <p:cNvSpPr txBox="1"/>
          <p:nvPr/>
        </p:nvSpPr>
        <p:spPr>
          <a:xfrm>
            <a:off x="8683375" y="31940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60CCD7-181C-6D64-FC06-5AF3A9A78606}"/>
              </a:ext>
            </a:extLst>
          </p:cNvPr>
          <p:cNvSpPr txBox="1"/>
          <p:nvPr/>
        </p:nvSpPr>
        <p:spPr>
          <a:xfrm>
            <a:off x="7707032" y="315039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8D886"/>
                </a:solidFill>
              </a:rPr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1B997-DBBF-692D-8F1D-396C0686520A}"/>
              </a:ext>
            </a:extLst>
          </p:cNvPr>
          <p:cNvSpPr txBox="1"/>
          <p:nvPr/>
        </p:nvSpPr>
        <p:spPr>
          <a:xfrm>
            <a:off x="1125752" y="631742"/>
            <a:ext cx="117211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Approach</a:t>
            </a:r>
          </a:p>
          <a:p>
            <a:pPr algn="ctr"/>
            <a:r>
              <a:rPr lang="en-US" sz="4400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7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168469-EDA0-5356-E352-58380CFC7D8B}"/>
              </a:ext>
            </a:extLst>
          </p:cNvPr>
          <p:cNvSpPr/>
          <p:nvPr/>
        </p:nvSpPr>
        <p:spPr>
          <a:xfrm>
            <a:off x="4124359" y="2171700"/>
            <a:ext cx="5382491" cy="4249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939F75-7F3B-AFC1-0DE7-044659F0A331}"/>
              </a:ext>
            </a:extLst>
          </p:cNvPr>
          <p:cNvSpPr txBox="1">
            <a:spLocks/>
          </p:cNvSpPr>
          <p:nvPr/>
        </p:nvSpPr>
        <p:spPr>
          <a:xfrm>
            <a:off x="2764208" y="762744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/>
              <a:t>Potential energy surface of </a:t>
            </a:r>
            <a:r>
              <a:rPr lang="en-US" sz="5700" dirty="0" err="1"/>
              <a:t>LiH</a:t>
            </a:r>
            <a:br>
              <a:rPr lang="en-US" dirty="0"/>
            </a:br>
            <a:r>
              <a:rPr lang="en-US" sz="3100" dirty="0"/>
              <a:t>Varying the Hamiltonian for different bond lengths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1B997-DBBF-692D-8F1D-396C0686520A}"/>
              </a:ext>
            </a:extLst>
          </p:cNvPr>
          <p:cNvSpPr txBox="1"/>
          <p:nvPr/>
        </p:nvSpPr>
        <p:spPr>
          <a:xfrm>
            <a:off x="1125752" y="631742"/>
            <a:ext cx="117211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Approach</a:t>
            </a:r>
          </a:p>
          <a:p>
            <a:pPr algn="ctr"/>
            <a:r>
              <a:rPr lang="en-US" sz="4400" dirty="0"/>
              <a:t>B</a:t>
            </a:r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965F66E3-1B7A-895B-20BE-47C4FE0A0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969" y="2270847"/>
            <a:ext cx="5123153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7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1341</TotalTime>
  <Words>371</Words>
  <Application>Microsoft Macintosh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Shell Dlg 2</vt:lpstr>
      <vt:lpstr>Arial</vt:lpstr>
      <vt:lpstr>Cambria Math</vt:lpstr>
      <vt:lpstr>Wingdings</vt:lpstr>
      <vt:lpstr>Wingdings 3</vt:lpstr>
      <vt:lpstr>Madison</vt:lpstr>
      <vt:lpstr>UCLA Bruinium</vt:lpstr>
      <vt:lpstr>Beginner Trying different backends</vt:lpstr>
      <vt:lpstr>Knowledgeable Optimizing the Depth of Jordan-Wigner Mapper Ansatz</vt:lpstr>
      <vt:lpstr>Advanced Calculating the ground state energy of LiH</vt:lpstr>
      <vt:lpstr>Hamiltonian Mapping Molecular Hamiltonian ➪ Qubit Hamiltonian</vt:lpstr>
      <vt:lpstr>Hardware-Efficient Ansatz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UCLA Bruinium</dc:title>
  <dc:creator>Ashley Shin</dc:creator>
  <cp:lastModifiedBy>Ashley Shin</cp:lastModifiedBy>
  <cp:revision>27</cp:revision>
  <dcterms:created xsi:type="dcterms:W3CDTF">2022-08-23T01:55:40Z</dcterms:created>
  <dcterms:modified xsi:type="dcterms:W3CDTF">2022-08-24T03:22:58Z</dcterms:modified>
</cp:coreProperties>
</file>