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0" r:id="rId9"/>
    <p:sldId id="263" r:id="rId10"/>
    <p:sldId id="264" r:id="rId11"/>
    <p:sldId id="265" r:id="rId12"/>
    <p:sldId id="266" r:id="rId13"/>
    <p:sldId id="267" r:id="rId14"/>
    <p:sldId id="302" r:id="rId15"/>
    <p:sldId id="301" r:id="rId16"/>
    <p:sldId id="268" r:id="rId17"/>
    <p:sldId id="293" r:id="rId18"/>
    <p:sldId id="297" r:id="rId19"/>
    <p:sldId id="294" r:id="rId20"/>
    <p:sldId id="295" r:id="rId21"/>
    <p:sldId id="303" r:id="rId22"/>
    <p:sldId id="296" r:id="rId23"/>
    <p:sldId id="289" r:id="rId24"/>
    <p:sldId id="270" r:id="rId25"/>
    <p:sldId id="269" r:id="rId26"/>
    <p:sldId id="272" r:id="rId27"/>
    <p:sldId id="290" r:id="rId28"/>
    <p:sldId id="291" r:id="rId29"/>
  </p:sldIdLst>
  <p:sldSz cx="6858000" cy="9906000" type="A4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70" d="100"/>
          <a:sy n="70" d="100"/>
        </p:scale>
        <p:origin x="2544" y="-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1C6D1-0718-5F2A-4E55-05405AC81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8149D-9862-177F-D051-8434F07CB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r">
              <a:defRPr sz="1300"/>
            </a:lvl1pPr>
          </a:lstStyle>
          <a:p>
            <a:fld id="{CF043684-C23C-4DE8-8B7E-D3C4E7379360}" type="datetimeFigureOut">
              <a:rPr lang="en-IN" smtClean="0"/>
              <a:t>11-05-2024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059FE-C917-EEE2-1A6E-D41B5A8254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630FD-B6A4-B75C-21C7-8EDDB7AFA7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r">
              <a:defRPr sz="1300"/>
            </a:lvl1pPr>
          </a:lstStyle>
          <a:p>
            <a:fld id="{20CDD1A9-875A-4D99-AE86-A3C225A57B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461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r">
              <a:defRPr sz="1300"/>
            </a:lvl1pPr>
          </a:lstStyle>
          <a:p>
            <a:fld id="{AF96E64A-2573-49C5-B293-D130C98F6FDD}" type="datetimeFigureOut">
              <a:rPr lang="en-IN" smtClean="0"/>
              <a:t>11-05-2024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54275" y="1173163"/>
            <a:ext cx="2193925" cy="3170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2" tIns="47112" rIns="94222" bIns="47112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2" tIns="47112" rIns="94222" bIns="471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r">
              <a:defRPr sz="1300"/>
            </a:lvl1pPr>
          </a:lstStyle>
          <a:p>
            <a:fld id="{AE33BCC4-5B5C-471C-9DBD-909E0F2785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97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1pPr>
    <a:lvl2pPr marL="226314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2pPr>
    <a:lvl3pPr marL="452628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3pPr>
    <a:lvl4pPr marL="678942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4pPr>
    <a:lvl5pPr marL="905256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6pPr>
    <a:lvl7pPr marL="1357884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7pPr>
    <a:lvl8pPr marL="1584198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8pPr>
    <a:lvl9pPr marL="1810512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E322-6D95-4367-9960-04FB0798359F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3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D12B-6B27-4A84-B5FC-1D64AB913525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14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4AB-3169-4FE0-AB97-89CFAABE27E6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15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2" y="9708800"/>
            <a:ext cx="2314575" cy="197200"/>
          </a:xfrm>
        </p:spPr>
        <p:txBody>
          <a:bodyPr/>
          <a:lstStyle>
            <a:lvl1pPr>
              <a:defRPr u="sng">
                <a:solidFill>
                  <a:srgbClr val="0070C0"/>
                </a:solidFill>
              </a:defRPr>
            </a:lvl1pPr>
          </a:lstStyle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2842" y="9708800"/>
            <a:ext cx="914123" cy="19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‹#›</a:t>
            </a:fld>
            <a:r>
              <a:rPr lang="en-IN" dirty="0"/>
              <a:t> of 36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056F1-4859-7963-115B-EDD16F5E6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57" y="166996"/>
            <a:ext cx="800909" cy="7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894-4388-4026-A033-3D66FC8157E0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95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D31B-30D9-4EE7-9A6A-62A83360A67F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ED471-8A54-8184-5A63-5918C2EDD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98881"/>
            <a:ext cx="1428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DAA3-3741-48B2-861E-4F1018E851F9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03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7C29-CDD8-46B5-9A42-BB2D7311E325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6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4336-96DC-4100-A772-1A9B7B9CB68E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8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1434-20B5-4CF4-A0FF-7FF5CAE56664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96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77F-9E7C-4572-A3BF-3AA2D37FAB59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68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2403-5A90-4778-BC2D-956F04861285}" type="datetime1">
              <a:rPr lang="en-IN" smtClean="0"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0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885BC0C-547F-79D8-DF34-E45D5005CF75}"/>
              </a:ext>
            </a:extLst>
          </p:cNvPr>
          <p:cNvSpPr txBox="1"/>
          <p:nvPr/>
        </p:nvSpPr>
        <p:spPr>
          <a:xfrm>
            <a:off x="0" y="5178218"/>
            <a:ext cx="6858000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800" dirty="0"/>
              <a:t>GROOVING MACHINE 02</a:t>
            </a:r>
          </a:p>
          <a:p>
            <a:pPr algn="ctr">
              <a:lnSpc>
                <a:spcPct val="200000"/>
              </a:lnSpc>
            </a:pPr>
            <a:r>
              <a:rPr lang="en-IN" sz="2000" dirty="0"/>
              <a:t>(Electrical Renewal Project)</a:t>
            </a:r>
          </a:p>
          <a:p>
            <a:pPr algn="ctr">
              <a:lnSpc>
                <a:spcPct val="200000"/>
              </a:lnSpc>
            </a:pPr>
            <a:r>
              <a:rPr lang="en-IN" sz="2000" dirty="0"/>
              <a:t>Done By</a:t>
            </a:r>
          </a:p>
          <a:p>
            <a:pPr algn="ctr">
              <a:lnSpc>
                <a:spcPct val="200000"/>
              </a:lnSpc>
            </a:pPr>
            <a:endParaRPr lang="en-IN" sz="2000" dirty="0"/>
          </a:p>
          <a:p>
            <a:pPr algn="ctr">
              <a:lnSpc>
                <a:spcPct val="200000"/>
              </a:lnSpc>
            </a:pPr>
            <a:endParaRPr lang="en-IN" sz="2000" dirty="0"/>
          </a:p>
          <a:p>
            <a:pPr algn="ctr">
              <a:lnSpc>
                <a:spcPct val="200000"/>
              </a:lnSpc>
            </a:pPr>
            <a:r>
              <a:rPr lang="en-IN" sz="2000" dirty="0"/>
              <a:t>MAINTICS AUTOMATION &amp; ROBOTICS LLP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AC8A-2F56-3A64-FA79-AB4900AEA888}"/>
              </a:ext>
            </a:extLst>
          </p:cNvPr>
          <p:cNvSpPr txBox="1"/>
          <p:nvPr/>
        </p:nvSpPr>
        <p:spPr>
          <a:xfrm>
            <a:off x="0" y="3038385"/>
            <a:ext cx="6858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nb-NO" sz="3200" b="0" i="0" cap="all" dirty="0">
                <a:solidFill>
                  <a:srgbClr val="333333"/>
                </a:solidFill>
                <a:effectLst/>
                <a:latin typeface="robotoMedium"/>
              </a:rPr>
              <a:t>MAADHAV AUTOMOTIVE</a:t>
            </a:r>
          </a:p>
          <a:p>
            <a:pPr algn="ctr"/>
            <a:r>
              <a:rPr lang="nb-NO" sz="3200" b="0" i="0" cap="all" dirty="0">
                <a:solidFill>
                  <a:srgbClr val="333333"/>
                </a:solidFill>
                <a:effectLst/>
                <a:latin typeface="robotoMedium"/>
              </a:rPr>
              <a:t>FASTENERS PVT. LTD.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75EEE-3595-BB56-581C-45E3454EB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72" y="1055370"/>
            <a:ext cx="2770456" cy="1840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84390-BF7B-AA56-E8B0-AA60AE0E204C}"/>
              </a:ext>
            </a:extLst>
          </p:cNvPr>
          <p:cNvSpPr txBox="1"/>
          <p:nvPr/>
        </p:nvSpPr>
        <p:spPr>
          <a:xfrm>
            <a:off x="0" y="4752945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>
                <a:solidFill>
                  <a:schemeClr val="accent5"/>
                </a:solidFill>
              </a:rPr>
              <a:t>Product Manual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53D939-897C-6611-273A-CEBBBC70D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7406128"/>
            <a:ext cx="1219200" cy="10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7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538722" y="6033042"/>
            <a:ext cx="62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All Output status from Off to On is as below.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5666321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all PLC Outputs total 16Nos.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4. </a:t>
            </a:r>
            <a:r>
              <a:rPr lang="en-IN" u="sng" dirty="0">
                <a:solidFill>
                  <a:srgbClr val="002060"/>
                </a:solidFill>
              </a:rPr>
              <a:t>OUTPUT MONITOR 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C978F-7191-F634-3CB1-EE099FAD7441}"/>
              </a:ext>
            </a:extLst>
          </p:cNvPr>
          <p:cNvSpPr txBox="1"/>
          <p:nvPr/>
        </p:nvSpPr>
        <p:spPr>
          <a:xfrm>
            <a:off x="2551826" y="6780189"/>
            <a:ext cx="3042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F65DEBF-C6B5-2C8E-DE13-6398679D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F118DAB-B609-44D3-37B8-973C4FF2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10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B0810-D0DD-E58F-6723-AE0459061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1" y="6780189"/>
            <a:ext cx="900000" cy="425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563D0-BE29-F919-446D-A2DE8F2A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9" y="1160040"/>
            <a:ext cx="5400000" cy="3243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C593A-8BB4-4EB7-1D5A-1259BCE4F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1" y="7821866"/>
            <a:ext cx="900000" cy="3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707634" y="4916379"/>
            <a:ext cx="6276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Alarm screen navigation buttons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Reset button to reset current Alarms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Alarm History Screen access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321621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used to monitor machine current alarms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5. </a:t>
            </a:r>
            <a:r>
              <a:rPr lang="en-IN" u="sng" dirty="0">
                <a:solidFill>
                  <a:srgbClr val="002060"/>
                </a:solidFill>
              </a:rPr>
              <a:t>ALARM MONITOR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B5DF6-092C-D323-F6FD-D8841C9C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07" y="5363187"/>
            <a:ext cx="3505504" cy="525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A4CD0-B9EC-5ACB-AFD8-5571C26E9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07" y="6434610"/>
            <a:ext cx="1021168" cy="502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2A201B-B5D5-5F12-8097-CDBC7F6C1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43" y="7569499"/>
            <a:ext cx="960203" cy="518205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A5FDE58-DB6A-8A72-4A69-4A920B2E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066F17E-4D6A-E017-9CDB-1666FD58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11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C4B75-83C8-719A-4BAF-BF9F2A0F3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8" y="1045177"/>
            <a:ext cx="5386764" cy="32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6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3644167"/>
            <a:ext cx="579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This screen is used to monitor machine current alarms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403413"/>
            <a:ext cx="5915025" cy="573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5. </a:t>
            </a:r>
            <a:r>
              <a:rPr lang="en-IN" u="sng" dirty="0">
                <a:solidFill>
                  <a:srgbClr val="002060"/>
                </a:solidFill>
              </a:rPr>
              <a:t>ALARM HISTORY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B5DF6-092C-D323-F6FD-D8841C9C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2" y="4839552"/>
            <a:ext cx="3505504" cy="52582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789747F-19AA-0983-715B-B497189D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9AB0FE-ABA5-DEE6-37FD-184D69F2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12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BC2ED-34FA-8A09-4FEE-CBA4F34D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72" y="5962811"/>
            <a:ext cx="1021168" cy="502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35CDB-C093-61C7-F654-5E364DCEA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72" y="6998213"/>
            <a:ext cx="1021168" cy="55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8A879-CA64-5283-F5F4-4CC9C47468FC}"/>
              </a:ext>
            </a:extLst>
          </p:cNvPr>
          <p:cNvSpPr txBox="1"/>
          <p:nvPr/>
        </p:nvSpPr>
        <p:spPr>
          <a:xfrm>
            <a:off x="541208" y="4419719"/>
            <a:ext cx="6276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Alarm screen navigation buttons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Reset button to reset current Alarms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Alarm History Screen access Button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525132-29A5-D8F7-5D92-CE1ADAD5C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19" y="1178395"/>
            <a:ext cx="3200400" cy="20595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48F54-AF39-0F10-F52D-5F2DAC4F0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72" y="1178395"/>
            <a:ext cx="3423420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6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702578" y="4725395"/>
            <a:ext cx="6276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 COOLENT PUMP  ON Condition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dirty="0"/>
              <a:t>2.    COOLENT PUMP Off (Bypass) Condition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dirty="0"/>
              <a:t>3.    COUNTER RESET BUTTION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b="1" dirty="0"/>
          </a:p>
          <a:p>
            <a:pPr marL="342900" indent="-342900">
              <a:buAutoNum type="arabicPeriod" startAt="4"/>
            </a:pPr>
            <a:r>
              <a:rPr lang="en-IN" b="1" dirty="0"/>
              <a:t> WITHOUT Part OFF Condition</a:t>
            </a:r>
          </a:p>
          <a:p>
            <a:pPr marL="342900" indent="-342900">
              <a:buAutoNum type="arabicPeriod" startAt="4"/>
            </a:pPr>
            <a:endParaRPr lang="en-IN" b="1" dirty="0"/>
          </a:p>
          <a:p>
            <a:pPr marL="342900" indent="-342900">
              <a:buAutoNum type="arabicPeriod" startAt="4"/>
            </a:pPr>
            <a:endParaRPr lang="en-IN" b="1" dirty="0"/>
          </a:p>
          <a:p>
            <a:pPr marL="342900" indent="-342900">
              <a:buAutoNum type="arabicPeriod" startAt="4"/>
            </a:pPr>
            <a:r>
              <a:rPr lang="en-IN" b="1" dirty="0"/>
              <a:t>WTIHOUT Part ON Condition (Machine run without part also)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267833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Machine Settings can be done from this screen.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395677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6. </a:t>
            </a:r>
            <a:r>
              <a:rPr lang="en-IN" u="sng" dirty="0">
                <a:solidFill>
                  <a:srgbClr val="002060"/>
                </a:solidFill>
              </a:rPr>
              <a:t>MODE SELECT SETTING SCREEN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5C51C25-4D81-9511-C938-B5926B67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56FB9B-7C89-C352-6650-BC484F52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13</a:t>
            </a:fld>
            <a:r>
              <a:rPr lang="en-IN" dirty="0"/>
              <a:t> of 36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04F2AF-A30B-E0BD-56C4-F9FF2451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1" y="5893078"/>
            <a:ext cx="3181893" cy="3817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7CF72E-ED9A-3C18-154F-20A9CB813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1" y="5080456"/>
            <a:ext cx="3195340" cy="3817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5B971A-72CB-8AD9-813D-0363EBA26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0" y="6711792"/>
            <a:ext cx="3181893" cy="3817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FAC729-5536-1AA1-D3DA-58D0ED16C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984635"/>
            <a:ext cx="5400000" cy="3241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D9625-A791-8E72-9325-5BC920243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8" y="7563918"/>
            <a:ext cx="3181893" cy="366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7D208-7731-D6FE-EC34-74AA7636B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8" y="8629965"/>
            <a:ext cx="3195340" cy="3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9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729000" y="4506046"/>
            <a:ext cx="56575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PART DETECT LOWER</a:t>
            </a:r>
          </a:p>
          <a:p>
            <a:r>
              <a:rPr lang="en-IN" b="1" dirty="0"/>
              <a:t>      * </a:t>
            </a:r>
            <a:r>
              <a:rPr lang="en-IN" dirty="0"/>
              <a:t>Here You Can Change part Detect Lower Value.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dirty="0"/>
              <a:t>2.   PART DETECT UPPER</a:t>
            </a:r>
          </a:p>
          <a:p>
            <a:r>
              <a:rPr lang="en-IN" b="1" dirty="0"/>
              <a:t>      * </a:t>
            </a:r>
            <a:r>
              <a:rPr lang="en-IN" dirty="0"/>
              <a:t>Here You Can Change Part Detect Upper Value.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dirty="0"/>
              <a:t>3.   Here You Can Chack Live SERVO MOTOR TORQUE. </a:t>
            </a:r>
          </a:p>
          <a:p>
            <a:r>
              <a:rPr lang="en-IN" b="1" dirty="0"/>
              <a:t>      </a:t>
            </a:r>
            <a:r>
              <a:rPr lang="en-IN" dirty="0"/>
              <a:t>* Make sure current torque is with in the range </a:t>
            </a:r>
          </a:p>
          <a:p>
            <a:r>
              <a:rPr lang="en-IN" dirty="0"/>
              <a:t>          of part detect lower &amp; upper value  then it part</a:t>
            </a:r>
          </a:p>
          <a:p>
            <a:r>
              <a:rPr lang="en-IN" dirty="0"/>
              <a:t>          is counted by counter And if this condition  is not </a:t>
            </a:r>
          </a:p>
          <a:p>
            <a:r>
              <a:rPr lang="en-IN" dirty="0"/>
              <a:t>          satisfied the part will not count.  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14878" y="4233141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Machine Settings can be done from this screen.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395677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6. </a:t>
            </a:r>
            <a:r>
              <a:rPr lang="en-IN" u="sng" dirty="0">
                <a:solidFill>
                  <a:srgbClr val="002060"/>
                </a:solidFill>
              </a:rPr>
              <a:t>MODE SELECT SETTING SCREEN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5C51C25-4D81-9511-C938-B5926B67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56FB9B-7C89-C352-6650-BC484F52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14</a:t>
            </a:fld>
            <a:r>
              <a:rPr lang="en-IN" dirty="0"/>
              <a:t> of 36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294B8-6E13-45B6-529D-60C66FCF6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984635"/>
            <a:ext cx="5400000" cy="32410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70D9F6-594E-C51C-133C-1364C517B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2" y="5112939"/>
            <a:ext cx="3240000" cy="381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469C8-6AAF-D590-23E8-6B7D7D7FB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0" y="6207569"/>
            <a:ext cx="3240000" cy="391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26B1C-5408-1E26-CFBE-FC44EE874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0" y="8363168"/>
            <a:ext cx="3253150" cy="3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608448" y="4799105"/>
            <a:ext cx="62764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IN" b="1" dirty="0"/>
              <a:t>OILER DELAY Cycle</a:t>
            </a:r>
          </a:p>
          <a:p>
            <a:r>
              <a:rPr lang="en-IN" b="1" dirty="0"/>
              <a:t>       * </a:t>
            </a:r>
            <a:r>
              <a:rPr lang="en-IN" dirty="0"/>
              <a:t>Here you can change Oiler Delay Cycle value.</a:t>
            </a:r>
          </a:p>
          <a:p>
            <a:r>
              <a:rPr lang="en-IN" b="1" dirty="0"/>
              <a:t>         </a:t>
            </a:r>
            <a:r>
              <a:rPr lang="en-IN" dirty="0"/>
              <a:t>  (After 1000 parts cycle Oiler pump will ON)</a:t>
            </a:r>
          </a:p>
          <a:p>
            <a:endParaRPr lang="en-IN" b="1" dirty="0"/>
          </a:p>
          <a:p>
            <a:r>
              <a:rPr lang="en-IN" b="1" dirty="0"/>
              <a:t>5      OILER RUN TIME Sec.</a:t>
            </a:r>
          </a:p>
          <a:p>
            <a:r>
              <a:rPr lang="en-IN" b="1" dirty="0"/>
              <a:t>         * </a:t>
            </a:r>
            <a:r>
              <a:rPr lang="en-IN" dirty="0"/>
              <a:t>Here you can change Oiler Run Time  Sec.</a:t>
            </a:r>
          </a:p>
          <a:p>
            <a:r>
              <a:rPr lang="en-IN" dirty="0"/>
              <a:t>           (After 1000 parts pump ON for 10sec.)</a:t>
            </a:r>
            <a:r>
              <a:rPr lang="en-IN" b="1" dirty="0"/>
              <a:t>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6.    COMMULATIVE COUNTER RESET BUTTION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b="1" dirty="0"/>
          </a:p>
          <a:p>
            <a:r>
              <a:rPr lang="en-IN" b="1" dirty="0"/>
              <a:t>7.   AUTO OILER  ON Condition (Press this button to run pump manually )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b="1" dirty="0"/>
          </a:p>
          <a:p>
            <a:pPr marL="342900" indent="-342900">
              <a:buAutoNum type="arabicPeriod" startAt="4"/>
            </a:pPr>
            <a:endParaRPr lang="en-IN" b="1" dirty="0"/>
          </a:p>
          <a:p>
            <a:pPr marL="342900" indent="-342900">
              <a:buAutoNum type="arabicPeriod" startAt="4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55219" y="4273482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Machine Settings can be done from this screen.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395677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6. </a:t>
            </a:r>
            <a:r>
              <a:rPr lang="en-IN" u="sng" dirty="0">
                <a:solidFill>
                  <a:srgbClr val="002060"/>
                </a:solidFill>
              </a:rPr>
              <a:t>MODE SELECT SETTING SCREEN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5C51C25-4D81-9511-C938-B5926B67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56FB9B-7C89-C352-6650-BC484F52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15</a:t>
            </a:fld>
            <a:r>
              <a:rPr lang="en-IN" dirty="0"/>
              <a:t> of 36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294B8-6E13-45B6-529D-60C66FCF6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984635"/>
            <a:ext cx="5400000" cy="324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BF5A3-26C8-BCD7-78A9-91AAE6620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26" y="8818271"/>
            <a:ext cx="3238574" cy="381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6F596-3D07-C1CE-8AD4-CE8A787D0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6" y="8818271"/>
            <a:ext cx="3177575" cy="404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35C8A-06B7-7D7D-EC1B-A94DCAF79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96" y="7621289"/>
            <a:ext cx="3195340" cy="381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0F4545-D495-8F2F-8B5E-5DCF4E871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58" y="5702954"/>
            <a:ext cx="3226255" cy="348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DA2C7-A3D4-4F24-7DB7-883213BA8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61" y="6822503"/>
            <a:ext cx="3177575" cy="3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5844784"/>
            <a:ext cx="62764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Steps for manual operation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First check </a:t>
            </a:r>
            <a:r>
              <a:rPr lang="en-IN" b="1" u="sng" dirty="0">
                <a:solidFill>
                  <a:srgbClr val="002060"/>
                </a:solidFill>
              </a:rPr>
              <a:t>Fault</a:t>
            </a:r>
            <a:r>
              <a:rPr lang="en-IN" b="1" dirty="0"/>
              <a:t> Light it should be Off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Now check </a:t>
            </a:r>
            <a:r>
              <a:rPr lang="en-IN" b="1" u="sng" dirty="0">
                <a:solidFill>
                  <a:srgbClr val="002060"/>
                </a:solidFill>
              </a:rPr>
              <a:t>Ready</a:t>
            </a:r>
            <a:r>
              <a:rPr lang="en-IN" b="1" dirty="0"/>
              <a:t> Light it should be Green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Now press </a:t>
            </a:r>
            <a:r>
              <a:rPr lang="en-IN" b="1" u="sng" dirty="0">
                <a:solidFill>
                  <a:srgbClr val="002060"/>
                </a:solidFill>
              </a:rPr>
              <a:t>Auto Manual </a:t>
            </a:r>
            <a:r>
              <a:rPr lang="en-IN" b="1" dirty="0"/>
              <a:t>selector switch to change mode from Auto to manual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Now Press </a:t>
            </a:r>
            <a:r>
              <a:rPr lang="en-IN" b="1" u="sng" dirty="0">
                <a:solidFill>
                  <a:srgbClr val="002060"/>
                </a:solidFill>
              </a:rPr>
              <a:t>Start</a:t>
            </a:r>
            <a:r>
              <a:rPr lang="en-IN" b="1" dirty="0"/>
              <a:t> Button to Start the Device 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It will glow </a:t>
            </a:r>
            <a:r>
              <a:rPr lang="en-IN" b="1" u="sng" dirty="0">
                <a:solidFill>
                  <a:srgbClr val="002060"/>
                </a:solidFill>
              </a:rPr>
              <a:t>green</a:t>
            </a:r>
            <a:r>
              <a:rPr lang="en-IN" b="1" dirty="0"/>
              <a:t> if device is started.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5168782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Manual Operation of all device can be performed using this screen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7. </a:t>
            </a:r>
            <a:r>
              <a:rPr lang="en-IN" u="sng" dirty="0">
                <a:solidFill>
                  <a:srgbClr val="002060"/>
                </a:solidFill>
              </a:rPr>
              <a:t>MANUAL OPEARTION 1 SCREEN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C4CA1C-1AF9-4C80-95A1-CE4420A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AFA54-B718-852E-5044-1C236DCD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6" y="4491600"/>
            <a:ext cx="3756986" cy="646331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2253813-37A4-1902-55EE-E0675C61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16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60B05-D306-0659-D118-6C95866E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977207"/>
            <a:ext cx="5400000" cy="3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4DF8-4C11-29C2-60E3-EDBD7200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9B17-640D-8FCD-4587-4513DC4D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17</a:t>
            </a:fld>
            <a:r>
              <a:rPr lang="en-IN" dirty="0"/>
              <a:t> of 36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1AC42-38AD-F4D9-79DD-3341DDF08328}"/>
              </a:ext>
            </a:extLst>
          </p:cNvPr>
          <p:cNvSpPr txBox="1">
            <a:spLocks/>
          </p:cNvSpPr>
          <p:nvPr/>
        </p:nvSpPr>
        <p:spPr>
          <a:xfrm>
            <a:off x="471488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8. </a:t>
            </a:r>
            <a:r>
              <a:rPr lang="en-IN" u="sng" dirty="0">
                <a:solidFill>
                  <a:srgbClr val="002060"/>
                </a:solidFill>
              </a:rPr>
              <a:t>PART PROGRAM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37AF0-882B-694A-A868-60D49D8B2CFA}"/>
              </a:ext>
            </a:extLst>
          </p:cNvPr>
          <p:cNvSpPr txBox="1"/>
          <p:nvPr/>
        </p:nvSpPr>
        <p:spPr>
          <a:xfrm>
            <a:off x="329452" y="4787132"/>
            <a:ext cx="65285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 Here you can change grooving Program</a:t>
            </a:r>
          </a:p>
          <a:p>
            <a:endParaRPr lang="en-IN" dirty="0"/>
          </a:p>
          <a:p>
            <a:r>
              <a:rPr lang="en-IN" dirty="0"/>
              <a:t>a)  DWELL VALUE.                                * (Here you Can Change Dwell</a:t>
            </a:r>
          </a:p>
          <a:p>
            <a:r>
              <a:rPr lang="en-IN" dirty="0"/>
              <a:t>                                                                  time 2.5sec wait Delay Value.)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b)    OFFSET VALUE.                              * (Here you can set Part Offset </a:t>
            </a:r>
          </a:p>
          <a:p>
            <a:r>
              <a:rPr lang="en-IN" dirty="0"/>
              <a:t>                                                                                  Value.)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c)    GRONING DATA VALUE.                * (Here you can set Grooving                               </a:t>
            </a:r>
          </a:p>
          <a:p>
            <a:r>
              <a:rPr lang="en-IN" dirty="0"/>
              <a:t>                                                                            Data Value.)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d)    FORWARD SPEED VALUE.             * (Here you can set  Servo</a:t>
            </a:r>
          </a:p>
          <a:p>
            <a:r>
              <a:rPr lang="en-IN" dirty="0"/>
              <a:t>                                                                      Forward SPEED VALUE.)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e)  GROOVING SPEED VALUE.              * (Here you can set Servo</a:t>
            </a:r>
          </a:p>
          <a:p>
            <a:r>
              <a:rPr lang="en-IN" dirty="0"/>
              <a:t>                                                                      Grooving  SPEED VALUE.) </a:t>
            </a:r>
          </a:p>
          <a:p>
            <a:r>
              <a:rPr lang="en-IN" dirty="0"/>
              <a:t>   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EFFF04-645F-5A1B-9BB8-C7707C92D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5" y="7421511"/>
            <a:ext cx="3236005" cy="395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E9580-6E59-EE5A-21C8-C72DAF62F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1060988"/>
            <a:ext cx="540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DBEA6-5A98-7882-E68D-202F58A7D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5819537"/>
            <a:ext cx="3236005" cy="3690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205CB-1BBA-1F64-16D1-4521D75D0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5" y="8230268"/>
            <a:ext cx="3236005" cy="376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460E3B-4C18-45DE-F54B-9C2901AF6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6" y="9020102"/>
            <a:ext cx="3222558" cy="3803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428456-F466-E86F-E339-FE1A14425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567014"/>
            <a:ext cx="3236005" cy="4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4DF8-4C11-29C2-60E3-EDBD7200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9B17-640D-8FCD-4587-4513DC4D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9450" y="9677424"/>
            <a:ext cx="914123" cy="197200"/>
          </a:xfrm>
        </p:spPr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18</a:t>
            </a:fld>
            <a:r>
              <a:rPr lang="en-IN" dirty="0"/>
              <a:t> of 36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1AC42-38AD-F4D9-79DD-3341DDF08328}"/>
              </a:ext>
            </a:extLst>
          </p:cNvPr>
          <p:cNvSpPr txBox="1">
            <a:spLocks/>
          </p:cNvSpPr>
          <p:nvPr/>
        </p:nvSpPr>
        <p:spPr>
          <a:xfrm>
            <a:off x="471488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8. </a:t>
            </a:r>
            <a:r>
              <a:rPr lang="en-IN" u="sng" dirty="0">
                <a:solidFill>
                  <a:srgbClr val="002060"/>
                </a:solidFill>
              </a:rPr>
              <a:t>PART PROGRAM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34E11-8386-E750-92C8-3555C746B5F7}"/>
              </a:ext>
            </a:extLst>
          </p:cNvPr>
          <p:cNvSpPr txBox="1"/>
          <p:nvPr/>
        </p:nvSpPr>
        <p:spPr>
          <a:xfrm flipH="1">
            <a:off x="295836" y="4366436"/>
            <a:ext cx="5577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  Here you can change grooving Program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5A0E3-3CB6-E246-6FD7-E9D7B3D0C597}"/>
              </a:ext>
            </a:extLst>
          </p:cNvPr>
          <p:cNvSpPr txBox="1"/>
          <p:nvPr/>
        </p:nvSpPr>
        <p:spPr>
          <a:xfrm>
            <a:off x="578649" y="5028233"/>
            <a:ext cx="5781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f)   Reverse SPEED VALUE                (Here you can change </a:t>
            </a:r>
          </a:p>
          <a:p>
            <a:r>
              <a:rPr lang="en-IN" dirty="0"/>
              <a:t>                                                              Servo Reverse Speed                               </a:t>
            </a:r>
          </a:p>
          <a:p>
            <a:r>
              <a:rPr lang="en-IN" dirty="0"/>
              <a:t>                                                               Value. 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458A0-AB40-3182-2C74-011E1BBA6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4" y="6909021"/>
            <a:ext cx="2429214" cy="511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ADADC-7AF0-227C-F72C-04FEF1CF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4" y="8195840"/>
            <a:ext cx="2429214" cy="535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04ECA2-3C59-0F5B-453B-929F4823D272}"/>
              </a:ext>
            </a:extLst>
          </p:cNvPr>
          <p:cNvSpPr txBox="1"/>
          <p:nvPr/>
        </p:nvSpPr>
        <p:spPr>
          <a:xfrm flipH="1">
            <a:off x="347607" y="6199648"/>
            <a:ext cx="5781393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</a:t>
            </a:r>
            <a:r>
              <a:rPr lang="en-IN" b="1" dirty="0"/>
              <a:t>.   Here you can monitor  POSITIONING MODE &amp;</a:t>
            </a:r>
          </a:p>
          <a:p>
            <a:r>
              <a:rPr lang="en-IN" b="1" dirty="0"/>
              <a:t>      JOG MODE</a:t>
            </a:r>
          </a:p>
          <a:p>
            <a:endParaRPr lang="en-IN" dirty="0"/>
          </a:p>
          <a:p>
            <a:r>
              <a:rPr lang="en-IN" sz="1700" dirty="0"/>
              <a:t>      </a:t>
            </a:r>
            <a:r>
              <a:rPr lang="en-IN" sz="1700" b="1" dirty="0"/>
              <a:t>a) </a:t>
            </a:r>
            <a:r>
              <a:rPr lang="en-IN" dirty="0"/>
              <a:t>Here You can monitor </a:t>
            </a:r>
          </a:p>
          <a:p>
            <a:r>
              <a:rPr lang="en-IN" dirty="0"/>
              <a:t>           POSITION  MODE is ON .</a:t>
            </a:r>
          </a:p>
          <a:p>
            <a:endParaRPr lang="en-IN" dirty="0"/>
          </a:p>
          <a:p>
            <a:endParaRPr lang="en-IN" sz="1700" dirty="0"/>
          </a:p>
          <a:p>
            <a:r>
              <a:rPr lang="en-IN" sz="1700" dirty="0"/>
              <a:t>      </a:t>
            </a:r>
            <a:r>
              <a:rPr lang="en-IN" sz="1700" b="1" dirty="0"/>
              <a:t>b) </a:t>
            </a:r>
            <a:r>
              <a:rPr lang="en-IN" dirty="0"/>
              <a:t>Here You can monitor Jog</a:t>
            </a:r>
          </a:p>
          <a:p>
            <a:r>
              <a:rPr lang="en-IN" dirty="0"/>
              <a:t>           MODE  is ON 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659A7B-7639-BE8E-4163-670FD2886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23" y="5514496"/>
            <a:ext cx="2533576" cy="3121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4A7F77-66B7-9F31-E7F9-D240DC027F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980028"/>
            <a:ext cx="540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8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78AF9-EA15-AE53-42EE-EF5E1246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E3AE0-449C-B835-1995-4FE05BF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19</a:t>
            </a:fld>
            <a:r>
              <a:rPr lang="en-IN" dirty="0"/>
              <a:t> of 36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B6A72-69E3-81CC-2D04-8657385DDD50}"/>
              </a:ext>
            </a:extLst>
          </p:cNvPr>
          <p:cNvSpPr txBox="1">
            <a:spLocks/>
          </p:cNvSpPr>
          <p:nvPr/>
        </p:nvSpPr>
        <p:spPr>
          <a:xfrm>
            <a:off x="471488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9. </a:t>
            </a:r>
            <a:r>
              <a:rPr lang="en-IN" u="sng" dirty="0">
                <a:solidFill>
                  <a:srgbClr val="002060"/>
                </a:solidFill>
              </a:rPr>
              <a:t>SERVO LOAD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1589A-12DB-5D3E-44D1-5C2CD096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" y="1162958"/>
            <a:ext cx="5357226" cy="32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A89C30-6ABA-A41C-708B-831850DF1BA3}"/>
              </a:ext>
            </a:extLst>
          </p:cNvPr>
          <p:cNvSpPr txBox="1"/>
          <p:nvPr/>
        </p:nvSpPr>
        <p:spPr>
          <a:xfrm>
            <a:off x="229441" y="4997623"/>
            <a:ext cx="627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SERVO LOAD GRAPH</a:t>
            </a:r>
            <a:endParaRPr lang="en-IN" sz="2400" b="1" dirty="0"/>
          </a:p>
          <a:p>
            <a:pPr lvl="1"/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You Can monitor servo Torque Trend live. 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311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DAD-378D-4588-A8F4-186D3B2B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3C9-523A-7D74-EBC0-E622F08E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Operation Manual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Electrical Drawing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Troubleshooting Guide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BOM (Bill of Material)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CDEED2-0824-C7DA-78DC-376D5721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178E0B-2104-135F-87B8-C9EDF980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2 of 36 </a:t>
            </a:r>
          </a:p>
        </p:txBody>
      </p:sp>
    </p:spTree>
    <p:extLst>
      <p:ext uri="{BB962C8B-B14F-4D97-AF65-F5344CB8AC3E}">
        <p14:creationId xmlns:p14="http://schemas.microsoft.com/office/powerpoint/2010/main" val="221545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A8982-790E-166F-C370-171BEBB7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8BE93-0D3D-3C4F-97A9-7DA1315E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20</a:t>
            </a:fld>
            <a:r>
              <a:rPr lang="en-IN" dirty="0"/>
              <a:t> of 36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A4D4-A4E1-F7D8-CE99-8ECDBD921BBB}"/>
              </a:ext>
            </a:extLst>
          </p:cNvPr>
          <p:cNvSpPr txBox="1">
            <a:spLocks/>
          </p:cNvSpPr>
          <p:nvPr/>
        </p:nvSpPr>
        <p:spPr>
          <a:xfrm>
            <a:off x="471488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10. </a:t>
            </a:r>
            <a:r>
              <a:rPr lang="en-IN" u="sng" dirty="0">
                <a:solidFill>
                  <a:srgbClr val="002060"/>
                </a:solidFill>
              </a:rPr>
              <a:t>SERVO SETTING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2853A-993B-FAAC-4E6E-F29DF6009122}"/>
              </a:ext>
            </a:extLst>
          </p:cNvPr>
          <p:cNvSpPr txBox="1"/>
          <p:nvPr/>
        </p:nvSpPr>
        <p:spPr>
          <a:xfrm>
            <a:off x="553185" y="7152477"/>
            <a:ext cx="56055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 SERVO MOTOR JOG SPEED.</a:t>
            </a:r>
          </a:p>
          <a:p>
            <a:r>
              <a:rPr lang="en-IN" sz="2400" b="1" dirty="0"/>
              <a:t>   </a:t>
            </a:r>
            <a:r>
              <a:rPr lang="en-IN" b="1" dirty="0"/>
              <a:t>JOG SPEED        MIN                                   MAX</a:t>
            </a:r>
          </a:p>
          <a:p>
            <a:r>
              <a:rPr lang="en-IN" b="1" dirty="0"/>
              <a:t>                          (0.01mm/s)                     (10.00mm/s)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76CE8-5A74-285D-6ED4-01683E645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1135947"/>
            <a:ext cx="5400000" cy="3241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6DF2A-1DC9-D31E-D0B6-7771CC531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3" y="5058539"/>
            <a:ext cx="998627" cy="6908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1B4786-5689-AFD5-7D33-4FF2EC5A8420}"/>
              </a:ext>
            </a:extLst>
          </p:cNvPr>
          <p:cNvSpPr txBox="1"/>
          <p:nvPr/>
        </p:nvSpPr>
        <p:spPr>
          <a:xfrm>
            <a:off x="728999" y="4634400"/>
            <a:ext cx="491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Here you can enter the Required Password.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E80B8-0FE0-3AA7-174C-41142A661DBD}"/>
              </a:ext>
            </a:extLst>
          </p:cNvPr>
          <p:cNvSpPr txBox="1"/>
          <p:nvPr/>
        </p:nvSpPr>
        <p:spPr>
          <a:xfrm>
            <a:off x="726149" y="5750389"/>
            <a:ext cx="61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you can monitor entered Password is correct</a:t>
            </a:r>
          </a:p>
          <a:p>
            <a:r>
              <a:rPr lang="en-IN" dirty="0">
                <a:solidFill>
                  <a:schemeClr val="bg1"/>
                </a:solidFill>
              </a:rPr>
              <a:t>   . </a:t>
            </a:r>
            <a:r>
              <a:rPr lang="en-IN" dirty="0"/>
              <a:t> And after homing complete 1cycle  Logout Automatically.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2E31C5-AB56-10D3-B86A-2729EE8CB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8" y="6374407"/>
            <a:ext cx="1028082" cy="683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CA8CDD-EC3D-14D5-C954-34E80B8F7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3" y="8297034"/>
            <a:ext cx="2513443" cy="7513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A4244C-F2DF-D957-DEB1-A4F79DC6A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74" y="8283930"/>
            <a:ext cx="2512800" cy="7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A8982-790E-166F-C370-171BEBB7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8BE93-0D3D-3C4F-97A9-7DA1315E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21</a:t>
            </a:fld>
            <a:r>
              <a:rPr lang="en-IN" dirty="0"/>
              <a:t> of 36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A4D4-A4E1-F7D8-CE99-8ECDBD921BBB}"/>
              </a:ext>
            </a:extLst>
          </p:cNvPr>
          <p:cNvSpPr txBox="1">
            <a:spLocks/>
          </p:cNvSpPr>
          <p:nvPr/>
        </p:nvSpPr>
        <p:spPr>
          <a:xfrm>
            <a:off x="471488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10. </a:t>
            </a:r>
            <a:r>
              <a:rPr lang="en-IN" u="sng" dirty="0">
                <a:solidFill>
                  <a:srgbClr val="002060"/>
                </a:solidFill>
              </a:rPr>
              <a:t>SERVO SETTING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BC0C1-0727-3192-5170-2BC0B629AB63}"/>
              </a:ext>
            </a:extLst>
          </p:cNvPr>
          <p:cNvSpPr txBox="1"/>
          <p:nvPr/>
        </p:nvSpPr>
        <p:spPr>
          <a:xfrm>
            <a:off x="479034" y="4191511"/>
            <a:ext cx="627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r>
              <a:rPr lang="en-IN" sz="2000" b="1" dirty="0"/>
              <a:t> 1  SERVO MOTOR  HOMING Monitoring STATUS</a:t>
            </a:r>
          </a:p>
          <a:p>
            <a:r>
              <a:rPr lang="en-IN" b="1" dirty="0"/>
              <a:t>         </a:t>
            </a:r>
            <a:r>
              <a:rPr lang="en-IN" dirty="0"/>
              <a:t>a)   SERVO CURRENT OPSOTION     (10.000mm)</a:t>
            </a:r>
          </a:p>
          <a:p>
            <a:r>
              <a:rPr lang="en-IN" dirty="0"/>
              <a:t>         b)   SERVO CURRENT SPEED             (-0.170mm/s)</a:t>
            </a:r>
          </a:p>
          <a:p>
            <a:r>
              <a:rPr lang="en-IN" dirty="0"/>
              <a:t>         c)   SERVO CURRENT TORQUE         (1.1%)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09F6C-9EBD-CBB7-9FEC-EF2C5DFCDDB0}"/>
              </a:ext>
            </a:extLst>
          </p:cNvPr>
          <p:cNvSpPr txBox="1"/>
          <p:nvPr/>
        </p:nvSpPr>
        <p:spPr>
          <a:xfrm>
            <a:off x="700268" y="5622688"/>
            <a:ext cx="5605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a) </a:t>
            </a:r>
            <a:r>
              <a:rPr lang="en-IN" dirty="0"/>
              <a:t>Here you can enter password by clicking on Login Button, Now Press START HOMING Button for 2 Second  and servo will Start homing  Automatically (Pass: 12345)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3054E-345A-C315-E325-3930499559F9}"/>
              </a:ext>
            </a:extLst>
          </p:cNvPr>
          <p:cNvSpPr txBox="1"/>
          <p:nvPr/>
        </p:nvSpPr>
        <p:spPr>
          <a:xfrm>
            <a:off x="700268" y="5347904"/>
            <a:ext cx="5436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 Servo Homing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76CE8-5A74-285D-6ED4-01683E645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987550"/>
            <a:ext cx="5400000" cy="3241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E30C6-3627-6D7D-745A-30684B820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2" y="6820802"/>
            <a:ext cx="3806150" cy="752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F0E618-9A01-7358-DB08-90A6D16DE5ED}"/>
              </a:ext>
            </a:extLst>
          </p:cNvPr>
          <p:cNvSpPr txBox="1"/>
          <p:nvPr/>
        </p:nvSpPr>
        <p:spPr>
          <a:xfrm>
            <a:off x="1063912" y="6459187"/>
            <a:ext cx="405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Machine Homing Button OFF.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A9A7D9-233B-BDBE-C98F-447D34978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2" y="7878019"/>
            <a:ext cx="3806150" cy="7125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BDB319-6EEA-8F46-EE0F-8BFFE889519F}"/>
              </a:ext>
            </a:extLst>
          </p:cNvPr>
          <p:cNvSpPr txBox="1"/>
          <p:nvPr/>
        </p:nvSpPr>
        <p:spPr>
          <a:xfrm>
            <a:off x="1063912" y="7503086"/>
            <a:ext cx="426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Machine Homing is in progress.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0C902B-B088-CA47-FED5-675A9FE8C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2" y="8973751"/>
            <a:ext cx="2333951" cy="514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722354-3E6F-9DD5-80C7-0E553D0A5E26}"/>
              </a:ext>
            </a:extLst>
          </p:cNvPr>
          <p:cNvSpPr txBox="1"/>
          <p:nvPr/>
        </p:nvSpPr>
        <p:spPr>
          <a:xfrm>
            <a:off x="1063912" y="8589644"/>
            <a:ext cx="426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Machine Homing Mode is ON.</a:t>
            </a:r>
          </a:p>
        </p:txBody>
      </p:sp>
    </p:spTree>
    <p:extLst>
      <p:ext uri="{BB962C8B-B14F-4D97-AF65-F5344CB8AC3E}">
        <p14:creationId xmlns:p14="http://schemas.microsoft.com/office/powerpoint/2010/main" val="59258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91B7B8-22DD-A991-BA65-99D3D4AA20A7}"/>
              </a:ext>
            </a:extLst>
          </p:cNvPr>
          <p:cNvSpPr txBox="1">
            <a:spLocks/>
          </p:cNvSpPr>
          <p:nvPr/>
        </p:nvSpPr>
        <p:spPr>
          <a:xfrm>
            <a:off x="471488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11. </a:t>
            </a:r>
            <a:r>
              <a:rPr lang="en-IN" u="sng" dirty="0">
                <a:solidFill>
                  <a:srgbClr val="002060"/>
                </a:solidFill>
              </a:rPr>
              <a:t>DRIVE MONITOR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7FA3B-FA18-B1D6-2613-F5022D94A8D8}"/>
              </a:ext>
            </a:extLst>
          </p:cNvPr>
          <p:cNvSpPr txBox="1"/>
          <p:nvPr/>
        </p:nvSpPr>
        <p:spPr>
          <a:xfrm>
            <a:off x="290776" y="4097382"/>
            <a:ext cx="62764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DRIVE MONITOR  STATUS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Here you can monitor SERVO &amp; VFD STATUS</a:t>
            </a:r>
          </a:p>
          <a:p>
            <a:r>
              <a:rPr lang="en-IN" dirty="0"/>
              <a:t>       </a:t>
            </a:r>
            <a:r>
              <a:rPr lang="en-IN" sz="2000" dirty="0"/>
              <a:t>SERVO</a:t>
            </a:r>
            <a:r>
              <a:rPr lang="en-IN" dirty="0"/>
              <a:t> .  </a:t>
            </a:r>
          </a:p>
          <a:p>
            <a:r>
              <a:rPr lang="en-IN" dirty="0"/>
              <a:t>        a) Here you can monitor servo current position.</a:t>
            </a:r>
          </a:p>
          <a:p>
            <a:r>
              <a:rPr lang="en-IN" dirty="0"/>
              <a:t>        b) Here you can monitor servo current speed. </a:t>
            </a:r>
          </a:p>
          <a:p>
            <a:r>
              <a:rPr lang="en-IN" dirty="0"/>
              <a:t>        c) Here you can monitor  servo Current Torque.</a:t>
            </a:r>
          </a:p>
          <a:p>
            <a:r>
              <a:rPr lang="en-IN" dirty="0"/>
              <a:t>       </a:t>
            </a:r>
          </a:p>
          <a:p>
            <a:r>
              <a:rPr lang="en-IN" sz="2000" dirty="0"/>
              <a:t>       VFD </a:t>
            </a:r>
          </a:p>
          <a:p>
            <a:r>
              <a:rPr lang="en-IN" sz="2000" dirty="0"/>
              <a:t>        </a:t>
            </a:r>
            <a:r>
              <a:rPr lang="en-IN" dirty="0"/>
              <a:t>a) Here you can monitor VFD Frequency.</a:t>
            </a:r>
          </a:p>
          <a:p>
            <a:r>
              <a:rPr lang="en-IN" dirty="0"/>
              <a:t>         b) Here you can monitor VFD Voltage.</a:t>
            </a:r>
          </a:p>
          <a:p>
            <a:r>
              <a:rPr lang="en-IN" dirty="0"/>
              <a:t>         c) Here you can monitor VFD Current.</a:t>
            </a:r>
          </a:p>
          <a:p>
            <a:r>
              <a:rPr lang="en-IN" dirty="0"/>
              <a:t>         d) Here you can monitor VFD Alarm Code.</a:t>
            </a:r>
          </a:p>
          <a:p>
            <a:endParaRPr lang="en-IN" dirty="0"/>
          </a:p>
          <a:p>
            <a:r>
              <a:rPr lang="en-IN" dirty="0"/>
              <a:t>2.   Here you can change SPINDLE SPEED Using Frequency  (Hz)</a:t>
            </a:r>
          </a:p>
          <a:p>
            <a:r>
              <a:rPr lang="en-IN" dirty="0"/>
              <a:t>                                  MIN                      MAX </a:t>
            </a:r>
          </a:p>
          <a:p>
            <a:r>
              <a:rPr lang="en-IN" dirty="0"/>
              <a:t>                                  25Hz                     60Hz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4E398-9F97-1A53-7135-6FD4B10F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49" y="8709001"/>
            <a:ext cx="3762900" cy="485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FFF4E-1884-8FCC-7554-6092CC872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9" y="937945"/>
            <a:ext cx="5377683" cy="32287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C6923D-8AE2-ADA0-A214-E9773CE04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00" y="138329"/>
            <a:ext cx="803512" cy="7236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CF2C143-6DF0-AEAA-6E88-33B97A8E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708800"/>
            <a:ext cx="2314575" cy="19720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(C) Maintics Automation &amp; Robotics LLP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CB11F56-AC6A-BDB3-07B6-71494461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2842" y="9708800"/>
            <a:ext cx="914123" cy="19720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</a:t>
            </a:r>
            <a:fld id="{13CA0D8D-E894-4156-8FC7-A5C12655CF59}" type="slidenum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22</a:t>
            </a:fld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1438152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05A-4788-10EF-5481-BA7BE44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95649"/>
            <a:ext cx="5915025" cy="191470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B0F0"/>
                </a:solidFill>
              </a:rPr>
              <a:t>Electrical Drawings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E0C-6B1B-0162-BBB6-7BC8DAAA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ED7A-E7A2-8BFA-88D0-DC94AB7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23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80032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05A-4788-10EF-5481-BA7BE44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95649"/>
            <a:ext cx="5915025" cy="191470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B0F0"/>
                </a:solidFill>
              </a:rPr>
              <a:t>Troubleshooting Guide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C9C34-B6F5-26EE-DD64-2709624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7CBCF-C23D-31BB-9BBF-7B8A8EBE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24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93219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83AA7-38DF-6D57-8B09-A04D6416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7" y="975817"/>
            <a:ext cx="5435088" cy="84425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98AEDD-0619-3BF1-9491-3583CD599633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1. HMI ALARM GUIDE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F178A8-5CD8-F0E1-3ED1-3B250CB9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684471-D8C4-B8AA-F318-60E91460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25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073036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98AEDD-0619-3BF1-9491-3583CD599633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2. MACHINE AUTO RUNNING FLOW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B3B930E-2256-2F69-4338-B7535A98FB62}"/>
              </a:ext>
            </a:extLst>
          </p:cNvPr>
          <p:cNvSpPr/>
          <p:nvPr/>
        </p:nvSpPr>
        <p:spPr>
          <a:xfrm>
            <a:off x="2693669" y="980534"/>
            <a:ext cx="1470661" cy="554635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4DFB52C4-2509-510C-9478-3CC08A8C867C}"/>
              </a:ext>
            </a:extLst>
          </p:cNvPr>
          <p:cNvSpPr/>
          <p:nvPr/>
        </p:nvSpPr>
        <p:spPr>
          <a:xfrm>
            <a:off x="2693669" y="1856486"/>
            <a:ext cx="1470661" cy="685800"/>
          </a:xfrm>
          <a:prstGeom prst="flowChartManualInpu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START PB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384EB097-21AD-42C6-3505-04DBB981E0A4}"/>
              </a:ext>
            </a:extLst>
          </p:cNvPr>
          <p:cNvSpPr/>
          <p:nvPr/>
        </p:nvSpPr>
        <p:spPr>
          <a:xfrm>
            <a:off x="2251709" y="2863603"/>
            <a:ext cx="2354580" cy="123444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HOME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59F7065-D17A-A422-F95C-4C865C57DFD7}"/>
              </a:ext>
            </a:extLst>
          </p:cNvPr>
          <p:cNvSpPr/>
          <p:nvPr/>
        </p:nvSpPr>
        <p:spPr>
          <a:xfrm>
            <a:off x="2251709" y="4809257"/>
            <a:ext cx="2354580" cy="123444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AUTO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9C91D7-CEB1-D042-9D3C-10A2A2AA042F}"/>
              </a:ext>
            </a:extLst>
          </p:cNvPr>
          <p:cNvSpPr/>
          <p:nvPr/>
        </p:nvSpPr>
        <p:spPr>
          <a:xfrm>
            <a:off x="2251709" y="6861405"/>
            <a:ext cx="2354580" cy="123444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NORMAL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6394F2B-0DD9-1394-C618-CE21F0308069}"/>
              </a:ext>
            </a:extLst>
          </p:cNvPr>
          <p:cNvSpPr/>
          <p:nvPr/>
        </p:nvSpPr>
        <p:spPr>
          <a:xfrm>
            <a:off x="2693669" y="8913554"/>
            <a:ext cx="1470661" cy="554635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AUTO RUNNING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358FE6-0942-6F2B-7266-FDE35F595E5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429000" y="1535169"/>
            <a:ext cx="0" cy="3898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A7075E-FBBC-0B49-9F65-BC52F3EA6EB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428999" y="2542286"/>
            <a:ext cx="1" cy="32131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816F8D-854D-B846-C06E-8C129DFAADC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428999" y="4098043"/>
            <a:ext cx="0" cy="7112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1C294-C6B1-8EAE-49C9-4442E855E77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428999" y="6043697"/>
            <a:ext cx="0" cy="8177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5E305-E98B-AA2F-53FC-B35D87598EE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28999" y="8095845"/>
            <a:ext cx="1" cy="8177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52A8EF6-23C2-8062-98C8-426A0002DF28}"/>
              </a:ext>
            </a:extLst>
          </p:cNvPr>
          <p:cNvCxnSpPr>
            <a:stCxn id="4" idx="3"/>
            <a:endCxn id="2" idx="3"/>
          </p:cNvCxnSpPr>
          <p:nvPr/>
        </p:nvCxnSpPr>
        <p:spPr>
          <a:xfrm flipH="1" flipV="1">
            <a:off x="4164330" y="1257852"/>
            <a:ext cx="441959" cy="2222971"/>
          </a:xfrm>
          <a:prstGeom prst="bentConnector3">
            <a:avLst>
              <a:gd name="adj1" fmla="val -517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128B4E1-A1FA-9D5D-7506-0C5A7A5F5030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H="1" flipV="1">
            <a:off x="4164330" y="1257852"/>
            <a:ext cx="441959" cy="4168625"/>
          </a:xfrm>
          <a:prstGeom prst="bentConnector3">
            <a:avLst>
              <a:gd name="adj1" fmla="val -22195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9543861-1BCC-1622-8327-7230C7213341}"/>
              </a:ext>
            </a:extLst>
          </p:cNvPr>
          <p:cNvCxnSpPr>
            <a:stCxn id="8" idx="3"/>
            <a:endCxn id="2" idx="3"/>
          </p:cNvCxnSpPr>
          <p:nvPr/>
        </p:nvCxnSpPr>
        <p:spPr>
          <a:xfrm flipH="1" flipV="1">
            <a:off x="4164330" y="1257852"/>
            <a:ext cx="441959" cy="6220773"/>
          </a:xfrm>
          <a:prstGeom prst="bentConnector3">
            <a:avLst>
              <a:gd name="adj1" fmla="val -38433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93366E-5DE1-464B-4E9B-44F49AC5A7C8}"/>
              </a:ext>
            </a:extLst>
          </p:cNvPr>
          <p:cNvSpPr txBox="1"/>
          <p:nvPr/>
        </p:nvSpPr>
        <p:spPr>
          <a:xfrm>
            <a:off x="3498012" y="4084318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EB3F4D-50C5-8557-82A5-FCB4941AE3D0}"/>
              </a:ext>
            </a:extLst>
          </p:cNvPr>
          <p:cNvSpPr txBox="1"/>
          <p:nvPr/>
        </p:nvSpPr>
        <p:spPr>
          <a:xfrm>
            <a:off x="3498011" y="6053726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D7D14E-9CDF-2E41-8BE5-BBD3DE3716AA}"/>
              </a:ext>
            </a:extLst>
          </p:cNvPr>
          <p:cNvSpPr txBox="1"/>
          <p:nvPr/>
        </p:nvSpPr>
        <p:spPr>
          <a:xfrm>
            <a:off x="3430010" y="8135367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7F6F3-30B9-8792-8B79-42CF4E14BFC2}"/>
              </a:ext>
            </a:extLst>
          </p:cNvPr>
          <p:cNvSpPr txBox="1"/>
          <p:nvPr/>
        </p:nvSpPr>
        <p:spPr>
          <a:xfrm>
            <a:off x="4307317" y="2973216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F52BA4-F09D-1151-BF9E-EB3C935B8BA2}"/>
              </a:ext>
            </a:extLst>
          </p:cNvPr>
          <p:cNvSpPr txBox="1"/>
          <p:nvPr/>
        </p:nvSpPr>
        <p:spPr>
          <a:xfrm>
            <a:off x="4533803" y="5011521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33D211-8327-DAF1-20AC-BBCF101B7C5D}"/>
              </a:ext>
            </a:extLst>
          </p:cNvPr>
          <p:cNvSpPr txBox="1"/>
          <p:nvPr/>
        </p:nvSpPr>
        <p:spPr>
          <a:xfrm>
            <a:off x="4533803" y="7095450"/>
            <a:ext cx="154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(FAULT)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6D23C7-2858-EB26-DE83-B5C85E22F747}"/>
              </a:ext>
            </a:extLst>
          </p:cNvPr>
          <p:cNvSpPr txBox="1"/>
          <p:nvPr/>
        </p:nvSpPr>
        <p:spPr>
          <a:xfrm>
            <a:off x="95490" y="3148308"/>
            <a:ext cx="222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Reed Switch </a:t>
            </a:r>
          </a:p>
          <a:p>
            <a:r>
              <a:rPr lang="en-IN" dirty="0"/>
              <a:t>X20, X22 if 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273ED-3CE4-3B41-DC60-F155606CED2C}"/>
              </a:ext>
            </a:extLst>
          </p:cNvPr>
          <p:cNvSpPr txBox="1"/>
          <p:nvPr/>
        </p:nvSpPr>
        <p:spPr>
          <a:xfrm>
            <a:off x="95490" y="5241811"/>
            <a:ext cx="222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Manual Screen </a:t>
            </a:r>
          </a:p>
          <a:p>
            <a:r>
              <a:rPr lang="en-IN" dirty="0"/>
              <a:t>If 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EED1AC-27B2-7A60-43C9-B6BD0F723A52}"/>
              </a:ext>
            </a:extLst>
          </p:cNvPr>
          <p:cNvSpPr txBox="1"/>
          <p:nvPr/>
        </p:nvSpPr>
        <p:spPr>
          <a:xfrm>
            <a:off x="95490" y="7121537"/>
            <a:ext cx="222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Alarm Screen</a:t>
            </a:r>
          </a:p>
          <a:p>
            <a:r>
              <a:rPr lang="en-IN" dirty="0"/>
              <a:t>For any alarm reset alarm before if NO</a:t>
            </a:r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7485FD51-B75F-0F8E-57B4-C343868F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918E2058-9912-1C3F-EE4C-D0915C1F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26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309646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05A-4788-10EF-5481-BA7BE44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95649"/>
            <a:ext cx="5915025" cy="191470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B0F0"/>
                </a:solidFill>
              </a:rPr>
              <a:t>BOM (BILL OF MATERIAL)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EC11-0F90-2E84-F81E-6AE258AC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9599-0AF7-426D-74FC-037696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27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436970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7BB245-0EDD-53C5-0BB2-E7DA7964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81919"/>
            <a:ext cx="5913120" cy="64160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4921C2-E237-25AE-4448-DEA8FA195510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1. LIST OF ITEMS USED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8A36A-DFB6-6B40-7FE0-801A6598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B8CBD-648A-B879-836B-2C0E06FD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28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41539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C98-805A-EADE-B86A-64662CB9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374127"/>
            <a:ext cx="5915025" cy="11577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u="sng" dirty="0">
                <a:solidFill>
                  <a:schemeClr val="accent5"/>
                </a:solidFill>
              </a:rPr>
              <a:t>Operation Manual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65BA2E-9989-20A8-4C34-516D5207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B40F5D-0F61-6E7C-2AB9-EE5CF0D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3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84278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0798-1671-506E-F271-3AF0B98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554635"/>
          </a:xfrm>
        </p:spPr>
        <p:txBody>
          <a:bodyPr anchor="t"/>
          <a:lstStyle/>
          <a:p>
            <a:r>
              <a:rPr lang="en-IN" b="1" u="sng" dirty="0">
                <a:solidFill>
                  <a:schemeClr val="bg1"/>
                </a:solidFill>
              </a:rPr>
              <a:t>      </a:t>
            </a:r>
            <a:r>
              <a:rPr lang="en-IN" b="1" u="sng" dirty="0">
                <a:solidFill>
                  <a:srgbClr val="002060"/>
                </a:solidFill>
              </a:rPr>
              <a:t>Company Profile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5105400"/>
            <a:ext cx="591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first when you turn on the Machine this screen will open.</a:t>
            </a:r>
          </a:p>
          <a:p>
            <a:endParaRPr lang="en-IN" dirty="0"/>
          </a:p>
          <a:p>
            <a:r>
              <a:rPr lang="en-IN" dirty="0"/>
              <a:t>This is the Company Introduction screen.</a:t>
            </a:r>
          </a:p>
          <a:p>
            <a:endParaRPr lang="en-IN" dirty="0"/>
          </a:p>
          <a:p>
            <a:r>
              <a:rPr lang="en-IN" dirty="0"/>
              <a:t>Click anywhere in the screen to navigate on </a:t>
            </a:r>
            <a:r>
              <a:rPr lang="en-IN" u="sng" dirty="0">
                <a:solidFill>
                  <a:srgbClr val="002060"/>
                </a:solidFill>
              </a:rPr>
              <a:t>Main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CB991-01BA-D088-86A6-7A15D675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1389665"/>
            <a:ext cx="5400000" cy="3247553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4C1FAB4-2D6C-0D77-464F-A48BB4EE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C983A50-0862-83BC-79E8-39D01186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4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139195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0798-1671-506E-F271-3AF0B98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03" y="242329"/>
            <a:ext cx="4638394" cy="554635"/>
          </a:xfrm>
        </p:spPr>
        <p:txBody>
          <a:bodyPr anchor="t"/>
          <a:lstStyle/>
          <a:p>
            <a:r>
              <a:rPr lang="en-IN" dirty="0">
                <a:solidFill>
                  <a:srgbClr val="002060"/>
                </a:solidFill>
              </a:rPr>
              <a:t>1. </a:t>
            </a:r>
            <a:r>
              <a:rPr lang="en-IN" u="sng" dirty="0">
                <a:solidFill>
                  <a:srgbClr val="002060"/>
                </a:solidFill>
              </a:rPr>
              <a:t>MAIN MENU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04253" y="4228960"/>
            <a:ext cx="5915025" cy="531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Screen is for Navigation inside the HMI of below screens.</a:t>
            </a:r>
          </a:p>
          <a:p>
            <a:r>
              <a:rPr lang="en-IN" dirty="0"/>
              <a:t>Below are the list of all available screen in the HMI.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MACHINE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DRIVE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PART PROGRAM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MACHINE MODE SWITCH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SERVO SETTING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SERVO LOAD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SERVO ALARM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MANUAL OPERATION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INPUT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OUTPUT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MACHINE ALARMS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700" b="1" dirty="0"/>
              <a:t>VFD ALARMS HISTORY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736E01-9E95-9905-5B8E-ED3777B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61358-2BA8-EDC0-7B02-7CBBF84F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5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F4A39-6E2F-5AC0-1A20-D145EBF3A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1" y="914230"/>
            <a:ext cx="5598998" cy="33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6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4486637"/>
            <a:ext cx="62764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Machine Ready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Machine Auto / Manual Mode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Machine Auto Running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Device Running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Home Position Indication and Fault Indication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0798-1671-506E-F271-3AF0B98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79541"/>
            <a:ext cx="5915025" cy="554635"/>
          </a:xfrm>
        </p:spPr>
        <p:txBody>
          <a:bodyPr anchor="t"/>
          <a:lstStyle/>
          <a:p>
            <a:r>
              <a:rPr lang="en-IN" dirty="0">
                <a:solidFill>
                  <a:srgbClr val="002060"/>
                </a:solidFill>
              </a:rPr>
              <a:t>2. </a:t>
            </a:r>
            <a:r>
              <a:rPr lang="en-IN" u="sng" dirty="0">
                <a:solidFill>
                  <a:srgbClr val="002060"/>
                </a:solidFill>
              </a:rPr>
              <a:t>PROCESS MONITOR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239410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Whole machine at Single Place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19101-BFA2-F8B9-94DD-59AB2F2E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9" y="4829085"/>
            <a:ext cx="623075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C224A-1E80-A382-532B-10BC5F2C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48" y="4749293"/>
            <a:ext cx="60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D7551-51E6-97F2-5EC2-3722CD901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89" y="5639498"/>
            <a:ext cx="616154" cy="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FAD24-BA60-A3BC-8653-B2EF06090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460" y="5639498"/>
            <a:ext cx="616154" cy="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DBCF73-1A30-43BA-32A9-7CAF11355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95" y="6456995"/>
            <a:ext cx="896698" cy="5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59AB4B-8F6E-31E1-4A54-6D71C2746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490" y="6481752"/>
            <a:ext cx="890000" cy="54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DFB905-786D-D75A-008C-4AF73DA4D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121" y="8916639"/>
            <a:ext cx="744245" cy="4473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6238DC-5A45-74E3-E5F5-DE48C3832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3961" y="8898184"/>
            <a:ext cx="744245" cy="4515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0E89C6-2D83-5BFE-9155-5727FECD1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2277" y="8938651"/>
            <a:ext cx="746082" cy="4459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15607-30DD-C72E-830D-63C13F7877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4627" y="8918542"/>
            <a:ext cx="746082" cy="4493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307C6D-1429-FE2F-E6E2-041B93D8C477}"/>
              </a:ext>
            </a:extLst>
          </p:cNvPr>
          <p:cNvSpPr txBox="1"/>
          <p:nvPr/>
        </p:nvSpPr>
        <p:spPr>
          <a:xfrm>
            <a:off x="1550081" y="4910812"/>
            <a:ext cx="11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Ready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A14E33-42CB-3DC3-8110-81F3CC184B79}"/>
              </a:ext>
            </a:extLst>
          </p:cNvPr>
          <p:cNvSpPr txBox="1"/>
          <p:nvPr/>
        </p:nvSpPr>
        <p:spPr>
          <a:xfrm>
            <a:off x="4466178" y="4838719"/>
            <a:ext cx="11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C0BA8-21F3-2C51-415B-72A0D770B7AB}"/>
              </a:ext>
            </a:extLst>
          </p:cNvPr>
          <p:cNvSpPr txBox="1"/>
          <p:nvPr/>
        </p:nvSpPr>
        <p:spPr>
          <a:xfrm>
            <a:off x="1468327" y="5722669"/>
            <a:ext cx="176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Manual Mode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96281B-3500-93F9-16AA-BBCE037FD4EB}"/>
              </a:ext>
            </a:extLst>
          </p:cNvPr>
          <p:cNvSpPr txBox="1"/>
          <p:nvPr/>
        </p:nvSpPr>
        <p:spPr>
          <a:xfrm>
            <a:off x="4466178" y="5738739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Mode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E48715-470E-62D4-2452-7AB181A6F245}"/>
              </a:ext>
            </a:extLst>
          </p:cNvPr>
          <p:cNvSpPr txBox="1"/>
          <p:nvPr/>
        </p:nvSpPr>
        <p:spPr>
          <a:xfrm>
            <a:off x="1662030" y="6553538"/>
            <a:ext cx="21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Stopped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53CE18-4F3A-45B3-9B5C-4B6B7E70AE7F}"/>
              </a:ext>
            </a:extLst>
          </p:cNvPr>
          <p:cNvSpPr txBox="1"/>
          <p:nvPr/>
        </p:nvSpPr>
        <p:spPr>
          <a:xfrm>
            <a:off x="4675648" y="6527234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Running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84790-265D-729E-7A4E-9D12EC63DE37}"/>
              </a:ext>
            </a:extLst>
          </p:cNvPr>
          <p:cNvSpPr txBox="1"/>
          <p:nvPr/>
        </p:nvSpPr>
        <p:spPr>
          <a:xfrm>
            <a:off x="4406578" y="7522723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Device OFF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193006-EEE2-A437-FB34-AA251A42FDF3}"/>
              </a:ext>
            </a:extLst>
          </p:cNvPr>
          <p:cNvSpPr txBox="1"/>
          <p:nvPr/>
        </p:nvSpPr>
        <p:spPr>
          <a:xfrm>
            <a:off x="4412390" y="8123550"/>
            <a:ext cx="17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Device Running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A1686-B0AE-D1E4-71FD-AB191062F6EC}"/>
              </a:ext>
            </a:extLst>
          </p:cNvPr>
          <p:cNvSpPr txBox="1"/>
          <p:nvPr/>
        </p:nvSpPr>
        <p:spPr>
          <a:xfrm>
            <a:off x="667291" y="9295983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 at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27BFD-D412-4D2D-FA37-A755B4651C3B}"/>
              </a:ext>
            </a:extLst>
          </p:cNvPr>
          <p:cNvSpPr txBox="1"/>
          <p:nvPr/>
        </p:nvSpPr>
        <p:spPr>
          <a:xfrm>
            <a:off x="2034489" y="9275031"/>
            <a:ext cx="188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Machine at Home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9F1575-5BDD-14DC-5917-9A4B8E41A09E}"/>
              </a:ext>
            </a:extLst>
          </p:cNvPr>
          <p:cNvSpPr txBox="1"/>
          <p:nvPr/>
        </p:nvSpPr>
        <p:spPr>
          <a:xfrm>
            <a:off x="3708895" y="9315998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Normal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ADDD42-30EE-CCA9-3BDE-ECCDCF938084}"/>
              </a:ext>
            </a:extLst>
          </p:cNvPr>
          <p:cNvSpPr txBox="1"/>
          <p:nvPr/>
        </p:nvSpPr>
        <p:spPr>
          <a:xfrm>
            <a:off x="5040735" y="9339468"/>
            <a:ext cx="153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Machine Fault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CD840B06-4227-8F61-941D-3B2F68D8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7F9CF77-324F-D5CF-AEF0-F4ECF879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6</a:t>
            </a:fld>
            <a:r>
              <a:rPr lang="en-IN" dirty="0"/>
              <a:t> of 36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D69F83-2281-9211-BDEE-01A675505E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30" y="7396566"/>
            <a:ext cx="2470743" cy="525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4D7BE5-BDFC-3D5A-D15C-5B77FD0A03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5" y="7394790"/>
            <a:ext cx="731943" cy="5249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B6481AF-6E6F-8B28-E5F9-DDB9C180ED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" y="8018603"/>
            <a:ext cx="3184071" cy="525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E45258-C9C8-F913-4CA6-24780E32B7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4" y="1002126"/>
            <a:ext cx="535537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4621107"/>
            <a:ext cx="62764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 Total Parts count</a:t>
            </a:r>
            <a:r>
              <a:rPr lang="en-IN" sz="1400" b="1" dirty="0"/>
              <a:t> </a:t>
            </a:r>
            <a:r>
              <a:rPr lang="en-IN" sz="1600" b="1" dirty="0"/>
              <a:t>&amp;</a:t>
            </a:r>
            <a:r>
              <a:rPr lang="en-IN" sz="1400" b="1" dirty="0"/>
              <a:t> </a:t>
            </a:r>
            <a:r>
              <a:rPr lang="en-IN" b="1" dirty="0"/>
              <a:t>Cumulative Counter and Cycle time                          </a:t>
            </a:r>
            <a:r>
              <a:rPr lang="en-IN" b="1" dirty="0">
                <a:solidFill>
                  <a:schemeClr val="bg1"/>
                </a:solidFill>
              </a:rPr>
              <a:t>…</a:t>
            </a:r>
            <a:r>
              <a:rPr lang="en-IN" b="1" dirty="0"/>
              <a:t> Parts/min.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7. Machine Inputs Monitoring (Cylinder Reed switch)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</a:t>
            </a:r>
          </a:p>
          <a:p>
            <a:r>
              <a:rPr lang="en-IN" b="1" dirty="0"/>
              <a:t>8. Navigation Bar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281280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This screen is to Monitor Whole machine at Single 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850A2-7EA2-5F65-AC23-24FBAE67BB41}"/>
              </a:ext>
            </a:extLst>
          </p:cNvPr>
          <p:cNvSpPr txBox="1"/>
          <p:nvPr/>
        </p:nvSpPr>
        <p:spPr>
          <a:xfrm>
            <a:off x="729000" y="6350582"/>
            <a:ext cx="30427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you can monitor all reed switch condition On or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Feed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Material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Clamp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 Axis Servo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SPINDLE MOTOR STATUS</a:t>
            </a:r>
          </a:p>
          <a:p>
            <a:r>
              <a:rPr lang="en-IN" sz="1200" dirty="0"/>
              <a:t>         (Monitor Running Frequency &amp; Current)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650693-4D0A-3C36-626D-4D5C3BA6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14" y="9180645"/>
            <a:ext cx="4346186" cy="3958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320688-6B25-2A69-CCDF-F10D58664942}"/>
              </a:ext>
            </a:extLst>
          </p:cNvPr>
          <p:cNvSpPr txBox="1"/>
          <p:nvPr/>
        </p:nvSpPr>
        <p:spPr>
          <a:xfrm>
            <a:off x="844746" y="8767685"/>
            <a:ext cx="554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to easily navigate from one screen to another screen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383127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2. </a:t>
            </a:r>
            <a:r>
              <a:rPr lang="en-IN" u="sng" dirty="0">
                <a:solidFill>
                  <a:srgbClr val="002060"/>
                </a:solidFill>
              </a:rPr>
              <a:t>PROCESS MONITOR SCREEN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2C260A28-995C-971B-F8C1-5EC46BB5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06BF17A1-BCDF-9C55-4CE6-52D21E70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7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553DD-F70F-6637-E081-24EF3B66A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24" y="6540125"/>
            <a:ext cx="2761919" cy="192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5CF8B-0373-F5F6-31C4-E122D82E1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43" y="5192683"/>
            <a:ext cx="1788198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2543AE-23AD-4FCB-6320-2964F31F5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2" y="5192683"/>
            <a:ext cx="171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3DF45-1BE7-7C69-FE73-B391BCE4B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27" y="5210597"/>
            <a:ext cx="1732944" cy="715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62752-D2D1-6190-204C-27DB8C788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4" y="1002126"/>
            <a:ext cx="535537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281280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used to Machine Monitor current alarms &amp; Status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39478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2. </a:t>
            </a:r>
            <a:r>
              <a:rPr lang="en-IN" u="sng" dirty="0">
                <a:solidFill>
                  <a:srgbClr val="002060"/>
                </a:solidFill>
              </a:rPr>
              <a:t>PROCESS MONITOR SCREEN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2C260A28-995C-971B-F8C1-5EC46BB5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06BF17A1-BCDF-9C55-4CE6-52D21E70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8</a:t>
            </a:fld>
            <a:r>
              <a:rPr lang="en-IN" dirty="0"/>
              <a:t> of 36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C4FAD-A23F-A2E3-A805-CB5F76966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74" y="5610036"/>
            <a:ext cx="924054" cy="75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D83107-1799-F208-A5FE-D327349E0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5" y="5611306"/>
            <a:ext cx="894279" cy="750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809918-B2B9-ADA4-83A8-C99AABC3CA2D}"/>
              </a:ext>
            </a:extLst>
          </p:cNvPr>
          <p:cNvSpPr txBox="1"/>
          <p:nvPr/>
        </p:nvSpPr>
        <p:spPr>
          <a:xfrm>
            <a:off x="540272" y="4961528"/>
            <a:ext cx="568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Servo &amp; VFD Alarm Status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578AD-6C2F-81AC-03B1-9F4752AE0D57}"/>
              </a:ext>
            </a:extLst>
          </p:cNvPr>
          <p:cNvSpPr txBox="1"/>
          <p:nvPr/>
        </p:nvSpPr>
        <p:spPr>
          <a:xfrm>
            <a:off x="692672" y="5208057"/>
            <a:ext cx="650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Servo &amp; VFD Alarm ON            SERVO &amp; VFD  Is Ready to Use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C29331-31AE-97EC-6733-74C2DDBA1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6" y="8506269"/>
            <a:ext cx="972000" cy="8219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C42CFF-ABBB-E529-FE90-80A3534FBC6B}"/>
              </a:ext>
            </a:extLst>
          </p:cNvPr>
          <p:cNvSpPr txBox="1"/>
          <p:nvPr/>
        </p:nvSpPr>
        <p:spPr>
          <a:xfrm>
            <a:off x="729000" y="6908703"/>
            <a:ext cx="4018260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*Counter Reset Button is 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43CA8-B63F-DC27-5882-A15E467DC889}"/>
              </a:ext>
            </a:extLst>
          </p:cNvPr>
          <p:cNvSpPr txBox="1"/>
          <p:nvPr/>
        </p:nvSpPr>
        <p:spPr>
          <a:xfrm>
            <a:off x="729000" y="8159797"/>
            <a:ext cx="4429740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*Part trial Button is 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AA31EC-C727-D4A3-579E-CBE830973D1E}"/>
              </a:ext>
            </a:extLst>
          </p:cNvPr>
          <p:cNvSpPr txBox="1"/>
          <p:nvPr/>
        </p:nvSpPr>
        <p:spPr>
          <a:xfrm>
            <a:off x="1977754" y="7274344"/>
            <a:ext cx="3601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 Reset Part Count, Press this Button for 2second. 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71C01E5-9355-C234-84FE-EC1DC8414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06" y="5594097"/>
            <a:ext cx="1876687" cy="7621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AD7832-2766-B438-4A01-635F6FA606DE}"/>
              </a:ext>
            </a:extLst>
          </p:cNvPr>
          <p:cNvSpPr txBox="1"/>
          <p:nvPr/>
        </p:nvSpPr>
        <p:spPr>
          <a:xfrm>
            <a:off x="2008932" y="8656741"/>
            <a:ext cx="3683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Button used for part trial.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0161D8-F157-3B8F-9B15-307BAD7CAB2F}"/>
              </a:ext>
            </a:extLst>
          </p:cNvPr>
          <p:cNvSpPr txBox="1"/>
          <p:nvPr/>
        </p:nvSpPr>
        <p:spPr>
          <a:xfrm>
            <a:off x="611990" y="6673783"/>
            <a:ext cx="568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 COUNTER RESET &amp; PART TRIAL RUN Status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6417D6A-C3C1-4B0F-1E34-4166C6A26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32" y="7247094"/>
            <a:ext cx="965042" cy="79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D95B9-7F0A-0C4E-7ECD-AA269F49D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1064951"/>
            <a:ext cx="5400000" cy="3235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1876E2-EFD6-B232-B5BF-29CB334F119B}"/>
              </a:ext>
            </a:extLst>
          </p:cNvPr>
          <p:cNvSpPr txBox="1"/>
          <p:nvPr/>
        </p:nvSpPr>
        <p:spPr>
          <a:xfrm>
            <a:off x="2023272" y="8954908"/>
            <a:ext cx="3135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     (Machine for run for 1cycle only)</a:t>
            </a:r>
          </a:p>
        </p:txBody>
      </p:sp>
    </p:spTree>
    <p:extLst>
      <p:ext uri="{BB962C8B-B14F-4D97-AF65-F5344CB8AC3E}">
        <p14:creationId xmlns:p14="http://schemas.microsoft.com/office/powerpoint/2010/main" val="81550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888344" y="5172438"/>
            <a:ext cx="62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All inputs status from Off to On is as below.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659745" y="4778814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all PLC Inputs total 16 Nos.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8" y="399263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  3. </a:t>
            </a:r>
            <a:r>
              <a:rPr lang="en-IN" u="sng" dirty="0">
                <a:solidFill>
                  <a:srgbClr val="002060"/>
                </a:solidFill>
              </a:rPr>
              <a:t>INPUT MONITOR  SCREEN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3EE4C-53D8-4393-7F68-4B91E46C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15" y="6147011"/>
            <a:ext cx="876376" cy="373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CF258A-E663-1DAF-667F-DB647E99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66" y="6871547"/>
            <a:ext cx="845893" cy="350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DC978F-7191-F634-3CB1-EE099FAD7441}"/>
              </a:ext>
            </a:extLst>
          </p:cNvPr>
          <p:cNvSpPr txBox="1"/>
          <p:nvPr/>
        </p:nvSpPr>
        <p:spPr>
          <a:xfrm>
            <a:off x="2322410" y="6883184"/>
            <a:ext cx="20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ON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F232D25-C7D1-65EC-1B6A-CD42CAC9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27F4158-F90F-F7C2-0616-B8DD1CE5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9</a:t>
            </a:fld>
            <a:r>
              <a:rPr lang="en-IN" dirty="0"/>
              <a:t> of 36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BAE516-20ED-CAA6-F1F2-B27952FAB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4" y="7710675"/>
            <a:ext cx="838317" cy="362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BA049E-EC9E-817A-C8FC-16103C5A88BC}"/>
              </a:ext>
            </a:extLst>
          </p:cNvPr>
          <p:cNvSpPr txBox="1"/>
          <p:nvPr/>
        </p:nvSpPr>
        <p:spPr>
          <a:xfrm>
            <a:off x="2368385" y="6119253"/>
            <a:ext cx="195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F013A-9331-7661-E4FA-15EE59A2CF1F}"/>
              </a:ext>
            </a:extLst>
          </p:cNvPr>
          <p:cNvSpPr txBox="1"/>
          <p:nvPr/>
        </p:nvSpPr>
        <p:spPr>
          <a:xfrm>
            <a:off x="2325264" y="7678274"/>
            <a:ext cx="41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EMARGENCY PRESSED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CAC236-534B-E8C6-3014-E8AD8F6A6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6" y="1262739"/>
            <a:ext cx="5388768" cy="3207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233EAB-C32E-8F9A-D2F5-94C559833F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2" t="56519" r="50091" b="34572"/>
          <a:stretch/>
        </p:blipFill>
        <p:spPr>
          <a:xfrm>
            <a:off x="1057374" y="8299936"/>
            <a:ext cx="838317" cy="387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5C206-8CA3-E0E3-AA38-D3A3AD7EB4DE}"/>
              </a:ext>
            </a:extLst>
          </p:cNvPr>
          <p:cNvSpPr txBox="1"/>
          <p:nvPr/>
        </p:nvSpPr>
        <p:spPr>
          <a:xfrm>
            <a:off x="2316302" y="8319297"/>
            <a:ext cx="41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EMARGENCY NOT PRRESSED</a:t>
            </a:r>
          </a:p>
        </p:txBody>
      </p:sp>
    </p:spTree>
    <p:extLst>
      <p:ext uri="{BB962C8B-B14F-4D97-AF65-F5344CB8AC3E}">
        <p14:creationId xmlns:p14="http://schemas.microsoft.com/office/powerpoint/2010/main" val="391963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1897</TotalTime>
  <Words>1650</Words>
  <Application>Microsoft Office PowerPoint</Application>
  <PresentationFormat>A4 Paper (210x297 mm)</PresentationFormat>
  <Paragraphs>345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robotoMedium</vt:lpstr>
      <vt:lpstr>Wingdings</vt:lpstr>
      <vt:lpstr>Office Theme</vt:lpstr>
      <vt:lpstr>PowerPoint Presentation</vt:lpstr>
      <vt:lpstr>Table Of Contents</vt:lpstr>
      <vt:lpstr>PowerPoint Presentation</vt:lpstr>
      <vt:lpstr>      Company Profile Screen</vt:lpstr>
      <vt:lpstr>1. MAIN MENU SCREEN</vt:lpstr>
      <vt:lpstr>2. PROCESS MONITOR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Electrical Drawings</vt:lpstr>
      <vt:lpstr>Troubleshooting Guide</vt:lpstr>
      <vt:lpstr>PowerPoint Presentation</vt:lpstr>
      <vt:lpstr>PowerPoint Presentation</vt:lpstr>
      <vt:lpstr>BOM (BILL OF MATERIAL)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Dalal</dc:creator>
  <cp:lastModifiedBy>Aman Dalal</cp:lastModifiedBy>
  <cp:revision>233</cp:revision>
  <cp:lastPrinted>2023-10-09T16:51:17Z</cp:lastPrinted>
  <dcterms:created xsi:type="dcterms:W3CDTF">2023-09-12T15:19:16Z</dcterms:created>
  <dcterms:modified xsi:type="dcterms:W3CDTF">2024-05-11T12:58:28Z</dcterms:modified>
</cp:coreProperties>
</file>