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300" r:id="rId8"/>
    <p:sldId id="262" r:id="rId9"/>
    <p:sldId id="296" r:id="rId10"/>
    <p:sldId id="293" r:id="rId11"/>
    <p:sldId id="297" r:id="rId12"/>
    <p:sldId id="267" r:id="rId13"/>
    <p:sldId id="301" r:id="rId14"/>
    <p:sldId id="302" r:id="rId15"/>
    <p:sldId id="304" r:id="rId16"/>
    <p:sldId id="295" r:id="rId17"/>
    <p:sldId id="303" r:id="rId18"/>
    <p:sldId id="294" r:id="rId19"/>
    <p:sldId id="266" r:id="rId20"/>
    <p:sldId id="268" r:id="rId21"/>
    <p:sldId id="263" r:id="rId22"/>
    <p:sldId id="264" r:id="rId23"/>
    <p:sldId id="265" r:id="rId24"/>
    <p:sldId id="289" r:id="rId25"/>
    <p:sldId id="270" r:id="rId26"/>
    <p:sldId id="269" r:id="rId27"/>
    <p:sldId id="305" r:id="rId28"/>
    <p:sldId id="272" r:id="rId29"/>
    <p:sldId id="290" r:id="rId30"/>
    <p:sldId id="291" r:id="rId31"/>
  </p:sldIdLst>
  <p:sldSz cx="6858000" cy="9906000" type="A4"/>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p:scale>
          <a:sx n="66" d="100"/>
          <a:sy n="66" d="100"/>
        </p:scale>
        <p:origin x="2933"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91C6D1-0718-5F2A-4E55-05405AC815E4}"/>
              </a:ext>
            </a:extLst>
          </p:cNvPr>
          <p:cNvSpPr>
            <a:spLocks noGrp="1"/>
          </p:cNvSpPr>
          <p:nvPr>
            <p:ph type="hdr" sz="quarter"/>
          </p:nvPr>
        </p:nvSpPr>
        <p:spPr>
          <a:xfrm>
            <a:off x="1" y="1"/>
            <a:ext cx="3077739" cy="471055"/>
          </a:xfrm>
          <a:prstGeom prst="rect">
            <a:avLst/>
          </a:prstGeom>
        </p:spPr>
        <p:txBody>
          <a:bodyPr vert="horz" lIns="94222" tIns="47112" rIns="94222" bIns="47112" rtlCol="0"/>
          <a:lstStyle>
            <a:lvl1pPr algn="l">
              <a:defRPr sz="1300"/>
            </a:lvl1pPr>
          </a:lstStyle>
          <a:p>
            <a:endParaRPr lang="en-IN" dirty="0"/>
          </a:p>
        </p:txBody>
      </p:sp>
      <p:sp>
        <p:nvSpPr>
          <p:cNvPr id="3" name="Date Placeholder 2">
            <a:extLst>
              <a:ext uri="{FF2B5EF4-FFF2-40B4-BE49-F238E27FC236}">
                <a16:creationId xmlns:a16="http://schemas.microsoft.com/office/drawing/2014/main" id="{6DC8149D-9862-177F-D051-8434F07CB229}"/>
              </a:ext>
            </a:extLst>
          </p:cNvPr>
          <p:cNvSpPr>
            <a:spLocks noGrp="1"/>
          </p:cNvSpPr>
          <p:nvPr>
            <p:ph type="dt" sz="quarter" idx="1"/>
          </p:nvPr>
        </p:nvSpPr>
        <p:spPr>
          <a:xfrm>
            <a:off x="4023093" y="1"/>
            <a:ext cx="3077739" cy="471055"/>
          </a:xfrm>
          <a:prstGeom prst="rect">
            <a:avLst/>
          </a:prstGeom>
        </p:spPr>
        <p:txBody>
          <a:bodyPr vert="horz" lIns="94222" tIns="47112" rIns="94222" bIns="47112" rtlCol="0"/>
          <a:lstStyle>
            <a:lvl1pPr algn="r">
              <a:defRPr sz="1300"/>
            </a:lvl1pPr>
          </a:lstStyle>
          <a:p>
            <a:fld id="{CF043684-C23C-4DE8-8B7E-D3C4E7379360}" type="datetimeFigureOut">
              <a:rPr lang="en-IN" smtClean="0"/>
              <a:t>16-05-2024</a:t>
            </a:fld>
            <a:endParaRPr lang="en-IN" dirty="0"/>
          </a:p>
        </p:txBody>
      </p:sp>
      <p:sp>
        <p:nvSpPr>
          <p:cNvPr id="4" name="Footer Placeholder 3">
            <a:extLst>
              <a:ext uri="{FF2B5EF4-FFF2-40B4-BE49-F238E27FC236}">
                <a16:creationId xmlns:a16="http://schemas.microsoft.com/office/drawing/2014/main" id="{E8C059FE-C917-EEE2-1A6E-D41B5A8254A6}"/>
              </a:ext>
            </a:extLst>
          </p:cNvPr>
          <p:cNvSpPr>
            <a:spLocks noGrp="1"/>
          </p:cNvSpPr>
          <p:nvPr>
            <p:ph type="ftr" sz="quarter" idx="2"/>
          </p:nvPr>
        </p:nvSpPr>
        <p:spPr>
          <a:xfrm>
            <a:off x="1" y="8917423"/>
            <a:ext cx="3077739" cy="471054"/>
          </a:xfrm>
          <a:prstGeom prst="rect">
            <a:avLst/>
          </a:prstGeom>
        </p:spPr>
        <p:txBody>
          <a:bodyPr vert="horz" lIns="94222" tIns="47112" rIns="94222" bIns="47112" rtlCol="0" anchor="b"/>
          <a:lstStyle>
            <a:lvl1pPr algn="l">
              <a:defRPr sz="1300"/>
            </a:lvl1pPr>
          </a:lstStyle>
          <a:p>
            <a:endParaRPr lang="en-IN" dirty="0"/>
          </a:p>
        </p:txBody>
      </p:sp>
      <p:sp>
        <p:nvSpPr>
          <p:cNvPr id="5" name="Slide Number Placeholder 4">
            <a:extLst>
              <a:ext uri="{FF2B5EF4-FFF2-40B4-BE49-F238E27FC236}">
                <a16:creationId xmlns:a16="http://schemas.microsoft.com/office/drawing/2014/main" id="{2AE630FD-B6A4-B75C-21C7-8EDDB7AFA7FE}"/>
              </a:ext>
            </a:extLst>
          </p:cNvPr>
          <p:cNvSpPr>
            <a:spLocks noGrp="1"/>
          </p:cNvSpPr>
          <p:nvPr>
            <p:ph type="sldNum" sz="quarter" idx="3"/>
          </p:nvPr>
        </p:nvSpPr>
        <p:spPr>
          <a:xfrm>
            <a:off x="4023093" y="8917423"/>
            <a:ext cx="3077739" cy="471054"/>
          </a:xfrm>
          <a:prstGeom prst="rect">
            <a:avLst/>
          </a:prstGeom>
        </p:spPr>
        <p:txBody>
          <a:bodyPr vert="horz" lIns="94222" tIns="47112" rIns="94222" bIns="47112" rtlCol="0" anchor="b"/>
          <a:lstStyle>
            <a:lvl1pPr algn="r">
              <a:defRPr sz="1300"/>
            </a:lvl1pPr>
          </a:lstStyle>
          <a:p>
            <a:fld id="{20CDD1A9-875A-4D99-AE86-A3C225A57B1B}" type="slidenum">
              <a:rPr lang="en-IN" smtClean="0"/>
              <a:t>‹#›</a:t>
            </a:fld>
            <a:endParaRPr lang="en-IN" dirty="0"/>
          </a:p>
        </p:txBody>
      </p:sp>
    </p:spTree>
    <p:extLst>
      <p:ext uri="{BB962C8B-B14F-4D97-AF65-F5344CB8AC3E}">
        <p14:creationId xmlns:p14="http://schemas.microsoft.com/office/powerpoint/2010/main" val="2626461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7739" cy="471055"/>
          </a:xfrm>
          <a:prstGeom prst="rect">
            <a:avLst/>
          </a:prstGeom>
        </p:spPr>
        <p:txBody>
          <a:bodyPr vert="horz" lIns="94222" tIns="47112" rIns="94222" bIns="47112" rtlCol="0"/>
          <a:lstStyle>
            <a:lvl1pPr algn="l">
              <a:defRPr sz="1300"/>
            </a:lvl1pPr>
          </a:lstStyle>
          <a:p>
            <a:endParaRPr lang="en-IN" dirty="0"/>
          </a:p>
        </p:txBody>
      </p:sp>
      <p:sp>
        <p:nvSpPr>
          <p:cNvPr id="3" name="Date Placeholder 2"/>
          <p:cNvSpPr>
            <a:spLocks noGrp="1"/>
          </p:cNvSpPr>
          <p:nvPr>
            <p:ph type="dt" idx="1"/>
          </p:nvPr>
        </p:nvSpPr>
        <p:spPr>
          <a:xfrm>
            <a:off x="4023093" y="1"/>
            <a:ext cx="3077739" cy="471055"/>
          </a:xfrm>
          <a:prstGeom prst="rect">
            <a:avLst/>
          </a:prstGeom>
        </p:spPr>
        <p:txBody>
          <a:bodyPr vert="horz" lIns="94222" tIns="47112" rIns="94222" bIns="47112" rtlCol="0"/>
          <a:lstStyle>
            <a:lvl1pPr algn="r">
              <a:defRPr sz="1300"/>
            </a:lvl1pPr>
          </a:lstStyle>
          <a:p>
            <a:fld id="{AF96E64A-2573-49C5-B293-D130C98F6FDD}" type="datetimeFigureOut">
              <a:rPr lang="en-IN" smtClean="0"/>
              <a:t>16-05-2024</a:t>
            </a:fld>
            <a:endParaRPr lang="en-IN" dirty="0"/>
          </a:p>
        </p:txBody>
      </p:sp>
      <p:sp>
        <p:nvSpPr>
          <p:cNvPr id="4" name="Slide Image Placeholder 3"/>
          <p:cNvSpPr>
            <a:spLocks noGrp="1" noRot="1" noChangeAspect="1"/>
          </p:cNvSpPr>
          <p:nvPr>
            <p:ph type="sldImg" idx="2"/>
          </p:nvPr>
        </p:nvSpPr>
        <p:spPr>
          <a:xfrm>
            <a:off x="2454275" y="1173163"/>
            <a:ext cx="2193925" cy="3170237"/>
          </a:xfrm>
          <a:prstGeom prst="rect">
            <a:avLst/>
          </a:prstGeom>
          <a:noFill/>
          <a:ln w="12700">
            <a:solidFill>
              <a:prstClr val="black"/>
            </a:solidFill>
          </a:ln>
        </p:spPr>
        <p:txBody>
          <a:bodyPr vert="horz" lIns="94222" tIns="47112" rIns="94222" bIns="47112" rtlCol="0" anchor="ctr"/>
          <a:lstStyle/>
          <a:p>
            <a:endParaRPr lang="en-IN" dirty="0"/>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2" tIns="47112" rIns="94222" bIns="471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8917423"/>
            <a:ext cx="3077739" cy="471054"/>
          </a:xfrm>
          <a:prstGeom prst="rect">
            <a:avLst/>
          </a:prstGeom>
        </p:spPr>
        <p:txBody>
          <a:bodyPr vert="horz" lIns="94222" tIns="47112" rIns="94222" bIns="47112" rtlCol="0" anchor="b"/>
          <a:lstStyle>
            <a:lvl1pPr algn="l">
              <a:defRPr sz="1300"/>
            </a:lvl1pPr>
          </a:lstStyle>
          <a:p>
            <a:endParaRPr lang="en-IN" dirty="0"/>
          </a:p>
        </p:txBody>
      </p:sp>
      <p:sp>
        <p:nvSpPr>
          <p:cNvPr id="7" name="Slide Number Placeholder 6"/>
          <p:cNvSpPr>
            <a:spLocks noGrp="1"/>
          </p:cNvSpPr>
          <p:nvPr>
            <p:ph type="sldNum" sz="quarter" idx="5"/>
          </p:nvPr>
        </p:nvSpPr>
        <p:spPr>
          <a:xfrm>
            <a:off x="4023093" y="8917423"/>
            <a:ext cx="3077739" cy="471054"/>
          </a:xfrm>
          <a:prstGeom prst="rect">
            <a:avLst/>
          </a:prstGeom>
        </p:spPr>
        <p:txBody>
          <a:bodyPr vert="horz" lIns="94222" tIns="47112" rIns="94222" bIns="47112" rtlCol="0" anchor="b"/>
          <a:lstStyle>
            <a:lvl1pPr algn="r">
              <a:defRPr sz="1300"/>
            </a:lvl1pPr>
          </a:lstStyle>
          <a:p>
            <a:fld id="{AE33BCC4-5B5C-471C-9DBD-909E0F27853B}" type="slidenum">
              <a:rPr lang="en-IN" smtClean="0"/>
              <a:t>‹#›</a:t>
            </a:fld>
            <a:endParaRPr lang="en-IN" dirty="0"/>
          </a:p>
        </p:txBody>
      </p:sp>
    </p:spTree>
    <p:extLst>
      <p:ext uri="{BB962C8B-B14F-4D97-AF65-F5344CB8AC3E}">
        <p14:creationId xmlns:p14="http://schemas.microsoft.com/office/powerpoint/2010/main" val="1489997655"/>
      </p:ext>
    </p:extLst>
  </p:cSld>
  <p:clrMap bg1="lt1" tx1="dk1" bg2="lt2" tx2="dk2" accent1="accent1" accent2="accent2" accent3="accent3" accent4="accent4" accent5="accent5" accent6="accent6" hlink="hlink" folHlink="folHlink"/>
  <p:hf sldNum="0" hdr="0" ftr="0" dt="0"/>
  <p:notesStyle>
    <a:lvl1pPr marL="0" algn="l" defTabSz="452628" rtl="0" eaLnBrk="1" latinLnBrk="0" hangingPunct="1">
      <a:defRPr sz="594" kern="1200">
        <a:solidFill>
          <a:schemeClr val="tx1"/>
        </a:solidFill>
        <a:latin typeface="+mn-lt"/>
        <a:ea typeface="+mn-ea"/>
        <a:cs typeface="+mn-cs"/>
      </a:defRPr>
    </a:lvl1pPr>
    <a:lvl2pPr marL="226314" algn="l" defTabSz="452628" rtl="0" eaLnBrk="1" latinLnBrk="0" hangingPunct="1">
      <a:defRPr sz="594" kern="1200">
        <a:solidFill>
          <a:schemeClr val="tx1"/>
        </a:solidFill>
        <a:latin typeface="+mn-lt"/>
        <a:ea typeface="+mn-ea"/>
        <a:cs typeface="+mn-cs"/>
      </a:defRPr>
    </a:lvl2pPr>
    <a:lvl3pPr marL="452628" algn="l" defTabSz="452628" rtl="0" eaLnBrk="1" latinLnBrk="0" hangingPunct="1">
      <a:defRPr sz="594" kern="1200">
        <a:solidFill>
          <a:schemeClr val="tx1"/>
        </a:solidFill>
        <a:latin typeface="+mn-lt"/>
        <a:ea typeface="+mn-ea"/>
        <a:cs typeface="+mn-cs"/>
      </a:defRPr>
    </a:lvl3pPr>
    <a:lvl4pPr marL="678942" algn="l" defTabSz="452628" rtl="0" eaLnBrk="1" latinLnBrk="0" hangingPunct="1">
      <a:defRPr sz="594" kern="1200">
        <a:solidFill>
          <a:schemeClr val="tx1"/>
        </a:solidFill>
        <a:latin typeface="+mn-lt"/>
        <a:ea typeface="+mn-ea"/>
        <a:cs typeface="+mn-cs"/>
      </a:defRPr>
    </a:lvl4pPr>
    <a:lvl5pPr marL="905256" algn="l" defTabSz="452628" rtl="0" eaLnBrk="1" latinLnBrk="0" hangingPunct="1">
      <a:defRPr sz="594" kern="1200">
        <a:solidFill>
          <a:schemeClr val="tx1"/>
        </a:solidFill>
        <a:latin typeface="+mn-lt"/>
        <a:ea typeface="+mn-ea"/>
        <a:cs typeface="+mn-cs"/>
      </a:defRPr>
    </a:lvl5pPr>
    <a:lvl6pPr marL="1131570" algn="l" defTabSz="452628" rtl="0" eaLnBrk="1" latinLnBrk="0" hangingPunct="1">
      <a:defRPr sz="594" kern="1200">
        <a:solidFill>
          <a:schemeClr val="tx1"/>
        </a:solidFill>
        <a:latin typeface="+mn-lt"/>
        <a:ea typeface="+mn-ea"/>
        <a:cs typeface="+mn-cs"/>
      </a:defRPr>
    </a:lvl6pPr>
    <a:lvl7pPr marL="1357884" algn="l" defTabSz="452628" rtl="0" eaLnBrk="1" latinLnBrk="0" hangingPunct="1">
      <a:defRPr sz="594" kern="1200">
        <a:solidFill>
          <a:schemeClr val="tx1"/>
        </a:solidFill>
        <a:latin typeface="+mn-lt"/>
        <a:ea typeface="+mn-ea"/>
        <a:cs typeface="+mn-cs"/>
      </a:defRPr>
    </a:lvl7pPr>
    <a:lvl8pPr marL="1584198" algn="l" defTabSz="452628" rtl="0" eaLnBrk="1" latinLnBrk="0" hangingPunct="1">
      <a:defRPr sz="594" kern="1200">
        <a:solidFill>
          <a:schemeClr val="tx1"/>
        </a:solidFill>
        <a:latin typeface="+mn-lt"/>
        <a:ea typeface="+mn-ea"/>
        <a:cs typeface="+mn-cs"/>
      </a:defRPr>
    </a:lvl8pPr>
    <a:lvl9pPr marL="1810512" algn="l" defTabSz="452628" rtl="0" eaLnBrk="1" latinLnBrk="0" hangingPunct="1">
      <a:defRPr sz="59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7DE322-6D95-4367-9960-04FB0798359F}" type="datetime1">
              <a:rPr lang="en-IN" smtClean="0"/>
              <a:t>16-05-2024</a:t>
            </a:fld>
            <a:endParaRPr lang="en-IN" dirty="0"/>
          </a:p>
        </p:txBody>
      </p:sp>
      <p:sp>
        <p:nvSpPr>
          <p:cNvPr id="5" name="Footer Placeholder 4"/>
          <p:cNvSpPr>
            <a:spLocks noGrp="1"/>
          </p:cNvSpPr>
          <p:nvPr>
            <p:ph type="ftr" sz="quarter" idx="11"/>
          </p:nvPr>
        </p:nvSpPr>
        <p:spPr/>
        <p:txBody>
          <a:bodyPr/>
          <a:lstStyle/>
          <a:p>
            <a:r>
              <a:rPr lang="en-IN" dirty="0"/>
              <a:t>(C) Maintics Automation &amp; Robotics LLP</a:t>
            </a:r>
          </a:p>
        </p:txBody>
      </p:sp>
      <p:sp>
        <p:nvSpPr>
          <p:cNvPr id="6" name="Slide Number Placeholder 5"/>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405933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9D12B-6B27-4A84-B5FC-1D64AB913525}" type="datetime1">
              <a:rPr lang="en-IN" smtClean="0"/>
              <a:t>16-05-2024</a:t>
            </a:fld>
            <a:endParaRPr lang="en-IN" dirty="0"/>
          </a:p>
        </p:txBody>
      </p:sp>
      <p:sp>
        <p:nvSpPr>
          <p:cNvPr id="5" name="Footer Placeholder 4"/>
          <p:cNvSpPr>
            <a:spLocks noGrp="1"/>
          </p:cNvSpPr>
          <p:nvPr>
            <p:ph type="ftr" sz="quarter" idx="11"/>
          </p:nvPr>
        </p:nvSpPr>
        <p:spPr/>
        <p:txBody>
          <a:bodyPr/>
          <a:lstStyle/>
          <a:p>
            <a:r>
              <a:rPr lang="en-IN" dirty="0"/>
              <a:t>(C) Maintics Automation &amp; Robotics LLP</a:t>
            </a:r>
          </a:p>
        </p:txBody>
      </p:sp>
      <p:sp>
        <p:nvSpPr>
          <p:cNvPr id="6" name="Slide Number Placeholder 5"/>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61714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E4AB-3169-4FE0-AB97-89CFAABE27E6}" type="datetime1">
              <a:rPr lang="en-IN" smtClean="0"/>
              <a:t>16-05-2024</a:t>
            </a:fld>
            <a:endParaRPr lang="en-IN" dirty="0"/>
          </a:p>
        </p:txBody>
      </p:sp>
      <p:sp>
        <p:nvSpPr>
          <p:cNvPr id="5" name="Footer Placeholder 4"/>
          <p:cNvSpPr>
            <a:spLocks noGrp="1"/>
          </p:cNvSpPr>
          <p:nvPr>
            <p:ph type="ftr" sz="quarter" idx="11"/>
          </p:nvPr>
        </p:nvSpPr>
        <p:spPr/>
        <p:txBody>
          <a:bodyPr/>
          <a:lstStyle/>
          <a:p>
            <a:r>
              <a:rPr lang="en-IN" dirty="0"/>
              <a:t>(C) Maintics Automation &amp; Robotics LLP</a:t>
            </a:r>
          </a:p>
        </p:txBody>
      </p:sp>
      <p:sp>
        <p:nvSpPr>
          <p:cNvPr id="6" name="Slide Number Placeholder 5"/>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156815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71712" y="9708800"/>
            <a:ext cx="2314575" cy="197200"/>
          </a:xfrm>
        </p:spPr>
        <p:txBody>
          <a:bodyPr/>
          <a:lstStyle>
            <a:lvl1pPr>
              <a:defRPr u="sng">
                <a:solidFill>
                  <a:srgbClr val="0070C0"/>
                </a:solidFill>
              </a:defRPr>
            </a:lvl1pPr>
          </a:lstStyle>
          <a:p>
            <a:r>
              <a:rPr lang="en-IN" dirty="0"/>
              <a:t>(C) Maintics Automation &amp; Robotics LLP</a:t>
            </a:r>
          </a:p>
        </p:txBody>
      </p:sp>
      <p:sp>
        <p:nvSpPr>
          <p:cNvPr id="6" name="Slide Number Placeholder 5"/>
          <p:cNvSpPr>
            <a:spLocks noGrp="1"/>
          </p:cNvSpPr>
          <p:nvPr>
            <p:ph type="sldNum" sz="quarter" idx="12"/>
          </p:nvPr>
        </p:nvSpPr>
        <p:spPr>
          <a:xfrm>
            <a:off x="5872842" y="9708800"/>
            <a:ext cx="914123" cy="197200"/>
          </a:xfrm>
        </p:spPr>
        <p:txBody>
          <a:bodyPr/>
          <a:lstStyle>
            <a:lvl1pPr>
              <a:defRPr>
                <a:solidFill>
                  <a:schemeClr val="tx1"/>
                </a:solidFill>
              </a:defRPr>
            </a:lvl1pPr>
          </a:lstStyle>
          <a:p>
            <a:r>
              <a:rPr lang="en-IN" dirty="0"/>
              <a:t>Page </a:t>
            </a:r>
            <a:fld id="{13CA0D8D-E894-4156-8FC7-A5C12655CF59}" type="slidenum">
              <a:rPr lang="en-IN" smtClean="0"/>
              <a:pPr/>
              <a:t>‹#›</a:t>
            </a:fld>
            <a:r>
              <a:rPr lang="en-IN" dirty="0"/>
              <a:t> of 36 </a:t>
            </a:r>
          </a:p>
        </p:txBody>
      </p:sp>
      <p:pic>
        <p:nvPicPr>
          <p:cNvPr id="7" name="Picture 6">
            <a:extLst>
              <a:ext uri="{FF2B5EF4-FFF2-40B4-BE49-F238E27FC236}">
                <a16:creationId xmlns:a16="http://schemas.microsoft.com/office/drawing/2014/main" id="{334056F1-4859-7963-115B-EDD16F5E63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6057" y="166996"/>
            <a:ext cx="800909" cy="720818"/>
          </a:xfrm>
          <a:prstGeom prst="rect">
            <a:avLst/>
          </a:prstGeom>
        </p:spPr>
      </p:pic>
      <p:cxnSp>
        <p:nvCxnSpPr>
          <p:cNvPr id="8" name="Straight Connector 7">
            <a:extLst>
              <a:ext uri="{FF2B5EF4-FFF2-40B4-BE49-F238E27FC236}">
                <a16:creationId xmlns:a16="http://schemas.microsoft.com/office/drawing/2014/main" id="{5AD385BD-77B7-0772-6905-54D327F97C4C}"/>
              </a:ext>
            </a:extLst>
          </p:cNvPr>
          <p:cNvCxnSpPr>
            <a:cxnSpLocks/>
          </p:cNvCxnSpPr>
          <p:nvPr userDrawn="1"/>
        </p:nvCxnSpPr>
        <p:spPr>
          <a:xfrm>
            <a:off x="35518" y="940906"/>
            <a:ext cx="6786965"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0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43894-4388-4026-A033-3D66FC8157E0}" type="datetime1">
              <a:rPr lang="en-IN" smtClean="0"/>
              <a:t>16-05-2024</a:t>
            </a:fld>
            <a:endParaRPr lang="en-IN" dirty="0"/>
          </a:p>
        </p:txBody>
      </p:sp>
      <p:sp>
        <p:nvSpPr>
          <p:cNvPr id="5" name="Footer Placeholder 4"/>
          <p:cNvSpPr>
            <a:spLocks noGrp="1"/>
          </p:cNvSpPr>
          <p:nvPr>
            <p:ph type="ftr" sz="quarter" idx="11"/>
          </p:nvPr>
        </p:nvSpPr>
        <p:spPr/>
        <p:txBody>
          <a:bodyPr/>
          <a:lstStyle/>
          <a:p>
            <a:r>
              <a:rPr lang="en-IN" dirty="0"/>
              <a:t>(C) Maintics Automation &amp; Robotics LLP</a:t>
            </a:r>
          </a:p>
        </p:txBody>
      </p:sp>
      <p:sp>
        <p:nvSpPr>
          <p:cNvPr id="6" name="Slide Number Placeholder 5"/>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236695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ED31B-30D9-4EE7-9A6A-62A83360A67F}" type="datetime1">
              <a:rPr lang="en-IN" smtClean="0"/>
              <a:t>16-05-2024</a:t>
            </a:fld>
            <a:endParaRPr lang="en-IN" dirty="0"/>
          </a:p>
        </p:txBody>
      </p:sp>
      <p:sp>
        <p:nvSpPr>
          <p:cNvPr id="6" name="Footer Placeholder 5"/>
          <p:cNvSpPr>
            <a:spLocks noGrp="1"/>
          </p:cNvSpPr>
          <p:nvPr>
            <p:ph type="ftr" sz="quarter" idx="11"/>
          </p:nvPr>
        </p:nvSpPr>
        <p:spPr/>
        <p:txBody>
          <a:bodyPr/>
          <a:lstStyle/>
          <a:p>
            <a:r>
              <a:rPr lang="en-IN" dirty="0"/>
              <a:t>(C) Maintics Automation &amp; Robotics LLP</a:t>
            </a:r>
          </a:p>
        </p:txBody>
      </p:sp>
      <p:sp>
        <p:nvSpPr>
          <p:cNvPr id="7" name="Slide Number Placeholder 6"/>
          <p:cNvSpPr>
            <a:spLocks noGrp="1"/>
          </p:cNvSpPr>
          <p:nvPr>
            <p:ph type="sldNum" sz="quarter" idx="12"/>
          </p:nvPr>
        </p:nvSpPr>
        <p:spPr/>
        <p:txBody>
          <a:bodyPr/>
          <a:lstStyle/>
          <a:p>
            <a:fld id="{13CA0D8D-E894-4156-8FC7-A5C12655CF59}" type="slidenum">
              <a:rPr lang="en-IN" smtClean="0"/>
              <a:t>‹#›</a:t>
            </a:fld>
            <a:endParaRPr lang="en-IN" dirty="0"/>
          </a:p>
        </p:txBody>
      </p:sp>
      <p:pic>
        <p:nvPicPr>
          <p:cNvPr id="9" name="Picture 8">
            <a:extLst>
              <a:ext uri="{FF2B5EF4-FFF2-40B4-BE49-F238E27FC236}">
                <a16:creationId xmlns:a16="http://schemas.microsoft.com/office/drawing/2014/main" id="{F59ED471-8A54-8184-5A63-5918C2EDD5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9250" y="198881"/>
            <a:ext cx="1428750" cy="1285875"/>
          </a:xfrm>
          <a:prstGeom prst="rect">
            <a:avLst/>
          </a:prstGeom>
        </p:spPr>
      </p:pic>
    </p:spTree>
    <p:extLst>
      <p:ext uri="{BB962C8B-B14F-4D97-AF65-F5344CB8AC3E}">
        <p14:creationId xmlns:p14="http://schemas.microsoft.com/office/powerpoint/2010/main" val="414581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EDAA3-3741-48B2-861E-4F1018E851F9}" type="datetime1">
              <a:rPr lang="en-IN" smtClean="0"/>
              <a:t>16-05-2024</a:t>
            </a:fld>
            <a:endParaRPr lang="en-IN" dirty="0"/>
          </a:p>
        </p:txBody>
      </p:sp>
      <p:sp>
        <p:nvSpPr>
          <p:cNvPr id="8" name="Footer Placeholder 7"/>
          <p:cNvSpPr>
            <a:spLocks noGrp="1"/>
          </p:cNvSpPr>
          <p:nvPr>
            <p:ph type="ftr" sz="quarter" idx="11"/>
          </p:nvPr>
        </p:nvSpPr>
        <p:spPr/>
        <p:txBody>
          <a:bodyPr/>
          <a:lstStyle/>
          <a:p>
            <a:r>
              <a:rPr lang="en-IN" dirty="0"/>
              <a:t>(C) Maintics Automation &amp; Robotics LLP</a:t>
            </a:r>
          </a:p>
        </p:txBody>
      </p:sp>
      <p:sp>
        <p:nvSpPr>
          <p:cNvPr id="9" name="Slide Number Placeholder 8"/>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220903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37C29-CDD8-46B5-9A42-BB2D7311E325}" type="datetime1">
              <a:rPr lang="en-IN" smtClean="0"/>
              <a:t>16-05-2024</a:t>
            </a:fld>
            <a:endParaRPr lang="en-IN" dirty="0"/>
          </a:p>
        </p:txBody>
      </p:sp>
      <p:sp>
        <p:nvSpPr>
          <p:cNvPr id="4" name="Footer Placeholder 3"/>
          <p:cNvSpPr>
            <a:spLocks noGrp="1"/>
          </p:cNvSpPr>
          <p:nvPr>
            <p:ph type="ftr" sz="quarter" idx="11"/>
          </p:nvPr>
        </p:nvSpPr>
        <p:spPr/>
        <p:txBody>
          <a:bodyPr/>
          <a:lstStyle/>
          <a:p>
            <a:r>
              <a:rPr lang="en-IN" dirty="0"/>
              <a:t>(C) Maintics Automation &amp; Robotics LLP</a:t>
            </a:r>
          </a:p>
        </p:txBody>
      </p:sp>
      <p:sp>
        <p:nvSpPr>
          <p:cNvPr id="5" name="Slide Number Placeholder 4"/>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302366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74336-96DC-4100-A772-1A9B7B9CB68E}" type="datetime1">
              <a:rPr lang="en-IN" smtClean="0"/>
              <a:t>16-05-2024</a:t>
            </a:fld>
            <a:endParaRPr lang="en-IN" dirty="0"/>
          </a:p>
        </p:txBody>
      </p:sp>
      <p:sp>
        <p:nvSpPr>
          <p:cNvPr id="3" name="Footer Placeholder 2"/>
          <p:cNvSpPr>
            <a:spLocks noGrp="1"/>
          </p:cNvSpPr>
          <p:nvPr>
            <p:ph type="ftr" sz="quarter" idx="11"/>
          </p:nvPr>
        </p:nvSpPr>
        <p:spPr/>
        <p:txBody>
          <a:bodyPr/>
          <a:lstStyle/>
          <a:p>
            <a:r>
              <a:rPr lang="en-IN" dirty="0"/>
              <a:t>(C) Maintics Automation &amp; Robotics LLP</a:t>
            </a:r>
          </a:p>
        </p:txBody>
      </p:sp>
      <p:sp>
        <p:nvSpPr>
          <p:cNvPr id="4" name="Slide Number Placeholder 3"/>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21698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5481434-20B5-4CF4-A0FF-7FF5CAE56664}" type="datetime1">
              <a:rPr lang="en-IN" smtClean="0"/>
              <a:t>16-05-2024</a:t>
            </a:fld>
            <a:endParaRPr lang="en-IN" dirty="0"/>
          </a:p>
        </p:txBody>
      </p:sp>
      <p:sp>
        <p:nvSpPr>
          <p:cNvPr id="6" name="Footer Placeholder 5"/>
          <p:cNvSpPr>
            <a:spLocks noGrp="1"/>
          </p:cNvSpPr>
          <p:nvPr>
            <p:ph type="ftr" sz="quarter" idx="11"/>
          </p:nvPr>
        </p:nvSpPr>
        <p:spPr/>
        <p:txBody>
          <a:bodyPr/>
          <a:lstStyle/>
          <a:p>
            <a:r>
              <a:rPr lang="en-IN" dirty="0"/>
              <a:t>(C) Maintics Automation &amp; Robotics LLP</a:t>
            </a:r>
          </a:p>
        </p:txBody>
      </p:sp>
      <p:sp>
        <p:nvSpPr>
          <p:cNvPr id="7" name="Slide Number Placeholder 6"/>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270596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718E77F-9E7C-4572-A3BF-3AA2D37FAB59}" type="datetime1">
              <a:rPr lang="en-IN" smtClean="0"/>
              <a:t>16-05-2024</a:t>
            </a:fld>
            <a:endParaRPr lang="en-IN" dirty="0"/>
          </a:p>
        </p:txBody>
      </p:sp>
      <p:sp>
        <p:nvSpPr>
          <p:cNvPr id="6" name="Footer Placeholder 5"/>
          <p:cNvSpPr>
            <a:spLocks noGrp="1"/>
          </p:cNvSpPr>
          <p:nvPr>
            <p:ph type="ftr" sz="quarter" idx="11"/>
          </p:nvPr>
        </p:nvSpPr>
        <p:spPr/>
        <p:txBody>
          <a:bodyPr/>
          <a:lstStyle/>
          <a:p>
            <a:r>
              <a:rPr lang="en-IN" dirty="0"/>
              <a:t>(C) Maintics Automation &amp; Robotics LLP</a:t>
            </a:r>
          </a:p>
        </p:txBody>
      </p:sp>
      <p:sp>
        <p:nvSpPr>
          <p:cNvPr id="7" name="Slide Number Placeholder 6"/>
          <p:cNvSpPr>
            <a:spLocks noGrp="1"/>
          </p:cNvSpPr>
          <p:nvPr>
            <p:ph type="sldNum" sz="quarter" idx="12"/>
          </p:nvPr>
        </p:nvSpPr>
        <p:spPr/>
        <p:txBody>
          <a:bodyPr/>
          <a:lstStyle/>
          <a:p>
            <a:fld id="{13CA0D8D-E894-4156-8FC7-A5C12655CF59}" type="slidenum">
              <a:rPr lang="en-IN" smtClean="0"/>
              <a:t>‹#›</a:t>
            </a:fld>
            <a:endParaRPr lang="en-IN" dirty="0"/>
          </a:p>
        </p:txBody>
      </p:sp>
    </p:spTree>
    <p:extLst>
      <p:ext uri="{BB962C8B-B14F-4D97-AF65-F5344CB8AC3E}">
        <p14:creationId xmlns:p14="http://schemas.microsoft.com/office/powerpoint/2010/main" val="271668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DD72403-5A90-4778-BC2D-956F04861285}" type="datetime1">
              <a:rPr lang="en-IN" smtClean="0"/>
              <a:t>16-05-2024</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dirty="0"/>
              <a:t>(C) Maintics Automation &amp; Robotics LLP</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dirty="0"/>
          </a:p>
        </p:txBody>
      </p:sp>
    </p:spTree>
    <p:extLst>
      <p:ext uri="{BB962C8B-B14F-4D97-AF65-F5344CB8AC3E}">
        <p14:creationId xmlns:p14="http://schemas.microsoft.com/office/powerpoint/2010/main" val="33960947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885BC0C-547F-79D8-DF34-E45D5005CF75}"/>
              </a:ext>
            </a:extLst>
          </p:cNvPr>
          <p:cNvSpPr txBox="1"/>
          <p:nvPr/>
        </p:nvSpPr>
        <p:spPr>
          <a:xfrm>
            <a:off x="0" y="5178218"/>
            <a:ext cx="6858000" cy="3945696"/>
          </a:xfrm>
          <a:prstGeom prst="rect">
            <a:avLst/>
          </a:prstGeom>
          <a:noFill/>
        </p:spPr>
        <p:txBody>
          <a:bodyPr wrap="square" rtlCol="0">
            <a:spAutoFit/>
          </a:bodyPr>
          <a:lstStyle/>
          <a:p>
            <a:pPr algn="ctr">
              <a:lnSpc>
                <a:spcPct val="200000"/>
              </a:lnSpc>
            </a:pPr>
            <a:r>
              <a:rPr lang="en-IN" sz="2800" dirty="0"/>
              <a:t>GROOVING MACHINE 02</a:t>
            </a:r>
          </a:p>
          <a:p>
            <a:pPr algn="ctr">
              <a:lnSpc>
                <a:spcPct val="200000"/>
              </a:lnSpc>
            </a:pPr>
            <a:r>
              <a:rPr lang="en-IN" sz="2000" dirty="0"/>
              <a:t>(Electrical Renewal Project)</a:t>
            </a:r>
          </a:p>
          <a:p>
            <a:pPr algn="ctr">
              <a:lnSpc>
                <a:spcPct val="200000"/>
              </a:lnSpc>
            </a:pPr>
            <a:r>
              <a:rPr lang="en-IN" sz="2000" dirty="0"/>
              <a:t>Done By</a:t>
            </a:r>
          </a:p>
          <a:p>
            <a:pPr algn="ctr">
              <a:lnSpc>
                <a:spcPct val="200000"/>
              </a:lnSpc>
            </a:pPr>
            <a:endParaRPr lang="en-IN" sz="2000" dirty="0"/>
          </a:p>
          <a:p>
            <a:pPr algn="ctr">
              <a:lnSpc>
                <a:spcPct val="200000"/>
              </a:lnSpc>
            </a:pPr>
            <a:endParaRPr lang="en-IN" sz="2000" dirty="0"/>
          </a:p>
          <a:p>
            <a:pPr algn="ctr">
              <a:lnSpc>
                <a:spcPct val="200000"/>
              </a:lnSpc>
            </a:pPr>
            <a:r>
              <a:rPr lang="en-IN" sz="2000" dirty="0"/>
              <a:t>MAINTICS AUTOMATION &amp; ROBOTICS LLP</a:t>
            </a:r>
          </a:p>
        </p:txBody>
      </p:sp>
      <p:sp>
        <p:nvSpPr>
          <p:cNvPr id="8" name="TextBox 7">
            <a:extLst>
              <a:ext uri="{FF2B5EF4-FFF2-40B4-BE49-F238E27FC236}">
                <a16:creationId xmlns:a16="http://schemas.microsoft.com/office/drawing/2014/main" id="{BD92AC8A-2F56-3A64-FA79-AB4900AEA888}"/>
              </a:ext>
            </a:extLst>
          </p:cNvPr>
          <p:cNvSpPr txBox="1"/>
          <p:nvPr/>
        </p:nvSpPr>
        <p:spPr>
          <a:xfrm>
            <a:off x="0" y="3038385"/>
            <a:ext cx="6858000" cy="1077218"/>
          </a:xfrm>
          <a:prstGeom prst="rect">
            <a:avLst/>
          </a:prstGeom>
          <a:noFill/>
        </p:spPr>
        <p:txBody>
          <a:bodyPr wrap="square" rtlCol="0" anchor="t">
            <a:spAutoFit/>
          </a:bodyPr>
          <a:lstStyle/>
          <a:p>
            <a:pPr algn="ctr"/>
            <a:r>
              <a:rPr lang="nb-NO" sz="3200" b="0" i="0" cap="all" dirty="0">
                <a:solidFill>
                  <a:srgbClr val="333333"/>
                </a:solidFill>
                <a:effectLst/>
                <a:latin typeface="robotoMedium"/>
              </a:rPr>
              <a:t>MAADHAV AUTOMOTIVE</a:t>
            </a:r>
          </a:p>
          <a:p>
            <a:pPr algn="ctr"/>
            <a:r>
              <a:rPr lang="nb-NO" sz="3200" b="0" i="0" cap="all" dirty="0">
                <a:solidFill>
                  <a:srgbClr val="333333"/>
                </a:solidFill>
                <a:effectLst/>
                <a:latin typeface="robotoMedium"/>
              </a:rPr>
              <a:t>FASTENERS PVT. LTD.</a:t>
            </a:r>
          </a:p>
        </p:txBody>
      </p:sp>
      <p:pic>
        <p:nvPicPr>
          <p:cNvPr id="10" name="Picture 9">
            <a:extLst>
              <a:ext uri="{FF2B5EF4-FFF2-40B4-BE49-F238E27FC236}">
                <a16:creationId xmlns:a16="http://schemas.microsoft.com/office/drawing/2014/main" id="{33F75EEE-3595-BB56-581C-45E3454EB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72" y="1055370"/>
            <a:ext cx="2770456" cy="1840230"/>
          </a:xfrm>
          <a:prstGeom prst="rect">
            <a:avLst/>
          </a:prstGeom>
        </p:spPr>
      </p:pic>
      <p:sp>
        <p:nvSpPr>
          <p:cNvPr id="11" name="TextBox 10">
            <a:extLst>
              <a:ext uri="{FF2B5EF4-FFF2-40B4-BE49-F238E27FC236}">
                <a16:creationId xmlns:a16="http://schemas.microsoft.com/office/drawing/2014/main" id="{DAF84390-BF7B-AA56-E8B0-AA60AE0E204C}"/>
              </a:ext>
            </a:extLst>
          </p:cNvPr>
          <p:cNvSpPr txBox="1"/>
          <p:nvPr/>
        </p:nvSpPr>
        <p:spPr>
          <a:xfrm>
            <a:off x="0" y="4752945"/>
            <a:ext cx="6858000" cy="400110"/>
          </a:xfrm>
          <a:prstGeom prst="rect">
            <a:avLst/>
          </a:prstGeom>
          <a:noFill/>
        </p:spPr>
        <p:txBody>
          <a:bodyPr wrap="square" rtlCol="0">
            <a:spAutoFit/>
          </a:bodyPr>
          <a:lstStyle/>
          <a:p>
            <a:pPr algn="ctr"/>
            <a:r>
              <a:rPr lang="en-IN" sz="2000" u="sng" dirty="0">
                <a:solidFill>
                  <a:schemeClr val="accent5"/>
                </a:solidFill>
              </a:rPr>
              <a:t>Product Manual</a:t>
            </a:r>
          </a:p>
        </p:txBody>
      </p:sp>
      <p:pic>
        <p:nvPicPr>
          <p:cNvPr id="14" name="Picture 13">
            <a:extLst>
              <a:ext uri="{FF2B5EF4-FFF2-40B4-BE49-F238E27FC236}">
                <a16:creationId xmlns:a16="http://schemas.microsoft.com/office/drawing/2014/main" id="{6A53D939-897C-6611-273A-CEBBBC70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7406128"/>
            <a:ext cx="1219200" cy="1097947"/>
          </a:xfrm>
          <a:prstGeom prst="rect">
            <a:avLst/>
          </a:prstGeom>
        </p:spPr>
      </p:pic>
    </p:spTree>
    <p:extLst>
      <p:ext uri="{BB962C8B-B14F-4D97-AF65-F5344CB8AC3E}">
        <p14:creationId xmlns:p14="http://schemas.microsoft.com/office/powerpoint/2010/main" val="181237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D04DF8-4C11-29C2-60E3-EDBD7200522A}"/>
              </a:ext>
            </a:extLst>
          </p:cNvPr>
          <p:cNvSpPr>
            <a:spLocks noGrp="1"/>
          </p:cNvSpPr>
          <p:nvPr>
            <p:ph type="ftr" sz="quarter" idx="11"/>
          </p:nvPr>
        </p:nvSpPr>
        <p:spPr/>
        <p:txBody>
          <a:bodyPr/>
          <a:lstStyle/>
          <a:p>
            <a:r>
              <a:rPr lang="en-IN" dirty="0"/>
              <a:t>(C) Maintics Automation &amp; Robotics LLP</a:t>
            </a:r>
          </a:p>
        </p:txBody>
      </p:sp>
      <p:sp>
        <p:nvSpPr>
          <p:cNvPr id="5" name="Slide Number Placeholder 4">
            <a:extLst>
              <a:ext uri="{FF2B5EF4-FFF2-40B4-BE49-F238E27FC236}">
                <a16:creationId xmlns:a16="http://schemas.microsoft.com/office/drawing/2014/main" id="{DEF39B17-640D-8FCD-4587-4513DC4D8814}"/>
              </a:ext>
            </a:extLst>
          </p:cNvPr>
          <p:cNvSpPr>
            <a:spLocks noGrp="1"/>
          </p:cNvSpPr>
          <p:nvPr>
            <p:ph type="sldNum" sz="quarter" idx="12"/>
          </p:nvPr>
        </p:nvSpPr>
        <p:spPr/>
        <p:txBody>
          <a:bodyPr/>
          <a:lstStyle/>
          <a:p>
            <a:r>
              <a:rPr lang="en-IN" dirty="0"/>
              <a:t>Page </a:t>
            </a:r>
            <a:fld id="{13CA0D8D-E894-4156-8FC7-A5C12655CF59}" type="slidenum">
              <a:rPr lang="en-IN" smtClean="0"/>
              <a:pPr/>
              <a:t>10</a:t>
            </a:fld>
            <a:r>
              <a:rPr lang="en-IN" dirty="0"/>
              <a:t> of 36 </a:t>
            </a:r>
          </a:p>
        </p:txBody>
      </p:sp>
      <p:sp>
        <p:nvSpPr>
          <p:cNvPr id="6" name="Title 1">
            <a:extLst>
              <a:ext uri="{FF2B5EF4-FFF2-40B4-BE49-F238E27FC236}">
                <a16:creationId xmlns:a16="http://schemas.microsoft.com/office/drawing/2014/main" id="{2751AC42-38AD-F4D9-79DD-3341DDF08328}"/>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3. </a:t>
            </a:r>
            <a:r>
              <a:rPr lang="en-IN" u="sng" dirty="0">
                <a:solidFill>
                  <a:srgbClr val="002060"/>
                </a:solidFill>
              </a:rPr>
              <a:t>PART PROGRAM SCREEN</a:t>
            </a:r>
          </a:p>
          <a:p>
            <a:endParaRPr lang="en-IN" u="sng" dirty="0">
              <a:solidFill>
                <a:srgbClr val="002060"/>
              </a:solidFill>
            </a:endParaRPr>
          </a:p>
        </p:txBody>
      </p:sp>
      <p:sp>
        <p:nvSpPr>
          <p:cNvPr id="10" name="TextBox 9">
            <a:extLst>
              <a:ext uri="{FF2B5EF4-FFF2-40B4-BE49-F238E27FC236}">
                <a16:creationId xmlns:a16="http://schemas.microsoft.com/office/drawing/2014/main" id="{6A137AF0-882B-694A-A868-60D49D8B2CFA}"/>
              </a:ext>
            </a:extLst>
          </p:cNvPr>
          <p:cNvSpPr txBox="1"/>
          <p:nvPr/>
        </p:nvSpPr>
        <p:spPr>
          <a:xfrm>
            <a:off x="329452" y="4787132"/>
            <a:ext cx="6528547" cy="5724644"/>
          </a:xfrm>
          <a:prstGeom prst="rect">
            <a:avLst/>
          </a:prstGeom>
          <a:noFill/>
        </p:spPr>
        <p:txBody>
          <a:bodyPr wrap="square" rtlCol="0">
            <a:spAutoFit/>
          </a:bodyPr>
          <a:lstStyle/>
          <a:p>
            <a:r>
              <a:rPr lang="en-IN" sz="2400" dirty="0"/>
              <a:t>1.  Here you can change grooving Program.</a:t>
            </a:r>
          </a:p>
          <a:p>
            <a:endParaRPr lang="en-IN" dirty="0"/>
          </a:p>
          <a:p>
            <a:r>
              <a:rPr lang="en-IN" dirty="0"/>
              <a:t>a)  DWELL VALUE.                                * (Here you Can Change Dwell</a:t>
            </a:r>
          </a:p>
          <a:p>
            <a:r>
              <a:rPr lang="en-IN" dirty="0"/>
              <a:t>                                                                  time in milliseconds )</a:t>
            </a:r>
          </a:p>
          <a:p>
            <a:pPr marL="342900" indent="-342900">
              <a:buAutoNum type="arabicPeriod"/>
            </a:pPr>
            <a:endParaRPr lang="en-IN" dirty="0"/>
          </a:p>
          <a:p>
            <a:r>
              <a:rPr lang="en-IN" dirty="0"/>
              <a:t>b)    OFFSET VALUE.                              * (Here you can set Part Offset </a:t>
            </a:r>
          </a:p>
          <a:p>
            <a:r>
              <a:rPr lang="en-IN" dirty="0"/>
              <a:t>                                                                     Value Press button to 									get offset value)</a:t>
            </a:r>
          </a:p>
          <a:p>
            <a:pPr marL="342900" indent="-342900">
              <a:buAutoNum type="arabicPeriod"/>
            </a:pPr>
            <a:endParaRPr lang="en-IN" dirty="0"/>
          </a:p>
          <a:p>
            <a:r>
              <a:rPr lang="en-IN" dirty="0"/>
              <a:t>c)    GROOVING DATA VALUE.                * (Here you can set Grooving                               </a:t>
            </a:r>
          </a:p>
          <a:p>
            <a:r>
              <a:rPr lang="en-IN" dirty="0"/>
              <a:t>                                                                            Data Value.)</a:t>
            </a:r>
          </a:p>
          <a:p>
            <a:pPr marL="342900" indent="-342900">
              <a:buAutoNum type="arabicPeriod"/>
            </a:pPr>
            <a:endParaRPr lang="en-IN" dirty="0"/>
          </a:p>
          <a:p>
            <a:r>
              <a:rPr lang="en-IN" dirty="0"/>
              <a:t>d)    FORWARD SPEED VALUE.             * (Here you can set  Servo</a:t>
            </a:r>
          </a:p>
          <a:p>
            <a:r>
              <a:rPr lang="en-IN" dirty="0"/>
              <a:t>                                                                      Forward SPEED VALUE.) </a:t>
            </a:r>
          </a:p>
          <a:p>
            <a:pPr marL="342900" indent="-342900">
              <a:buAutoNum type="arabicPeriod"/>
            </a:pPr>
            <a:endParaRPr lang="en-IN" dirty="0"/>
          </a:p>
          <a:p>
            <a:r>
              <a:rPr lang="en-IN" dirty="0"/>
              <a:t>e)  GROOVING SPEED VALUE.              * (Here you can set Servo</a:t>
            </a:r>
          </a:p>
          <a:p>
            <a:r>
              <a:rPr lang="en-IN" dirty="0"/>
              <a:t>                                                                      Grooving  SPEED VALUE.) </a:t>
            </a:r>
          </a:p>
          <a:p>
            <a:r>
              <a:rPr lang="en-IN" dirty="0"/>
              <a:t>    </a:t>
            </a:r>
          </a:p>
          <a:p>
            <a:pPr marL="342900" indent="-342900">
              <a:buAutoNum type="arabicPeriod"/>
            </a:pPr>
            <a:endParaRPr lang="en-IN" dirty="0"/>
          </a:p>
          <a:p>
            <a:pPr marL="342900" indent="-342900">
              <a:buAutoNum type="arabicPeriod"/>
            </a:pPr>
            <a:endParaRPr lang="en-IN" dirty="0"/>
          </a:p>
        </p:txBody>
      </p:sp>
      <p:pic>
        <p:nvPicPr>
          <p:cNvPr id="7" name="Picture 6">
            <a:extLst>
              <a:ext uri="{FF2B5EF4-FFF2-40B4-BE49-F238E27FC236}">
                <a16:creationId xmlns:a16="http://schemas.microsoft.com/office/drawing/2014/main" id="{A9FE9580-6E59-EE5A-21C8-C72DAF62F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1187988"/>
            <a:ext cx="5400000" cy="3240000"/>
          </a:xfrm>
          <a:prstGeom prst="rect">
            <a:avLst/>
          </a:prstGeom>
        </p:spPr>
      </p:pic>
      <p:pic>
        <p:nvPicPr>
          <p:cNvPr id="9" name="Picture 8">
            <a:extLst>
              <a:ext uri="{FF2B5EF4-FFF2-40B4-BE49-F238E27FC236}">
                <a16:creationId xmlns:a16="http://schemas.microsoft.com/office/drawing/2014/main" id="{6AFDBEA6-5A98-7882-E68D-202F58A7D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8" y="5819537"/>
            <a:ext cx="3236005" cy="369076"/>
          </a:xfrm>
          <a:prstGeom prst="rect">
            <a:avLst/>
          </a:prstGeom>
        </p:spPr>
      </p:pic>
      <p:pic>
        <p:nvPicPr>
          <p:cNvPr id="12" name="Picture 11">
            <a:extLst>
              <a:ext uri="{FF2B5EF4-FFF2-40B4-BE49-F238E27FC236}">
                <a16:creationId xmlns:a16="http://schemas.microsoft.com/office/drawing/2014/main" id="{AEA205CB-1BBA-1F64-16D1-4521D75D0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35" y="8230268"/>
            <a:ext cx="3236005" cy="376433"/>
          </a:xfrm>
          <a:prstGeom prst="rect">
            <a:avLst/>
          </a:prstGeom>
        </p:spPr>
      </p:pic>
      <p:pic>
        <p:nvPicPr>
          <p:cNvPr id="15" name="Picture 14">
            <a:extLst>
              <a:ext uri="{FF2B5EF4-FFF2-40B4-BE49-F238E27FC236}">
                <a16:creationId xmlns:a16="http://schemas.microsoft.com/office/drawing/2014/main" id="{8D460E3B-4C18-45DE-F54B-9C2901AF6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936" y="9020102"/>
            <a:ext cx="3222558" cy="380302"/>
          </a:xfrm>
          <a:prstGeom prst="rect">
            <a:avLst/>
          </a:prstGeom>
        </p:spPr>
      </p:pic>
      <p:pic>
        <p:nvPicPr>
          <p:cNvPr id="21" name="Picture 20">
            <a:extLst>
              <a:ext uri="{FF2B5EF4-FFF2-40B4-BE49-F238E27FC236}">
                <a16:creationId xmlns:a16="http://schemas.microsoft.com/office/drawing/2014/main" id="{A5428456-F466-E86F-E339-FE1A14425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488" y="6567014"/>
            <a:ext cx="3236005" cy="402029"/>
          </a:xfrm>
          <a:prstGeom prst="rect">
            <a:avLst/>
          </a:prstGeom>
        </p:spPr>
      </p:pic>
      <p:pic>
        <p:nvPicPr>
          <p:cNvPr id="3" name="Picture 2">
            <a:extLst>
              <a:ext uri="{FF2B5EF4-FFF2-40B4-BE49-F238E27FC236}">
                <a16:creationId xmlns:a16="http://schemas.microsoft.com/office/drawing/2014/main" id="{FADA506A-4CDF-33AF-A43D-BBB2D3CDFB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093" y="7439681"/>
            <a:ext cx="3236400" cy="389258"/>
          </a:xfrm>
          <a:prstGeom prst="rect">
            <a:avLst/>
          </a:prstGeom>
        </p:spPr>
      </p:pic>
    </p:spTree>
    <p:extLst>
      <p:ext uri="{BB962C8B-B14F-4D97-AF65-F5344CB8AC3E}">
        <p14:creationId xmlns:p14="http://schemas.microsoft.com/office/powerpoint/2010/main" val="27724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D04DF8-4C11-29C2-60E3-EDBD7200522A}"/>
              </a:ext>
            </a:extLst>
          </p:cNvPr>
          <p:cNvSpPr>
            <a:spLocks noGrp="1"/>
          </p:cNvSpPr>
          <p:nvPr>
            <p:ph type="ftr" sz="quarter" idx="11"/>
          </p:nvPr>
        </p:nvSpPr>
        <p:spPr/>
        <p:txBody>
          <a:bodyPr/>
          <a:lstStyle/>
          <a:p>
            <a:r>
              <a:rPr lang="en-IN" dirty="0"/>
              <a:t>(C) Maintics Automation &amp; Robotics LLP</a:t>
            </a:r>
          </a:p>
        </p:txBody>
      </p:sp>
      <p:sp>
        <p:nvSpPr>
          <p:cNvPr id="5" name="Slide Number Placeholder 4">
            <a:extLst>
              <a:ext uri="{FF2B5EF4-FFF2-40B4-BE49-F238E27FC236}">
                <a16:creationId xmlns:a16="http://schemas.microsoft.com/office/drawing/2014/main" id="{DEF39B17-640D-8FCD-4587-4513DC4D8814}"/>
              </a:ext>
            </a:extLst>
          </p:cNvPr>
          <p:cNvSpPr>
            <a:spLocks noGrp="1"/>
          </p:cNvSpPr>
          <p:nvPr>
            <p:ph type="sldNum" sz="quarter" idx="12"/>
          </p:nvPr>
        </p:nvSpPr>
        <p:spPr>
          <a:xfrm>
            <a:off x="5929450" y="9677424"/>
            <a:ext cx="914123" cy="197200"/>
          </a:xfrm>
        </p:spPr>
        <p:txBody>
          <a:bodyPr/>
          <a:lstStyle/>
          <a:p>
            <a:r>
              <a:rPr lang="en-IN" dirty="0"/>
              <a:t>Page </a:t>
            </a:r>
            <a:fld id="{13CA0D8D-E894-4156-8FC7-A5C12655CF59}" type="slidenum">
              <a:rPr lang="en-IN" smtClean="0"/>
              <a:pPr/>
              <a:t>11</a:t>
            </a:fld>
            <a:r>
              <a:rPr lang="en-IN" dirty="0"/>
              <a:t> of 36 </a:t>
            </a:r>
          </a:p>
        </p:txBody>
      </p:sp>
      <p:sp>
        <p:nvSpPr>
          <p:cNvPr id="6" name="Title 1">
            <a:extLst>
              <a:ext uri="{FF2B5EF4-FFF2-40B4-BE49-F238E27FC236}">
                <a16:creationId xmlns:a16="http://schemas.microsoft.com/office/drawing/2014/main" id="{2751AC42-38AD-F4D9-79DD-3341DDF08328}"/>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3. </a:t>
            </a:r>
            <a:r>
              <a:rPr lang="en-IN" u="sng" dirty="0">
                <a:solidFill>
                  <a:srgbClr val="002060"/>
                </a:solidFill>
              </a:rPr>
              <a:t>PART PROGRAM SCREEN</a:t>
            </a:r>
          </a:p>
          <a:p>
            <a:endParaRPr lang="en-IN" u="sng" dirty="0">
              <a:solidFill>
                <a:srgbClr val="002060"/>
              </a:solidFill>
            </a:endParaRPr>
          </a:p>
        </p:txBody>
      </p:sp>
      <p:sp>
        <p:nvSpPr>
          <p:cNvPr id="2" name="TextBox 1">
            <a:extLst>
              <a:ext uri="{FF2B5EF4-FFF2-40B4-BE49-F238E27FC236}">
                <a16:creationId xmlns:a16="http://schemas.microsoft.com/office/drawing/2014/main" id="{52B34E11-8386-E750-92C8-3555C746B5F7}"/>
              </a:ext>
            </a:extLst>
          </p:cNvPr>
          <p:cNvSpPr txBox="1"/>
          <p:nvPr/>
        </p:nvSpPr>
        <p:spPr>
          <a:xfrm flipH="1">
            <a:off x="295836" y="4366436"/>
            <a:ext cx="5577006" cy="1015663"/>
          </a:xfrm>
          <a:prstGeom prst="rect">
            <a:avLst/>
          </a:prstGeom>
          <a:noFill/>
        </p:spPr>
        <p:txBody>
          <a:bodyPr wrap="square" rtlCol="0">
            <a:spAutoFit/>
          </a:bodyPr>
          <a:lstStyle/>
          <a:p>
            <a:r>
              <a:rPr lang="en-IN" sz="2400" dirty="0"/>
              <a:t>1.   Here you can change grooving Program</a:t>
            </a:r>
          </a:p>
          <a:p>
            <a:endParaRPr lang="en-IN" dirty="0"/>
          </a:p>
          <a:p>
            <a:pPr marL="342900" indent="-342900">
              <a:buAutoNum type="arabicPeriod"/>
            </a:pPr>
            <a:endParaRPr lang="en-IN" dirty="0"/>
          </a:p>
        </p:txBody>
      </p:sp>
      <p:sp>
        <p:nvSpPr>
          <p:cNvPr id="9" name="TextBox 8">
            <a:extLst>
              <a:ext uri="{FF2B5EF4-FFF2-40B4-BE49-F238E27FC236}">
                <a16:creationId xmlns:a16="http://schemas.microsoft.com/office/drawing/2014/main" id="{E455A0E3-3CB6-E246-6FD7-E9D7B3D0C597}"/>
              </a:ext>
            </a:extLst>
          </p:cNvPr>
          <p:cNvSpPr txBox="1"/>
          <p:nvPr/>
        </p:nvSpPr>
        <p:spPr>
          <a:xfrm>
            <a:off x="578649" y="5028233"/>
            <a:ext cx="5781393" cy="923330"/>
          </a:xfrm>
          <a:prstGeom prst="rect">
            <a:avLst/>
          </a:prstGeom>
          <a:noFill/>
        </p:spPr>
        <p:txBody>
          <a:bodyPr wrap="square">
            <a:spAutoFit/>
          </a:bodyPr>
          <a:lstStyle/>
          <a:p>
            <a:r>
              <a:rPr lang="en-IN" dirty="0"/>
              <a:t>f)   Reverse SPEED VALUE                (Here you can change </a:t>
            </a:r>
          </a:p>
          <a:p>
            <a:r>
              <a:rPr lang="en-IN" dirty="0"/>
              <a:t>                                                              Servo Reverse Speed                               </a:t>
            </a:r>
          </a:p>
          <a:p>
            <a:r>
              <a:rPr lang="en-IN" dirty="0"/>
              <a:t>                                                               Value. )</a:t>
            </a:r>
          </a:p>
        </p:txBody>
      </p:sp>
      <p:pic>
        <p:nvPicPr>
          <p:cNvPr id="12" name="Picture 11">
            <a:extLst>
              <a:ext uri="{FF2B5EF4-FFF2-40B4-BE49-F238E27FC236}">
                <a16:creationId xmlns:a16="http://schemas.microsoft.com/office/drawing/2014/main" id="{FEB458A0-AB40-3182-2C74-011E1BBA6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04" y="7150321"/>
            <a:ext cx="2429214" cy="511315"/>
          </a:xfrm>
          <a:prstGeom prst="rect">
            <a:avLst/>
          </a:prstGeom>
        </p:spPr>
      </p:pic>
      <p:pic>
        <p:nvPicPr>
          <p:cNvPr id="14" name="Picture 13">
            <a:extLst>
              <a:ext uri="{FF2B5EF4-FFF2-40B4-BE49-F238E27FC236}">
                <a16:creationId xmlns:a16="http://schemas.microsoft.com/office/drawing/2014/main" id="{F07ADADC-7AF0-227C-F72C-04FEF1CF6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04" y="8195840"/>
            <a:ext cx="2429214" cy="535419"/>
          </a:xfrm>
          <a:prstGeom prst="rect">
            <a:avLst/>
          </a:prstGeom>
        </p:spPr>
      </p:pic>
      <p:sp>
        <p:nvSpPr>
          <p:cNvPr id="8" name="TextBox 7">
            <a:extLst>
              <a:ext uri="{FF2B5EF4-FFF2-40B4-BE49-F238E27FC236}">
                <a16:creationId xmlns:a16="http://schemas.microsoft.com/office/drawing/2014/main" id="{8804ECA2-3C59-0F5B-453B-929F4823D272}"/>
              </a:ext>
            </a:extLst>
          </p:cNvPr>
          <p:cNvSpPr txBox="1"/>
          <p:nvPr/>
        </p:nvSpPr>
        <p:spPr>
          <a:xfrm flipH="1">
            <a:off x="328557" y="6098048"/>
            <a:ext cx="5781393" cy="2754600"/>
          </a:xfrm>
          <a:prstGeom prst="rect">
            <a:avLst/>
          </a:prstGeom>
          <a:noFill/>
        </p:spPr>
        <p:txBody>
          <a:bodyPr wrap="square" rtlCol="0">
            <a:spAutoFit/>
          </a:bodyPr>
          <a:lstStyle/>
          <a:p>
            <a:r>
              <a:rPr lang="en-IN" sz="2400" dirty="0"/>
              <a:t>2. Here you can monitor  Positioning mode &amp;</a:t>
            </a:r>
          </a:p>
          <a:p>
            <a:r>
              <a:rPr lang="en-IN" sz="2400" dirty="0"/>
              <a:t>      Jog mode</a:t>
            </a:r>
          </a:p>
          <a:p>
            <a:endParaRPr lang="en-IN" dirty="0"/>
          </a:p>
          <a:p>
            <a:r>
              <a:rPr lang="en-IN" sz="1700" dirty="0"/>
              <a:t>      </a:t>
            </a:r>
            <a:r>
              <a:rPr lang="en-IN" sz="1700" b="1" dirty="0"/>
              <a:t>a) </a:t>
            </a:r>
            <a:r>
              <a:rPr lang="en-IN" dirty="0"/>
              <a:t>Here You can Check  </a:t>
            </a:r>
          </a:p>
          <a:p>
            <a:r>
              <a:rPr lang="en-IN" dirty="0"/>
              <a:t>           POSITION  MODE is ON .</a:t>
            </a:r>
          </a:p>
          <a:p>
            <a:endParaRPr lang="en-IN" dirty="0"/>
          </a:p>
          <a:p>
            <a:endParaRPr lang="en-IN" sz="1700" dirty="0"/>
          </a:p>
          <a:p>
            <a:r>
              <a:rPr lang="en-IN" sz="1700" dirty="0"/>
              <a:t>      </a:t>
            </a:r>
            <a:r>
              <a:rPr lang="en-IN" sz="1700" b="1" dirty="0"/>
              <a:t>b) </a:t>
            </a:r>
            <a:r>
              <a:rPr lang="en-IN" dirty="0"/>
              <a:t>Here You can Check Jog</a:t>
            </a:r>
          </a:p>
          <a:p>
            <a:r>
              <a:rPr lang="en-IN" dirty="0"/>
              <a:t>           MODE  is ON .</a:t>
            </a:r>
          </a:p>
        </p:txBody>
      </p:sp>
      <p:pic>
        <p:nvPicPr>
          <p:cNvPr id="17" name="Picture 16">
            <a:extLst>
              <a:ext uri="{FF2B5EF4-FFF2-40B4-BE49-F238E27FC236}">
                <a16:creationId xmlns:a16="http://schemas.microsoft.com/office/drawing/2014/main" id="{37659A7B-7639-BE8E-4163-670FD2886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423" y="5514496"/>
            <a:ext cx="2533576" cy="312145"/>
          </a:xfrm>
          <a:prstGeom prst="rect">
            <a:avLst/>
          </a:prstGeom>
        </p:spPr>
      </p:pic>
      <p:pic>
        <p:nvPicPr>
          <p:cNvPr id="18" name="Picture 17">
            <a:extLst>
              <a:ext uri="{FF2B5EF4-FFF2-40B4-BE49-F238E27FC236}">
                <a16:creationId xmlns:a16="http://schemas.microsoft.com/office/drawing/2014/main" id="{044A7F77-66B7-9F31-E7F9-D240DC027F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00" y="1037178"/>
            <a:ext cx="5400000" cy="3240000"/>
          </a:xfrm>
          <a:prstGeom prst="rect">
            <a:avLst/>
          </a:prstGeom>
        </p:spPr>
      </p:pic>
    </p:spTree>
    <p:extLst>
      <p:ext uri="{BB962C8B-B14F-4D97-AF65-F5344CB8AC3E}">
        <p14:creationId xmlns:p14="http://schemas.microsoft.com/office/powerpoint/2010/main" val="346448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702578" y="4725395"/>
            <a:ext cx="6276446" cy="3970318"/>
          </a:xfrm>
          <a:prstGeom prst="rect">
            <a:avLst/>
          </a:prstGeom>
          <a:noFill/>
        </p:spPr>
        <p:txBody>
          <a:bodyPr wrap="square" rtlCol="0">
            <a:spAutoFit/>
          </a:bodyPr>
          <a:lstStyle/>
          <a:p>
            <a:pPr marL="342900" indent="-342900">
              <a:buAutoNum type="arabicPeriod"/>
            </a:pPr>
            <a:r>
              <a:rPr lang="en-IN" b="1" dirty="0"/>
              <a:t> COOLENT PUMP  ON Condition</a:t>
            </a:r>
          </a:p>
          <a:p>
            <a:pPr marL="342900" indent="-342900">
              <a:buAutoNum type="arabicPeriod"/>
            </a:pPr>
            <a:endParaRPr lang="en-IN" b="1" dirty="0"/>
          </a:p>
          <a:p>
            <a:pPr marL="342900" indent="-342900">
              <a:buAutoNum type="arabicPeriod"/>
            </a:pPr>
            <a:endParaRPr lang="en-IN" b="1" dirty="0"/>
          </a:p>
          <a:p>
            <a:r>
              <a:rPr lang="en-IN" b="1" dirty="0"/>
              <a:t>2.    COOLENT PUMP Off (Bypass) Condition</a:t>
            </a:r>
          </a:p>
          <a:p>
            <a:pPr marL="342900" indent="-342900">
              <a:buAutoNum type="arabicPeriod"/>
            </a:pPr>
            <a:endParaRPr lang="en-IN" b="1" dirty="0"/>
          </a:p>
          <a:p>
            <a:pPr marL="342900" indent="-342900">
              <a:buAutoNum type="arabicPeriod"/>
            </a:pPr>
            <a:endParaRPr lang="en-IN" b="1" dirty="0"/>
          </a:p>
          <a:p>
            <a:r>
              <a:rPr lang="en-IN" b="1" dirty="0"/>
              <a:t>3.    COUNTER RESET BUTTION</a:t>
            </a:r>
          </a:p>
          <a:p>
            <a:pPr marL="342900" indent="-342900">
              <a:buAutoNum type="arabicPeriod"/>
            </a:pPr>
            <a:endParaRPr lang="en-IN" b="1" dirty="0"/>
          </a:p>
          <a:p>
            <a:endParaRPr lang="en-IN" b="1" dirty="0"/>
          </a:p>
          <a:p>
            <a:pPr marL="342900" indent="-342900">
              <a:buAutoNum type="arabicPeriod" startAt="4"/>
            </a:pPr>
            <a:r>
              <a:rPr lang="en-IN" b="1" dirty="0"/>
              <a:t> WITHOUT Part OFF Condition</a:t>
            </a:r>
          </a:p>
          <a:p>
            <a:pPr marL="342900" indent="-342900">
              <a:buAutoNum type="arabicPeriod" startAt="4"/>
            </a:pPr>
            <a:endParaRPr lang="en-IN" b="1" dirty="0"/>
          </a:p>
          <a:p>
            <a:pPr marL="342900" indent="-342900">
              <a:buAutoNum type="arabicPeriod" startAt="4"/>
            </a:pPr>
            <a:endParaRPr lang="en-IN" b="1" dirty="0"/>
          </a:p>
          <a:p>
            <a:pPr marL="342900" indent="-342900">
              <a:buAutoNum type="arabicPeriod" startAt="4"/>
            </a:pPr>
            <a:r>
              <a:rPr lang="en-IN" b="1" dirty="0"/>
              <a:t>WITHOUT Part ON Condition (Machine run without part also)</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4267833"/>
            <a:ext cx="5915025" cy="369332"/>
          </a:xfrm>
          <a:prstGeom prst="rect">
            <a:avLst/>
          </a:prstGeom>
          <a:noFill/>
        </p:spPr>
        <p:txBody>
          <a:bodyPr wrap="square" rtlCol="0">
            <a:spAutoFit/>
          </a:bodyPr>
          <a:lstStyle/>
          <a:p>
            <a:r>
              <a:rPr lang="en-IN" b="1" dirty="0"/>
              <a:t>Machine Settings can be done from this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5677"/>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4. </a:t>
            </a:r>
            <a:r>
              <a:rPr lang="en-IN" u="sng" dirty="0">
                <a:solidFill>
                  <a:srgbClr val="002060"/>
                </a:solidFill>
              </a:rPr>
              <a:t>MODE SELECT SETTING SCREEN</a:t>
            </a:r>
          </a:p>
        </p:txBody>
      </p:sp>
      <p:sp>
        <p:nvSpPr>
          <p:cNvPr id="16" name="Footer Placeholder 15">
            <a:extLst>
              <a:ext uri="{FF2B5EF4-FFF2-40B4-BE49-F238E27FC236}">
                <a16:creationId xmlns:a16="http://schemas.microsoft.com/office/drawing/2014/main" id="{C5C51C25-4D81-9511-C938-B5926B678486}"/>
              </a:ext>
            </a:extLst>
          </p:cNvPr>
          <p:cNvSpPr>
            <a:spLocks noGrp="1"/>
          </p:cNvSpPr>
          <p:nvPr>
            <p:ph type="ftr" sz="quarter" idx="11"/>
          </p:nvPr>
        </p:nvSpPr>
        <p:spPr/>
        <p:txBody>
          <a:bodyPr/>
          <a:lstStyle/>
          <a:p>
            <a:r>
              <a:rPr lang="en-IN" dirty="0"/>
              <a:t>(C) Maintics Automation &amp; Robotics LLP</a:t>
            </a:r>
          </a:p>
        </p:txBody>
      </p:sp>
      <p:sp>
        <p:nvSpPr>
          <p:cNvPr id="17" name="Slide Number Placeholder 16">
            <a:extLst>
              <a:ext uri="{FF2B5EF4-FFF2-40B4-BE49-F238E27FC236}">
                <a16:creationId xmlns:a16="http://schemas.microsoft.com/office/drawing/2014/main" id="{C456FB9B-7C89-C352-6650-BC484F5288A5}"/>
              </a:ext>
            </a:extLst>
          </p:cNvPr>
          <p:cNvSpPr>
            <a:spLocks noGrp="1"/>
          </p:cNvSpPr>
          <p:nvPr>
            <p:ph type="sldNum" sz="quarter" idx="12"/>
          </p:nvPr>
        </p:nvSpPr>
        <p:spPr/>
        <p:txBody>
          <a:bodyPr/>
          <a:lstStyle/>
          <a:p>
            <a:r>
              <a:rPr lang="en-IN" dirty="0"/>
              <a:t>Page </a:t>
            </a:r>
            <a:fld id="{13CA0D8D-E894-4156-8FC7-A5C12655CF59}" type="slidenum">
              <a:rPr lang="en-IN" smtClean="0"/>
              <a:pPr/>
              <a:t>12</a:t>
            </a:fld>
            <a:r>
              <a:rPr lang="en-IN" dirty="0"/>
              <a:t> of 36 </a:t>
            </a:r>
          </a:p>
        </p:txBody>
      </p:sp>
      <p:pic>
        <p:nvPicPr>
          <p:cNvPr id="18" name="Picture 17">
            <a:extLst>
              <a:ext uri="{FF2B5EF4-FFF2-40B4-BE49-F238E27FC236}">
                <a16:creationId xmlns:a16="http://schemas.microsoft.com/office/drawing/2014/main" id="{C004F2AF-A30B-E0BD-56C4-F9FF2451F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71" y="5893078"/>
            <a:ext cx="3181893" cy="381783"/>
          </a:xfrm>
          <a:prstGeom prst="rect">
            <a:avLst/>
          </a:prstGeom>
        </p:spPr>
      </p:pic>
      <p:pic>
        <p:nvPicPr>
          <p:cNvPr id="22" name="Picture 21">
            <a:extLst>
              <a:ext uri="{FF2B5EF4-FFF2-40B4-BE49-F238E27FC236}">
                <a16:creationId xmlns:a16="http://schemas.microsoft.com/office/drawing/2014/main" id="{607CF72E-ED9A-3C18-154F-20A9CB813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71" y="5080456"/>
            <a:ext cx="3195340" cy="381783"/>
          </a:xfrm>
          <a:prstGeom prst="rect">
            <a:avLst/>
          </a:prstGeom>
        </p:spPr>
      </p:pic>
      <p:pic>
        <p:nvPicPr>
          <p:cNvPr id="24" name="Picture 23">
            <a:extLst>
              <a:ext uri="{FF2B5EF4-FFF2-40B4-BE49-F238E27FC236}">
                <a16:creationId xmlns:a16="http://schemas.microsoft.com/office/drawing/2014/main" id="{515B971A-72CB-8AD9-813D-0363EBA26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70" y="6711792"/>
            <a:ext cx="3181893" cy="381783"/>
          </a:xfrm>
          <a:prstGeom prst="rect">
            <a:avLst/>
          </a:prstGeom>
        </p:spPr>
      </p:pic>
      <p:pic>
        <p:nvPicPr>
          <p:cNvPr id="2" name="Picture 1">
            <a:extLst>
              <a:ext uri="{FF2B5EF4-FFF2-40B4-BE49-F238E27FC236}">
                <a16:creationId xmlns:a16="http://schemas.microsoft.com/office/drawing/2014/main" id="{3FFAC729-5536-1AA1-D3DA-58D0ED16CB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00" y="984635"/>
            <a:ext cx="5400000" cy="3241077"/>
          </a:xfrm>
          <a:prstGeom prst="rect">
            <a:avLst/>
          </a:prstGeom>
        </p:spPr>
      </p:pic>
      <p:pic>
        <p:nvPicPr>
          <p:cNvPr id="5" name="Picture 4">
            <a:extLst>
              <a:ext uri="{FF2B5EF4-FFF2-40B4-BE49-F238E27FC236}">
                <a16:creationId xmlns:a16="http://schemas.microsoft.com/office/drawing/2014/main" id="{D10D9625-A791-8E72-9325-5BC9202431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0918" y="7563918"/>
            <a:ext cx="3181893" cy="366236"/>
          </a:xfrm>
          <a:prstGeom prst="rect">
            <a:avLst/>
          </a:prstGeom>
        </p:spPr>
      </p:pic>
      <p:pic>
        <p:nvPicPr>
          <p:cNvPr id="7" name="Picture 6">
            <a:extLst>
              <a:ext uri="{FF2B5EF4-FFF2-40B4-BE49-F238E27FC236}">
                <a16:creationId xmlns:a16="http://schemas.microsoft.com/office/drawing/2014/main" id="{D8E7D208-7731-D6FE-EC34-74AA7636BC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0918" y="8629965"/>
            <a:ext cx="3195340" cy="381783"/>
          </a:xfrm>
          <a:prstGeom prst="rect">
            <a:avLst/>
          </a:prstGeom>
        </p:spPr>
      </p:pic>
    </p:spTree>
    <p:extLst>
      <p:ext uri="{BB962C8B-B14F-4D97-AF65-F5344CB8AC3E}">
        <p14:creationId xmlns:p14="http://schemas.microsoft.com/office/powerpoint/2010/main" val="87799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608448" y="4799105"/>
            <a:ext cx="6276446" cy="5078313"/>
          </a:xfrm>
          <a:prstGeom prst="rect">
            <a:avLst/>
          </a:prstGeom>
          <a:noFill/>
        </p:spPr>
        <p:txBody>
          <a:bodyPr wrap="square" rtlCol="0">
            <a:spAutoFit/>
          </a:bodyPr>
          <a:lstStyle/>
          <a:p>
            <a:r>
              <a:rPr lang="en-IN" b="1" dirty="0"/>
              <a:t>6.     OILER DELAY Cycle</a:t>
            </a:r>
          </a:p>
          <a:p>
            <a:r>
              <a:rPr lang="en-IN" b="1" dirty="0"/>
              <a:t>       * </a:t>
            </a:r>
            <a:r>
              <a:rPr lang="en-IN" dirty="0"/>
              <a:t>Here you can change Oiler Delay Cycle value.</a:t>
            </a:r>
          </a:p>
          <a:p>
            <a:r>
              <a:rPr lang="en-IN" b="1" dirty="0"/>
              <a:t>         </a:t>
            </a:r>
            <a:r>
              <a:rPr lang="en-IN" dirty="0"/>
              <a:t>  (After 1000 parts cycle Oiler pump will ON)</a:t>
            </a:r>
          </a:p>
          <a:p>
            <a:endParaRPr lang="en-IN" b="1" dirty="0"/>
          </a:p>
          <a:p>
            <a:r>
              <a:rPr lang="en-IN" b="1" dirty="0"/>
              <a:t>7.      OILER RUN TIME Sec.</a:t>
            </a:r>
          </a:p>
          <a:p>
            <a:r>
              <a:rPr lang="en-IN" b="1" dirty="0"/>
              <a:t>         * </a:t>
            </a:r>
            <a:r>
              <a:rPr lang="en-IN" dirty="0"/>
              <a:t>Here you can change Oiler Run Time  Sec.</a:t>
            </a:r>
          </a:p>
          <a:p>
            <a:r>
              <a:rPr lang="en-IN" dirty="0"/>
              <a:t>           (After 1000 parts pump ON for 10sec.)</a:t>
            </a:r>
            <a:r>
              <a:rPr lang="en-IN" b="1" dirty="0"/>
              <a:t> </a:t>
            </a:r>
          </a:p>
          <a:p>
            <a:endParaRPr lang="en-IN" b="1" dirty="0"/>
          </a:p>
          <a:p>
            <a:endParaRPr lang="en-IN" b="1" dirty="0"/>
          </a:p>
          <a:p>
            <a:r>
              <a:rPr lang="en-IN" b="1" dirty="0"/>
              <a:t>8.    COMMULATIVE COUNTER RESET BUTTION</a:t>
            </a:r>
          </a:p>
          <a:p>
            <a:pPr marL="342900" indent="-342900">
              <a:buAutoNum type="arabicPeriod"/>
            </a:pPr>
            <a:endParaRPr lang="en-IN" b="1" dirty="0"/>
          </a:p>
          <a:p>
            <a:endParaRPr lang="en-IN" b="1" dirty="0"/>
          </a:p>
          <a:p>
            <a:r>
              <a:rPr lang="en-IN" b="1" dirty="0"/>
              <a:t>9.   AUTO OILER  ON Condition (Press this button to run pump manually )</a:t>
            </a:r>
          </a:p>
          <a:p>
            <a:pPr marL="342900" indent="-342900">
              <a:buAutoNum type="arabicPeriod"/>
            </a:pPr>
            <a:endParaRPr lang="en-IN" b="1" dirty="0"/>
          </a:p>
          <a:p>
            <a:endParaRPr lang="en-IN" b="1" dirty="0"/>
          </a:p>
          <a:p>
            <a:pPr marL="342900" indent="-342900">
              <a:buAutoNum type="arabicPeriod" startAt="4"/>
            </a:pPr>
            <a:endParaRPr lang="en-IN" b="1" dirty="0"/>
          </a:p>
          <a:p>
            <a:pPr marL="342900" indent="-342900">
              <a:buAutoNum type="arabicPeriod" startAt="4"/>
            </a:pPr>
            <a:endParaRPr lang="en-IN" b="1" dirty="0"/>
          </a:p>
        </p:txBody>
      </p:sp>
      <p:sp>
        <p:nvSpPr>
          <p:cNvPr id="6" name="TextBox 5">
            <a:extLst>
              <a:ext uri="{FF2B5EF4-FFF2-40B4-BE49-F238E27FC236}">
                <a16:creationId xmlns:a16="http://schemas.microsoft.com/office/drawing/2014/main" id="{A3708571-C640-56E1-756E-7D18EA4BD8CC}"/>
              </a:ext>
            </a:extLst>
          </p:cNvPr>
          <p:cNvSpPr txBox="1"/>
          <p:nvPr/>
        </p:nvSpPr>
        <p:spPr>
          <a:xfrm>
            <a:off x="455219" y="4273482"/>
            <a:ext cx="5915025" cy="369332"/>
          </a:xfrm>
          <a:prstGeom prst="rect">
            <a:avLst/>
          </a:prstGeom>
          <a:noFill/>
        </p:spPr>
        <p:txBody>
          <a:bodyPr wrap="square" rtlCol="0">
            <a:spAutoFit/>
          </a:bodyPr>
          <a:lstStyle/>
          <a:p>
            <a:r>
              <a:rPr lang="en-IN" b="1" dirty="0"/>
              <a:t>Machine Settings can be done from this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5677"/>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4. </a:t>
            </a:r>
            <a:r>
              <a:rPr lang="en-IN" u="sng" dirty="0">
                <a:solidFill>
                  <a:srgbClr val="002060"/>
                </a:solidFill>
              </a:rPr>
              <a:t>MODE SELECT SETTING SCREEN</a:t>
            </a:r>
          </a:p>
        </p:txBody>
      </p:sp>
      <p:sp>
        <p:nvSpPr>
          <p:cNvPr id="16" name="Footer Placeholder 15">
            <a:extLst>
              <a:ext uri="{FF2B5EF4-FFF2-40B4-BE49-F238E27FC236}">
                <a16:creationId xmlns:a16="http://schemas.microsoft.com/office/drawing/2014/main" id="{C5C51C25-4D81-9511-C938-B5926B678486}"/>
              </a:ext>
            </a:extLst>
          </p:cNvPr>
          <p:cNvSpPr>
            <a:spLocks noGrp="1"/>
          </p:cNvSpPr>
          <p:nvPr>
            <p:ph type="ftr" sz="quarter" idx="11"/>
          </p:nvPr>
        </p:nvSpPr>
        <p:spPr/>
        <p:txBody>
          <a:bodyPr/>
          <a:lstStyle/>
          <a:p>
            <a:r>
              <a:rPr lang="en-IN" dirty="0"/>
              <a:t>(C) Maintics Automation &amp; Robotics LLP</a:t>
            </a:r>
          </a:p>
        </p:txBody>
      </p:sp>
      <p:sp>
        <p:nvSpPr>
          <p:cNvPr id="17" name="Slide Number Placeholder 16">
            <a:extLst>
              <a:ext uri="{FF2B5EF4-FFF2-40B4-BE49-F238E27FC236}">
                <a16:creationId xmlns:a16="http://schemas.microsoft.com/office/drawing/2014/main" id="{C456FB9B-7C89-C352-6650-BC484F5288A5}"/>
              </a:ext>
            </a:extLst>
          </p:cNvPr>
          <p:cNvSpPr>
            <a:spLocks noGrp="1"/>
          </p:cNvSpPr>
          <p:nvPr>
            <p:ph type="sldNum" sz="quarter" idx="12"/>
          </p:nvPr>
        </p:nvSpPr>
        <p:spPr/>
        <p:txBody>
          <a:bodyPr/>
          <a:lstStyle/>
          <a:p>
            <a:r>
              <a:rPr lang="en-IN" dirty="0"/>
              <a:t>Page </a:t>
            </a:r>
            <a:fld id="{13CA0D8D-E894-4156-8FC7-A5C12655CF59}" type="slidenum">
              <a:rPr lang="en-IN" smtClean="0"/>
              <a:pPr/>
              <a:t>13</a:t>
            </a:fld>
            <a:r>
              <a:rPr lang="en-IN" dirty="0"/>
              <a:t> of 36 </a:t>
            </a:r>
          </a:p>
        </p:txBody>
      </p:sp>
      <p:pic>
        <p:nvPicPr>
          <p:cNvPr id="7" name="Picture 6">
            <a:extLst>
              <a:ext uri="{FF2B5EF4-FFF2-40B4-BE49-F238E27FC236}">
                <a16:creationId xmlns:a16="http://schemas.microsoft.com/office/drawing/2014/main" id="{EEF294B8-6E13-45B6-529D-60C66FCF6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984635"/>
            <a:ext cx="5400000" cy="3241077"/>
          </a:xfrm>
          <a:prstGeom prst="rect">
            <a:avLst/>
          </a:prstGeom>
        </p:spPr>
      </p:pic>
      <p:pic>
        <p:nvPicPr>
          <p:cNvPr id="9" name="Picture 8">
            <a:extLst>
              <a:ext uri="{FF2B5EF4-FFF2-40B4-BE49-F238E27FC236}">
                <a16:creationId xmlns:a16="http://schemas.microsoft.com/office/drawing/2014/main" id="{7A4BF5A3-26C8-BCD7-78A9-91AAE6620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662" y="8818271"/>
            <a:ext cx="3238574" cy="381783"/>
          </a:xfrm>
          <a:prstGeom prst="rect">
            <a:avLst/>
          </a:prstGeom>
        </p:spPr>
      </p:pic>
      <p:pic>
        <p:nvPicPr>
          <p:cNvPr id="11" name="Picture 10">
            <a:extLst>
              <a:ext uri="{FF2B5EF4-FFF2-40B4-BE49-F238E27FC236}">
                <a16:creationId xmlns:a16="http://schemas.microsoft.com/office/drawing/2014/main" id="{1D66F596-3D07-C1CE-8AD4-CE8A787D0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56" y="8818271"/>
            <a:ext cx="3177575" cy="404537"/>
          </a:xfrm>
          <a:prstGeom prst="rect">
            <a:avLst/>
          </a:prstGeom>
        </p:spPr>
      </p:pic>
      <p:pic>
        <p:nvPicPr>
          <p:cNvPr id="4" name="Picture 3">
            <a:extLst>
              <a:ext uri="{FF2B5EF4-FFF2-40B4-BE49-F238E27FC236}">
                <a16:creationId xmlns:a16="http://schemas.microsoft.com/office/drawing/2014/main" id="{55435C8A-06B7-7D7D-EC1B-A94DCAF79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296" y="7621289"/>
            <a:ext cx="3195340" cy="381783"/>
          </a:xfrm>
          <a:prstGeom prst="rect">
            <a:avLst/>
          </a:prstGeom>
        </p:spPr>
      </p:pic>
      <p:pic>
        <p:nvPicPr>
          <p:cNvPr id="3" name="Picture 2">
            <a:extLst>
              <a:ext uri="{FF2B5EF4-FFF2-40B4-BE49-F238E27FC236}">
                <a16:creationId xmlns:a16="http://schemas.microsoft.com/office/drawing/2014/main" id="{9C0F4545-D495-8F2F-8B5E-5DCF4E8713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0258" y="5702954"/>
            <a:ext cx="3226255" cy="348251"/>
          </a:xfrm>
          <a:prstGeom prst="rect">
            <a:avLst/>
          </a:prstGeom>
        </p:spPr>
      </p:pic>
      <p:pic>
        <p:nvPicPr>
          <p:cNvPr id="5" name="Picture 4">
            <a:extLst>
              <a:ext uri="{FF2B5EF4-FFF2-40B4-BE49-F238E27FC236}">
                <a16:creationId xmlns:a16="http://schemas.microsoft.com/office/drawing/2014/main" id="{9A4DA2C7-A3D4-4F24-7DB7-883213BA8C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061" y="6822503"/>
            <a:ext cx="3177575" cy="344400"/>
          </a:xfrm>
          <a:prstGeom prst="rect">
            <a:avLst/>
          </a:prstGeom>
        </p:spPr>
      </p:pic>
    </p:spTree>
    <p:extLst>
      <p:ext uri="{BB962C8B-B14F-4D97-AF65-F5344CB8AC3E}">
        <p14:creationId xmlns:p14="http://schemas.microsoft.com/office/powerpoint/2010/main" val="42885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729000" y="4506046"/>
            <a:ext cx="5657513" cy="3631763"/>
          </a:xfrm>
          <a:prstGeom prst="rect">
            <a:avLst/>
          </a:prstGeom>
          <a:noFill/>
        </p:spPr>
        <p:txBody>
          <a:bodyPr wrap="square" rtlCol="0">
            <a:spAutoFit/>
          </a:bodyPr>
          <a:lstStyle/>
          <a:p>
            <a:endParaRPr lang="en-IN" b="1" dirty="0"/>
          </a:p>
          <a:p>
            <a:pPr marL="342900" indent="-342900">
              <a:buAutoNum type="arabicPeriod" startAt="10"/>
            </a:pPr>
            <a:r>
              <a:rPr lang="en-IN" sz="1400" b="1" dirty="0"/>
              <a:t>Here You can decide the value of current torque ,part detect lower torque and part detect upper torque.</a:t>
            </a:r>
          </a:p>
          <a:p>
            <a:r>
              <a:rPr lang="en-IN" sz="1600" b="1" dirty="0"/>
              <a:t>	</a:t>
            </a:r>
            <a:r>
              <a:rPr lang="en-IN" sz="1200" dirty="0"/>
              <a:t>First note down the value of torque when part is available in the machine ,and also note the value of torque when part is not available in the machine. Perform this operation for at least 4 to 5 times. You can observe torque is always greater when part is available with respect to when part is not available in the machine.</a:t>
            </a:r>
          </a:p>
          <a:p>
            <a:r>
              <a:rPr lang="en-IN" sz="1200" dirty="0"/>
              <a:t>Now according to the observation of torque value you can fill the value of</a:t>
            </a:r>
            <a:r>
              <a:rPr lang="en-IN" sz="1600" dirty="0"/>
              <a:t> </a:t>
            </a:r>
          </a:p>
          <a:p>
            <a:endParaRPr lang="en-IN" sz="1600" dirty="0"/>
          </a:p>
          <a:p>
            <a:r>
              <a:rPr lang="en-IN" sz="1600" b="1" dirty="0"/>
              <a:t>11. </a:t>
            </a:r>
            <a:r>
              <a:rPr lang="en-IN" sz="1400" b="1" dirty="0"/>
              <a:t>PART DETECT LOWER AND PART DETECT UPPER VALUE</a:t>
            </a:r>
            <a:r>
              <a:rPr lang="en-IN" sz="1600" b="1" dirty="0"/>
              <a:t>.</a:t>
            </a:r>
          </a:p>
          <a:p>
            <a:r>
              <a:rPr lang="en-IN" sz="1200" b="1" dirty="0"/>
              <a:t>	</a:t>
            </a:r>
            <a:r>
              <a:rPr lang="en-IN" sz="1200" dirty="0"/>
              <a:t>Make sure current torque value (when part is available) is within the range of part detect lower and upper torque value.</a:t>
            </a:r>
          </a:p>
          <a:p>
            <a:pPr marL="342900" indent="-342900">
              <a:buAutoNum type="arabicPeriod"/>
            </a:pPr>
            <a:endParaRPr lang="en-IN" b="1" dirty="0"/>
          </a:p>
          <a:p>
            <a:endParaRPr lang="en-IN" b="1" dirty="0"/>
          </a:p>
          <a:p>
            <a:endParaRPr lang="en-IN" b="1" dirty="0"/>
          </a:p>
        </p:txBody>
      </p:sp>
      <p:sp>
        <p:nvSpPr>
          <p:cNvPr id="6" name="TextBox 5">
            <a:extLst>
              <a:ext uri="{FF2B5EF4-FFF2-40B4-BE49-F238E27FC236}">
                <a16:creationId xmlns:a16="http://schemas.microsoft.com/office/drawing/2014/main" id="{A3708571-C640-56E1-756E-7D18EA4BD8CC}"/>
              </a:ext>
            </a:extLst>
          </p:cNvPr>
          <p:cNvSpPr txBox="1"/>
          <p:nvPr/>
        </p:nvSpPr>
        <p:spPr>
          <a:xfrm>
            <a:off x="414878" y="4233141"/>
            <a:ext cx="5915025" cy="338554"/>
          </a:xfrm>
          <a:prstGeom prst="rect">
            <a:avLst/>
          </a:prstGeom>
          <a:noFill/>
        </p:spPr>
        <p:txBody>
          <a:bodyPr wrap="square" rtlCol="0">
            <a:spAutoFit/>
          </a:bodyPr>
          <a:lstStyle/>
          <a:p>
            <a:r>
              <a:rPr lang="en-IN" sz="1600" b="1" dirty="0"/>
              <a:t>Machine Settings can be done from this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5677"/>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4. </a:t>
            </a:r>
            <a:r>
              <a:rPr lang="en-IN" u="sng" dirty="0">
                <a:solidFill>
                  <a:srgbClr val="002060"/>
                </a:solidFill>
              </a:rPr>
              <a:t>MODE SELECT SETTING SCREEN</a:t>
            </a:r>
          </a:p>
        </p:txBody>
      </p:sp>
      <p:sp>
        <p:nvSpPr>
          <p:cNvPr id="16" name="Footer Placeholder 15">
            <a:extLst>
              <a:ext uri="{FF2B5EF4-FFF2-40B4-BE49-F238E27FC236}">
                <a16:creationId xmlns:a16="http://schemas.microsoft.com/office/drawing/2014/main" id="{C5C51C25-4D81-9511-C938-B5926B678486}"/>
              </a:ext>
            </a:extLst>
          </p:cNvPr>
          <p:cNvSpPr>
            <a:spLocks noGrp="1"/>
          </p:cNvSpPr>
          <p:nvPr>
            <p:ph type="ftr" sz="quarter" idx="11"/>
          </p:nvPr>
        </p:nvSpPr>
        <p:spPr/>
        <p:txBody>
          <a:bodyPr/>
          <a:lstStyle/>
          <a:p>
            <a:r>
              <a:rPr lang="en-IN" dirty="0"/>
              <a:t>(C) Maintics Automation &amp; Robotics LLP</a:t>
            </a:r>
          </a:p>
        </p:txBody>
      </p:sp>
      <p:sp>
        <p:nvSpPr>
          <p:cNvPr id="17" name="Slide Number Placeholder 16">
            <a:extLst>
              <a:ext uri="{FF2B5EF4-FFF2-40B4-BE49-F238E27FC236}">
                <a16:creationId xmlns:a16="http://schemas.microsoft.com/office/drawing/2014/main" id="{C456FB9B-7C89-C352-6650-BC484F5288A5}"/>
              </a:ext>
            </a:extLst>
          </p:cNvPr>
          <p:cNvSpPr>
            <a:spLocks noGrp="1"/>
          </p:cNvSpPr>
          <p:nvPr>
            <p:ph type="sldNum" sz="quarter" idx="12"/>
          </p:nvPr>
        </p:nvSpPr>
        <p:spPr/>
        <p:txBody>
          <a:bodyPr/>
          <a:lstStyle/>
          <a:p>
            <a:r>
              <a:rPr lang="en-IN" dirty="0"/>
              <a:t>Page </a:t>
            </a:r>
            <a:fld id="{13CA0D8D-E894-4156-8FC7-A5C12655CF59}" type="slidenum">
              <a:rPr lang="en-IN" smtClean="0"/>
              <a:pPr/>
              <a:t>14</a:t>
            </a:fld>
            <a:r>
              <a:rPr lang="en-IN" dirty="0"/>
              <a:t> of 36 </a:t>
            </a:r>
          </a:p>
        </p:txBody>
      </p:sp>
      <p:pic>
        <p:nvPicPr>
          <p:cNvPr id="7" name="Picture 6">
            <a:extLst>
              <a:ext uri="{FF2B5EF4-FFF2-40B4-BE49-F238E27FC236}">
                <a16:creationId xmlns:a16="http://schemas.microsoft.com/office/drawing/2014/main" id="{EEF294B8-6E13-45B6-529D-60C66FCF6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984635"/>
            <a:ext cx="5400000" cy="3241077"/>
          </a:xfrm>
          <a:prstGeom prst="rect">
            <a:avLst/>
          </a:prstGeom>
        </p:spPr>
      </p:pic>
    </p:spTree>
    <p:extLst>
      <p:ext uri="{BB962C8B-B14F-4D97-AF65-F5344CB8AC3E}">
        <p14:creationId xmlns:p14="http://schemas.microsoft.com/office/powerpoint/2010/main" val="175159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729000" y="4506046"/>
            <a:ext cx="5657513" cy="4524315"/>
          </a:xfrm>
          <a:prstGeom prst="rect">
            <a:avLst/>
          </a:prstGeom>
          <a:noFill/>
        </p:spPr>
        <p:txBody>
          <a:bodyPr wrap="square" rtlCol="0">
            <a:spAutoFit/>
          </a:bodyPr>
          <a:lstStyle/>
          <a:p>
            <a:r>
              <a:rPr lang="en-IN" b="1" dirty="0"/>
              <a:t>11.  PART DETECT LOWER</a:t>
            </a:r>
          </a:p>
          <a:p>
            <a:r>
              <a:rPr lang="en-IN" b="1" dirty="0"/>
              <a:t>      * </a:t>
            </a:r>
            <a:r>
              <a:rPr lang="en-IN" dirty="0"/>
              <a:t>Here You Can Change part Detect Lower Value.</a:t>
            </a:r>
          </a:p>
          <a:p>
            <a:pPr marL="342900" indent="-342900">
              <a:buAutoNum type="arabicPeriod"/>
            </a:pPr>
            <a:endParaRPr lang="en-IN" b="1" dirty="0"/>
          </a:p>
          <a:p>
            <a:pPr marL="342900" indent="-342900">
              <a:buAutoNum type="arabicPeriod"/>
            </a:pPr>
            <a:endParaRPr lang="en-IN" b="1" dirty="0"/>
          </a:p>
          <a:p>
            <a:r>
              <a:rPr lang="en-IN" b="1" dirty="0"/>
              <a:t>12.   PART DETECT UPPER</a:t>
            </a:r>
          </a:p>
          <a:p>
            <a:r>
              <a:rPr lang="en-IN" b="1" dirty="0"/>
              <a:t>      * </a:t>
            </a:r>
            <a:r>
              <a:rPr lang="en-IN" dirty="0"/>
              <a:t>Here You Can Change Part Detect Upper Value.</a:t>
            </a:r>
          </a:p>
          <a:p>
            <a:pPr marL="342900" indent="-342900">
              <a:buAutoNum type="arabicPeriod"/>
            </a:pPr>
            <a:endParaRPr lang="en-IN" b="1" dirty="0"/>
          </a:p>
          <a:p>
            <a:pPr marL="342900" indent="-342900">
              <a:buAutoNum type="arabicPeriod"/>
            </a:pPr>
            <a:endParaRPr lang="en-IN" b="1" dirty="0"/>
          </a:p>
          <a:p>
            <a:r>
              <a:rPr lang="en-IN" b="1" dirty="0"/>
              <a:t>13.   Here You Can Check Live SERVO MOTOR TORQUE. </a:t>
            </a:r>
          </a:p>
          <a:p>
            <a:r>
              <a:rPr lang="en-IN" b="1" dirty="0"/>
              <a:t>      </a:t>
            </a:r>
            <a:r>
              <a:rPr lang="en-IN" dirty="0"/>
              <a:t>* Make sure current torque(When part is present) is        within the range of part detect lower &amp; upper value  then it part is counted by counter And if this condition  is not </a:t>
            </a:r>
          </a:p>
          <a:p>
            <a:r>
              <a:rPr lang="en-IN" dirty="0"/>
              <a:t>satisfied the part will not count.  </a:t>
            </a:r>
          </a:p>
          <a:p>
            <a:pPr marL="342900" indent="-342900">
              <a:buAutoNum type="arabicPeriod"/>
            </a:pPr>
            <a:endParaRPr lang="en-IN" b="1" dirty="0"/>
          </a:p>
          <a:p>
            <a:endParaRPr lang="en-IN" b="1" dirty="0"/>
          </a:p>
          <a:p>
            <a:endParaRPr lang="en-IN" b="1" dirty="0"/>
          </a:p>
        </p:txBody>
      </p:sp>
      <p:sp>
        <p:nvSpPr>
          <p:cNvPr id="6" name="TextBox 5">
            <a:extLst>
              <a:ext uri="{FF2B5EF4-FFF2-40B4-BE49-F238E27FC236}">
                <a16:creationId xmlns:a16="http://schemas.microsoft.com/office/drawing/2014/main" id="{A3708571-C640-56E1-756E-7D18EA4BD8CC}"/>
              </a:ext>
            </a:extLst>
          </p:cNvPr>
          <p:cNvSpPr txBox="1"/>
          <p:nvPr/>
        </p:nvSpPr>
        <p:spPr>
          <a:xfrm>
            <a:off x="414878" y="4233141"/>
            <a:ext cx="5915025" cy="369332"/>
          </a:xfrm>
          <a:prstGeom prst="rect">
            <a:avLst/>
          </a:prstGeom>
          <a:noFill/>
        </p:spPr>
        <p:txBody>
          <a:bodyPr wrap="square" rtlCol="0">
            <a:spAutoFit/>
          </a:bodyPr>
          <a:lstStyle/>
          <a:p>
            <a:r>
              <a:rPr lang="en-IN" b="1" dirty="0"/>
              <a:t>Machine Settings can be done from this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5677"/>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4. </a:t>
            </a:r>
            <a:r>
              <a:rPr lang="en-IN" u="sng" dirty="0">
                <a:solidFill>
                  <a:srgbClr val="002060"/>
                </a:solidFill>
              </a:rPr>
              <a:t>MODE SELECT SETTING SCREEN</a:t>
            </a:r>
          </a:p>
        </p:txBody>
      </p:sp>
      <p:sp>
        <p:nvSpPr>
          <p:cNvPr id="16" name="Footer Placeholder 15">
            <a:extLst>
              <a:ext uri="{FF2B5EF4-FFF2-40B4-BE49-F238E27FC236}">
                <a16:creationId xmlns:a16="http://schemas.microsoft.com/office/drawing/2014/main" id="{C5C51C25-4D81-9511-C938-B5926B678486}"/>
              </a:ext>
            </a:extLst>
          </p:cNvPr>
          <p:cNvSpPr>
            <a:spLocks noGrp="1"/>
          </p:cNvSpPr>
          <p:nvPr>
            <p:ph type="ftr" sz="quarter" idx="11"/>
          </p:nvPr>
        </p:nvSpPr>
        <p:spPr/>
        <p:txBody>
          <a:bodyPr/>
          <a:lstStyle/>
          <a:p>
            <a:r>
              <a:rPr lang="en-IN" dirty="0"/>
              <a:t>(C) Maintics Automation &amp; Robotics LLP</a:t>
            </a:r>
          </a:p>
        </p:txBody>
      </p:sp>
      <p:sp>
        <p:nvSpPr>
          <p:cNvPr id="17" name="Slide Number Placeholder 16">
            <a:extLst>
              <a:ext uri="{FF2B5EF4-FFF2-40B4-BE49-F238E27FC236}">
                <a16:creationId xmlns:a16="http://schemas.microsoft.com/office/drawing/2014/main" id="{C456FB9B-7C89-C352-6650-BC484F5288A5}"/>
              </a:ext>
            </a:extLst>
          </p:cNvPr>
          <p:cNvSpPr>
            <a:spLocks noGrp="1"/>
          </p:cNvSpPr>
          <p:nvPr>
            <p:ph type="sldNum" sz="quarter" idx="12"/>
          </p:nvPr>
        </p:nvSpPr>
        <p:spPr/>
        <p:txBody>
          <a:bodyPr/>
          <a:lstStyle/>
          <a:p>
            <a:r>
              <a:rPr lang="en-IN" dirty="0"/>
              <a:t>Page </a:t>
            </a:r>
            <a:fld id="{13CA0D8D-E894-4156-8FC7-A5C12655CF59}" type="slidenum">
              <a:rPr lang="en-IN" smtClean="0"/>
              <a:pPr/>
              <a:t>15</a:t>
            </a:fld>
            <a:r>
              <a:rPr lang="en-IN" dirty="0"/>
              <a:t> of 36 </a:t>
            </a:r>
          </a:p>
        </p:txBody>
      </p:sp>
      <p:pic>
        <p:nvPicPr>
          <p:cNvPr id="7" name="Picture 6">
            <a:extLst>
              <a:ext uri="{FF2B5EF4-FFF2-40B4-BE49-F238E27FC236}">
                <a16:creationId xmlns:a16="http://schemas.microsoft.com/office/drawing/2014/main" id="{EEF294B8-6E13-45B6-529D-60C66FCF6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984635"/>
            <a:ext cx="5400000" cy="3241077"/>
          </a:xfrm>
          <a:prstGeom prst="rect">
            <a:avLst/>
          </a:prstGeom>
        </p:spPr>
      </p:pic>
      <p:pic>
        <p:nvPicPr>
          <p:cNvPr id="3" name="Picture 2">
            <a:extLst>
              <a:ext uri="{FF2B5EF4-FFF2-40B4-BE49-F238E27FC236}">
                <a16:creationId xmlns:a16="http://schemas.microsoft.com/office/drawing/2014/main" id="{B670D9F6-594E-C51C-133C-1364C517B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72" y="5112939"/>
            <a:ext cx="3240000" cy="381177"/>
          </a:xfrm>
          <a:prstGeom prst="rect">
            <a:avLst/>
          </a:prstGeom>
        </p:spPr>
      </p:pic>
      <p:pic>
        <p:nvPicPr>
          <p:cNvPr id="5" name="Picture 4">
            <a:extLst>
              <a:ext uri="{FF2B5EF4-FFF2-40B4-BE49-F238E27FC236}">
                <a16:creationId xmlns:a16="http://schemas.microsoft.com/office/drawing/2014/main" id="{FA9469C8-6AAF-D590-23E8-6B7D7D7FB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70" y="6207569"/>
            <a:ext cx="3240000" cy="391936"/>
          </a:xfrm>
          <a:prstGeom prst="rect">
            <a:avLst/>
          </a:prstGeom>
        </p:spPr>
      </p:pic>
      <p:pic>
        <p:nvPicPr>
          <p:cNvPr id="4" name="Picture 3" descr="A blue sign with white letters&#10;&#10;Description automatically generated">
            <a:extLst>
              <a:ext uri="{FF2B5EF4-FFF2-40B4-BE49-F238E27FC236}">
                <a16:creationId xmlns:a16="http://schemas.microsoft.com/office/drawing/2014/main" id="{0098D9D5-69BD-2F1E-DFA0-F0B1C1F34C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969" y="8381987"/>
            <a:ext cx="3596400" cy="469633"/>
          </a:xfrm>
          <a:prstGeom prst="rect">
            <a:avLst/>
          </a:prstGeom>
        </p:spPr>
      </p:pic>
    </p:spTree>
    <p:extLst>
      <p:ext uri="{BB962C8B-B14F-4D97-AF65-F5344CB8AC3E}">
        <p14:creationId xmlns:p14="http://schemas.microsoft.com/office/powerpoint/2010/main" val="238250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DA8982-790E-166F-C370-171BEBB7B8EB}"/>
              </a:ext>
            </a:extLst>
          </p:cNvPr>
          <p:cNvSpPr>
            <a:spLocks noGrp="1"/>
          </p:cNvSpPr>
          <p:nvPr>
            <p:ph type="ftr" sz="quarter" idx="11"/>
          </p:nvPr>
        </p:nvSpPr>
        <p:spPr/>
        <p:txBody>
          <a:bodyPr/>
          <a:lstStyle/>
          <a:p>
            <a:r>
              <a:rPr lang="en-IN" dirty="0"/>
              <a:t>(C) Maintics Automation &amp; Robotics LLP</a:t>
            </a:r>
          </a:p>
        </p:txBody>
      </p:sp>
      <p:sp>
        <p:nvSpPr>
          <p:cNvPr id="5" name="Slide Number Placeholder 4">
            <a:extLst>
              <a:ext uri="{FF2B5EF4-FFF2-40B4-BE49-F238E27FC236}">
                <a16:creationId xmlns:a16="http://schemas.microsoft.com/office/drawing/2014/main" id="{9F58BE93-0D3D-3C4F-97A9-7DA1315E92F3}"/>
              </a:ext>
            </a:extLst>
          </p:cNvPr>
          <p:cNvSpPr>
            <a:spLocks noGrp="1"/>
          </p:cNvSpPr>
          <p:nvPr>
            <p:ph type="sldNum" sz="quarter" idx="12"/>
          </p:nvPr>
        </p:nvSpPr>
        <p:spPr/>
        <p:txBody>
          <a:bodyPr/>
          <a:lstStyle/>
          <a:p>
            <a:r>
              <a:rPr lang="en-IN" dirty="0"/>
              <a:t>Page </a:t>
            </a:r>
            <a:fld id="{13CA0D8D-E894-4156-8FC7-A5C12655CF59}" type="slidenum">
              <a:rPr lang="en-IN" smtClean="0"/>
              <a:pPr/>
              <a:t>16</a:t>
            </a:fld>
            <a:r>
              <a:rPr lang="en-IN" dirty="0"/>
              <a:t> of 36 </a:t>
            </a:r>
          </a:p>
        </p:txBody>
      </p:sp>
      <p:sp>
        <p:nvSpPr>
          <p:cNvPr id="8" name="Title 1">
            <a:extLst>
              <a:ext uri="{FF2B5EF4-FFF2-40B4-BE49-F238E27FC236}">
                <a16:creationId xmlns:a16="http://schemas.microsoft.com/office/drawing/2014/main" id="{BA59A4D4-A4E1-F7D8-CE99-8ECDBD921BBB}"/>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05. </a:t>
            </a:r>
            <a:r>
              <a:rPr lang="en-IN" u="sng" dirty="0">
                <a:solidFill>
                  <a:srgbClr val="002060"/>
                </a:solidFill>
              </a:rPr>
              <a:t>SERVO SETTING SCREEN</a:t>
            </a:r>
          </a:p>
          <a:p>
            <a:endParaRPr lang="en-IN" u="sng" dirty="0">
              <a:solidFill>
                <a:srgbClr val="002060"/>
              </a:solidFill>
            </a:endParaRPr>
          </a:p>
        </p:txBody>
      </p:sp>
      <p:sp>
        <p:nvSpPr>
          <p:cNvPr id="10" name="TextBox 9">
            <a:extLst>
              <a:ext uri="{FF2B5EF4-FFF2-40B4-BE49-F238E27FC236}">
                <a16:creationId xmlns:a16="http://schemas.microsoft.com/office/drawing/2014/main" id="{99C2853A-993B-FAAC-4E6E-F29DF6009122}"/>
              </a:ext>
            </a:extLst>
          </p:cNvPr>
          <p:cNvSpPr txBox="1"/>
          <p:nvPr/>
        </p:nvSpPr>
        <p:spPr>
          <a:xfrm>
            <a:off x="553185" y="7152477"/>
            <a:ext cx="5605562" cy="1046440"/>
          </a:xfrm>
          <a:prstGeom prst="rect">
            <a:avLst/>
          </a:prstGeom>
          <a:noFill/>
        </p:spPr>
        <p:txBody>
          <a:bodyPr wrap="square" rtlCol="0">
            <a:spAutoFit/>
          </a:bodyPr>
          <a:lstStyle/>
          <a:p>
            <a:r>
              <a:rPr lang="en-IN" sz="2000" b="1" dirty="0"/>
              <a:t>1. SERVO MOTOR [JOG SPEED.]</a:t>
            </a:r>
          </a:p>
          <a:p>
            <a:r>
              <a:rPr lang="en-IN" sz="2400" b="1" dirty="0"/>
              <a:t>   </a:t>
            </a:r>
            <a:r>
              <a:rPr lang="en-IN" b="1" dirty="0"/>
              <a:t>JOG SPEED        MIN                                   MAX</a:t>
            </a:r>
          </a:p>
          <a:p>
            <a:r>
              <a:rPr lang="en-IN" b="1" dirty="0"/>
              <a:t>                          (0.01mm/s)                     (25.00mm/s)</a:t>
            </a:r>
          </a:p>
        </p:txBody>
      </p:sp>
      <p:pic>
        <p:nvPicPr>
          <p:cNvPr id="3" name="Picture 2">
            <a:extLst>
              <a:ext uri="{FF2B5EF4-FFF2-40B4-BE49-F238E27FC236}">
                <a16:creationId xmlns:a16="http://schemas.microsoft.com/office/drawing/2014/main" id="{D0476CE8-5A74-285D-6ED4-01683E64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1135947"/>
            <a:ext cx="5400000" cy="3241076"/>
          </a:xfrm>
          <a:prstGeom prst="rect">
            <a:avLst/>
          </a:prstGeom>
        </p:spPr>
      </p:pic>
      <p:pic>
        <p:nvPicPr>
          <p:cNvPr id="6" name="Picture 5">
            <a:extLst>
              <a:ext uri="{FF2B5EF4-FFF2-40B4-BE49-F238E27FC236}">
                <a16:creationId xmlns:a16="http://schemas.microsoft.com/office/drawing/2014/main" id="{E986DF2A-1DC9-D31E-D0B6-7771CC531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03" y="5058539"/>
            <a:ext cx="998627" cy="690831"/>
          </a:xfrm>
          <a:prstGeom prst="rect">
            <a:avLst/>
          </a:prstGeom>
        </p:spPr>
      </p:pic>
      <p:sp>
        <p:nvSpPr>
          <p:cNvPr id="18" name="TextBox 17">
            <a:extLst>
              <a:ext uri="{FF2B5EF4-FFF2-40B4-BE49-F238E27FC236}">
                <a16:creationId xmlns:a16="http://schemas.microsoft.com/office/drawing/2014/main" id="{A11B4786-5689-AFD5-7D33-4FF2EC5A8420}"/>
              </a:ext>
            </a:extLst>
          </p:cNvPr>
          <p:cNvSpPr txBox="1"/>
          <p:nvPr/>
        </p:nvSpPr>
        <p:spPr>
          <a:xfrm>
            <a:off x="728999" y="4634400"/>
            <a:ext cx="4918766" cy="369332"/>
          </a:xfrm>
          <a:prstGeom prst="rect">
            <a:avLst/>
          </a:prstGeom>
          <a:noFill/>
        </p:spPr>
        <p:txBody>
          <a:bodyPr wrap="square" rtlCol="0">
            <a:spAutoFit/>
          </a:bodyPr>
          <a:lstStyle/>
          <a:p>
            <a:r>
              <a:rPr lang="en-IN" dirty="0"/>
              <a:t>* Here you can enter the Required Password.</a:t>
            </a:r>
          </a:p>
        </p:txBody>
      </p:sp>
      <p:sp>
        <p:nvSpPr>
          <p:cNvPr id="19" name="TextBox 18">
            <a:extLst>
              <a:ext uri="{FF2B5EF4-FFF2-40B4-BE49-F238E27FC236}">
                <a16:creationId xmlns:a16="http://schemas.microsoft.com/office/drawing/2014/main" id="{F71E80B8-0FE0-3AA7-174C-41142A661DBD}"/>
              </a:ext>
            </a:extLst>
          </p:cNvPr>
          <p:cNvSpPr txBox="1"/>
          <p:nvPr/>
        </p:nvSpPr>
        <p:spPr>
          <a:xfrm>
            <a:off x="726149" y="5750389"/>
            <a:ext cx="6131852" cy="646331"/>
          </a:xfrm>
          <a:prstGeom prst="rect">
            <a:avLst/>
          </a:prstGeom>
          <a:noFill/>
        </p:spPr>
        <p:txBody>
          <a:bodyPr wrap="square" rtlCol="0">
            <a:spAutoFit/>
          </a:bodyPr>
          <a:lstStyle/>
          <a:p>
            <a:pPr marL="285750" indent="-285750">
              <a:buFont typeface="Arial" panose="020B0604020202020204" pitchFamily="34" charset="0"/>
              <a:buChar char="•"/>
            </a:pPr>
            <a:r>
              <a:rPr lang="en-IN" dirty="0"/>
              <a:t>Here you can monitor entered Password is correct</a:t>
            </a:r>
          </a:p>
          <a:p>
            <a:r>
              <a:rPr lang="en-IN" dirty="0">
                <a:solidFill>
                  <a:schemeClr val="bg1"/>
                </a:solidFill>
              </a:rPr>
              <a:t>   . </a:t>
            </a:r>
            <a:r>
              <a:rPr lang="en-IN" dirty="0"/>
              <a:t> And after homing complete 1cycle  Logout Automatically.</a:t>
            </a:r>
          </a:p>
        </p:txBody>
      </p:sp>
      <p:pic>
        <p:nvPicPr>
          <p:cNvPr id="2" name="Picture 1">
            <a:extLst>
              <a:ext uri="{FF2B5EF4-FFF2-40B4-BE49-F238E27FC236}">
                <a16:creationId xmlns:a16="http://schemas.microsoft.com/office/drawing/2014/main" id="{4A2E31C5-AB56-10D3-B86A-2729EE8CB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48" y="6374407"/>
            <a:ext cx="1028082" cy="683041"/>
          </a:xfrm>
          <a:prstGeom prst="rect">
            <a:avLst/>
          </a:prstGeom>
        </p:spPr>
      </p:pic>
      <p:pic>
        <p:nvPicPr>
          <p:cNvPr id="13" name="Picture 12">
            <a:extLst>
              <a:ext uri="{FF2B5EF4-FFF2-40B4-BE49-F238E27FC236}">
                <a16:creationId xmlns:a16="http://schemas.microsoft.com/office/drawing/2014/main" id="{2ECA8CDD-EC3D-14D5-C954-34E80B8F79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873" y="8297034"/>
            <a:ext cx="2513443" cy="751373"/>
          </a:xfrm>
          <a:prstGeom prst="rect">
            <a:avLst/>
          </a:prstGeom>
        </p:spPr>
      </p:pic>
      <p:pic>
        <p:nvPicPr>
          <p:cNvPr id="20" name="Picture 19">
            <a:extLst>
              <a:ext uri="{FF2B5EF4-FFF2-40B4-BE49-F238E27FC236}">
                <a16:creationId xmlns:a16="http://schemas.microsoft.com/office/drawing/2014/main" id="{3EA4244C-F2DF-D957-DEB1-A4F79DC6A8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2074" y="8283930"/>
            <a:ext cx="2512800" cy="764477"/>
          </a:xfrm>
          <a:prstGeom prst="rect">
            <a:avLst/>
          </a:prstGeom>
        </p:spPr>
      </p:pic>
    </p:spTree>
    <p:extLst>
      <p:ext uri="{BB962C8B-B14F-4D97-AF65-F5344CB8AC3E}">
        <p14:creationId xmlns:p14="http://schemas.microsoft.com/office/powerpoint/2010/main" val="420589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DA8982-790E-166F-C370-171BEBB7B8EB}"/>
              </a:ext>
            </a:extLst>
          </p:cNvPr>
          <p:cNvSpPr>
            <a:spLocks noGrp="1"/>
          </p:cNvSpPr>
          <p:nvPr>
            <p:ph type="ftr" sz="quarter" idx="11"/>
          </p:nvPr>
        </p:nvSpPr>
        <p:spPr/>
        <p:txBody>
          <a:bodyPr/>
          <a:lstStyle/>
          <a:p>
            <a:r>
              <a:rPr lang="en-IN" dirty="0"/>
              <a:t>(C) Maintics Automation &amp; Robotics LLP</a:t>
            </a:r>
          </a:p>
        </p:txBody>
      </p:sp>
      <p:sp>
        <p:nvSpPr>
          <p:cNvPr id="5" name="Slide Number Placeholder 4">
            <a:extLst>
              <a:ext uri="{FF2B5EF4-FFF2-40B4-BE49-F238E27FC236}">
                <a16:creationId xmlns:a16="http://schemas.microsoft.com/office/drawing/2014/main" id="{9F58BE93-0D3D-3C4F-97A9-7DA1315E92F3}"/>
              </a:ext>
            </a:extLst>
          </p:cNvPr>
          <p:cNvSpPr>
            <a:spLocks noGrp="1"/>
          </p:cNvSpPr>
          <p:nvPr>
            <p:ph type="sldNum" sz="quarter" idx="12"/>
          </p:nvPr>
        </p:nvSpPr>
        <p:spPr/>
        <p:txBody>
          <a:bodyPr/>
          <a:lstStyle/>
          <a:p>
            <a:r>
              <a:rPr lang="en-IN" dirty="0"/>
              <a:t>Page </a:t>
            </a:r>
            <a:fld id="{13CA0D8D-E894-4156-8FC7-A5C12655CF59}" type="slidenum">
              <a:rPr lang="en-IN" smtClean="0"/>
              <a:pPr/>
              <a:t>17</a:t>
            </a:fld>
            <a:r>
              <a:rPr lang="en-IN" dirty="0"/>
              <a:t> of 36 </a:t>
            </a:r>
          </a:p>
        </p:txBody>
      </p:sp>
      <p:sp>
        <p:nvSpPr>
          <p:cNvPr id="8" name="Title 1">
            <a:extLst>
              <a:ext uri="{FF2B5EF4-FFF2-40B4-BE49-F238E27FC236}">
                <a16:creationId xmlns:a16="http://schemas.microsoft.com/office/drawing/2014/main" id="{BA59A4D4-A4E1-F7D8-CE99-8ECDBD921BBB}"/>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05. </a:t>
            </a:r>
            <a:r>
              <a:rPr lang="en-IN" u="sng" dirty="0">
                <a:solidFill>
                  <a:srgbClr val="002060"/>
                </a:solidFill>
              </a:rPr>
              <a:t>SERVO SETTING SCREEN</a:t>
            </a:r>
          </a:p>
          <a:p>
            <a:endParaRPr lang="en-IN" u="sng" dirty="0">
              <a:solidFill>
                <a:srgbClr val="002060"/>
              </a:solidFill>
            </a:endParaRPr>
          </a:p>
        </p:txBody>
      </p:sp>
      <p:sp>
        <p:nvSpPr>
          <p:cNvPr id="9" name="TextBox 8">
            <a:extLst>
              <a:ext uri="{FF2B5EF4-FFF2-40B4-BE49-F238E27FC236}">
                <a16:creationId xmlns:a16="http://schemas.microsoft.com/office/drawing/2014/main" id="{E99BC0C1-0727-3192-5170-2BC0B629AB63}"/>
              </a:ext>
            </a:extLst>
          </p:cNvPr>
          <p:cNvSpPr txBox="1"/>
          <p:nvPr/>
        </p:nvSpPr>
        <p:spPr>
          <a:xfrm>
            <a:off x="479034" y="4191511"/>
            <a:ext cx="6276446" cy="1569660"/>
          </a:xfrm>
          <a:prstGeom prst="rect">
            <a:avLst/>
          </a:prstGeom>
          <a:noFill/>
        </p:spPr>
        <p:txBody>
          <a:bodyPr wrap="square" rtlCol="0">
            <a:spAutoFit/>
          </a:bodyPr>
          <a:lstStyle/>
          <a:p>
            <a:r>
              <a:rPr lang="en-IN" sz="2400" b="1" dirty="0"/>
              <a:t> </a:t>
            </a:r>
            <a:r>
              <a:rPr lang="en-IN" sz="2000" b="1" dirty="0"/>
              <a:t> 2.  SERVO MOTOR [HOMING MONITORING STATUS]</a:t>
            </a:r>
          </a:p>
          <a:p>
            <a:r>
              <a:rPr lang="en-IN" b="1" dirty="0"/>
              <a:t>         </a:t>
            </a:r>
            <a:r>
              <a:rPr lang="en-IN" dirty="0"/>
              <a:t>a)   SERVO CURRENT POSITION     (-18.000mm)</a:t>
            </a:r>
          </a:p>
          <a:p>
            <a:r>
              <a:rPr lang="en-IN" dirty="0"/>
              <a:t>         b)   SERVO CURRENT SPEED             (0.000mm/s)</a:t>
            </a:r>
          </a:p>
          <a:p>
            <a:r>
              <a:rPr lang="en-IN" dirty="0"/>
              <a:t>         c)   SERVO CURRENT TORQUE         (-1.2%)</a:t>
            </a:r>
          </a:p>
          <a:p>
            <a:pPr marL="342900" indent="-342900">
              <a:buAutoNum type="arabicPeriod"/>
            </a:pPr>
            <a:endParaRPr lang="en-IN" b="1" dirty="0"/>
          </a:p>
        </p:txBody>
      </p:sp>
      <p:sp>
        <p:nvSpPr>
          <p:cNvPr id="16" name="TextBox 15">
            <a:extLst>
              <a:ext uri="{FF2B5EF4-FFF2-40B4-BE49-F238E27FC236}">
                <a16:creationId xmlns:a16="http://schemas.microsoft.com/office/drawing/2014/main" id="{46F09F6C-9EBD-CBB7-9FEC-EF2C5DFCDDB0}"/>
              </a:ext>
            </a:extLst>
          </p:cNvPr>
          <p:cNvSpPr txBox="1"/>
          <p:nvPr/>
        </p:nvSpPr>
        <p:spPr>
          <a:xfrm>
            <a:off x="700268" y="5622688"/>
            <a:ext cx="5605562" cy="923330"/>
          </a:xfrm>
          <a:prstGeom prst="rect">
            <a:avLst/>
          </a:prstGeom>
          <a:noFill/>
        </p:spPr>
        <p:txBody>
          <a:bodyPr wrap="square" rtlCol="0">
            <a:spAutoFit/>
          </a:bodyPr>
          <a:lstStyle/>
          <a:p>
            <a:r>
              <a:rPr lang="en-IN" b="1" dirty="0"/>
              <a:t>      a) </a:t>
            </a:r>
            <a:r>
              <a:rPr lang="en-IN" dirty="0"/>
              <a:t>Here you can enter password by clicking on Login Button, Now Press START HOMING Button for 2 Second  and servo will Start homing  Automatically (Pass: 12345)</a:t>
            </a:r>
          </a:p>
        </p:txBody>
      </p:sp>
      <p:sp>
        <p:nvSpPr>
          <p:cNvPr id="17" name="TextBox 16">
            <a:extLst>
              <a:ext uri="{FF2B5EF4-FFF2-40B4-BE49-F238E27FC236}">
                <a16:creationId xmlns:a16="http://schemas.microsoft.com/office/drawing/2014/main" id="{5423054E-345A-C315-E325-3930499559F9}"/>
              </a:ext>
            </a:extLst>
          </p:cNvPr>
          <p:cNvSpPr txBox="1"/>
          <p:nvPr/>
        </p:nvSpPr>
        <p:spPr>
          <a:xfrm>
            <a:off x="614700" y="5353703"/>
            <a:ext cx="5436074" cy="400110"/>
          </a:xfrm>
          <a:prstGeom prst="rect">
            <a:avLst/>
          </a:prstGeom>
          <a:noFill/>
        </p:spPr>
        <p:txBody>
          <a:bodyPr wrap="square" rtlCol="0">
            <a:spAutoFit/>
          </a:bodyPr>
          <a:lstStyle/>
          <a:p>
            <a:r>
              <a:rPr lang="en-IN" sz="2000" b="1" dirty="0"/>
              <a:t>3. SERVO HOMING</a:t>
            </a:r>
          </a:p>
        </p:txBody>
      </p:sp>
      <p:pic>
        <p:nvPicPr>
          <p:cNvPr id="3" name="Picture 2">
            <a:extLst>
              <a:ext uri="{FF2B5EF4-FFF2-40B4-BE49-F238E27FC236}">
                <a16:creationId xmlns:a16="http://schemas.microsoft.com/office/drawing/2014/main" id="{D0476CE8-5A74-285D-6ED4-01683E64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00" y="987550"/>
            <a:ext cx="5400000" cy="3241076"/>
          </a:xfrm>
          <a:prstGeom prst="rect">
            <a:avLst/>
          </a:prstGeom>
        </p:spPr>
      </p:pic>
      <p:pic>
        <p:nvPicPr>
          <p:cNvPr id="7" name="Picture 6">
            <a:extLst>
              <a:ext uri="{FF2B5EF4-FFF2-40B4-BE49-F238E27FC236}">
                <a16:creationId xmlns:a16="http://schemas.microsoft.com/office/drawing/2014/main" id="{4CDE30C6-3627-6D7D-745A-30684B820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12" y="6820802"/>
            <a:ext cx="3806150" cy="752580"/>
          </a:xfrm>
          <a:prstGeom prst="rect">
            <a:avLst/>
          </a:prstGeom>
        </p:spPr>
      </p:pic>
      <p:sp>
        <p:nvSpPr>
          <p:cNvPr id="14" name="TextBox 13">
            <a:extLst>
              <a:ext uri="{FF2B5EF4-FFF2-40B4-BE49-F238E27FC236}">
                <a16:creationId xmlns:a16="http://schemas.microsoft.com/office/drawing/2014/main" id="{C0F0E618-9A01-7358-DB08-90A6D16DE5ED}"/>
              </a:ext>
            </a:extLst>
          </p:cNvPr>
          <p:cNvSpPr txBox="1"/>
          <p:nvPr/>
        </p:nvSpPr>
        <p:spPr>
          <a:xfrm>
            <a:off x="1063912" y="6459187"/>
            <a:ext cx="4055499" cy="369332"/>
          </a:xfrm>
          <a:prstGeom prst="rect">
            <a:avLst/>
          </a:prstGeom>
          <a:noFill/>
        </p:spPr>
        <p:txBody>
          <a:bodyPr wrap="square" rtlCol="0">
            <a:spAutoFit/>
          </a:bodyPr>
          <a:lstStyle/>
          <a:p>
            <a:r>
              <a:rPr lang="en-IN" dirty="0"/>
              <a:t>* Machine Homing Button OFF.</a:t>
            </a:r>
          </a:p>
        </p:txBody>
      </p:sp>
      <p:pic>
        <p:nvPicPr>
          <p:cNvPr id="21" name="Picture 20">
            <a:extLst>
              <a:ext uri="{FF2B5EF4-FFF2-40B4-BE49-F238E27FC236}">
                <a16:creationId xmlns:a16="http://schemas.microsoft.com/office/drawing/2014/main" id="{22A9A7D9-233B-BDBE-C98F-447D34978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912" y="7878019"/>
            <a:ext cx="3806150" cy="712549"/>
          </a:xfrm>
          <a:prstGeom prst="rect">
            <a:avLst/>
          </a:prstGeom>
        </p:spPr>
      </p:pic>
      <p:sp>
        <p:nvSpPr>
          <p:cNvPr id="22" name="TextBox 21">
            <a:extLst>
              <a:ext uri="{FF2B5EF4-FFF2-40B4-BE49-F238E27FC236}">
                <a16:creationId xmlns:a16="http://schemas.microsoft.com/office/drawing/2014/main" id="{A5BDB319-6EEA-8F46-EE0F-8BFFE889519F}"/>
              </a:ext>
            </a:extLst>
          </p:cNvPr>
          <p:cNvSpPr txBox="1"/>
          <p:nvPr/>
        </p:nvSpPr>
        <p:spPr>
          <a:xfrm>
            <a:off x="1063912" y="7503086"/>
            <a:ext cx="4266172" cy="369332"/>
          </a:xfrm>
          <a:prstGeom prst="rect">
            <a:avLst/>
          </a:prstGeom>
          <a:noFill/>
        </p:spPr>
        <p:txBody>
          <a:bodyPr wrap="square" rtlCol="0">
            <a:spAutoFit/>
          </a:bodyPr>
          <a:lstStyle/>
          <a:p>
            <a:r>
              <a:rPr lang="en-IN" dirty="0"/>
              <a:t>* Machine Homing is in progress. </a:t>
            </a:r>
          </a:p>
        </p:txBody>
      </p:sp>
      <p:pic>
        <p:nvPicPr>
          <p:cNvPr id="24" name="Picture 23">
            <a:extLst>
              <a:ext uri="{FF2B5EF4-FFF2-40B4-BE49-F238E27FC236}">
                <a16:creationId xmlns:a16="http://schemas.microsoft.com/office/drawing/2014/main" id="{3F0C902B-B088-CA47-FED5-675A9FE8CB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912" y="8973751"/>
            <a:ext cx="2333951" cy="514422"/>
          </a:xfrm>
          <a:prstGeom prst="rect">
            <a:avLst/>
          </a:prstGeom>
        </p:spPr>
      </p:pic>
      <p:sp>
        <p:nvSpPr>
          <p:cNvPr id="25" name="TextBox 24">
            <a:extLst>
              <a:ext uri="{FF2B5EF4-FFF2-40B4-BE49-F238E27FC236}">
                <a16:creationId xmlns:a16="http://schemas.microsoft.com/office/drawing/2014/main" id="{44722354-3E6F-9DD5-80C7-0E553D0A5E26}"/>
              </a:ext>
            </a:extLst>
          </p:cNvPr>
          <p:cNvSpPr txBox="1"/>
          <p:nvPr/>
        </p:nvSpPr>
        <p:spPr>
          <a:xfrm>
            <a:off x="1063912" y="8589644"/>
            <a:ext cx="4266172" cy="369332"/>
          </a:xfrm>
          <a:prstGeom prst="rect">
            <a:avLst/>
          </a:prstGeom>
          <a:noFill/>
        </p:spPr>
        <p:txBody>
          <a:bodyPr wrap="square" rtlCol="0">
            <a:spAutoFit/>
          </a:bodyPr>
          <a:lstStyle/>
          <a:p>
            <a:r>
              <a:rPr lang="en-IN" dirty="0"/>
              <a:t>* Machine Homing Mode is ON.</a:t>
            </a:r>
          </a:p>
        </p:txBody>
      </p:sp>
    </p:spTree>
    <p:extLst>
      <p:ext uri="{BB962C8B-B14F-4D97-AF65-F5344CB8AC3E}">
        <p14:creationId xmlns:p14="http://schemas.microsoft.com/office/powerpoint/2010/main" val="59258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378AF9-EA15-AE53-42EE-EF5E1246AEAA}"/>
              </a:ext>
            </a:extLst>
          </p:cNvPr>
          <p:cNvSpPr>
            <a:spLocks noGrp="1"/>
          </p:cNvSpPr>
          <p:nvPr>
            <p:ph type="ftr" sz="quarter" idx="11"/>
          </p:nvPr>
        </p:nvSpPr>
        <p:spPr/>
        <p:txBody>
          <a:bodyPr/>
          <a:lstStyle/>
          <a:p>
            <a:r>
              <a:rPr lang="en-IN" dirty="0"/>
              <a:t>(C) Maintics Automation &amp; Robotics LLP</a:t>
            </a:r>
          </a:p>
        </p:txBody>
      </p:sp>
      <p:sp>
        <p:nvSpPr>
          <p:cNvPr id="5" name="Slide Number Placeholder 4">
            <a:extLst>
              <a:ext uri="{FF2B5EF4-FFF2-40B4-BE49-F238E27FC236}">
                <a16:creationId xmlns:a16="http://schemas.microsoft.com/office/drawing/2014/main" id="{C0EE3AE0-449C-B835-1995-4FE05BF07C66}"/>
              </a:ext>
            </a:extLst>
          </p:cNvPr>
          <p:cNvSpPr>
            <a:spLocks noGrp="1"/>
          </p:cNvSpPr>
          <p:nvPr>
            <p:ph type="sldNum" sz="quarter" idx="12"/>
          </p:nvPr>
        </p:nvSpPr>
        <p:spPr/>
        <p:txBody>
          <a:bodyPr/>
          <a:lstStyle/>
          <a:p>
            <a:r>
              <a:rPr lang="en-IN" dirty="0"/>
              <a:t>Page </a:t>
            </a:r>
            <a:fld id="{13CA0D8D-E894-4156-8FC7-A5C12655CF59}" type="slidenum">
              <a:rPr lang="en-IN" smtClean="0"/>
              <a:pPr/>
              <a:t>18</a:t>
            </a:fld>
            <a:r>
              <a:rPr lang="en-IN" dirty="0"/>
              <a:t> of 36 </a:t>
            </a:r>
          </a:p>
        </p:txBody>
      </p:sp>
      <p:sp>
        <p:nvSpPr>
          <p:cNvPr id="8" name="Title 1">
            <a:extLst>
              <a:ext uri="{FF2B5EF4-FFF2-40B4-BE49-F238E27FC236}">
                <a16:creationId xmlns:a16="http://schemas.microsoft.com/office/drawing/2014/main" id="{5B8B6A72-69E3-81CC-2D04-8657385DDD50}"/>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06. </a:t>
            </a:r>
            <a:r>
              <a:rPr lang="en-IN" u="sng" dirty="0">
                <a:solidFill>
                  <a:srgbClr val="002060"/>
                </a:solidFill>
              </a:rPr>
              <a:t>SERVO LOAD SCREEN</a:t>
            </a:r>
          </a:p>
          <a:p>
            <a:endParaRPr lang="en-IN" u="sng" dirty="0">
              <a:solidFill>
                <a:srgbClr val="002060"/>
              </a:solidFill>
            </a:endParaRPr>
          </a:p>
        </p:txBody>
      </p:sp>
      <p:pic>
        <p:nvPicPr>
          <p:cNvPr id="6" name="Picture 5">
            <a:extLst>
              <a:ext uri="{FF2B5EF4-FFF2-40B4-BE49-F238E27FC236}">
                <a16:creationId xmlns:a16="http://schemas.microsoft.com/office/drawing/2014/main" id="{AAD1589A-12DB-5D3E-44D1-5C2CD0969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87" y="1162958"/>
            <a:ext cx="5357226" cy="3240000"/>
          </a:xfrm>
          <a:prstGeom prst="rect">
            <a:avLst/>
          </a:prstGeom>
        </p:spPr>
      </p:pic>
      <p:sp>
        <p:nvSpPr>
          <p:cNvPr id="12" name="TextBox 11">
            <a:extLst>
              <a:ext uri="{FF2B5EF4-FFF2-40B4-BE49-F238E27FC236}">
                <a16:creationId xmlns:a16="http://schemas.microsoft.com/office/drawing/2014/main" id="{59A89C30-6ABA-A41C-708B-831850DF1BA3}"/>
              </a:ext>
            </a:extLst>
          </p:cNvPr>
          <p:cNvSpPr txBox="1"/>
          <p:nvPr/>
        </p:nvSpPr>
        <p:spPr>
          <a:xfrm>
            <a:off x="254841" y="4997623"/>
            <a:ext cx="6276446" cy="1292662"/>
          </a:xfrm>
          <a:prstGeom prst="rect">
            <a:avLst/>
          </a:prstGeom>
          <a:noFill/>
        </p:spPr>
        <p:txBody>
          <a:bodyPr wrap="square" rtlCol="0">
            <a:spAutoFit/>
          </a:bodyPr>
          <a:lstStyle/>
          <a:p>
            <a:pPr marL="342900" indent="-342900">
              <a:buAutoNum type="arabicPeriod"/>
            </a:pPr>
            <a:r>
              <a:rPr lang="en-IN" sz="2400" dirty="0"/>
              <a:t>SERVO LOAD GRAPH</a:t>
            </a:r>
            <a:endParaRPr lang="en-IN" sz="2400" b="1" dirty="0"/>
          </a:p>
          <a:p>
            <a:pPr lvl="1"/>
            <a:endParaRPr lang="en-IN" b="1" dirty="0"/>
          </a:p>
          <a:p>
            <a:pPr marL="800100" lvl="1" indent="-342900">
              <a:buFont typeface="+mj-lt"/>
              <a:buAutoNum type="alphaLcParenR"/>
            </a:pPr>
            <a:r>
              <a:rPr lang="en-IN" b="1" dirty="0"/>
              <a:t>You Can monitor servo Torque Live Trend. </a:t>
            </a:r>
          </a:p>
          <a:p>
            <a:endParaRPr lang="en-IN" b="1" dirty="0"/>
          </a:p>
        </p:txBody>
      </p:sp>
    </p:spTree>
    <p:extLst>
      <p:ext uri="{BB962C8B-B14F-4D97-AF65-F5344CB8AC3E}">
        <p14:creationId xmlns:p14="http://schemas.microsoft.com/office/powerpoint/2010/main" val="222311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708571-C640-56E1-756E-7D18EA4BD8CC}"/>
              </a:ext>
            </a:extLst>
          </p:cNvPr>
          <p:cNvSpPr txBox="1"/>
          <p:nvPr/>
        </p:nvSpPr>
        <p:spPr>
          <a:xfrm>
            <a:off x="471487" y="3644167"/>
            <a:ext cx="5794002" cy="369332"/>
          </a:xfrm>
          <a:prstGeom prst="rect">
            <a:avLst/>
          </a:prstGeom>
          <a:noFill/>
        </p:spPr>
        <p:txBody>
          <a:bodyPr wrap="square" rtlCol="0">
            <a:spAutoFit/>
          </a:bodyPr>
          <a:lstStyle/>
          <a:p>
            <a:r>
              <a:rPr lang="en-IN" b="1" dirty="0"/>
              <a:t>    This screen is used to monitor machine current alarms </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346363" y="374538"/>
            <a:ext cx="5915025" cy="573794"/>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07/12. </a:t>
            </a:r>
            <a:r>
              <a:rPr lang="en-IN" u="sng" dirty="0">
                <a:solidFill>
                  <a:srgbClr val="002060"/>
                </a:solidFill>
              </a:rPr>
              <a:t>SERVO+VFD ALARM HISTORY</a:t>
            </a:r>
          </a:p>
        </p:txBody>
      </p:sp>
      <p:pic>
        <p:nvPicPr>
          <p:cNvPr id="7" name="Picture 6">
            <a:extLst>
              <a:ext uri="{FF2B5EF4-FFF2-40B4-BE49-F238E27FC236}">
                <a16:creationId xmlns:a16="http://schemas.microsoft.com/office/drawing/2014/main" id="{6BFB5DF6-092C-D323-F6FD-D8841C9C54CC}"/>
              </a:ext>
            </a:extLst>
          </p:cNvPr>
          <p:cNvPicPr>
            <a:picLocks noChangeAspect="1"/>
          </p:cNvPicPr>
          <p:nvPr/>
        </p:nvPicPr>
        <p:blipFill>
          <a:blip r:embed="rId2"/>
          <a:stretch>
            <a:fillRect/>
          </a:stretch>
        </p:blipFill>
        <p:spPr>
          <a:xfrm>
            <a:off x="905972" y="4839552"/>
            <a:ext cx="3505504" cy="525826"/>
          </a:xfrm>
          <a:prstGeom prst="rect">
            <a:avLst/>
          </a:prstGeom>
        </p:spPr>
      </p:pic>
      <p:sp>
        <p:nvSpPr>
          <p:cNvPr id="10" name="Footer Placeholder 9">
            <a:extLst>
              <a:ext uri="{FF2B5EF4-FFF2-40B4-BE49-F238E27FC236}">
                <a16:creationId xmlns:a16="http://schemas.microsoft.com/office/drawing/2014/main" id="{0789747F-19AA-0983-715B-B497189D5162}"/>
              </a:ext>
            </a:extLst>
          </p:cNvPr>
          <p:cNvSpPr>
            <a:spLocks noGrp="1"/>
          </p:cNvSpPr>
          <p:nvPr>
            <p:ph type="ftr" sz="quarter" idx="11"/>
          </p:nvPr>
        </p:nvSpPr>
        <p:spPr/>
        <p:txBody>
          <a:bodyPr/>
          <a:lstStyle/>
          <a:p>
            <a:r>
              <a:rPr lang="en-IN" dirty="0"/>
              <a:t>(C) Maintics Automation &amp; Robotics LLP</a:t>
            </a:r>
          </a:p>
        </p:txBody>
      </p:sp>
      <p:sp>
        <p:nvSpPr>
          <p:cNvPr id="11" name="Slide Number Placeholder 10">
            <a:extLst>
              <a:ext uri="{FF2B5EF4-FFF2-40B4-BE49-F238E27FC236}">
                <a16:creationId xmlns:a16="http://schemas.microsoft.com/office/drawing/2014/main" id="{879AB0FE-ABA5-DEE6-37FD-184D69F28F3F}"/>
              </a:ext>
            </a:extLst>
          </p:cNvPr>
          <p:cNvSpPr>
            <a:spLocks noGrp="1"/>
          </p:cNvSpPr>
          <p:nvPr>
            <p:ph type="sldNum" sz="quarter" idx="12"/>
          </p:nvPr>
        </p:nvSpPr>
        <p:spPr/>
        <p:txBody>
          <a:bodyPr/>
          <a:lstStyle/>
          <a:p>
            <a:r>
              <a:rPr lang="en-IN" dirty="0"/>
              <a:t>Page </a:t>
            </a:r>
            <a:fld id="{13CA0D8D-E894-4156-8FC7-A5C12655CF59}" type="slidenum">
              <a:rPr lang="en-IN" smtClean="0"/>
              <a:pPr/>
              <a:t>19</a:t>
            </a:fld>
            <a:r>
              <a:rPr lang="en-IN" dirty="0"/>
              <a:t> of 36 </a:t>
            </a:r>
          </a:p>
        </p:txBody>
      </p:sp>
      <p:pic>
        <p:nvPicPr>
          <p:cNvPr id="4" name="Picture 3">
            <a:extLst>
              <a:ext uri="{FF2B5EF4-FFF2-40B4-BE49-F238E27FC236}">
                <a16:creationId xmlns:a16="http://schemas.microsoft.com/office/drawing/2014/main" id="{96EBC2ED-34FA-8A09-4FEE-CBA4F34D08F1}"/>
              </a:ext>
            </a:extLst>
          </p:cNvPr>
          <p:cNvPicPr>
            <a:picLocks noChangeAspect="1"/>
          </p:cNvPicPr>
          <p:nvPr/>
        </p:nvPicPr>
        <p:blipFill>
          <a:blip r:embed="rId3"/>
          <a:stretch>
            <a:fillRect/>
          </a:stretch>
        </p:blipFill>
        <p:spPr>
          <a:xfrm>
            <a:off x="905972" y="5962811"/>
            <a:ext cx="1021168" cy="502964"/>
          </a:xfrm>
          <a:prstGeom prst="rect">
            <a:avLst/>
          </a:prstGeom>
        </p:spPr>
      </p:pic>
      <p:pic>
        <p:nvPicPr>
          <p:cNvPr id="5" name="Picture 4">
            <a:extLst>
              <a:ext uri="{FF2B5EF4-FFF2-40B4-BE49-F238E27FC236}">
                <a16:creationId xmlns:a16="http://schemas.microsoft.com/office/drawing/2014/main" id="{33935CDB-C093-61C7-F654-5E364DCEA818}"/>
              </a:ext>
            </a:extLst>
          </p:cNvPr>
          <p:cNvPicPr>
            <a:picLocks noChangeAspect="1"/>
          </p:cNvPicPr>
          <p:nvPr/>
        </p:nvPicPr>
        <p:blipFill>
          <a:blip r:embed="rId4"/>
          <a:stretch>
            <a:fillRect/>
          </a:stretch>
        </p:blipFill>
        <p:spPr>
          <a:xfrm>
            <a:off x="905972" y="6998213"/>
            <a:ext cx="1021168" cy="551107"/>
          </a:xfrm>
          <a:prstGeom prst="rect">
            <a:avLst/>
          </a:prstGeom>
        </p:spPr>
      </p:pic>
      <p:sp>
        <p:nvSpPr>
          <p:cNvPr id="9" name="TextBox 8">
            <a:extLst>
              <a:ext uri="{FF2B5EF4-FFF2-40B4-BE49-F238E27FC236}">
                <a16:creationId xmlns:a16="http://schemas.microsoft.com/office/drawing/2014/main" id="{0CC8A879-CA64-5283-F5F4-4CC9C47468FC}"/>
              </a:ext>
            </a:extLst>
          </p:cNvPr>
          <p:cNvSpPr txBox="1"/>
          <p:nvPr/>
        </p:nvSpPr>
        <p:spPr>
          <a:xfrm>
            <a:off x="541208" y="4419719"/>
            <a:ext cx="6276446" cy="2585323"/>
          </a:xfrm>
          <a:prstGeom prst="rect">
            <a:avLst/>
          </a:prstGeom>
          <a:noFill/>
        </p:spPr>
        <p:txBody>
          <a:bodyPr wrap="square" rtlCol="0">
            <a:spAutoFit/>
          </a:bodyPr>
          <a:lstStyle/>
          <a:p>
            <a:pPr marL="342900" indent="-342900">
              <a:buAutoNum type="arabicPeriod"/>
            </a:pPr>
            <a:r>
              <a:rPr lang="en-IN" b="1" dirty="0"/>
              <a:t>Alarm screen navigation buttons</a:t>
            </a:r>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Reset button to reset current Alarms</a:t>
            </a:r>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Alarm History Screen access Button</a:t>
            </a:r>
          </a:p>
        </p:txBody>
      </p:sp>
      <p:pic>
        <p:nvPicPr>
          <p:cNvPr id="17" name="Picture 16">
            <a:extLst>
              <a:ext uri="{FF2B5EF4-FFF2-40B4-BE49-F238E27FC236}">
                <a16:creationId xmlns:a16="http://schemas.microsoft.com/office/drawing/2014/main" id="{37525132-29A5-D8F7-5D92-CE1ADAD5C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0019" y="1178395"/>
            <a:ext cx="3200400" cy="2059552"/>
          </a:xfrm>
          <a:prstGeom prst="rect">
            <a:avLst/>
          </a:prstGeom>
        </p:spPr>
      </p:pic>
      <p:pic>
        <p:nvPicPr>
          <p:cNvPr id="3" name="Picture 2">
            <a:extLst>
              <a:ext uri="{FF2B5EF4-FFF2-40B4-BE49-F238E27FC236}">
                <a16:creationId xmlns:a16="http://schemas.microsoft.com/office/drawing/2014/main" id="{07B48F54-AF39-0F10-F52D-5F2DAC4F084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6772" y="1178395"/>
            <a:ext cx="3423420" cy="2059200"/>
          </a:xfrm>
          <a:prstGeom prst="rect">
            <a:avLst/>
          </a:prstGeom>
        </p:spPr>
      </p:pic>
    </p:spTree>
    <p:extLst>
      <p:ext uri="{BB962C8B-B14F-4D97-AF65-F5344CB8AC3E}">
        <p14:creationId xmlns:p14="http://schemas.microsoft.com/office/powerpoint/2010/main" val="283686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AD-378D-4588-A8F4-186D3B2B36C8}"/>
              </a:ext>
            </a:extLst>
          </p:cNvPr>
          <p:cNvSpPr>
            <a:spLocks noGrp="1"/>
          </p:cNvSpPr>
          <p:nvPr>
            <p:ph type="title"/>
          </p:nvPr>
        </p:nvSpPr>
        <p:spPr/>
        <p:txBody>
          <a:bodyPr/>
          <a:lstStyle/>
          <a:p>
            <a:r>
              <a:rPr lang="en-IN" b="1" u="sng" dirty="0"/>
              <a:t>Table Of Contents</a:t>
            </a:r>
          </a:p>
        </p:txBody>
      </p:sp>
      <p:sp>
        <p:nvSpPr>
          <p:cNvPr id="3" name="Content Placeholder 2">
            <a:extLst>
              <a:ext uri="{FF2B5EF4-FFF2-40B4-BE49-F238E27FC236}">
                <a16:creationId xmlns:a16="http://schemas.microsoft.com/office/drawing/2014/main" id="{8A5C63C9-523A-7D74-EBC0-E622F08E38C1}"/>
              </a:ext>
            </a:extLst>
          </p:cNvPr>
          <p:cNvSpPr>
            <a:spLocks noGrp="1"/>
          </p:cNvSpPr>
          <p:nvPr>
            <p:ph idx="1"/>
          </p:nvPr>
        </p:nvSpPr>
        <p:spPr/>
        <p:txBody>
          <a:bodyPr>
            <a:normAutofit fontScale="92500"/>
          </a:bodyPr>
          <a:lstStyle/>
          <a:p>
            <a:pPr marL="514350" indent="-514350">
              <a:lnSpc>
                <a:spcPct val="300000"/>
              </a:lnSpc>
              <a:buFont typeface="+mj-lt"/>
              <a:buAutoNum type="arabicPeriod"/>
            </a:pPr>
            <a:r>
              <a:rPr lang="en-IN" sz="2800" dirty="0"/>
              <a:t>Operation Manual</a:t>
            </a:r>
          </a:p>
          <a:p>
            <a:pPr marL="514350" indent="-514350">
              <a:lnSpc>
                <a:spcPct val="300000"/>
              </a:lnSpc>
              <a:buFont typeface="+mj-lt"/>
              <a:buAutoNum type="arabicPeriod"/>
            </a:pPr>
            <a:r>
              <a:rPr lang="en-IN" sz="2800" dirty="0"/>
              <a:t>Electrical Drawing</a:t>
            </a:r>
          </a:p>
          <a:p>
            <a:pPr marL="514350" indent="-514350">
              <a:lnSpc>
                <a:spcPct val="300000"/>
              </a:lnSpc>
              <a:buFont typeface="+mj-lt"/>
              <a:buAutoNum type="arabicPeriod"/>
            </a:pPr>
            <a:r>
              <a:rPr lang="en-IN" sz="2800" dirty="0"/>
              <a:t>Troubleshooting Guide</a:t>
            </a:r>
          </a:p>
          <a:p>
            <a:pPr marL="514350" indent="-514350">
              <a:lnSpc>
                <a:spcPct val="300000"/>
              </a:lnSpc>
              <a:buFont typeface="+mj-lt"/>
              <a:buAutoNum type="arabicPeriod"/>
            </a:pPr>
            <a:r>
              <a:rPr lang="en-IN" sz="2800" dirty="0"/>
              <a:t>BOM (Bill of Material)</a:t>
            </a:r>
          </a:p>
          <a:p>
            <a:pPr marL="514350" indent="-514350">
              <a:lnSpc>
                <a:spcPct val="300000"/>
              </a:lnSpc>
              <a:buFont typeface="+mj-lt"/>
              <a:buAutoNum type="arabicPeriod"/>
            </a:pPr>
            <a:r>
              <a:rPr lang="en-IN" sz="2800" dirty="0"/>
              <a:t>Device Manual/Catalogue</a:t>
            </a:r>
          </a:p>
        </p:txBody>
      </p:sp>
      <p:sp>
        <p:nvSpPr>
          <p:cNvPr id="12" name="Footer Placeholder 11">
            <a:extLst>
              <a:ext uri="{FF2B5EF4-FFF2-40B4-BE49-F238E27FC236}">
                <a16:creationId xmlns:a16="http://schemas.microsoft.com/office/drawing/2014/main" id="{0DCDEED2-0824-C7DA-78DC-376D5721F9EC}"/>
              </a:ext>
            </a:extLst>
          </p:cNvPr>
          <p:cNvSpPr>
            <a:spLocks noGrp="1"/>
          </p:cNvSpPr>
          <p:nvPr>
            <p:ph type="ftr" sz="quarter" idx="11"/>
          </p:nvPr>
        </p:nvSpPr>
        <p:spPr/>
        <p:txBody>
          <a:bodyPr/>
          <a:lstStyle/>
          <a:p>
            <a:r>
              <a:rPr lang="en-IN" dirty="0"/>
              <a:t>(C) Maintics Automation &amp; Robotics LLP</a:t>
            </a:r>
          </a:p>
        </p:txBody>
      </p:sp>
      <p:sp>
        <p:nvSpPr>
          <p:cNvPr id="13" name="Slide Number Placeholder 12">
            <a:extLst>
              <a:ext uri="{FF2B5EF4-FFF2-40B4-BE49-F238E27FC236}">
                <a16:creationId xmlns:a16="http://schemas.microsoft.com/office/drawing/2014/main" id="{E7178E0B-2104-135F-87B8-C9EDF9806913}"/>
              </a:ext>
            </a:extLst>
          </p:cNvPr>
          <p:cNvSpPr>
            <a:spLocks noGrp="1"/>
          </p:cNvSpPr>
          <p:nvPr>
            <p:ph type="sldNum" sz="quarter" idx="12"/>
          </p:nvPr>
        </p:nvSpPr>
        <p:spPr/>
        <p:txBody>
          <a:bodyPr/>
          <a:lstStyle/>
          <a:p>
            <a:r>
              <a:rPr lang="en-IN" dirty="0"/>
              <a:t>Page 2 of 36 </a:t>
            </a:r>
          </a:p>
        </p:txBody>
      </p:sp>
    </p:spTree>
    <p:extLst>
      <p:ext uri="{BB962C8B-B14F-4D97-AF65-F5344CB8AC3E}">
        <p14:creationId xmlns:p14="http://schemas.microsoft.com/office/powerpoint/2010/main" val="221545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471487" y="5844784"/>
            <a:ext cx="6276446" cy="3693319"/>
          </a:xfrm>
          <a:prstGeom prst="rect">
            <a:avLst/>
          </a:prstGeom>
          <a:noFill/>
        </p:spPr>
        <p:txBody>
          <a:bodyPr wrap="square" rtlCol="0">
            <a:spAutoFit/>
          </a:bodyPr>
          <a:lstStyle/>
          <a:p>
            <a:pPr marL="342900" indent="-342900">
              <a:buAutoNum type="arabicPeriod"/>
            </a:pPr>
            <a:r>
              <a:rPr lang="en-IN" b="1" dirty="0"/>
              <a:t>Steps for manual operation</a:t>
            </a:r>
          </a:p>
          <a:p>
            <a:pPr marL="800100" lvl="1" indent="-342900">
              <a:buFont typeface="+mj-lt"/>
              <a:buAutoNum type="alphaLcParenR"/>
            </a:pPr>
            <a:r>
              <a:rPr lang="en-IN" b="1" dirty="0"/>
              <a:t>First check </a:t>
            </a:r>
            <a:r>
              <a:rPr lang="en-IN" b="1" u="sng" dirty="0">
                <a:solidFill>
                  <a:srgbClr val="002060"/>
                </a:solidFill>
              </a:rPr>
              <a:t>Fault</a:t>
            </a:r>
            <a:r>
              <a:rPr lang="en-IN" b="1" dirty="0"/>
              <a:t> Light it should be Off(BLACK)</a:t>
            </a:r>
          </a:p>
          <a:p>
            <a:pPr marL="800100" lvl="1" indent="-342900">
              <a:buFont typeface="+mj-lt"/>
              <a:buAutoNum type="alphaLcParenR"/>
            </a:pPr>
            <a:endParaRPr lang="en-IN" b="1" dirty="0"/>
          </a:p>
          <a:p>
            <a:pPr marL="800100" lvl="1" indent="-342900">
              <a:buFont typeface="+mj-lt"/>
              <a:buAutoNum type="alphaLcParenR"/>
            </a:pPr>
            <a:r>
              <a:rPr lang="en-IN" b="1" dirty="0"/>
              <a:t>Now check </a:t>
            </a:r>
            <a:r>
              <a:rPr lang="en-IN" b="1" u="sng" dirty="0">
                <a:solidFill>
                  <a:srgbClr val="002060"/>
                </a:solidFill>
              </a:rPr>
              <a:t>Ready</a:t>
            </a:r>
            <a:r>
              <a:rPr lang="en-IN" b="1" dirty="0"/>
              <a:t> Light it should be Green</a:t>
            </a:r>
          </a:p>
          <a:p>
            <a:pPr marL="800100" lvl="1" indent="-342900">
              <a:buFont typeface="+mj-lt"/>
              <a:buAutoNum type="alphaLcParenR"/>
            </a:pPr>
            <a:endParaRPr lang="en-IN" b="1" dirty="0"/>
          </a:p>
          <a:p>
            <a:pPr marL="800100" lvl="1" indent="-342900">
              <a:buFont typeface="+mj-lt"/>
              <a:buAutoNum type="alphaLcParenR"/>
            </a:pPr>
            <a:r>
              <a:rPr lang="en-IN" b="1" dirty="0"/>
              <a:t>Now press </a:t>
            </a:r>
            <a:r>
              <a:rPr lang="en-IN" b="1" u="sng" dirty="0">
                <a:solidFill>
                  <a:srgbClr val="002060"/>
                </a:solidFill>
              </a:rPr>
              <a:t>Auto Manual </a:t>
            </a:r>
            <a:r>
              <a:rPr lang="en-IN" b="1" dirty="0"/>
              <a:t>selector switch(HMI) to change mode from Auto to manual</a:t>
            </a:r>
          </a:p>
          <a:p>
            <a:pPr marL="800100" lvl="1" indent="-342900">
              <a:buFont typeface="+mj-lt"/>
              <a:buAutoNum type="alphaLcParenR"/>
            </a:pPr>
            <a:endParaRPr lang="en-IN" b="1" dirty="0"/>
          </a:p>
          <a:p>
            <a:pPr marL="800100" lvl="1" indent="-342900">
              <a:buFont typeface="+mj-lt"/>
              <a:buAutoNum type="alphaLcParenR"/>
            </a:pPr>
            <a:r>
              <a:rPr lang="en-IN" b="1" dirty="0"/>
              <a:t>Now Press </a:t>
            </a:r>
            <a:r>
              <a:rPr lang="en-IN" b="1" u="sng" dirty="0">
                <a:solidFill>
                  <a:srgbClr val="002060"/>
                </a:solidFill>
              </a:rPr>
              <a:t>Start</a:t>
            </a:r>
            <a:r>
              <a:rPr lang="en-IN" b="1" dirty="0"/>
              <a:t> Button to Start the Device </a:t>
            </a:r>
          </a:p>
          <a:p>
            <a:pPr marL="800100" lvl="1" indent="-342900">
              <a:buFont typeface="+mj-lt"/>
              <a:buAutoNum type="alphaLcParenR"/>
            </a:pPr>
            <a:endParaRPr lang="en-IN" b="1" dirty="0"/>
          </a:p>
          <a:p>
            <a:pPr marL="800100" lvl="1" indent="-342900">
              <a:buFont typeface="+mj-lt"/>
              <a:buAutoNum type="alphaLcParenR"/>
            </a:pPr>
            <a:r>
              <a:rPr lang="en-IN" b="1" dirty="0"/>
              <a:t>It will glow </a:t>
            </a:r>
            <a:r>
              <a:rPr lang="en-IN" b="1" u="sng" dirty="0">
                <a:solidFill>
                  <a:srgbClr val="002060"/>
                </a:solidFill>
              </a:rPr>
              <a:t>green</a:t>
            </a:r>
            <a:r>
              <a:rPr lang="en-IN" b="1" dirty="0"/>
              <a:t> if device is started.</a:t>
            </a:r>
          </a:p>
          <a:p>
            <a:pPr marL="342900" indent="-342900">
              <a:buAutoNum type="arabicPeriod"/>
            </a:pPr>
            <a:endParaRPr lang="en-IN" b="1" dirty="0"/>
          </a:p>
          <a:p>
            <a:pPr marL="342900" indent="-342900">
              <a:buAutoNum type="arabicPeriod"/>
            </a:pPr>
            <a:endParaRPr lang="en-IN" b="1" dirty="0"/>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5168782"/>
            <a:ext cx="5915025" cy="646331"/>
          </a:xfrm>
          <a:prstGeom prst="rect">
            <a:avLst/>
          </a:prstGeom>
          <a:noFill/>
        </p:spPr>
        <p:txBody>
          <a:bodyPr wrap="square" rtlCol="0">
            <a:spAutoFit/>
          </a:bodyPr>
          <a:lstStyle/>
          <a:p>
            <a:r>
              <a:rPr lang="en-IN" b="1" dirty="0"/>
              <a:t>Manual Operation of all device can be performed using this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422571"/>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08. </a:t>
            </a:r>
            <a:r>
              <a:rPr lang="en-IN" u="sng" dirty="0">
                <a:solidFill>
                  <a:srgbClr val="002060"/>
                </a:solidFill>
              </a:rPr>
              <a:t>MANUAL OPEARTION  SCREEN</a:t>
            </a:r>
          </a:p>
        </p:txBody>
      </p:sp>
      <p:sp>
        <p:nvSpPr>
          <p:cNvPr id="16" name="Footer Placeholder 15">
            <a:extLst>
              <a:ext uri="{FF2B5EF4-FFF2-40B4-BE49-F238E27FC236}">
                <a16:creationId xmlns:a16="http://schemas.microsoft.com/office/drawing/2014/main" id="{85C4CA1C-1AF9-4C80-95A1-CE4420A7B8A2}"/>
              </a:ext>
            </a:extLst>
          </p:cNvPr>
          <p:cNvSpPr>
            <a:spLocks noGrp="1"/>
          </p:cNvSpPr>
          <p:nvPr>
            <p:ph type="ftr" sz="quarter" idx="11"/>
          </p:nvPr>
        </p:nvSpPr>
        <p:spPr/>
        <p:txBody>
          <a:bodyPr/>
          <a:lstStyle/>
          <a:p>
            <a:r>
              <a:rPr lang="en-IN" dirty="0"/>
              <a:t>(C) Maintics Automation &amp; Robotics LLP</a:t>
            </a:r>
          </a:p>
        </p:txBody>
      </p:sp>
      <p:pic>
        <p:nvPicPr>
          <p:cNvPr id="4" name="Picture 3">
            <a:extLst>
              <a:ext uri="{FF2B5EF4-FFF2-40B4-BE49-F238E27FC236}">
                <a16:creationId xmlns:a16="http://schemas.microsoft.com/office/drawing/2014/main" id="{BB7AFA54-B718-852E-5044-1C236DCDCF31}"/>
              </a:ext>
            </a:extLst>
          </p:cNvPr>
          <p:cNvPicPr>
            <a:picLocks noChangeAspect="1"/>
          </p:cNvPicPr>
          <p:nvPr/>
        </p:nvPicPr>
        <p:blipFill>
          <a:blip r:embed="rId2"/>
          <a:stretch>
            <a:fillRect/>
          </a:stretch>
        </p:blipFill>
        <p:spPr>
          <a:xfrm>
            <a:off x="695911" y="4229953"/>
            <a:ext cx="5466179" cy="940371"/>
          </a:xfrm>
          <a:prstGeom prst="rect">
            <a:avLst/>
          </a:prstGeom>
        </p:spPr>
      </p:pic>
      <p:sp>
        <p:nvSpPr>
          <p:cNvPr id="17" name="Slide Number Placeholder 16">
            <a:extLst>
              <a:ext uri="{FF2B5EF4-FFF2-40B4-BE49-F238E27FC236}">
                <a16:creationId xmlns:a16="http://schemas.microsoft.com/office/drawing/2014/main" id="{A2253813-37A4-1902-55EE-E0675C610789}"/>
              </a:ext>
            </a:extLst>
          </p:cNvPr>
          <p:cNvSpPr>
            <a:spLocks noGrp="1"/>
          </p:cNvSpPr>
          <p:nvPr>
            <p:ph type="sldNum" sz="quarter" idx="12"/>
          </p:nvPr>
        </p:nvSpPr>
        <p:spPr/>
        <p:txBody>
          <a:bodyPr/>
          <a:lstStyle/>
          <a:p>
            <a:r>
              <a:rPr lang="en-IN" dirty="0"/>
              <a:t>Page </a:t>
            </a:r>
            <a:fld id="{13CA0D8D-E894-4156-8FC7-A5C12655CF59}" type="slidenum">
              <a:rPr lang="en-IN" smtClean="0"/>
              <a:pPr/>
              <a:t>20</a:t>
            </a:fld>
            <a:r>
              <a:rPr lang="en-IN" dirty="0"/>
              <a:t> of 36 </a:t>
            </a:r>
          </a:p>
        </p:txBody>
      </p:sp>
      <p:pic>
        <p:nvPicPr>
          <p:cNvPr id="3" name="Picture 2">
            <a:extLst>
              <a:ext uri="{FF2B5EF4-FFF2-40B4-BE49-F238E27FC236}">
                <a16:creationId xmlns:a16="http://schemas.microsoft.com/office/drawing/2014/main" id="{F5A60B05-D306-0659-D118-6C95866EA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00" y="977207"/>
            <a:ext cx="5400000" cy="3159999"/>
          </a:xfrm>
          <a:prstGeom prst="rect">
            <a:avLst/>
          </a:prstGeom>
        </p:spPr>
      </p:pic>
    </p:spTree>
    <p:extLst>
      <p:ext uri="{BB962C8B-B14F-4D97-AF65-F5344CB8AC3E}">
        <p14:creationId xmlns:p14="http://schemas.microsoft.com/office/powerpoint/2010/main" val="406230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888344" y="5172438"/>
            <a:ext cx="6276446" cy="369332"/>
          </a:xfrm>
          <a:prstGeom prst="rect">
            <a:avLst/>
          </a:prstGeom>
          <a:noFill/>
        </p:spPr>
        <p:txBody>
          <a:bodyPr wrap="square" rtlCol="0">
            <a:spAutoFit/>
          </a:bodyPr>
          <a:lstStyle/>
          <a:p>
            <a:r>
              <a:rPr lang="en-IN" b="1" dirty="0"/>
              <a:t>1. All inputs status from Off to On is as below.</a:t>
            </a:r>
          </a:p>
        </p:txBody>
      </p:sp>
      <p:sp>
        <p:nvSpPr>
          <p:cNvPr id="6" name="TextBox 5">
            <a:extLst>
              <a:ext uri="{FF2B5EF4-FFF2-40B4-BE49-F238E27FC236}">
                <a16:creationId xmlns:a16="http://schemas.microsoft.com/office/drawing/2014/main" id="{A3708571-C640-56E1-756E-7D18EA4BD8CC}"/>
              </a:ext>
            </a:extLst>
          </p:cNvPr>
          <p:cNvSpPr txBox="1"/>
          <p:nvPr/>
        </p:nvSpPr>
        <p:spPr>
          <a:xfrm>
            <a:off x="659745" y="4778814"/>
            <a:ext cx="5915025" cy="369332"/>
          </a:xfrm>
          <a:prstGeom prst="rect">
            <a:avLst/>
          </a:prstGeom>
          <a:noFill/>
        </p:spPr>
        <p:txBody>
          <a:bodyPr wrap="square" rtlCol="0">
            <a:spAutoFit/>
          </a:bodyPr>
          <a:lstStyle/>
          <a:p>
            <a:r>
              <a:rPr lang="en-IN" b="1" dirty="0"/>
              <a:t>This screen is to monitor all PLC Inputs total 16 Nos.</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9263"/>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  09. </a:t>
            </a:r>
            <a:r>
              <a:rPr lang="en-IN" u="sng" dirty="0">
                <a:solidFill>
                  <a:srgbClr val="002060"/>
                </a:solidFill>
              </a:rPr>
              <a:t>INPUT MONITOR  SCREEN</a:t>
            </a:r>
          </a:p>
        </p:txBody>
      </p:sp>
      <p:pic>
        <p:nvPicPr>
          <p:cNvPr id="12" name="Picture 11">
            <a:extLst>
              <a:ext uri="{FF2B5EF4-FFF2-40B4-BE49-F238E27FC236}">
                <a16:creationId xmlns:a16="http://schemas.microsoft.com/office/drawing/2014/main" id="{ABC3EE4C-53D8-4393-7F68-4B91E46CAE33}"/>
              </a:ext>
            </a:extLst>
          </p:cNvPr>
          <p:cNvPicPr>
            <a:picLocks noChangeAspect="1"/>
          </p:cNvPicPr>
          <p:nvPr/>
        </p:nvPicPr>
        <p:blipFill>
          <a:blip r:embed="rId2"/>
          <a:stretch>
            <a:fillRect/>
          </a:stretch>
        </p:blipFill>
        <p:spPr>
          <a:xfrm>
            <a:off x="1019315" y="6147011"/>
            <a:ext cx="876376" cy="373412"/>
          </a:xfrm>
          <a:prstGeom prst="rect">
            <a:avLst/>
          </a:prstGeom>
        </p:spPr>
      </p:pic>
      <p:pic>
        <p:nvPicPr>
          <p:cNvPr id="15" name="Picture 14">
            <a:extLst>
              <a:ext uri="{FF2B5EF4-FFF2-40B4-BE49-F238E27FC236}">
                <a16:creationId xmlns:a16="http://schemas.microsoft.com/office/drawing/2014/main" id="{A1CF258A-E663-1DAF-667F-DB647E992D99}"/>
              </a:ext>
            </a:extLst>
          </p:cNvPr>
          <p:cNvPicPr>
            <a:picLocks noChangeAspect="1"/>
          </p:cNvPicPr>
          <p:nvPr/>
        </p:nvPicPr>
        <p:blipFill>
          <a:blip r:embed="rId3"/>
          <a:stretch>
            <a:fillRect/>
          </a:stretch>
        </p:blipFill>
        <p:spPr>
          <a:xfrm>
            <a:off x="1032766" y="6871547"/>
            <a:ext cx="845893" cy="350550"/>
          </a:xfrm>
          <a:prstGeom prst="rect">
            <a:avLst/>
          </a:prstGeom>
        </p:spPr>
      </p:pic>
      <p:sp>
        <p:nvSpPr>
          <p:cNvPr id="16" name="TextBox 15">
            <a:extLst>
              <a:ext uri="{FF2B5EF4-FFF2-40B4-BE49-F238E27FC236}">
                <a16:creationId xmlns:a16="http://schemas.microsoft.com/office/drawing/2014/main" id="{7EDC978F-7191-F634-3CB1-EE099FAD7441}"/>
              </a:ext>
            </a:extLst>
          </p:cNvPr>
          <p:cNvSpPr txBox="1"/>
          <p:nvPr/>
        </p:nvSpPr>
        <p:spPr>
          <a:xfrm>
            <a:off x="2322410" y="6883184"/>
            <a:ext cx="2074778" cy="369332"/>
          </a:xfrm>
          <a:prstGeom prst="rect">
            <a:avLst/>
          </a:prstGeom>
          <a:noFill/>
        </p:spPr>
        <p:txBody>
          <a:bodyPr wrap="square" rtlCol="0">
            <a:spAutoFit/>
          </a:bodyPr>
          <a:lstStyle/>
          <a:p>
            <a:r>
              <a:rPr lang="en-IN" dirty="0"/>
              <a:t>INPUT ON</a:t>
            </a:r>
          </a:p>
        </p:txBody>
      </p:sp>
      <p:sp>
        <p:nvSpPr>
          <p:cNvPr id="22" name="Footer Placeholder 21">
            <a:extLst>
              <a:ext uri="{FF2B5EF4-FFF2-40B4-BE49-F238E27FC236}">
                <a16:creationId xmlns:a16="http://schemas.microsoft.com/office/drawing/2014/main" id="{4F232D25-C7D1-65EC-1B6A-CD42CAC99D0A}"/>
              </a:ext>
            </a:extLst>
          </p:cNvPr>
          <p:cNvSpPr>
            <a:spLocks noGrp="1"/>
          </p:cNvSpPr>
          <p:nvPr>
            <p:ph type="ftr" sz="quarter" idx="11"/>
          </p:nvPr>
        </p:nvSpPr>
        <p:spPr/>
        <p:txBody>
          <a:bodyPr/>
          <a:lstStyle/>
          <a:p>
            <a:r>
              <a:rPr lang="en-IN" dirty="0"/>
              <a:t>(C) Maintics Automation &amp; Robotics LLP</a:t>
            </a:r>
          </a:p>
        </p:txBody>
      </p:sp>
      <p:sp>
        <p:nvSpPr>
          <p:cNvPr id="24" name="Slide Number Placeholder 23">
            <a:extLst>
              <a:ext uri="{FF2B5EF4-FFF2-40B4-BE49-F238E27FC236}">
                <a16:creationId xmlns:a16="http://schemas.microsoft.com/office/drawing/2014/main" id="{E27F4158-F90F-F7C2-0616-B8DD1CE5C361}"/>
              </a:ext>
            </a:extLst>
          </p:cNvPr>
          <p:cNvSpPr>
            <a:spLocks noGrp="1"/>
          </p:cNvSpPr>
          <p:nvPr>
            <p:ph type="sldNum" sz="quarter" idx="12"/>
          </p:nvPr>
        </p:nvSpPr>
        <p:spPr/>
        <p:txBody>
          <a:bodyPr/>
          <a:lstStyle/>
          <a:p>
            <a:r>
              <a:rPr lang="en-IN" dirty="0"/>
              <a:t>Page </a:t>
            </a:r>
            <a:fld id="{13CA0D8D-E894-4156-8FC7-A5C12655CF59}" type="slidenum">
              <a:rPr lang="en-IN" smtClean="0"/>
              <a:pPr/>
              <a:t>21</a:t>
            </a:fld>
            <a:r>
              <a:rPr lang="en-IN" dirty="0"/>
              <a:t> of 36 </a:t>
            </a:r>
          </a:p>
        </p:txBody>
      </p:sp>
      <p:pic>
        <p:nvPicPr>
          <p:cNvPr id="11" name="Picture 10">
            <a:extLst>
              <a:ext uri="{FF2B5EF4-FFF2-40B4-BE49-F238E27FC236}">
                <a16:creationId xmlns:a16="http://schemas.microsoft.com/office/drawing/2014/main" id="{97BAE516-20ED-CAA6-F1F2-B27952FAB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74" y="7710675"/>
            <a:ext cx="838317" cy="362001"/>
          </a:xfrm>
          <a:prstGeom prst="rect">
            <a:avLst/>
          </a:prstGeom>
        </p:spPr>
      </p:pic>
      <p:sp>
        <p:nvSpPr>
          <p:cNvPr id="13" name="TextBox 12">
            <a:extLst>
              <a:ext uri="{FF2B5EF4-FFF2-40B4-BE49-F238E27FC236}">
                <a16:creationId xmlns:a16="http://schemas.microsoft.com/office/drawing/2014/main" id="{62BA049E-EC9E-817A-C8FC-16103C5A88BC}"/>
              </a:ext>
            </a:extLst>
          </p:cNvPr>
          <p:cNvSpPr txBox="1"/>
          <p:nvPr/>
        </p:nvSpPr>
        <p:spPr>
          <a:xfrm>
            <a:off x="2368385" y="6119253"/>
            <a:ext cx="1959863" cy="369332"/>
          </a:xfrm>
          <a:prstGeom prst="rect">
            <a:avLst/>
          </a:prstGeom>
          <a:noFill/>
        </p:spPr>
        <p:txBody>
          <a:bodyPr wrap="square" rtlCol="0">
            <a:spAutoFit/>
          </a:bodyPr>
          <a:lstStyle/>
          <a:p>
            <a:r>
              <a:rPr lang="en-IN" dirty="0"/>
              <a:t>INPUT OFF</a:t>
            </a:r>
          </a:p>
        </p:txBody>
      </p:sp>
      <p:sp>
        <p:nvSpPr>
          <p:cNvPr id="14" name="TextBox 13">
            <a:extLst>
              <a:ext uri="{FF2B5EF4-FFF2-40B4-BE49-F238E27FC236}">
                <a16:creationId xmlns:a16="http://schemas.microsoft.com/office/drawing/2014/main" id="{381F013A-9331-7661-E4FA-15EE59A2CF1F}"/>
              </a:ext>
            </a:extLst>
          </p:cNvPr>
          <p:cNvSpPr txBox="1"/>
          <p:nvPr/>
        </p:nvSpPr>
        <p:spPr>
          <a:xfrm>
            <a:off x="2325264" y="7678274"/>
            <a:ext cx="4167176" cy="369332"/>
          </a:xfrm>
          <a:prstGeom prst="rect">
            <a:avLst/>
          </a:prstGeom>
          <a:noFill/>
        </p:spPr>
        <p:txBody>
          <a:bodyPr wrap="square" rtlCol="0">
            <a:spAutoFit/>
          </a:bodyPr>
          <a:lstStyle/>
          <a:p>
            <a:r>
              <a:rPr lang="en-IN" dirty="0"/>
              <a:t>MACHINE EMARGENCY PRESSED</a:t>
            </a:r>
          </a:p>
        </p:txBody>
      </p:sp>
      <p:pic>
        <p:nvPicPr>
          <p:cNvPr id="18" name="Picture 17">
            <a:extLst>
              <a:ext uri="{FF2B5EF4-FFF2-40B4-BE49-F238E27FC236}">
                <a16:creationId xmlns:a16="http://schemas.microsoft.com/office/drawing/2014/main" id="{4BCAC236-534B-E8C6-3014-E8AD8F6A6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16" y="1262739"/>
            <a:ext cx="5388768" cy="3207600"/>
          </a:xfrm>
          <a:prstGeom prst="rect">
            <a:avLst/>
          </a:prstGeom>
        </p:spPr>
      </p:pic>
      <p:pic>
        <p:nvPicPr>
          <p:cNvPr id="2" name="Picture 1">
            <a:extLst>
              <a:ext uri="{FF2B5EF4-FFF2-40B4-BE49-F238E27FC236}">
                <a16:creationId xmlns:a16="http://schemas.microsoft.com/office/drawing/2014/main" id="{6C233EAB-C32E-8F9A-D2F5-94C559833FA4}"/>
              </a:ext>
            </a:extLst>
          </p:cNvPr>
          <p:cNvPicPr>
            <a:picLocks noChangeAspect="1"/>
          </p:cNvPicPr>
          <p:nvPr/>
        </p:nvPicPr>
        <p:blipFill rotWithShape="1">
          <a:blip r:embed="rId5">
            <a:extLst>
              <a:ext uri="{28A0092B-C50C-407E-A947-70E740481C1C}">
                <a14:useLocalDpi xmlns:a14="http://schemas.microsoft.com/office/drawing/2010/main" val="0"/>
              </a:ext>
            </a:extLst>
          </a:blip>
          <a:srcRect l="38442" t="56519" r="50091" b="34572"/>
          <a:stretch/>
        </p:blipFill>
        <p:spPr>
          <a:xfrm>
            <a:off x="1057374" y="8299936"/>
            <a:ext cx="838317" cy="387671"/>
          </a:xfrm>
          <a:prstGeom prst="rect">
            <a:avLst/>
          </a:prstGeom>
        </p:spPr>
      </p:pic>
      <p:sp>
        <p:nvSpPr>
          <p:cNvPr id="3" name="TextBox 2">
            <a:extLst>
              <a:ext uri="{FF2B5EF4-FFF2-40B4-BE49-F238E27FC236}">
                <a16:creationId xmlns:a16="http://schemas.microsoft.com/office/drawing/2014/main" id="{7335C206-8CA3-E0E3-AA38-D3A3AD7EB4DE}"/>
              </a:ext>
            </a:extLst>
          </p:cNvPr>
          <p:cNvSpPr txBox="1"/>
          <p:nvPr/>
        </p:nvSpPr>
        <p:spPr>
          <a:xfrm>
            <a:off x="2316302" y="8319297"/>
            <a:ext cx="4167176" cy="369332"/>
          </a:xfrm>
          <a:prstGeom prst="rect">
            <a:avLst/>
          </a:prstGeom>
          <a:noFill/>
        </p:spPr>
        <p:txBody>
          <a:bodyPr wrap="square" rtlCol="0">
            <a:spAutoFit/>
          </a:bodyPr>
          <a:lstStyle/>
          <a:p>
            <a:r>
              <a:rPr lang="en-IN" dirty="0"/>
              <a:t>MACHINE EMARGENCY NOT PRRESSED</a:t>
            </a:r>
          </a:p>
        </p:txBody>
      </p:sp>
    </p:spTree>
    <p:extLst>
      <p:ext uri="{BB962C8B-B14F-4D97-AF65-F5344CB8AC3E}">
        <p14:creationId xmlns:p14="http://schemas.microsoft.com/office/powerpoint/2010/main" val="3919636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538722" y="6033042"/>
            <a:ext cx="6276446" cy="369332"/>
          </a:xfrm>
          <a:prstGeom prst="rect">
            <a:avLst/>
          </a:prstGeom>
          <a:noFill/>
        </p:spPr>
        <p:txBody>
          <a:bodyPr wrap="square" rtlCol="0">
            <a:spAutoFit/>
          </a:bodyPr>
          <a:lstStyle/>
          <a:p>
            <a:r>
              <a:rPr lang="en-IN" b="1" dirty="0"/>
              <a:t>1. All Output status from Off to On is as below.</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5666321"/>
            <a:ext cx="5915025" cy="369332"/>
          </a:xfrm>
          <a:prstGeom prst="rect">
            <a:avLst/>
          </a:prstGeom>
          <a:noFill/>
        </p:spPr>
        <p:txBody>
          <a:bodyPr wrap="square" rtlCol="0">
            <a:spAutoFit/>
          </a:bodyPr>
          <a:lstStyle/>
          <a:p>
            <a:r>
              <a:rPr lang="en-IN" b="1" dirty="0"/>
              <a:t>This screen is to monitor all PLC Outputs total 16Nos.</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10. </a:t>
            </a:r>
            <a:r>
              <a:rPr lang="en-IN" u="sng" dirty="0">
                <a:solidFill>
                  <a:srgbClr val="002060"/>
                </a:solidFill>
              </a:rPr>
              <a:t>OUTPUT MONITOR SCREEN</a:t>
            </a:r>
          </a:p>
        </p:txBody>
      </p:sp>
      <p:sp>
        <p:nvSpPr>
          <p:cNvPr id="16" name="TextBox 15">
            <a:extLst>
              <a:ext uri="{FF2B5EF4-FFF2-40B4-BE49-F238E27FC236}">
                <a16:creationId xmlns:a16="http://schemas.microsoft.com/office/drawing/2014/main" id="{7EDC978F-7191-F634-3CB1-EE099FAD7441}"/>
              </a:ext>
            </a:extLst>
          </p:cNvPr>
          <p:cNvSpPr txBox="1"/>
          <p:nvPr/>
        </p:nvSpPr>
        <p:spPr>
          <a:xfrm>
            <a:off x="2551826" y="6780189"/>
            <a:ext cx="3042756" cy="1477328"/>
          </a:xfrm>
          <a:prstGeom prst="rect">
            <a:avLst/>
          </a:prstGeom>
          <a:noFill/>
        </p:spPr>
        <p:txBody>
          <a:bodyPr wrap="square" rtlCol="0">
            <a:spAutoFit/>
          </a:bodyPr>
          <a:lstStyle/>
          <a:p>
            <a:r>
              <a:rPr lang="en-IN" dirty="0"/>
              <a:t>OFF</a:t>
            </a:r>
          </a:p>
          <a:p>
            <a:endParaRPr lang="en-IN" dirty="0"/>
          </a:p>
          <a:p>
            <a:endParaRPr lang="en-IN" dirty="0"/>
          </a:p>
          <a:p>
            <a:endParaRPr lang="en-IN" dirty="0"/>
          </a:p>
          <a:p>
            <a:r>
              <a:rPr lang="en-IN" dirty="0"/>
              <a:t>ON</a:t>
            </a:r>
          </a:p>
        </p:txBody>
      </p:sp>
      <p:sp>
        <p:nvSpPr>
          <p:cNvPr id="22" name="Footer Placeholder 21">
            <a:extLst>
              <a:ext uri="{FF2B5EF4-FFF2-40B4-BE49-F238E27FC236}">
                <a16:creationId xmlns:a16="http://schemas.microsoft.com/office/drawing/2014/main" id="{5F65DEBF-C6B5-2C8E-DE13-6398679D78D8}"/>
              </a:ext>
            </a:extLst>
          </p:cNvPr>
          <p:cNvSpPr>
            <a:spLocks noGrp="1"/>
          </p:cNvSpPr>
          <p:nvPr>
            <p:ph type="ftr" sz="quarter" idx="11"/>
          </p:nvPr>
        </p:nvSpPr>
        <p:spPr/>
        <p:txBody>
          <a:bodyPr/>
          <a:lstStyle/>
          <a:p>
            <a:r>
              <a:rPr lang="en-IN" dirty="0"/>
              <a:t>(C) Maintics Automation &amp; Robotics LLP</a:t>
            </a:r>
          </a:p>
        </p:txBody>
      </p:sp>
      <p:sp>
        <p:nvSpPr>
          <p:cNvPr id="23" name="Slide Number Placeholder 22">
            <a:extLst>
              <a:ext uri="{FF2B5EF4-FFF2-40B4-BE49-F238E27FC236}">
                <a16:creationId xmlns:a16="http://schemas.microsoft.com/office/drawing/2014/main" id="{7F118DAB-B609-44D3-37B8-973C4FF2C380}"/>
              </a:ext>
            </a:extLst>
          </p:cNvPr>
          <p:cNvSpPr>
            <a:spLocks noGrp="1"/>
          </p:cNvSpPr>
          <p:nvPr>
            <p:ph type="sldNum" sz="quarter" idx="12"/>
          </p:nvPr>
        </p:nvSpPr>
        <p:spPr/>
        <p:txBody>
          <a:bodyPr/>
          <a:lstStyle/>
          <a:p>
            <a:r>
              <a:rPr lang="en-IN" dirty="0"/>
              <a:t>Page </a:t>
            </a:r>
            <a:fld id="{13CA0D8D-E894-4156-8FC7-A5C12655CF59}" type="slidenum">
              <a:rPr lang="en-IN" smtClean="0"/>
              <a:pPr/>
              <a:t>22</a:t>
            </a:fld>
            <a:r>
              <a:rPr lang="en-IN" dirty="0"/>
              <a:t> of 36 </a:t>
            </a:r>
          </a:p>
        </p:txBody>
      </p:sp>
      <p:pic>
        <p:nvPicPr>
          <p:cNvPr id="4" name="Picture 3">
            <a:extLst>
              <a:ext uri="{FF2B5EF4-FFF2-40B4-BE49-F238E27FC236}">
                <a16:creationId xmlns:a16="http://schemas.microsoft.com/office/drawing/2014/main" id="{B79B0810-D0DD-E58F-6723-AE0459061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991" y="6780189"/>
            <a:ext cx="900000" cy="425892"/>
          </a:xfrm>
          <a:prstGeom prst="rect">
            <a:avLst/>
          </a:prstGeom>
        </p:spPr>
      </p:pic>
      <p:pic>
        <p:nvPicPr>
          <p:cNvPr id="5" name="Picture 4">
            <a:extLst>
              <a:ext uri="{FF2B5EF4-FFF2-40B4-BE49-F238E27FC236}">
                <a16:creationId xmlns:a16="http://schemas.microsoft.com/office/drawing/2014/main" id="{97B563D0-BE29-F919-446D-A2DE8F2A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9" y="1160040"/>
            <a:ext cx="5400000" cy="3243243"/>
          </a:xfrm>
          <a:prstGeom prst="rect">
            <a:avLst/>
          </a:prstGeom>
        </p:spPr>
      </p:pic>
      <p:pic>
        <p:nvPicPr>
          <p:cNvPr id="9" name="Picture 8">
            <a:extLst>
              <a:ext uri="{FF2B5EF4-FFF2-40B4-BE49-F238E27FC236}">
                <a16:creationId xmlns:a16="http://schemas.microsoft.com/office/drawing/2014/main" id="{9CCC593A-8BB4-4EB7-1D5A-1259BCE4F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5991" y="7821866"/>
            <a:ext cx="900000" cy="376364"/>
          </a:xfrm>
          <a:prstGeom prst="rect">
            <a:avLst/>
          </a:prstGeom>
        </p:spPr>
      </p:pic>
    </p:spTree>
    <p:extLst>
      <p:ext uri="{BB962C8B-B14F-4D97-AF65-F5344CB8AC3E}">
        <p14:creationId xmlns:p14="http://schemas.microsoft.com/office/powerpoint/2010/main" val="629962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707634" y="4916379"/>
            <a:ext cx="6276446" cy="2585323"/>
          </a:xfrm>
          <a:prstGeom prst="rect">
            <a:avLst/>
          </a:prstGeom>
          <a:noFill/>
        </p:spPr>
        <p:txBody>
          <a:bodyPr wrap="square" rtlCol="0">
            <a:spAutoFit/>
          </a:bodyPr>
          <a:lstStyle/>
          <a:p>
            <a:pPr marL="342900" indent="-342900">
              <a:buAutoNum type="arabicPeriod"/>
            </a:pPr>
            <a:r>
              <a:rPr lang="en-IN" b="1" dirty="0"/>
              <a:t>Alarm screen navigation buttons</a:t>
            </a:r>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Reset button to reset current Alarms</a:t>
            </a:r>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Alarm History Screen access Button</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4321621"/>
            <a:ext cx="5915025" cy="369332"/>
          </a:xfrm>
          <a:prstGeom prst="rect">
            <a:avLst/>
          </a:prstGeom>
          <a:noFill/>
        </p:spPr>
        <p:txBody>
          <a:bodyPr wrap="square" rtlCol="0">
            <a:spAutoFit/>
          </a:bodyPr>
          <a:lstStyle/>
          <a:p>
            <a:r>
              <a:rPr lang="en-IN" b="1" dirty="0"/>
              <a:t>This screen is used to monitor machine current alarms </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11. </a:t>
            </a:r>
            <a:r>
              <a:rPr lang="en-IN" u="sng" dirty="0">
                <a:solidFill>
                  <a:srgbClr val="002060"/>
                </a:solidFill>
              </a:rPr>
              <a:t>MACHINE  ALARM MONITOR </a:t>
            </a:r>
          </a:p>
        </p:txBody>
      </p:sp>
      <p:pic>
        <p:nvPicPr>
          <p:cNvPr id="7" name="Picture 6">
            <a:extLst>
              <a:ext uri="{FF2B5EF4-FFF2-40B4-BE49-F238E27FC236}">
                <a16:creationId xmlns:a16="http://schemas.microsoft.com/office/drawing/2014/main" id="{6BFB5DF6-092C-D323-F6FD-D8841C9C54CC}"/>
              </a:ext>
            </a:extLst>
          </p:cNvPr>
          <p:cNvPicPr>
            <a:picLocks noChangeAspect="1"/>
          </p:cNvPicPr>
          <p:nvPr/>
        </p:nvPicPr>
        <p:blipFill>
          <a:blip r:embed="rId2"/>
          <a:stretch>
            <a:fillRect/>
          </a:stretch>
        </p:blipFill>
        <p:spPr>
          <a:xfrm>
            <a:off x="1262807" y="5363187"/>
            <a:ext cx="3505504" cy="525826"/>
          </a:xfrm>
          <a:prstGeom prst="rect">
            <a:avLst/>
          </a:prstGeom>
        </p:spPr>
      </p:pic>
      <p:pic>
        <p:nvPicPr>
          <p:cNvPr id="12" name="Picture 11">
            <a:extLst>
              <a:ext uri="{FF2B5EF4-FFF2-40B4-BE49-F238E27FC236}">
                <a16:creationId xmlns:a16="http://schemas.microsoft.com/office/drawing/2014/main" id="{DB3A4CD0-B9EC-5ACB-AFD8-5571C26E9C9F}"/>
              </a:ext>
            </a:extLst>
          </p:cNvPr>
          <p:cNvPicPr>
            <a:picLocks noChangeAspect="1"/>
          </p:cNvPicPr>
          <p:nvPr/>
        </p:nvPicPr>
        <p:blipFill>
          <a:blip r:embed="rId3"/>
          <a:stretch>
            <a:fillRect/>
          </a:stretch>
        </p:blipFill>
        <p:spPr>
          <a:xfrm>
            <a:off x="1262807" y="6434610"/>
            <a:ext cx="1021168" cy="502964"/>
          </a:xfrm>
          <a:prstGeom prst="rect">
            <a:avLst/>
          </a:prstGeom>
        </p:spPr>
      </p:pic>
      <p:pic>
        <p:nvPicPr>
          <p:cNvPr id="15" name="Picture 14">
            <a:extLst>
              <a:ext uri="{FF2B5EF4-FFF2-40B4-BE49-F238E27FC236}">
                <a16:creationId xmlns:a16="http://schemas.microsoft.com/office/drawing/2014/main" id="{472A201B-B5D5-5F12-8097-CDBC7F6C1EB8}"/>
              </a:ext>
            </a:extLst>
          </p:cNvPr>
          <p:cNvPicPr>
            <a:picLocks noChangeAspect="1"/>
          </p:cNvPicPr>
          <p:nvPr/>
        </p:nvPicPr>
        <p:blipFill>
          <a:blip r:embed="rId4"/>
          <a:stretch>
            <a:fillRect/>
          </a:stretch>
        </p:blipFill>
        <p:spPr>
          <a:xfrm>
            <a:off x="1290243" y="7569499"/>
            <a:ext cx="960203" cy="518205"/>
          </a:xfrm>
          <a:prstGeom prst="rect">
            <a:avLst/>
          </a:prstGeom>
        </p:spPr>
      </p:pic>
      <p:sp>
        <p:nvSpPr>
          <p:cNvPr id="21" name="Footer Placeholder 20">
            <a:extLst>
              <a:ext uri="{FF2B5EF4-FFF2-40B4-BE49-F238E27FC236}">
                <a16:creationId xmlns:a16="http://schemas.microsoft.com/office/drawing/2014/main" id="{EA5FDE58-DB6A-8A72-4A69-4A920B2E4E2E}"/>
              </a:ext>
            </a:extLst>
          </p:cNvPr>
          <p:cNvSpPr>
            <a:spLocks noGrp="1"/>
          </p:cNvSpPr>
          <p:nvPr>
            <p:ph type="ftr" sz="quarter" idx="11"/>
          </p:nvPr>
        </p:nvSpPr>
        <p:spPr/>
        <p:txBody>
          <a:bodyPr/>
          <a:lstStyle/>
          <a:p>
            <a:r>
              <a:rPr lang="en-IN" dirty="0"/>
              <a:t>(C) Maintics Automation &amp; Robotics LLP</a:t>
            </a:r>
          </a:p>
        </p:txBody>
      </p:sp>
      <p:sp>
        <p:nvSpPr>
          <p:cNvPr id="22" name="Slide Number Placeholder 21">
            <a:extLst>
              <a:ext uri="{FF2B5EF4-FFF2-40B4-BE49-F238E27FC236}">
                <a16:creationId xmlns:a16="http://schemas.microsoft.com/office/drawing/2014/main" id="{E066F17E-4D6A-E017-9CDB-1666FD58FA6F}"/>
              </a:ext>
            </a:extLst>
          </p:cNvPr>
          <p:cNvSpPr>
            <a:spLocks noGrp="1"/>
          </p:cNvSpPr>
          <p:nvPr>
            <p:ph type="sldNum" sz="quarter" idx="12"/>
          </p:nvPr>
        </p:nvSpPr>
        <p:spPr/>
        <p:txBody>
          <a:bodyPr/>
          <a:lstStyle/>
          <a:p>
            <a:r>
              <a:rPr lang="en-IN" dirty="0"/>
              <a:t>Page </a:t>
            </a:r>
            <a:fld id="{13CA0D8D-E894-4156-8FC7-A5C12655CF59}" type="slidenum">
              <a:rPr lang="en-IN" smtClean="0"/>
              <a:pPr/>
              <a:t>23</a:t>
            </a:fld>
            <a:r>
              <a:rPr lang="en-IN" dirty="0"/>
              <a:t> of 36 </a:t>
            </a:r>
          </a:p>
        </p:txBody>
      </p:sp>
      <p:pic>
        <p:nvPicPr>
          <p:cNvPr id="3" name="Picture 2">
            <a:extLst>
              <a:ext uri="{FF2B5EF4-FFF2-40B4-BE49-F238E27FC236}">
                <a16:creationId xmlns:a16="http://schemas.microsoft.com/office/drawing/2014/main" id="{D09C4B75-83C8-719A-4BAF-BF9F2A0F38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618" y="1045177"/>
            <a:ext cx="5386764" cy="3230989"/>
          </a:xfrm>
          <a:prstGeom prst="rect">
            <a:avLst/>
          </a:prstGeom>
        </p:spPr>
      </p:pic>
    </p:spTree>
    <p:extLst>
      <p:ext uri="{BB962C8B-B14F-4D97-AF65-F5344CB8AC3E}">
        <p14:creationId xmlns:p14="http://schemas.microsoft.com/office/powerpoint/2010/main" val="416066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05A-4788-10EF-5481-BA7BE44AD53A}"/>
              </a:ext>
            </a:extLst>
          </p:cNvPr>
          <p:cNvSpPr>
            <a:spLocks noGrp="1"/>
          </p:cNvSpPr>
          <p:nvPr>
            <p:ph type="title"/>
          </p:nvPr>
        </p:nvSpPr>
        <p:spPr>
          <a:xfrm>
            <a:off x="471488" y="3995649"/>
            <a:ext cx="5915025" cy="1914702"/>
          </a:xfrm>
        </p:spPr>
        <p:txBody>
          <a:bodyPr/>
          <a:lstStyle/>
          <a:p>
            <a:pPr algn="ctr"/>
            <a:r>
              <a:rPr lang="en-IN" u="sng" dirty="0">
                <a:solidFill>
                  <a:srgbClr val="00B0F0"/>
                </a:solidFill>
              </a:rPr>
              <a:t>Electrical Drawings</a:t>
            </a:r>
          </a:p>
        </p:txBody>
      </p:sp>
      <p:sp>
        <p:nvSpPr>
          <p:cNvPr id="5" name="Footer Placeholder 4">
            <a:extLst>
              <a:ext uri="{FF2B5EF4-FFF2-40B4-BE49-F238E27FC236}">
                <a16:creationId xmlns:a16="http://schemas.microsoft.com/office/drawing/2014/main" id="{768E5E0C-6B1B-0162-BBB6-7BC8DAAA5ED3}"/>
              </a:ext>
            </a:extLst>
          </p:cNvPr>
          <p:cNvSpPr>
            <a:spLocks noGrp="1"/>
          </p:cNvSpPr>
          <p:nvPr>
            <p:ph type="ftr" sz="quarter" idx="11"/>
          </p:nvPr>
        </p:nvSpPr>
        <p:spPr/>
        <p:txBody>
          <a:bodyPr/>
          <a:lstStyle/>
          <a:p>
            <a:r>
              <a:rPr lang="en-IN" dirty="0"/>
              <a:t>(C) Maintics Automation &amp; Robotics LLP</a:t>
            </a:r>
          </a:p>
        </p:txBody>
      </p:sp>
      <p:sp>
        <p:nvSpPr>
          <p:cNvPr id="6" name="Slide Number Placeholder 5">
            <a:extLst>
              <a:ext uri="{FF2B5EF4-FFF2-40B4-BE49-F238E27FC236}">
                <a16:creationId xmlns:a16="http://schemas.microsoft.com/office/drawing/2014/main" id="{8B4EED7A-E7A2-8BFA-88D0-DC94AB7449E4}"/>
              </a:ext>
            </a:extLst>
          </p:cNvPr>
          <p:cNvSpPr>
            <a:spLocks noGrp="1"/>
          </p:cNvSpPr>
          <p:nvPr>
            <p:ph type="sldNum" sz="quarter" idx="12"/>
          </p:nvPr>
        </p:nvSpPr>
        <p:spPr/>
        <p:txBody>
          <a:bodyPr/>
          <a:lstStyle/>
          <a:p>
            <a:r>
              <a:rPr lang="en-IN" dirty="0"/>
              <a:t>Page </a:t>
            </a:r>
            <a:fld id="{13CA0D8D-E894-4156-8FC7-A5C12655CF59}" type="slidenum">
              <a:rPr lang="en-IN" smtClean="0"/>
              <a:pPr/>
              <a:t>24</a:t>
            </a:fld>
            <a:r>
              <a:rPr lang="en-IN" dirty="0"/>
              <a:t> of 36 </a:t>
            </a:r>
          </a:p>
        </p:txBody>
      </p:sp>
    </p:spTree>
    <p:extLst>
      <p:ext uri="{BB962C8B-B14F-4D97-AF65-F5344CB8AC3E}">
        <p14:creationId xmlns:p14="http://schemas.microsoft.com/office/powerpoint/2010/main" val="280032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05A-4788-10EF-5481-BA7BE44AD53A}"/>
              </a:ext>
            </a:extLst>
          </p:cNvPr>
          <p:cNvSpPr>
            <a:spLocks noGrp="1"/>
          </p:cNvSpPr>
          <p:nvPr>
            <p:ph type="title"/>
          </p:nvPr>
        </p:nvSpPr>
        <p:spPr>
          <a:xfrm>
            <a:off x="471488" y="3995649"/>
            <a:ext cx="5915025" cy="1914702"/>
          </a:xfrm>
        </p:spPr>
        <p:txBody>
          <a:bodyPr/>
          <a:lstStyle/>
          <a:p>
            <a:pPr algn="ctr"/>
            <a:r>
              <a:rPr lang="en-IN" u="sng" dirty="0">
                <a:solidFill>
                  <a:srgbClr val="00B0F0"/>
                </a:solidFill>
              </a:rPr>
              <a:t>Troubleshooting Guide</a:t>
            </a:r>
          </a:p>
        </p:txBody>
      </p:sp>
      <p:sp>
        <p:nvSpPr>
          <p:cNvPr id="6" name="Footer Placeholder 5">
            <a:extLst>
              <a:ext uri="{FF2B5EF4-FFF2-40B4-BE49-F238E27FC236}">
                <a16:creationId xmlns:a16="http://schemas.microsoft.com/office/drawing/2014/main" id="{43FC9C34-B6F5-26EE-DD64-27096242D358}"/>
              </a:ext>
            </a:extLst>
          </p:cNvPr>
          <p:cNvSpPr>
            <a:spLocks noGrp="1"/>
          </p:cNvSpPr>
          <p:nvPr>
            <p:ph type="ftr" sz="quarter" idx="11"/>
          </p:nvPr>
        </p:nvSpPr>
        <p:spPr/>
        <p:txBody>
          <a:bodyPr/>
          <a:lstStyle/>
          <a:p>
            <a:r>
              <a:rPr lang="en-IN" dirty="0"/>
              <a:t>(C) Maintics Automation &amp; Robotics LLP</a:t>
            </a:r>
          </a:p>
        </p:txBody>
      </p:sp>
      <p:sp>
        <p:nvSpPr>
          <p:cNvPr id="7" name="Slide Number Placeholder 6">
            <a:extLst>
              <a:ext uri="{FF2B5EF4-FFF2-40B4-BE49-F238E27FC236}">
                <a16:creationId xmlns:a16="http://schemas.microsoft.com/office/drawing/2014/main" id="{CFE7CBCF-C23D-31BB-9BBF-7B8A8EBE9336}"/>
              </a:ext>
            </a:extLst>
          </p:cNvPr>
          <p:cNvSpPr>
            <a:spLocks noGrp="1"/>
          </p:cNvSpPr>
          <p:nvPr>
            <p:ph type="sldNum" sz="quarter" idx="12"/>
          </p:nvPr>
        </p:nvSpPr>
        <p:spPr/>
        <p:txBody>
          <a:bodyPr/>
          <a:lstStyle/>
          <a:p>
            <a:r>
              <a:rPr lang="en-IN" dirty="0"/>
              <a:t>Page </a:t>
            </a:r>
            <a:fld id="{13CA0D8D-E894-4156-8FC7-A5C12655CF59}" type="slidenum">
              <a:rPr lang="en-IN" smtClean="0"/>
              <a:pPr/>
              <a:t>25</a:t>
            </a:fld>
            <a:r>
              <a:rPr lang="en-IN" dirty="0"/>
              <a:t> of 36 </a:t>
            </a:r>
          </a:p>
        </p:txBody>
      </p:sp>
    </p:spTree>
    <p:extLst>
      <p:ext uri="{BB962C8B-B14F-4D97-AF65-F5344CB8AC3E}">
        <p14:creationId xmlns:p14="http://schemas.microsoft.com/office/powerpoint/2010/main" val="293219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98AEDD-0619-3BF1-9491-3583CD599633}"/>
              </a:ext>
            </a:extLst>
          </p:cNvPr>
          <p:cNvSpPr txBox="1">
            <a:spLocks/>
          </p:cNvSpPr>
          <p:nvPr/>
        </p:nvSpPr>
        <p:spPr>
          <a:xfrm>
            <a:off x="471487"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u="sng" dirty="0">
                <a:solidFill>
                  <a:srgbClr val="002060"/>
                </a:solidFill>
              </a:rPr>
              <a:t>1. HMI ALARM GUIDE</a:t>
            </a:r>
          </a:p>
        </p:txBody>
      </p:sp>
      <p:sp>
        <p:nvSpPr>
          <p:cNvPr id="10" name="Footer Placeholder 9">
            <a:extLst>
              <a:ext uri="{FF2B5EF4-FFF2-40B4-BE49-F238E27FC236}">
                <a16:creationId xmlns:a16="http://schemas.microsoft.com/office/drawing/2014/main" id="{A1F178A8-5CD8-F0E1-3ED1-3B250CB90659}"/>
              </a:ext>
            </a:extLst>
          </p:cNvPr>
          <p:cNvSpPr>
            <a:spLocks noGrp="1"/>
          </p:cNvSpPr>
          <p:nvPr>
            <p:ph type="ftr" sz="quarter" idx="11"/>
          </p:nvPr>
        </p:nvSpPr>
        <p:spPr/>
        <p:txBody>
          <a:bodyPr/>
          <a:lstStyle/>
          <a:p>
            <a:r>
              <a:rPr lang="en-IN" dirty="0"/>
              <a:t>(C) Maintics Automation &amp; Robotics LLP</a:t>
            </a:r>
          </a:p>
        </p:txBody>
      </p:sp>
      <p:sp>
        <p:nvSpPr>
          <p:cNvPr id="11" name="Slide Number Placeholder 10">
            <a:extLst>
              <a:ext uri="{FF2B5EF4-FFF2-40B4-BE49-F238E27FC236}">
                <a16:creationId xmlns:a16="http://schemas.microsoft.com/office/drawing/2014/main" id="{7A684471-D8C4-B8AA-F318-60E914600162}"/>
              </a:ext>
            </a:extLst>
          </p:cNvPr>
          <p:cNvSpPr>
            <a:spLocks noGrp="1"/>
          </p:cNvSpPr>
          <p:nvPr>
            <p:ph type="sldNum" sz="quarter" idx="12"/>
          </p:nvPr>
        </p:nvSpPr>
        <p:spPr/>
        <p:txBody>
          <a:bodyPr/>
          <a:lstStyle/>
          <a:p>
            <a:r>
              <a:rPr lang="en-IN" dirty="0"/>
              <a:t>Page </a:t>
            </a:r>
            <a:fld id="{13CA0D8D-E894-4156-8FC7-A5C12655CF59}" type="slidenum">
              <a:rPr lang="en-IN" smtClean="0"/>
              <a:pPr/>
              <a:t>26</a:t>
            </a:fld>
            <a:r>
              <a:rPr lang="en-IN" dirty="0"/>
              <a:t> of 36 </a:t>
            </a:r>
          </a:p>
        </p:txBody>
      </p:sp>
      <p:pic>
        <p:nvPicPr>
          <p:cNvPr id="6" name="Picture 5">
            <a:extLst>
              <a:ext uri="{FF2B5EF4-FFF2-40B4-BE49-F238E27FC236}">
                <a16:creationId xmlns:a16="http://schemas.microsoft.com/office/drawing/2014/main" id="{95D0A69B-3C53-21F0-A5E2-1A5E3BA50E07}"/>
              </a:ext>
            </a:extLst>
          </p:cNvPr>
          <p:cNvPicPr>
            <a:picLocks noChangeAspect="1"/>
          </p:cNvPicPr>
          <p:nvPr/>
        </p:nvPicPr>
        <p:blipFill>
          <a:blip r:embed="rId2"/>
          <a:stretch>
            <a:fillRect/>
          </a:stretch>
        </p:blipFill>
        <p:spPr>
          <a:xfrm>
            <a:off x="235743" y="1279643"/>
            <a:ext cx="6386512" cy="7608863"/>
          </a:xfrm>
          <a:prstGeom prst="rect">
            <a:avLst/>
          </a:prstGeom>
        </p:spPr>
      </p:pic>
    </p:spTree>
    <p:extLst>
      <p:ext uri="{BB962C8B-B14F-4D97-AF65-F5344CB8AC3E}">
        <p14:creationId xmlns:p14="http://schemas.microsoft.com/office/powerpoint/2010/main" val="2073036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98AEDD-0619-3BF1-9491-3583CD599633}"/>
              </a:ext>
            </a:extLst>
          </p:cNvPr>
          <p:cNvSpPr txBox="1">
            <a:spLocks/>
          </p:cNvSpPr>
          <p:nvPr/>
        </p:nvSpPr>
        <p:spPr>
          <a:xfrm>
            <a:off x="471487"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u="sng" dirty="0">
                <a:solidFill>
                  <a:srgbClr val="002060"/>
                </a:solidFill>
              </a:rPr>
              <a:t>1. HMI ALARM GUIDE</a:t>
            </a:r>
          </a:p>
        </p:txBody>
      </p:sp>
      <p:sp>
        <p:nvSpPr>
          <p:cNvPr id="10" name="Footer Placeholder 9">
            <a:extLst>
              <a:ext uri="{FF2B5EF4-FFF2-40B4-BE49-F238E27FC236}">
                <a16:creationId xmlns:a16="http://schemas.microsoft.com/office/drawing/2014/main" id="{A1F178A8-5CD8-F0E1-3ED1-3B250CB90659}"/>
              </a:ext>
            </a:extLst>
          </p:cNvPr>
          <p:cNvSpPr>
            <a:spLocks noGrp="1"/>
          </p:cNvSpPr>
          <p:nvPr>
            <p:ph type="ftr" sz="quarter" idx="11"/>
          </p:nvPr>
        </p:nvSpPr>
        <p:spPr/>
        <p:txBody>
          <a:bodyPr/>
          <a:lstStyle/>
          <a:p>
            <a:r>
              <a:rPr lang="en-IN" dirty="0"/>
              <a:t>(C) Maintics Automation &amp; Robotics LLP</a:t>
            </a:r>
          </a:p>
        </p:txBody>
      </p:sp>
      <p:sp>
        <p:nvSpPr>
          <p:cNvPr id="11" name="Slide Number Placeholder 10">
            <a:extLst>
              <a:ext uri="{FF2B5EF4-FFF2-40B4-BE49-F238E27FC236}">
                <a16:creationId xmlns:a16="http://schemas.microsoft.com/office/drawing/2014/main" id="{7A684471-D8C4-B8AA-F318-60E914600162}"/>
              </a:ext>
            </a:extLst>
          </p:cNvPr>
          <p:cNvSpPr>
            <a:spLocks noGrp="1"/>
          </p:cNvSpPr>
          <p:nvPr>
            <p:ph type="sldNum" sz="quarter" idx="12"/>
          </p:nvPr>
        </p:nvSpPr>
        <p:spPr/>
        <p:txBody>
          <a:bodyPr/>
          <a:lstStyle/>
          <a:p>
            <a:r>
              <a:rPr lang="en-IN" dirty="0"/>
              <a:t>Page </a:t>
            </a:r>
            <a:fld id="{13CA0D8D-E894-4156-8FC7-A5C12655CF59}" type="slidenum">
              <a:rPr lang="en-IN" smtClean="0"/>
              <a:pPr/>
              <a:t>27</a:t>
            </a:fld>
            <a:r>
              <a:rPr lang="en-IN" dirty="0"/>
              <a:t> of 36 </a:t>
            </a:r>
          </a:p>
        </p:txBody>
      </p:sp>
      <p:pic>
        <p:nvPicPr>
          <p:cNvPr id="3" name="Picture 2">
            <a:extLst>
              <a:ext uri="{FF2B5EF4-FFF2-40B4-BE49-F238E27FC236}">
                <a16:creationId xmlns:a16="http://schemas.microsoft.com/office/drawing/2014/main" id="{A49EC027-F850-5929-AC56-45FE52524B0D}"/>
              </a:ext>
            </a:extLst>
          </p:cNvPr>
          <p:cNvPicPr>
            <a:picLocks noChangeAspect="1"/>
          </p:cNvPicPr>
          <p:nvPr/>
        </p:nvPicPr>
        <p:blipFill>
          <a:blip r:embed="rId2"/>
          <a:stretch>
            <a:fillRect/>
          </a:stretch>
        </p:blipFill>
        <p:spPr>
          <a:xfrm>
            <a:off x="282043" y="1179054"/>
            <a:ext cx="6293914" cy="8138997"/>
          </a:xfrm>
          <a:prstGeom prst="rect">
            <a:avLst/>
          </a:prstGeom>
        </p:spPr>
      </p:pic>
    </p:spTree>
    <p:extLst>
      <p:ext uri="{BB962C8B-B14F-4D97-AF65-F5344CB8AC3E}">
        <p14:creationId xmlns:p14="http://schemas.microsoft.com/office/powerpoint/2010/main" val="145888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98AEDD-0619-3BF1-9491-3583CD599633}"/>
              </a:ext>
            </a:extLst>
          </p:cNvPr>
          <p:cNvSpPr txBox="1">
            <a:spLocks/>
          </p:cNvSpPr>
          <p:nvPr/>
        </p:nvSpPr>
        <p:spPr>
          <a:xfrm>
            <a:off x="471487" y="422571"/>
            <a:ext cx="5915025" cy="554635"/>
          </a:xfrm>
          <a:prstGeom prst="rect">
            <a:avLst/>
          </a:prstGeom>
        </p:spPr>
        <p:txBody>
          <a:bodyPr vert="horz" lIns="91440" tIns="45720" rIns="91440" bIns="45720" rtlCol="0" anchor="t">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u="sng" dirty="0">
                <a:solidFill>
                  <a:srgbClr val="002060"/>
                </a:solidFill>
              </a:rPr>
              <a:t>2. MACHINE AUTO RUNNING FLOW</a:t>
            </a:r>
          </a:p>
        </p:txBody>
      </p:sp>
      <p:sp>
        <p:nvSpPr>
          <p:cNvPr id="2" name="Flowchart: Terminator 1">
            <a:extLst>
              <a:ext uri="{FF2B5EF4-FFF2-40B4-BE49-F238E27FC236}">
                <a16:creationId xmlns:a16="http://schemas.microsoft.com/office/drawing/2014/main" id="{7B3B930E-2256-2F69-4338-B7535A98FB62}"/>
              </a:ext>
            </a:extLst>
          </p:cNvPr>
          <p:cNvSpPr/>
          <p:nvPr/>
        </p:nvSpPr>
        <p:spPr>
          <a:xfrm>
            <a:off x="2693669" y="980534"/>
            <a:ext cx="1470661" cy="554635"/>
          </a:xfrm>
          <a:prstGeom prst="flowChartTerminator">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sp>
        <p:nvSpPr>
          <p:cNvPr id="3" name="Flowchart: Manual Input 2">
            <a:extLst>
              <a:ext uri="{FF2B5EF4-FFF2-40B4-BE49-F238E27FC236}">
                <a16:creationId xmlns:a16="http://schemas.microsoft.com/office/drawing/2014/main" id="{4DFB52C4-2509-510C-9478-3CC08A8C867C}"/>
              </a:ext>
            </a:extLst>
          </p:cNvPr>
          <p:cNvSpPr/>
          <p:nvPr/>
        </p:nvSpPr>
        <p:spPr>
          <a:xfrm>
            <a:off x="2693669" y="1856486"/>
            <a:ext cx="1470661" cy="685800"/>
          </a:xfrm>
          <a:prstGeom prst="flowChartManualInpu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START PB</a:t>
            </a:r>
          </a:p>
        </p:txBody>
      </p:sp>
      <p:sp>
        <p:nvSpPr>
          <p:cNvPr id="4" name="Flowchart: Decision 3">
            <a:extLst>
              <a:ext uri="{FF2B5EF4-FFF2-40B4-BE49-F238E27FC236}">
                <a16:creationId xmlns:a16="http://schemas.microsoft.com/office/drawing/2014/main" id="{384EB097-21AD-42C6-3505-04DBB981E0A4}"/>
              </a:ext>
            </a:extLst>
          </p:cNvPr>
          <p:cNvSpPr/>
          <p:nvPr/>
        </p:nvSpPr>
        <p:spPr>
          <a:xfrm>
            <a:off x="2251709" y="2863603"/>
            <a:ext cx="2354580" cy="1234440"/>
          </a:xfrm>
          <a:prstGeom prst="flowChartDecisi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MACHINE HOME</a:t>
            </a:r>
          </a:p>
        </p:txBody>
      </p:sp>
      <p:sp>
        <p:nvSpPr>
          <p:cNvPr id="6" name="Flowchart: Decision 5">
            <a:extLst>
              <a:ext uri="{FF2B5EF4-FFF2-40B4-BE49-F238E27FC236}">
                <a16:creationId xmlns:a16="http://schemas.microsoft.com/office/drawing/2014/main" id="{B59F7065-D17A-A422-F95C-4C865C57DFD7}"/>
              </a:ext>
            </a:extLst>
          </p:cNvPr>
          <p:cNvSpPr/>
          <p:nvPr/>
        </p:nvSpPr>
        <p:spPr>
          <a:xfrm>
            <a:off x="2251709" y="4809257"/>
            <a:ext cx="2354580" cy="1234440"/>
          </a:xfrm>
          <a:prstGeom prst="flowChartDecisi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MACHINE AUTO</a:t>
            </a:r>
          </a:p>
        </p:txBody>
      </p:sp>
      <p:sp>
        <p:nvSpPr>
          <p:cNvPr id="8" name="Flowchart: Decision 7">
            <a:extLst>
              <a:ext uri="{FF2B5EF4-FFF2-40B4-BE49-F238E27FC236}">
                <a16:creationId xmlns:a16="http://schemas.microsoft.com/office/drawing/2014/main" id="{469C91D7-CEB1-D042-9D3C-10A2A2AA042F}"/>
              </a:ext>
            </a:extLst>
          </p:cNvPr>
          <p:cNvSpPr/>
          <p:nvPr/>
        </p:nvSpPr>
        <p:spPr>
          <a:xfrm>
            <a:off x="2251709" y="6861405"/>
            <a:ext cx="2354580" cy="1234440"/>
          </a:xfrm>
          <a:prstGeom prst="flowChartDecisi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MACHINE NORMAL</a:t>
            </a:r>
          </a:p>
        </p:txBody>
      </p:sp>
      <p:sp>
        <p:nvSpPr>
          <p:cNvPr id="9" name="Flowchart: Terminator 8">
            <a:extLst>
              <a:ext uri="{FF2B5EF4-FFF2-40B4-BE49-F238E27FC236}">
                <a16:creationId xmlns:a16="http://schemas.microsoft.com/office/drawing/2014/main" id="{F6394F2B-0DD9-1394-C618-CE21F0308069}"/>
              </a:ext>
            </a:extLst>
          </p:cNvPr>
          <p:cNvSpPr/>
          <p:nvPr/>
        </p:nvSpPr>
        <p:spPr>
          <a:xfrm>
            <a:off x="2693669" y="8913554"/>
            <a:ext cx="1470661" cy="554635"/>
          </a:xfrm>
          <a:prstGeom prst="flowChartTermina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AUTO RUNNING</a:t>
            </a:r>
          </a:p>
        </p:txBody>
      </p:sp>
      <p:cxnSp>
        <p:nvCxnSpPr>
          <p:cNvPr id="11" name="Straight Arrow Connector 10">
            <a:extLst>
              <a:ext uri="{FF2B5EF4-FFF2-40B4-BE49-F238E27FC236}">
                <a16:creationId xmlns:a16="http://schemas.microsoft.com/office/drawing/2014/main" id="{2C358FE6-0942-6F2B-7266-FDE35F595E55}"/>
              </a:ext>
            </a:extLst>
          </p:cNvPr>
          <p:cNvCxnSpPr>
            <a:stCxn id="2" idx="2"/>
            <a:endCxn id="3" idx="0"/>
          </p:cNvCxnSpPr>
          <p:nvPr/>
        </p:nvCxnSpPr>
        <p:spPr>
          <a:xfrm>
            <a:off x="3429000" y="1535169"/>
            <a:ext cx="0" cy="38989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A7075E-FBBC-0B49-9F65-BC52F3EA6EB6}"/>
              </a:ext>
            </a:extLst>
          </p:cNvPr>
          <p:cNvCxnSpPr>
            <a:cxnSpLocks/>
            <a:stCxn id="3" idx="2"/>
            <a:endCxn id="4" idx="0"/>
          </p:cNvCxnSpPr>
          <p:nvPr/>
        </p:nvCxnSpPr>
        <p:spPr>
          <a:xfrm flipH="1">
            <a:off x="3428999" y="2542286"/>
            <a:ext cx="1" cy="32131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816F8D-854D-B846-C06E-8C129DFAADCC}"/>
              </a:ext>
            </a:extLst>
          </p:cNvPr>
          <p:cNvCxnSpPr>
            <a:cxnSpLocks/>
            <a:stCxn id="4" idx="2"/>
            <a:endCxn id="6" idx="0"/>
          </p:cNvCxnSpPr>
          <p:nvPr/>
        </p:nvCxnSpPr>
        <p:spPr>
          <a:xfrm>
            <a:off x="3428999" y="4098043"/>
            <a:ext cx="0" cy="71121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A1C294-C6B1-8EAE-49C9-4442E855E77C}"/>
              </a:ext>
            </a:extLst>
          </p:cNvPr>
          <p:cNvCxnSpPr>
            <a:cxnSpLocks/>
            <a:stCxn id="6" idx="2"/>
            <a:endCxn id="8" idx="0"/>
          </p:cNvCxnSpPr>
          <p:nvPr/>
        </p:nvCxnSpPr>
        <p:spPr>
          <a:xfrm>
            <a:off x="3428999" y="6043697"/>
            <a:ext cx="0" cy="81770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15E305-E98B-AA2F-53FC-B35D87598EEF}"/>
              </a:ext>
            </a:extLst>
          </p:cNvPr>
          <p:cNvCxnSpPr>
            <a:cxnSpLocks/>
            <a:stCxn id="8" idx="2"/>
            <a:endCxn id="9" idx="0"/>
          </p:cNvCxnSpPr>
          <p:nvPr/>
        </p:nvCxnSpPr>
        <p:spPr>
          <a:xfrm>
            <a:off x="3428999" y="8095845"/>
            <a:ext cx="1" cy="81770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52A8EF6-23C2-8062-98C8-426A0002DF28}"/>
              </a:ext>
            </a:extLst>
          </p:cNvPr>
          <p:cNvCxnSpPr>
            <a:stCxn id="4" idx="3"/>
            <a:endCxn id="2" idx="3"/>
          </p:cNvCxnSpPr>
          <p:nvPr/>
        </p:nvCxnSpPr>
        <p:spPr>
          <a:xfrm flipH="1" flipV="1">
            <a:off x="4164330" y="1257852"/>
            <a:ext cx="441959" cy="2222971"/>
          </a:xfrm>
          <a:prstGeom prst="bentConnector3">
            <a:avLst>
              <a:gd name="adj1" fmla="val -5172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128B4E1-A1FA-9D5D-7506-0C5A7A5F5030}"/>
              </a:ext>
            </a:extLst>
          </p:cNvPr>
          <p:cNvCxnSpPr>
            <a:stCxn id="6" idx="3"/>
            <a:endCxn id="2" idx="3"/>
          </p:cNvCxnSpPr>
          <p:nvPr/>
        </p:nvCxnSpPr>
        <p:spPr>
          <a:xfrm flipH="1" flipV="1">
            <a:off x="4164330" y="1257852"/>
            <a:ext cx="441959" cy="4168625"/>
          </a:xfrm>
          <a:prstGeom prst="bentConnector3">
            <a:avLst>
              <a:gd name="adj1" fmla="val -22195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9543861-1BCC-1622-8327-7230C7213341}"/>
              </a:ext>
            </a:extLst>
          </p:cNvPr>
          <p:cNvCxnSpPr>
            <a:stCxn id="8" idx="3"/>
            <a:endCxn id="2" idx="3"/>
          </p:cNvCxnSpPr>
          <p:nvPr/>
        </p:nvCxnSpPr>
        <p:spPr>
          <a:xfrm flipH="1" flipV="1">
            <a:off x="4164330" y="1257852"/>
            <a:ext cx="441959" cy="6220773"/>
          </a:xfrm>
          <a:prstGeom prst="bentConnector3">
            <a:avLst>
              <a:gd name="adj1" fmla="val -38433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893366E-5DE1-464B-4E9B-44F49AC5A7C8}"/>
              </a:ext>
            </a:extLst>
          </p:cNvPr>
          <p:cNvSpPr txBox="1"/>
          <p:nvPr/>
        </p:nvSpPr>
        <p:spPr>
          <a:xfrm>
            <a:off x="3498012" y="4084318"/>
            <a:ext cx="807815" cy="369332"/>
          </a:xfrm>
          <a:prstGeom prst="rect">
            <a:avLst/>
          </a:prstGeom>
          <a:noFill/>
        </p:spPr>
        <p:txBody>
          <a:bodyPr wrap="square" rtlCol="0">
            <a:spAutoFit/>
          </a:bodyPr>
          <a:lstStyle/>
          <a:p>
            <a:r>
              <a:rPr lang="en-IN" dirty="0"/>
              <a:t>YES</a:t>
            </a:r>
          </a:p>
        </p:txBody>
      </p:sp>
      <p:sp>
        <p:nvSpPr>
          <p:cNvPr id="45" name="TextBox 44">
            <a:extLst>
              <a:ext uri="{FF2B5EF4-FFF2-40B4-BE49-F238E27FC236}">
                <a16:creationId xmlns:a16="http://schemas.microsoft.com/office/drawing/2014/main" id="{CBEB3F4D-50C5-8557-82A5-FCB4941AE3D0}"/>
              </a:ext>
            </a:extLst>
          </p:cNvPr>
          <p:cNvSpPr txBox="1"/>
          <p:nvPr/>
        </p:nvSpPr>
        <p:spPr>
          <a:xfrm>
            <a:off x="3498011" y="6053726"/>
            <a:ext cx="807815" cy="369332"/>
          </a:xfrm>
          <a:prstGeom prst="rect">
            <a:avLst/>
          </a:prstGeom>
          <a:noFill/>
        </p:spPr>
        <p:txBody>
          <a:bodyPr wrap="square" rtlCol="0">
            <a:spAutoFit/>
          </a:bodyPr>
          <a:lstStyle/>
          <a:p>
            <a:r>
              <a:rPr lang="en-IN" dirty="0"/>
              <a:t>YES</a:t>
            </a:r>
          </a:p>
        </p:txBody>
      </p:sp>
      <p:sp>
        <p:nvSpPr>
          <p:cNvPr id="46" name="TextBox 45">
            <a:extLst>
              <a:ext uri="{FF2B5EF4-FFF2-40B4-BE49-F238E27FC236}">
                <a16:creationId xmlns:a16="http://schemas.microsoft.com/office/drawing/2014/main" id="{AAD7D14E-9CDF-2E41-8BE5-BBD3DE3716AA}"/>
              </a:ext>
            </a:extLst>
          </p:cNvPr>
          <p:cNvSpPr txBox="1"/>
          <p:nvPr/>
        </p:nvSpPr>
        <p:spPr>
          <a:xfrm>
            <a:off x="3430010" y="8135367"/>
            <a:ext cx="807815" cy="369332"/>
          </a:xfrm>
          <a:prstGeom prst="rect">
            <a:avLst/>
          </a:prstGeom>
          <a:noFill/>
        </p:spPr>
        <p:txBody>
          <a:bodyPr wrap="square" rtlCol="0">
            <a:spAutoFit/>
          </a:bodyPr>
          <a:lstStyle/>
          <a:p>
            <a:r>
              <a:rPr lang="en-IN" dirty="0"/>
              <a:t>YES</a:t>
            </a:r>
          </a:p>
        </p:txBody>
      </p:sp>
      <p:sp>
        <p:nvSpPr>
          <p:cNvPr id="47" name="TextBox 46">
            <a:extLst>
              <a:ext uri="{FF2B5EF4-FFF2-40B4-BE49-F238E27FC236}">
                <a16:creationId xmlns:a16="http://schemas.microsoft.com/office/drawing/2014/main" id="{B897F6F3-30B9-8792-8B79-42CF4E14BFC2}"/>
              </a:ext>
            </a:extLst>
          </p:cNvPr>
          <p:cNvSpPr txBox="1"/>
          <p:nvPr/>
        </p:nvSpPr>
        <p:spPr>
          <a:xfrm>
            <a:off x="4307317" y="2973216"/>
            <a:ext cx="807815" cy="369332"/>
          </a:xfrm>
          <a:prstGeom prst="rect">
            <a:avLst/>
          </a:prstGeom>
          <a:noFill/>
        </p:spPr>
        <p:txBody>
          <a:bodyPr wrap="square" rtlCol="0">
            <a:spAutoFit/>
          </a:bodyPr>
          <a:lstStyle/>
          <a:p>
            <a:r>
              <a:rPr lang="en-IN" dirty="0"/>
              <a:t>NO</a:t>
            </a:r>
          </a:p>
        </p:txBody>
      </p:sp>
      <p:sp>
        <p:nvSpPr>
          <p:cNvPr id="48" name="TextBox 47">
            <a:extLst>
              <a:ext uri="{FF2B5EF4-FFF2-40B4-BE49-F238E27FC236}">
                <a16:creationId xmlns:a16="http://schemas.microsoft.com/office/drawing/2014/main" id="{60F52BA4-F09D-1151-BF9E-EB3C935B8BA2}"/>
              </a:ext>
            </a:extLst>
          </p:cNvPr>
          <p:cNvSpPr txBox="1"/>
          <p:nvPr/>
        </p:nvSpPr>
        <p:spPr>
          <a:xfrm>
            <a:off x="4533803" y="5011521"/>
            <a:ext cx="807815" cy="369332"/>
          </a:xfrm>
          <a:prstGeom prst="rect">
            <a:avLst/>
          </a:prstGeom>
          <a:noFill/>
        </p:spPr>
        <p:txBody>
          <a:bodyPr wrap="square" rtlCol="0">
            <a:spAutoFit/>
          </a:bodyPr>
          <a:lstStyle/>
          <a:p>
            <a:r>
              <a:rPr lang="en-IN" dirty="0"/>
              <a:t>NO</a:t>
            </a:r>
          </a:p>
        </p:txBody>
      </p:sp>
      <p:sp>
        <p:nvSpPr>
          <p:cNvPr id="49" name="TextBox 48">
            <a:extLst>
              <a:ext uri="{FF2B5EF4-FFF2-40B4-BE49-F238E27FC236}">
                <a16:creationId xmlns:a16="http://schemas.microsoft.com/office/drawing/2014/main" id="{AA33D211-8327-DAF1-20AC-BBCF101B7C5D}"/>
              </a:ext>
            </a:extLst>
          </p:cNvPr>
          <p:cNvSpPr txBox="1"/>
          <p:nvPr/>
        </p:nvSpPr>
        <p:spPr>
          <a:xfrm>
            <a:off x="4533803" y="7095450"/>
            <a:ext cx="1543147" cy="369332"/>
          </a:xfrm>
          <a:prstGeom prst="rect">
            <a:avLst/>
          </a:prstGeom>
          <a:noFill/>
        </p:spPr>
        <p:txBody>
          <a:bodyPr wrap="square" rtlCol="0">
            <a:spAutoFit/>
          </a:bodyPr>
          <a:lstStyle/>
          <a:p>
            <a:r>
              <a:rPr lang="en-IN" dirty="0"/>
              <a:t>NO (FAULT)</a:t>
            </a:r>
          </a:p>
        </p:txBody>
      </p:sp>
      <p:sp>
        <p:nvSpPr>
          <p:cNvPr id="51" name="TextBox 50">
            <a:extLst>
              <a:ext uri="{FF2B5EF4-FFF2-40B4-BE49-F238E27FC236}">
                <a16:creationId xmlns:a16="http://schemas.microsoft.com/office/drawing/2014/main" id="{E06D23C7-2858-EB26-DE83-B5C85E22F747}"/>
              </a:ext>
            </a:extLst>
          </p:cNvPr>
          <p:cNvSpPr txBox="1"/>
          <p:nvPr/>
        </p:nvSpPr>
        <p:spPr>
          <a:xfrm>
            <a:off x="95490" y="3148308"/>
            <a:ext cx="2222340" cy="646331"/>
          </a:xfrm>
          <a:prstGeom prst="rect">
            <a:avLst/>
          </a:prstGeom>
          <a:noFill/>
        </p:spPr>
        <p:txBody>
          <a:bodyPr wrap="square" rtlCol="0">
            <a:spAutoFit/>
          </a:bodyPr>
          <a:lstStyle/>
          <a:p>
            <a:r>
              <a:rPr lang="en-IN" dirty="0"/>
              <a:t>Check Reed Switch &amp; </a:t>
            </a:r>
          </a:p>
          <a:p>
            <a:r>
              <a:rPr lang="en-IN" dirty="0"/>
              <a:t>Slide position</a:t>
            </a:r>
          </a:p>
        </p:txBody>
      </p:sp>
      <p:sp>
        <p:nvSpPr>
          <p:cNvPr id="52" name="TextBox 51">
            <a:extLst>
              <a:ext uri="{FF2B5EF4-FFF2-40B4-BE49-F238E27FC236}">
                <a16:creationId xmlns:a16="http://schemas.microsoft.com/office/drawing/2014/main" id="{58D273ED-3CE4-3B41-DC60-F155606CED2C}"/>
              </a:ext>
            </a:extLst>
          </p:cNvPr>
          <p:cNvSpPr txBox="1"/>
          <p:nvPr/>
        </p:nvSpPr>
        <p:spPr>
          <a:xfrm>
            <a:off x="95490" y="5241811"/>
            <a:ext cx="2222340" cy="646331"/>
          </a:xfrm>
          <a:prstGeom prst="rect">
            <a:avLst/>
          </a:prstGeom>
          <a:noFill/>
        </p:spPr>
        <p:txBody>
          <a:bodyPr wrap="square" rtlCol="0">
            <a:spAutoFit/>
          </a:bodyPr>
          <a:lstStyle/>
          <a:p>
            <a:r>
              <a:rPr lang="en-IN" dirty="0"/>
              <a:t>Check Manual Screen </a:t>
            </a:r>
          </a:p>
          <a:p>
            <a:r>
              <a:rPr lang="en-IN" dirty="0"/>
              <a:t>If NO</a:t>
            </a:r>
          </a:p>
        </p:txBody>
      </p:sp>
      <p:sp>
        <p:nvSpPr>
          <p:cNvPr id="53" name="TextBox 52">
            <a:extLst>
              <a:ext uri="{FF2B5EF4-FFF2-40B4-BE49-F238E27FC236}">
                <a16:creationId xmlns:a16="http://schemas.microsoft.com/office/drawing/2014/main" id="{FEEED1AC-27B2-7A60-43C9-B6BD0F723A52}"/>
              </a:ext>
            </a:extLst>
          </p:cNvPr>
          <p:cNvSpPr txBox="1"/>
          <p:nvPr/>
        </p:nvSpPr>
        <p:spPr>
          <a:xfrm>
            <a:off x="95490" y="7121537"/>
            <a:ext cx="2222340" cy="923330"/>
          </a:xfrm>
          <a:prstGeom prst="rect">
            <a:avLst/>
          </a:prstGeom>
          <a:noFill/>
        </p:spPr>
        <p:txBody>
          <a:bodyPr wrap="square" rtlCol="0">
            <a:spAutoFit/>
          </a:bodyPr>
          <a:lstStyle/>
          <a:p>
            <a:r>
              <a:rPr lang="en-IN" dirty="0"/>
              <a:t>Check Alarm Screen</a:t>
            </a:r>
          </a:p>
          <a:p>
            <a:r>
              <a:rPr lang="en-IN" dirty="0"/>
              <a:t>For any alarm reset alarm before if NO</a:t>
            </a:r>
          </a:p>
        </p:txBody>
      </p:sp>
      <p:sp>
        <p:nvSpPr>
          <p:cNvPr id="56" name="Footer Placeholder 55">
            <a:extLst>
              <a:ext uri="{FF2B5EF4-FFF2-40B4-BE49-F238E27FC236}">
                <a16:creationId xmlns:a16="http://schemas.microsoft.com/office/drawing/2014/main" id="{7485FD51-B75F-0F8E-57B4-C343868F3D77}"/>
              </a:ext>
            </a:extLst>
          </p:cNvPr>
          <p:cNvSpPr>
            <a:spLocks noGrp="1"/>
          </p:cNvSpPr>
          <p:nvPr>
            <p:ph type="ftr" sz="quarter" idx="11"/>
          </p:nvPr>
        </p:nvSpPr>
        <p:spPr/>
        <p:txBody>
          <a:bodyPr/>
          <a:lstStyle/>
          <a:p>
            <a:r>
              <a:rPr lang="en-IN" dirty="0"/>
              <a:t>(C) Maintics Automation &amp; Robotics LLP</a:t>
            </a:r>
          </a:p>
        </p:txBody>
      </p:sp>
      <p:sp>
        <p:nvSpPr>
          <p:cNvPr id="57" name="Slide Number Placeholder 56">
            <a:extLst>
              <a:ext uri="{FF2B5EF4-FFF2-40B4-BE49-F238E27FC236}">
                <a16:creationId xmlns:a16="http://schemas.microsoft.com/office/drawing/2014/main" id="{918E2058-9912-1C3F-EE4C-D0915C1FE716}"/>
              </a:ext>
            </a:extLst>
          </p:cNvPr>
          <p:cNvSpPr>
            <a:spLocks noGrp="1"/>
          </p:cNvSpPr>
          <p:nvPr>
            <p:ph type="sldNum" sz="quarter" idx="12"/>
          </p:nvPr>
        </p:nvSpPr>
        <p:spPr/>
        <p:txBody>
          <a:bodyPr/>
          <a:lstStyle/>
          <a:p>
            <a:r>
              <a:rPr lang="en-IN" dirty="0"/>
              <a:t>Page </a:t>
            </a:r>
            <a:fld id="{13CA0D8D-E894-4156-8FC7-A5C12655CF59}" type="slidenum">
              <a:rPr lang="en-IN" smtClean="0"/>
              <a:pPr/>
              <a:t>28</a:t>
            </a:fld>
            <a:r>
              <a:rPr lang="en-IN" dirty="0"/>
              <a:t> of 36 </a:t>
            </a:r>
          </a:p>
        </p:txBody>
      </p:sp>
    </p:spTree>
    <p:extLst>
      <p:ext uri="{BB962C8B-B14F-4D97-AF65-F5344CB8AC3E}">
        <p14:creationId xmlns:p14="http://schemas.microsoft.com/office/powerpoint/2010/main" val="309646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05A-4788-10EF-5481-BA7BE44AD53A}"/>
              </a:ext>
            </a:extLst>
          </p:cNvPr>
          <p:cNvSpPr>
            <a:spLocks noGrp="1"/>
          </p:cNvSpPr>
          <p:nvPr>
            <p:ph type="title"/>
          </p:nvPr>
        </p:nvSpPr>
        <p:spPr>
          <a:xfrm>
            <a:off x="471488" y="3995649"/>
            <a:ext cx="5915025" cy="1914702"/>
          </a:xfrm>
        </p:spPr>
        <p:txBody>
          <a:bodyPr/>
          <a:lstStyle/>
          <a:p>
            <a:pPr algn="ctr"/>
            <a:r>
              <a:rPr lang="en-IN" u="sng" dirty="0">
                <a:solidFill>
                  <a:srgbClr val="00B0F0"/>
                </a:solidFill>
              </a:rPr>
              <a:t>BOM (BILL OF MATERIAL)</a:t>
            </a:r>
          </a:p>
        </p:txBody>
      </p:sp>
      <p:sp>
        <p:nvSpPr>
          <p:cNvPr id="5" name="Footer Placeholder 4">
            <a:extLst>
              <a:ext uri="{FF2B5EF4-FFF2-40B4-BE49-F238E27FC236}">
                <a16:creationId xmlns:a16="http://schemas.microsoft.com/office/drawing/2014/main" id="{3825EC11-0F90-2E84-F81E-6AE258AC80FF}"/>
              </a:ext>
            </a:extLst>
          </p:cNvPr>
          <p:cNvSpPr>
            <a:spLocks noGrp="1"/>
          </p:cNvSpPr>
          <p:nvPr>
            <p:ph type="ftr" sz="quarter" idx="11"/>
          </p:nvPr>
        </p:nvSpPr>
        <p:spPr/>
        <p:txBody>
          <a:bodyPr/>
          <a:lstStyle/>
          <a:p>
            <a:r>
              <a:rPr lang="en-IN" dirty="0"/>
              <a:t>(C) Maintics Automation &amp; Robotics LLP</a:t>
            </a:r>
          </a:p>
        </p:txBody>
      </p:sp>
      <p:sp>
        <p:nvSpPr>
          <p:cNvPr id="6" name="Slide Number Placeholder 5">
            <a:extLst>
              <a:ext uri="{FF2B5EF4-FFF2-40B4-BE49-F238E27FC236}">
                <a16:creationId xmlns:a16="http://schemas.microsoft.com/office/drawing/2014/main" id="{C18B9599-0AF7-426D-74FC-037696EE39B0}"/>
              </a:ext>
            </a:extLst>
          </p:cNvPr>
          <p:cNvSpPr>
            <a:spLocks noGrp="1"/>
          </p:cNvSpPr>
          <p:nvPr>
            <p:ph type="sldNum" sz="quarter" idx="12"/>
          </p:nvPr>
        </p:nvSpPr>
        <p:spPr/>
        <p:txBody>
          <a:bodyPr/>
          <a:lstStyle/>
          <a:p>
            <a:r>
              <a:rPr lang="en-IN" dirty="0"/>
              <a:t>Page </a:t>
            </a:r>
            <a:fld id="{13CA0D8D-E894-4156-8FC7-A5C12655CF59}" type="slidenum">
              <a:rPr lang="en-IN" smtClean="0"/>
              <a:pPr/>
              <a:t>29</a:t>
            </a:fld>
            <a:r>
              <a:rPr lang="en-IN" dirty="0"/>
              <a:t> of 36 </a:t>
            </a:r>
          </a:p>
        </p:txBody>
      </p:sp>
    </p:spTree>
    <p:extLst>
      <p:ext uri="{BB962C8B-B14F-4D97-AF65-F5344CB8AC3E}">
        <p14:creationId xmlns:p14="http://schemas.microsoft.com/office/powerpoint/2010/main" val="243697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6EC98-805A-EADE-B86A-64662CB93DF5}"/>
              </a:ext>
            </a:extLst>
          </p:cNvPr>
          <p:cNvSpPr>
            <a:spLocks noGrp="1"/>
          </p:cNvSpPr>
          <p:nvPr>
            <p:ph idx="1"/>
          </p:nvPr>
        </p:nvSpPr>
        <p:spPr>
          <a:xfrm>
            <a:off x="471488" y="4374127"/>
            <a:ext cx="5915025" cy="1157746"/>
          </a:xfrm>
        </p:spPr>
        <p:txBody>
          <a:bodyPr anchor="ctr">
            <a:normAutofit/>
          </a:bodyPr>
          <a:lstStyle/>
          <a:p>
            <a:pPr marL="0" indent="0" algn="ctr">
              <a:buNone/>
            </a:pPr>
            <a:r>
              <a:rPr lang="en-IN" sz="4800" u="sng" dirty="0">
                <a:solidFill>
                  <a:schemeClr val="accent5"/>
                </a:solidFill>
              </a:rPr>
              <a:t>Operation Manual</a:t>
            </a:r>
          </a:p>
        </p:txBody>
      </p:sp>
      <p:sp>
        <p:nvSpPr>
          <p:cNvPr id="7" name="Footer Placeholder 6">
            <a:extLst>
              <a:ext uri="{FF2B5EF4-FFF2-40B4-BE49-F238E27FC236}">
                <a16:creationId xmlns:a16="http://schemas.microsoft.com/office/drawing/2014/main" id="{C565BA2E-9989-20A8-4C34-516D5207AB3D}"/>
              </a:ext>
            </a:extLst>
          </p:cNvPr>
          <p:cNvSpPr>
            <a:spLocks noGrp="1"/>
          </p:cNvSpPr>
          <p:nvPr>
            <p:ph type="ftr" sz="quarter" idx="11"/>
          </p:nvPr>
        </p:nvSpPr>
        <p:spPr/>
        <p:txBody>
          <a:bodyPr/>
          <a:lstStyle/>
          <a:p>
            <a:r>
              <a:rPr lang="en-IN" dirty="0"/>
              <a:t>(C) Maintics Automation &amp; Robotics LLP</a:t>
            </a:r>
          </a:p>
        </p:txBody>
      </p:sp>
      <p:sp>
        <p:nvSpPr>
          <p:cNvPr id="8" name="Slide Number Placeholder 7">
            <a:extLst>
              <a:ext uri="{FF2B5EF4-FFF2-40B4-BE49-F238E27FC236}">
                <a16:creationId xmlns:a16="http://schemas.microsoft.com/office/drawing/2014/main" id="{1DB40F5D-0F61-6E7C-2AB9-EE5CF0DD76FD}"/>
              </a:ext>
            </a:extLst>
          </p:cNvPr>
          <p:cNvSpPr>
            <a:spLocks noGrp="1"/>
          </p:cNvSpPr>
          <p:nvPr>
            <p:ph type="sldNum" sz="quarter" idx="12"/>
          </p:nvPr>
        </p:nvSpPr>
        <p:spPr/>
        <p:txBody>
          <a:bodyPr/>
          <a:lstStyle/>
          <a:p>
            <a:r>
              <a:rPr lang="en-IN" dirty="0"/>
              <a:t>Page </a:t>
            </a:r>
            <a:fld id="{13CA0D8D-E894-4156-8FC7-A5C12655CF59}" type="slidenum">
              <a:rPr lang="en-IN" smtClean="0"/>
              <a:pPr/>
              <a:t>3</a:t>
            </a:fld>
            <a:r>
              <a:rPr lang="en-IN" dirty="0"/>
              <a:t> of 36 </a:t>
            </a:r>
          </a:p>
        </p:txBody>
      </p:sp>
    </p:spTree>
    <p:extLst>
      <p:ext uri="{BB962C8B-B14F-4D97-AF65-F5344CB8AC3E}">
        <p14:creationId xmlns:p14="http://schemas.microsoft.com/office/powerpoint/2010/main" val="842789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4921C2-E237-25AE-4448-DEA8FA195510}"/>
              </a:ext>
            </a:extLst>
          </p:cNvPr>
          <p:cNvSpPr txBox="1">
            <a:spLocks/>
          </p:cNvSpPr>
          <p:nvPr/>
        </p:nvSpPr>
        <p:spPr>
          <a:xfrm>
            <a:off x="471487"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u="sng" dirty="0">
                <a:solidFill>
                  <a:srgbClr val="002060"/>
                </a:solidFill>
              </a:rPr>
              <a:t>1. LIST OF ITEMS USED</a:t>
            </a:r>
          </a:p>
        </p:txBody>
      </p:sp>
      <p:sp>
        <p:nvSpPr>
          <p:cNvPr id="8" name="Footer Placeholder 7">
            <a:extLst>
              <a:ext uri="{FF2B5EF4-FFF2-40B4-BE49-F238E27FC236}">
                <a16:creationId xmlns:a16="http://schemas.microsoft.com/office/drawing/2014/main" id="{9E48A36A-DFB6-6B40-7FE0-801A6598B833}"/>
              </a:ext>
            </a:extLst>
          </p:cNvPr>
          <p:cNvSpPr>
            <a:spLocks noGrp="1"/>
          </p:cNvSpPr>
          <p:nvPr>
            <p:ph type="ftr" sz="quarter" idx="11"/>
          </p:nvPr>
        </p:nvSpPr>
        <p:spPr/>
        <p:txBody>
          <a:bodyPr/>
          <a:lstStyle/>
          <a:p>
            <a:r>
              <a:rPr lang="en-IN" dirty="0"/>
              <a:t>(C) Maintics Automation &amp; Robotics LLP</a:t>
            </a:r>
          </a:p>
        </p:txBody>
      </p:sp>
      <p:sp>
        <p:nvSpPr>
          <p:cNvPr id="9" name="Slide Number Placeholder 8">
            <a:extLst>
              <a:ext uri="{FF2B5EF4-FFF2-40B4-BE49-F238E27FC236}">
                <a16:creationId xmlns:a16="http://schemas.microsoft.com/office/drawing/2014/main" id="{EDFB8CBD-648A-B879-836B-2C0E06FD1219}"/>
              </a:ext>
            </a:extLst>
          </p:cNvPr>
          <p:cNvSpPr>
            <a:spLocks noGrp="1"/>
          </p:cNvSpPr>
          <p:nvPr>
            <p:ph type="sldNum" sz="quarter" idx="12"/>
          </p:nvPr>
        </p:nvSpPr>
        <p:spPr/>
        <p:txBody>
          <a:bodyPr/>
          <a:lstStyle/>
          <a:p>
            <a:r>
              <a:rPr lang="en-IN" dirty="0"/>
              <a:t>Page </a:t>
            </a:r>
            <a:fld id="{13CA0D8D-E894-4156-8FC7-A5C12655CF59}" type="slidenum">
              <a:rPr lang="en-IN" smtClean="0"/>
              <a:pPr/>
              <a:t>30</a:t>
            </a:fld>
            <a:r>
              <a:rPr lang="en-IN" dirty="0"/>
              <a:t> of 36 </a:t>
            </a:r>
          </a:p>
        </p:txBody>
      </p:sp>
      <p:pic>
        <p:nvPicPr>
          <p:cNvPr id="3" name="Picture 2">
            <a:extLst>
              <a:ext uri="{FF2B5EF4-FFF2-40B4-BE49-F238E27FC236}">
                <a16:creationId xmlns:a16="http://schemas.microsoft.com/office/drawing/2014/main" id="{65FF61F4-96F6-04BD-8086-01AFE7326482}"/>
              </a:ext>
            </a:extLst>
          </p:cNvPr>
          <p:cNvPicPr>
            <a:picLocks noChangeAspect="1"/>
          </p:cNvPicPr>
          <p:nvPr/>
        </p:nvPicPr>
        <p:blipFill>
          <a:blip r:embed="rId2"/>
          <a:stretch>
            <a:fillRect/>
          </a:stretch>
        </p:blipFill>
        <p:spPr>
          <a:xfrm>
            <a:off x="219635" y="1250576"/>
            <a:ext cx="6418729" cy="7839636"/>
          </a:xfrm>
          <a:prstGeom prst="rect">
            <a:avLst/>
          </a:prstGeom>
        </p:spPr>
      </p:pic>
    </p:spTree>
    <p:extLst>
      <p:ext uri="{BB962C8B-B14F-4D97-AF65-F5344CB8AC3E}">
        <p14:creationId xmlns:p14="http://schemas.microsoft.com/office/powerpoint/2010/main" val="415399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798-1671-506E-F271-3AF0B98784D1}"/>
              </a:ext>
            </a:extLst>
          </p:cNvPr>
          <p:cNvSpPr>
            <a:spLocks noGrp="1"/>
          </p:cNvSpPr>
          <p:nvPr>
            <p:ph type="title"/>
          </p:nvPr>
        </p:nvSpPr>
        <p:spPr>
          <a:xfrm>
            <a:off x="471488" y="527405"/>
            <a:ext cx="5915025" cy="554635"/>
          </a:xfrm>
        </p:spPr>
        <p:txBody>
          <a:bodyPr anchor="t"/>
          <a:lstStyle/>
          <a:p>
            <a:r>
              <a:rPr lang="en-IN" b="1" u="sng" dirty="0">
                <a:solidFill>
                  <a:schemeClr val="bg1"/>
                </a:solidFill>
              </a:rPr>
              <a:t>      </a:t>
            </a:r>
            <a:r>
              <a:rPr lang="en-IN" b="1" u="sng" dirty="0">
                <a:solidFill>
                  <a:srgbClr val="002060"/>
                </a:solidFill>
              </a:rPr>
              <a:t>Company Profile Screen</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5105400"/>
            <a:ext cx="5915025" cy="1169551"/>
          </a:xfrm>
          <a:prstGeom prst="rect">
            <a:avLst/>
          </a:prstGeom>
          <a:noFill/>
        </p:spPr>
        <p:txBody>
          <a:bodyPr wrap="square" rtlCol="0">
            <a:spAutoFit/>
          </a:bodyPr>
          <a:lstStyle/>
          <a:p>
            <a:r>
              <a:rPr lang="en-IN" sz="1400" dirty="0"/>
              <a:t>At first when you turn on the Machine this screen will open.</a:t>
            </a:r>
          </a:p>
          <a:p>
            <a:endParaRPr lang="en-IN" sz="1400" dirty="0"/>
          </a:p>
          <a:p>
            <a:r>
              <a:rPr lang="en-IN" sz="1400" dirty="0"/>
              <a:t>This is the Company Introduction screen.</a:t>
            </a:r>
          </a:p>
          <a:p>
            <a:endParaRPr lang="en-IN" sz="1400" dirty="0"/>
          </a:p>
          <a:p>
            <a:r>
              <a:rPr lang="en-IN" sz="1400" dirty="0"/>
              <a:t>Click anywhere in the screen to navigate on </a:t>
            </a:r>
            <a:r>
              <a:rPr lang="en-IN" sz="1400" u="sng" dirty="0">
                <a:solidFill>
                  <a:srgbClr val="002060"/>
                </a:solidFill>
              </a:rPr>
              <a:t>Main Menu</a:t>
            </a:r>
          </a:p>
        </p:txBody>
      </p:sp>
      <p:pic>
        <p:nvPicPr>
          <p:cNvPr id="8" name="Picture 7">
            <a:extLst>
              <a:ext uri="{FF2B5EF4-FFF2-40B4-BE49-F238E27FC236}">
                <a16:creationId xmlns:a16="http://schemas.microsoft.com/office/drawing/2014/main" id="{CB9CB991-01BA-D088-86A6-7A15D6757690}"/>
              </a:ext>
            </a:extLst>
          </p:cNvPr>
          <p:cNvPicPr>
            <a:picLocks noChangeAspect="1"/>
          </p:cNvPicPr>
          <p:nvPr/>
        </p:nvPicPr>
        <p:blipFill>
          <a:blip r:embed="rId2"/>
          <a:stretch>
            <a:fillRect/>
          </a:stretch>
        </p:blipFill>
        <p:spPr>
          <a:xfrm>
            <a:off x="729000" y="1389665"/>
            <a:ext cx="5400000" cy="3247553"/>
          </a:xfrm>
          <a:prstGeom prst="rect">
            <a:avLst/>
          </a:prstGeom>
        </p:spPr>
      </p:pic>
      <p:sp>
        <p:nvSpPr>
          <p:cNvPr id="16" name="Footer Placeholder 15">
            <a:extLst>
              <a:ext uri="{FF2B5EF4-FFF2-40B4-BE49-F238E27FC236}">
                <a16:creationId xmlns:a16="http://schemas.microsoft.com/office/drawing/2014/main" id="{B4C1FAB4-2D6C-0D77-464F-A48BB4EEA30B}"/>
              </a:ext>
            </a:extLst>
          </p:cNvPr>
          <p:cNvSpPr>
            <a:spLocks noGrp="1"/>
          </p:cNvSpPr>
          <p:nvPr>
            <p:ph type="ftr" sz="quarter" idx="11"/>
          </p:nvPr>
        </p:nvSpPr>
        <p:spPr/>
        <p:txBody>
          <a:bodyPr/>
          <a:lstStyle/>
          <a:p>
            <a:r>
              <a:rPr lang="en-IN" dirty="0"/>
              <a:t>(C) Maintics Automation &amp; Robotics LLP</a:t>
            </a:r>
          </a:p>
        </p:txBody>
      </p:sp>
      <p:sp>
        <p:nvSpPr>
          <p:cNvPr id="17" name="Slide Number Placeholder 16">
            <a:extLst>
              <a:ext uri="{FF2B5EF4-FFF2-40B4-BE49-F238E27FC236}">
                <a16:creationId xmlns:a16="http://schemas.microsoft.com/office/drawing/2014/main" id="{3C983A50-0862-83BC-79E8-39D01186E516}"/>
              </a:ext>
            </a:extLst>
          </p:cNvPr>
          <p:cNvSpPr>
            <a:spLocks noGrp="1"/>
          </p:cNvSpPr>
          <p:nvPr>
            <p:ph type="sldNum" sz="quarter" idx="12"/>
          </p:nvPr>
        </p:nvSpPr>
        <p:spPr/>
        <p:txBody>
          <a:bodyPr/>
          <a:lstStyle/>
          <a:p>
            <a:r>
              <a:rPr lang="en-IN" dirty="0"/>
              <a:t>Page </a:t>
            </a:r>
            <a:fld id="{13CA0D8D-E894-4156-8FC7-A5C12655CF59}" type="slidenum">
              <a:rPr lang="en-IN" smtClean="0"/>
              <a:pPr/>
              <a:t>4</a:t>
            </a:fld>
            <a:r>
              <a:rPr lang="en-IN" dirty="0"/>
              <a:t> of 36 </a:t>
            </a:r>
          </a:p>
        </p:txBody>
      </p:sp>
    </p:spTree>
    <p:extLst>
      <p:ext uri="{BB962C8B-B14F-4D97-AF65-F5344CB8AC3E}">
        <p14:creationId xmlns:p14="http://schemas.microsoft.com/office/powerpoint/2010/main" val="139195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798-1671-506E-F271-3AF0B98784D1}"/>
              </a:ext>
            </a:extLst>
          </p:cNvPr>
          <p:cNvSpPr>
            <a:spLocks noGrp="1"/>
          </p:cNvSpPr>
          <p:nvPr>
            <p:ph type="title"/>
          </p:nvPr>
        </p:nvSpPr>
        <p:spPr>
          <a:xfrm>
            <a:off x="1109803" y="194543"/>
            <a:ext cx="4638394" cy="554635"/>
          </a:xfrm>
        </p:spPr>
        <p:txBody>
          <a:bodyPr anchor="t"/>
          <a:lstStyle/>
          <a:p>
            <a:r>
              <a:rPr lang="en-IN" dirty="0">
                <a:solidFill>
                  <a:srgbClr val="002060"/>
                </a:solidFill>
              </a:rPr>
              <a:t> </a:t>
            </a:r>
            <a:r>
              <a:rPr lang="en-IN" u="sng" dirty="0">
                <a:solidFill>
                  <a:srgbClr val="002060"/>
                </a:solidFill>
              </a:rPr>
              <a:t>MAIN MENU SCREEN</a:t>
            </a:r>
          </a:p>
        </p:txBody>
      </p:sp>
      <p:sp>
        <p:nvSpPr>
          <p:cNvPr id="6" name="TextBox 5">
            <a:extLst>
              <a:ext uri="{FF2B5EF4-FFF2-40B4-BE49-F238E27FC236}">
                <a16:creationId xmlns:a16="http://schemas.microsoft.com/office/drawing/2014/main" id="{A3708571-C640-56E1-756E-7D18EA4BD8CC}"/>
              </a:ext>
            </a:extLst>
          </p:cNvPr>
          <p:cNvSpPr txBox="1"/>
          <p:nvPr/>
        </p:nvSpPr>
        <p:spPr>
          <a:xfrm>
            <a:off x="404253" y="4228960"/>
            <a:ext cx="5915025" cy="5314788"/>
          </a:xfrm>
          <a:prstGeom prst="rect">
            <a:avLst/>
          </a:prstGeom>
          <a:noFill/>
        </p:spPr>
        <p:txBody>
          <a:bodyPr wrap="square" rtlCol="0">
            <a:spAutoFit/>
          </a:bodyPr>
          <a:lstStyle/>
          <a:p>
            <a:r>
              <a:rPr lang="en-IN" dirty="0"/>
              <a:t>This Screen is for Navigation inside the HMI of below screens.</a:t>
            </a:r>
          </a:p>
          <a:p>
            <a:r>
              <a:rPr lang="en-IN" dirty="0"/>
              <a:t>Below are the list of all available screen in the HMI.</a:t>
            </a:r>
          </a:p>
          <a:p>
            <a:pPr marL="342900" indent="-342900">
              <a:lnSpc>
                <a:spcPct val="150000"/>
              </a:lnSpc>
              <a:buFont typeface="+mj-lt"/>
              <a:buAutoNum type="arabicPeriod"/>
            </a:pPr>
            <a:r>
              <a:rPr lang="en-IN" sz="1700" b="1" dirty="0"/>
              <a:t>PROCESS MONITOR</a:t>
            </a:r>
          </a:p>
          <a:p>
            <a:pPr marL="342900" indent="-342900">
              <a:lnSpc>
                <a:spcPct val="150000"/>
              </a:lnSpc>
              <a:buFont typeface="+mj-lt"/>
              <a:buAutoNum type="arabicPeriod"/>
            </a:pPr>
            <a:r>
              <a:rPr lang="en-IN" sz="1700" b="1" dirty="0"/>
              <a:t>DRIVE MONITOR</a:t>
            </a:r>
          </a:p>
          <a:p>
            <a:pPr marL="342900" indent="-342900">
              <a:lnSpc>
                <a:spcPct val="150000"/>
              </a:lnSpc>
              <a:buFont typeface="+mj-lt"/>
              <a:buAutoNum type="arabicPeriod"/>
            </a:pPr>
            <a:r>
              <a:rPr lang="en-IN" sz="1700" b="1" dirty="0"/>
              <a:t>PART PROGRAM</a:t>
            </a:r>
          </a:p>
          <a:p>
            <a:pPr marL="342900" indent="-342900">
              <a:lnSpc>
                <a:spcPct val="150000"/>
              </a:lnSpc>
              <a:buFont typeface="+mj-lt"/>
              <a:buAutoNum type="arabicPeriod"/>
            </a:pPr>
            <a:r>
              <a:rPr lang="en-IN" sz="1700" b="1" dirty="0"/>
              <a:t>MACHINE MODE SWITCH </a:t>
            </a:r>
          </a:p>
          <a:p>
            <a:pPr marL="342900" indent="-342900">
              <a:lnSpc>
                <a:spcPct val="150000"/>
              </a:lnSpc>
              <a:buFont typeface="+mj-lt"/>
              <a:buAutoNum type="arabicPeriod"/>
            </a:pPr>
            <a:r>
              <a:rPr lang="en-IN" sz="1700" b="1" dirty="0"/>
              <a:t>SERVO SETTING</a:t>
            </a:r>
          </a:p>
          <a:p>
            <a:pPr marL="342900" indent="-342900">
              <a:lnSpc>
                <a:spcPct val="150000"/>
              </a:lnSpc>
              <a:buFont typeface="+mj-lt"/>
              <a:buAutoNum type="arabicPeriod"/>
            </a:pPr>
            <a:r>
              <a:rPr lang="en-IN" sz="1700" b="1" dirty="0"/>
              <a:t>SERVO LOAD ANALYSIS</a:t>
            </a:r>
          </a:p>
          <a:p>
            <a:pPr marL="342900" indent="-342900">
              <a:lnSpc>
                <a:spcPct val="150000"/>
              </a:lnSpc>
              <a:buFont typeface="+mj-lt"/>
              <a:buAutoNum type="arabicPeriod"/>
            </a:pPr>
            <a:r>
              <a:rPr lang="en-IN" sz="1700" b="1" dirty="0"/>
              <a:t>SERVO ALARM HISTORY</a:t>
            </a:r>
          </a:p>
          <a:p>
            <a:pPr marL="342900" indent="-342900">
              <a:lnSpc>
                <a:spcPct val="150000"/>
              </a:lnSpc>
              <a:buFont typeface="+mj-lt"/>
              <a:buAutoNum type="arabicPeriod"/>
            </a:pPr>
            <a:r>
              <a:rPr lang="en-IN" sz="1700" b="1" dirty="0"/>
              <a:t>MANUAL OPERATION</a:t>
            </a:r>
          </a:p>
          <a:p>
            <a:pPr marL="342900" indent="-342900">
              <a:lnSpc>
                <a:spcPct val="150000"/>
              </a:lnSpc>
              <a:buFont typeface="+mj-lt"/>
              <a:buAutoNum type="arabicPeriod"/>
            </a:pPr>
            <a:r>
              <a:rPr lang="en-IN" sz="1700" b="1" dirty="0"/>
              <a:t>INPUT MONITOR</a:t>
            </a:r>
          </a:p>
          <a:p>
            <a:pPr marL="342900" indent="-342900">
              <a:lnSpc>
                <a:spcPct val="150000"/>
              </a:lnSpc>
              <a:buFont typeface="+mj-lt"/>
              <a:buAutoNum type="arabicPeriod"/>
            </a:pPr>
            <a:r>
              <a:rPr lang="en-IN" sz="1700" b="1" dirty="0"/>
              <a:t>OUTPUT MONITOR</a:t>
            </a:r>
          </a:p>
          <a:p>
            <a:pPr marL="342900" indent="-342900">
              <a:lnSpc>
                <a:spcPct val="150000"/>
              </a:lnSpc>
              <a:buFont typeface="+mj-lt"/>
              <a:buAutoNum type="arabicPeriod"/>
            </a:pPr>
            <a:r>
              <a:rPr lang="en-IN" sz="1700" b="1" dirty="0"/>
              <a:t>MACHINE ALARMS</a:t>
            </a:r>
          </a:p>
          <a:p>
            <a:pPr marL="342900" indent="-342900">
              <a:lnSpc>
                <a:spcPct val="150000"/>
              </a:lnSpc>
              <a:buFont typeface="+mj-lt"/>
              <a:buAutoNum type="arabicPeriod"/>
            </a:pPr>
            <a:r>
              <a:rPr lang="en-IN" sz="1700" b="1" dirty="0"/>
              <a:t>VFD ALARMS HISTORY</a:t>
            </a:r>
          </a:p>
        </p:txBody>
      </p:sp>
      <p:sp>
        <p:nvSpPr>
          <p:cNvPr id="7" name="Footer Placeholder 6">
            <a:extLst>
              <a:ext uri="{FF2B5EF4-FFF2-40B4-BE49-F238E27FC236}">
                <a16:creationId xmlns:a16="http://schemas.microsoft.com/office/drawing/2014/main" id="{AC736E01-9E95-9905-5B8E-ED3777B05496}"/>
              </a:ext>
            </a:extLst>
          </p:cNvPr>
          <p:cNvSpPr>
            <a:spLocks noGrp="1"/>
          </p:cNvSpPr>
          <p:nvPr>
            <p:ph type="ftr" sz="quarter" idx="11"/>
          </p:nvPr>
        </p:nvSpPr>
        <p:spPr/>
        <p:txBody>
          <a:bodyPr/>
          <a:lstStyle/>
          <a:p>
            <a:r>
              <a:rPr lang="en-IN" dirty="0"/>
              <a:t>(C) Maintics Automation &amp; Robotics LLP</a:t>
            </a:r>
          </a:p>
        </p:txBody>
      </p:sp>
      <p:sp>
        <p:nvSpPr>
          <p:cNvPr id="9" name="Slide Number Placeholder 8">
            <a:extLst>
              <a:ext uri="{FF2B5EF4-FFF2-40B4-BE49-F238E27FC236}">
                <a16:creationId xmlns:a16="http://schemas.microsoft.com/office/drawing/2014/main" id="{20361358-2BA8-EDC0-7B02-7CBBF84F1F6B}"/>
              </a:ext>
            </a:extLst>
          </p:cNvPr>
          <p:cNvSpPr>
            <a:spLocks noGrp="1"/>
          </p:cNvSpPr>
          <p:nvPr>
            <p:ph type="sldNum" sz="quarter" idx="12"/>
          </p:nvPr>
        </p:nvSpPr>
        <p:spPr/>
        <p:txBody>
          <a:bodyPr/>
          <a:lstStyle/>
          <a:p>
            <a:r>
              <a:rPr lang="en-IN" dirty="0"/>
              <a:t>Page </a:t>
            </a:r>
            <a:fld id="{13CA0D8D-E894-4156-8FC7-A5C12655CF59}" type="slidenum">
              <a:rPr lang="en-IN" smtClean="0"/>
              <a:pPr/>
              <a:t>5</a:t>
            </a:fld>
            <a:r>
              <a:rPr lang="en-IN" dirty="0"/>
              <a:t> of 36 </a:t>
            </a:r>
          </a:p>
        </p:txBody>
      </p:sp>
      <p:pic>
        <p:nvPicPr>
          <p:cNvPr id="5" name="Picture 4" descr="A screenshot of a computer program&#10;&#10;Description automatically generated">
            <a:extLst>
              <a:ext uri="{FF2B5EF4-FFF2-40B4-BE49-F238E27FC236}">
                <a16:creationId xmlns:a16="http://schemas.microsoft.com/office/drawing/2014/main" id="{E09E2FF5-1479-7C3A-780E-26288038E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00" y="914230"/>
            <a:ext cx="5598000" cy="3371840"/>
          </a:xfrm>
          <a:prstGeom prst="rect">
            <a:avLst/>
          </a:prstGeom>
        </p:spPr>
      </p:pic>
    </p:spTree>
    <p:extLst>
      <p:ext uri="{BB962C8B-B14F-4D97-AF65-F5344CB8AC3E}">
        <p14:creationId xmlns:p14="http://schemas.microsoft.com/office/powerpoint/2010/main" val="49816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8614269" y="3106927"/>
            <a:ext cx="6276446" cy="4524315"/>
          </a:xfrm>
          <a:prstGeom prst="rect">
            <a:avLst/>
          </a:prstGeom>
          <a:noFill/>
        </p:spPr>
        <p:txBody>
          <a:bodyPr wrap="square" rtlCol="0">
            <a:spAutoFit/>
          </a:bodyPr>
          <a:lstStyle/>
          <a:p>
            <a:pPr marL="342900" indent="-342900">
              <a:buAutoNum type="arabicPeriod"/>
            </a:pPr>
            <a:r>
              <a:rPr lang="en-IN" b="1" dirty="0"/>
              <a:t>Machine Ready Status</a:t>
            </a:r>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Machine Auto / Manual Mode Status</a:t>
            </a:r>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Machine Auto Running Status</a:t>
            </a:r>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Device Running Status</a:t>
            </a:r>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b="1" dirty="0"/>
          </a:p>
          <a:p>
            <a:pPr marL="342900" indent="-342900">
              <a:buAutoNum type="arabicPeriod"/>
            </a:pPr>
            <a:r>
              <a:rPr lang="en-IN" b="1" dirty="0"/>
              <a:t>Home Position Indication and Fault Indication</a:t>
            </a:r>
          </a:p>
        </p:txBody>
      </p:sp>
      <p:sp>
        <p:nvSpPr>
          <p:cNvPr id="2" name="Title 1">
            <a:extLst>
              <a:ext uri="{FF2B5EF4-FFF2-40B4-BE49-F238E27FC236}">
                <a16:creationId xmlns:a16="http://schemas.microsoft.com/office/drawing/2014/main" id="{FF500798-1671-506E-F271-3AF0B98784D1}"/>
              </a:ext>
            </a:extLst>
          </p:cNvPr>
          <p:cNvSpPr>
            <a:spLocks noGrp="1"/>
          </p:cNvSpPr>
          <p:nvPr>
            <p:ph type="title"/>
          </p:nvPr>
        </p:nvSpPr>
        <p:spPr>
          <a:xfrm>
            <a:off x="471488" y="379541"/>
            <a:ext cx="5915025" cy="554635"/>
          </a:xfrm>
        </p:spPr>
        <p:txBody>
          <a:bodyPr anchor="t"/>
          <a:lstStyle/>
          <a:p>
            <a:r>
              <a:rPr lang="en-IN" dirty="0">
                <a:solidFill>
                  <a:srgbClr val="002060"/>
                </a:solidFill>
              </a:rPr>
              <a:t>1. </a:t>
            </a:r>
            <a:r>
              <a:rPr lang="en-IN" u="sng" dirty="0">
                <a:solidFill>
                  <a:srgbClr val="002060"/>
                </a:solidFill>
              </a:rPr>
              <a:t>PROCESS MONITOR SCREEN</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4239410"/>
            <a:ext cx="5915025" cy="369332"/>
          </a:xfrm>
          <a:prstGeom prst="rect">
            <a:avLst/>
          </a:prstGeom>
          <a:noFill/>
        </p:spPr>
        <p:txBody>
          <a:bodyPr wrap="square" rtlCol="0">
            <a:spAutoFit/>
          </a:bodyPr>
          <a:lstStyle/>
          <a:p>
            <a:r>
              <a:rPr lang="en-IN" b="1" dirty="0"/>
              <a:t>This screen is to Monitor Whole machine at Single Place</a:t>
            </a:r>
          </a:p>
        </p:txBody>
      </p:sp>
      <p:pic>
        <p:nvPicPr>
          <p:cNvPr id="22" name="Picture 21">
            <a:extLst>
              <a:ext uri="{FF2B5EF4-FFF2-40B4-BE49-F238E27FC236}">
                <a16:creationId xmlns:a16="http://schemas.microsoft.com/office/drawing/2014/main" id="{CCDFB905-786D-D75A-008C-4AF73DA4DA07}"/>
              </a:ext>
            </a:extLst>
          </p:cNvPr>
          <p:cNvPicPr>
            <a:picLocks noChangeAspect="1"/>
          </p:cNvPicPr>
          <p:nvPr/>
        </p:nvPicPr>
        <p:blipFill>
          <a:blip r:embed="rId2"/>
          <a:stretch>
            <a:fillRect/>
          </a:stretch>
        </p:blipFill>
        <p:spPr>
          <a:xfrm>
            <a:off x="-6735924" y="8728381"/>
            <a:ext cx="744245" cy="447385"/>
          </a:xfrm>
          <a:prstGeom prst="rect">
            <a:avLst/>
          </a:prstGeom>
        </p:spPr>
      </p:pic>
      <p:pic>
        <p:nvPicPr>
          <p:cNvPr id="24" name="Picture 23">
            <a:extLst>
              <a:ext uri="{FF2B5EF4-FFF2-40B4-BE49-F238E27FC236}">
                <a16:creationId xmlns:a16="http://schemas.microsoft.com/office/drawing/2014/main" id="{726238DC-5A45-74E3-E5F5-DE48C38323C9}"/>
              </a:ext>
            </a:extLst>
          </p:cNvPr>
          <p:cNvPicPr>
            <a:picLocks noChangeAspect="1"/>
          </p:cNvPicPr>
          <p:nvPr/>
        </p:nvPicPr>
        <p:blipFill>
          <a:blip r:embed="rId3"/>
          <a:stretch>
            <a:fillRect/>
          </a:stretch>
        </p:blipFill>
        <p:spPr>
          <a:xfrm>
            <a:off x="-5176084" y="8709926"/>
            <a:ext cx="744245" cy="451564"/>
          </a:xfrm>
          <a:prstGeom prst="rect">
            <a:avLst/>
          </a:prstGeom>
        </p:spPr>
      </p:pic>
      <p:pic>
        <p:nvPicPr>
          <p:cNvPr id="26" name="Picture 25">
            <a:extLst>
              <a:ext uri="{FF2B5EF4-FFF2-40B4-BE49-F238E27FC236}">
                <a16:creationId xmlns:a16="http://schemas.microsoft.com/office/drawing/2014/main" id="{380E89C6-2D83-5BFE-9155-5727FECD1E3E}"/>
              </a:ext>
            </a:extLst>
          </p:cNvPr>
          <p:cNvPicPr>
            <a:picLocks noChangeAspect="1"/>
          </p:cNvPicPr>
          <p:nvPr/>
        </p:nvPicPr>
        <p:blipFill>
          <a:blip r:embed="rId4"/>
          <a:stretch>
            <a:fillRect/>
          </a:stretch>
        </p:blipFill>
        <p:spPr>
          <a:xfrm>
            <a:off x="-3597768" y="8750393"/>
            <a:ext cx="746082" cy="445982"/>
          </a:xfrm>
          <a:prstGeom prst="rect">
            <a:avLst/>
          </a:prstGeom>
        </p:spPr>
      </p:pic>
      <p:pic>
        <p:nvPicPr>
          <p:cNvPr id="28" name="Picture 27">
            <a:extLst>
              <a:ext uri="{FF2B5EF4-FFF2-40B4-BE49-F238E27FC236}">
                <a16:creationId xmlns:a16="http://schemas.microsoft.com/office/drawing/2014/main" id="{15715607-30DD-C72E-830D-63C13F7877B0}"/>
              </a:ext>
            </a:extLst>
          </p:cNvPr>
          <p:cNvPicPr>
            <a:picLocks noChangeAspect="1"/>
          </p:cNvPicPr>
          <p:nvPr/>
        </p:nvPicPr>
        <p:blipFill>
          <a:blip r:embed="rId5"/>
          <a:stretch>
            <a:fillRect/>
          </a:stretch>
        </p:blipFill>
        <p:spPr>
          <a:xfrm>
            <a:off x="-2195418" y="8730284"/>
            <a:ext cx="746082" cy="449344"/>
          </a:xfrm>
          <a:prstGeom prst="rect">
            <a:avLst/>
          </a:prstGeom>
        </p:spPr>
      </p:pic>
      <p:sp>
        <p:nvSpPr>
          <p:cNvPr id="42" name="TextBox 41">
            <a:extLst>
              <a:ext uri="{FF2B5EF4-FFF2-40B4-BE49-F238E27FC236}">
                <a16:creationId xmlns:a16="http://schemas.microsoft.com/office/drawing/2014/main" id="{FC184790-265D-729E-7A4E-9D12EC63DE37}"/>
              </a:ext>
            </a:extLst>
          </p:cNvPr>
          <p:cNvSpPr txBox="1"/>
          <p:nvPr/>
        </p:nvSpPr>
        <p:spPr>
          <a:xfrm>
            <a:off x="-2922069" y="6742794"/>
            <a:ext cx="1453352" cy="369332"/>
          </a:xfrm>
          <a:prstGeom prst="rect">
            <a:avLst/>
          </a:prstGeom>
          <a:noFill/>
        </p:spPr>
        <p:txBody>
          <a:bodyPr wrap="square" rtlCol="0">
            <a:spAutoFit/>
          </a:bodyPr>
          <a:lstStyle/>
          <a:p>
            <a:r>
              <a:rPr lang="en-IN" dirty="0"/>
              <a:t>Device OFF</a:t>
            </a:r>
          </a:p>
        </p:txBody>
      </p:sp>
      <p:sp>
        <p:nvSpPr>
          <p:cNvPr id="43" name="TextBox 42">
            <a:extLst>
              <a:ext uri="{FF2B5EF4-FFF2-40B4-BE49-F238E27FC236}">
                <a16:creationId xmlns:a16="http://schemas.microsoft.com/office/drawing/2014/main" id="{16193006-EEE2-A437-FB34-AA251A42FDF3}"/>
              </a:ext>
            </a:extLst>
          </p:cNvPr>
          <p:cNvSpPr txBox="1"/>
          <p:nvPr/>
        </p:nvSpPr>
        <p:spPr>
          <a:xfrm>
            <a:off x="-2916257" y="7343621"/>
            <a:ext cx="1775085" cy="369332"/>
          </a:xfrm>
          <a:prstGeom prst="rect">
            <a:avLst/>
          </a:prstGeom>
          <a:noFill/>
        </p:spPr>
        <p:txBody>
          <a:bodyPr wrap="square" rtlCol="0">
            <a:spAutoFit/>
          </a:bodyPr>
          <a:lstStyle/>
          <a:p>
            <a:r>
              <a:rPr lang="en-IN" dirty="0"/>
              <a:t>Device Running</a:t>
            </a:r>
          </a:p>
        </p:txBody>
      </p:sp>
      <p:sp>
        <p:nvSpPr>
          <p:cNvPr id="44" name="TextBox 43">
            <a:extLst>
              <a:ext uri="{FF2B5EF4-FFF2-40B4-BE49-F238E27FC236}">
                <a16:creationId xmlns:a16="http://schemas.microsoft.com/office/drawing/2014/main" id="{846A1686-B0AE-D1E4-71FD-AB191062F6EC}"/>
              </a:ext>
            </a:extLst>
          </p:cNvPr>
          <p:cNvSpPr txBox="1"/>
          <p:nvPr/>
        </p:nvSpPr>
        <p:spPr>
          <a:xfrm>
            <a:off x="-6972754" y="9107725"/>
            <a:ext cx="1453352" cy="369332"/>
          </a:xfrm>
          <a:prstGeom prst="rect">
            <a:avLst/>
          </a:prstGeom>
          <a:noFill/>
        </p:spPr>
        <p:txBody>
          <a:bodyPr wrap="square" rtlCol="0">
            <a:spAutoFit/>
          </a:bodyPr>
          <a:lstStyle/>
          <a:p>
            <a:pPr algn="ctr"/>
            <a:r>
              <a:rPr lang="en-IN" dirty="0"/>
              <a:t>Not at Home</a:t>
            </a:r>
          </a:p>
        </p:txBody>
      </p:sp>
      <p:sp>
        <p:nvSpPr>
          <p:cNvPr id="45" name="TextBox 44">
            <a:extLst>
              <a:ext uri="{FF2B5EF4-FFF2-40B4-BE49-F238E27FC236}">
                <a16:creationId xmlns:a16="http://schemas.microsoft.com/office/drawing/2014/main" id="{E7527BFD-D412-4D2D-FA37-A755B4651C3B}"/>
              </a:ext>
            </a:extLst>
          </p:cNvPr>
          <p:cNvSpPr txBox="1"/>
          <p:nvPr/>
        </p:nvSpPr>
        <p:spPr>
          <a:xfrm>
            <a:off x="-5605556" y="9086773"/>
            <a:ext cx="1886385" cy="369332"/>
          </a:xfrm>
          <a:prstGeom prst="rect">
            <a:avLst/>
          </a:prstGeom>
          <a:noFill/>
        </p:spPr>
        <p:txBody>
          <a:bodyPr wrap="square" rtlCol="0">
            <a:spAutoFit/>
          </a:bodyPr>
          <a:lstStyle/>
          <a:p>
            <a:pPr algn="ctr"/>
            <a:r>
              <a:rPr lang="en-IN" dirty="0"/>
              <a:t>Machine at Home</a:t>
            </a:r>
          </a:p>
        </p:txBody>
      </p:sp>
      <p:sp>
        <p:nvSpPr>
          <p:cNvPr id="46" name="TextBox 45">
            <a:extLst>
              <a:ext uri="{FF2B5EF4-FFF2-40B4-BE49-F238E27FC236}">
                <a16:creationId xmlns:a16="http://schemas.microsoft.com/office/drawing/2014/main" id="{F69F1575-5BDD-14DC-5917-9A4B8E41A09E}"/>
              </a:ext>
            </a:extLst>
          </p:cNvPr>
          <p:cNvSpPr txBox="1"/>
          <p:nvPr/>
        </p:nvSpPr>
        <p:spPr>
          <a:xfrm>
            <a:off x="-3931150" y="9127740"/>
            <a:ext cx="1453352" cy="369332"/>
          </a:xfrm>
          <a:prstGeom prst="rect">
            <a:avLst/>
          </a:prstGeom>
          <a:noFill/>
        </p:spPr>
        <p:txBody>
          <a:bodyPr wrap="square" rtlCol="0">
            <a:spAutoFit/>
          </a:bodyPr>
          <a:lstStyle/>
          <a:p>
            <a:pPr algn="ctr"/>
            <a:r>
              <a:rPr lang="en-IN" dirty="0"/>
              <a:t>Normal</a:t>
            </a:r>
          </a:p>
        </p:txBody>
      </p:sp>
      <p:sp>
        <p:nvSpPr>
          <p:cNvPr id="47" name="TextBox 46">
            <a:extLst>
              <a:ext uri="{FF2B5EF4-FFF2-40B4-BE49-F238E27FC236}">
                <a16:creationId xmlns:a16="http://schemas.microsoft.com/office/drawing/2014/main" id="{2EADDD42-30EE-CCA9-3BDE-ECCDCF938084}"/>
              </a:ext>
            </a:extLst>
          </p:cNvPr>
          <p:cNvSpPr txBox="1"/>
          <p:nvPr/>
        </p:nvSpPr>
        <p:spPr>
          <a:xfrm>
            <a:off x="-2599310" y="9151210"/>
            <a:ext cx="1538025" cy="369332"/>
          </a:xfrm>
          <a:prstGeom prst="rect">
            <a:avLst/>
          </a:prstGeom>
          <a:noFill/>
        </p:spPr>
        <p:txBody>
          <a:bodyPr wrap="square" rtlCol="0">
            <a:spAutoFit/>
          </a:bodyPr>
          <a:lstStyle/>
          <a:p>
            <a:pPr algn="ctr"/>
            <a:r>
              <a:rPr lang="en-IN" dirty="0"/>
              <a:t>Machine Fault</a:t>
            </a:r>
          </a:p>
        </p:txBody>
      </p:sp>
      <p:sp>
        <p:nvSpPr>
          <p:cNvPr id="51" name="Footer Placeholder 50">
            <a:extLst>
              <a:ext uri="{FF2B5EF4-FFF2-40B4-BE49-F238E27FC236}">
                <a16:creationId xmlns:a16="http://schemas.microsoft.com/office/drawing/2014/main" id="{CD840B06-4227-8F61-941D-3B2F68D8C236}"/>
              </a:ext>
            </a:extLst>
          </p:cNvPr>
          <p:cNvSpPr>
            <a:spLocks noGrp="1"/>
          </p:cNvSpPr>
          <p:nvPr>
            <p:ph type="ftr" sz="quarter" idx="11"/>
          </p:nvPr>
        </p:nvSpPr>
        <p:spPr/>
        <p:txBody>
          <a:bodyPr/>
          <a:lstStyle/>
          <a:p>
            <a:r>
              <a:rPr lang="en-IN" dirty="0"/>
              <a:t>(C) Maintics Automation &amp; Robotics LLP</a:t>
            </a:r>
          </a:p>
        </p:txBody>
      </p:sp>
      <p:sp>
        <p:nvSpPr>
          <p:cNvPr id="52" name="Slide Number Placeholder 51">
            <a:extLst>
              <a:ext uri="{FF2B5EF4-FFF2-40B4-BE49-F238E27FC236}">
                <a16:creationId xmlns:a16="http://schemas.microsoft.com/office/drawing/2014/main" id="{F7F9CF77-324F-D5CF-AEF0-F4ECF87922BB}"/>
              </a:ext>
            </a:extLst>
          </p:cNvPr>
          <p:cNvSpPr>
            <a:spLocks noGrp="1"/>
          </p:cNvSpPr>
          <p:nvPr>
            <p:ph type="sldNum" sz="quarter" idx="12"/>
          </p:nvPr>
        </p:nvSpPr>
        <p:spPr/>
        <p:txBody>
          <a:bodyPr/>
          <a:lstStyle/>
          <a:p>
            <a:r>
              <a:rPr lang="en-IN" dirty="0"/>
              <a:t>Page </a:t>
            </a:r>
            <a:fld id="{13CA0D8D-E894-4156-8FC7-A5C12655CF59}" type="slidenum">
              <a:rPr lang="en-IN" smtClean="0"/>
              <a:pPr/>
              <a:t>6</a:t>
            </a:fld>
            <a:r>
              <a:rPr lang="en-IN" dirty="0"/>
              <a:t> of 36 </a:t>
            </a:r>
          </a:p>
        </p:txBody>
      </p:sp>
      <p:pic>
        <p:nvPicPr>
          <p:cNvPr id="16" name="Picture 15">
            <a:extLst>
              <a:ext uri="{FF2B5EF4-FFF2-40B4-BE49-F238E27FC236}">
                <a16:creationId xmlns:a16="http://schemas.microsoft.com/office/drawing/2014/main" id="{32D69F83-2281-9211-BDEE-01A675505E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6617" y="6616637"/>
            <a:ext cx="2470743" cy="525438"/>
          </a:xfrm>
          <a:prstGeom prst="rect">
            <a:avLst/>
          </a:prstGeom>
        </p:spPr>
      </p:pic>
      <p:pic>
        <p:nvPicPr>
          <p:cNvPr id="23" name="Picture 22">
            <a:extLst>
              <a:ext uri="{FF2B5EF4-FFF2-40B4-BE49-F238E27FC236}">
                <a16:creationId xmlns:a16="http://schemas.microsoft.com/office/drawing/2014/main" id="{584D7BE5-BDFC-3D5A-D15C-5B77FD0A03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3392" y="6614354"/>
            <a:ext cx="731943" cy="525438"/>
          </a:xfrm>
          <a:prstGeom prst="rect">
            <a:avLst/>
          </a:prstGeom>
        </p:spPr>
      </p:pic>
      <p:pic>
        <p:nvPicPr>
          <p:cNvPr id="27" name="Picture 26">
            <a:extLst>
              <a:ext uri="{FF2B5EF4-FFF2-40B4-BE49-F238E27FC236}">
                <a16:creationId xmlns:a16="http://schemas.microsoft.com/office/drawing/2014/main" id="{6B6481AF-6E6F-8B28-E5F9-DDB9C180ED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9946" y="7238674"/>
            <a:ext cx="3184071" cy="525438"/>
          </a:xfrm>
          <a:prstGeom prst="rect">
            <a:avLst/>
          </a:prstGeom>
        </p:spPr>
      </p:pic>
      <p:pic>
        <p:nvPicPr>
          <p:cNvPr id="12" name="Picture 11">
            <a:extLst>
              <a:ext uri="{FF2B5EF4-FFF2-40B4-BE49-F238E27FC236}">
                <a16:creationId xmlns:a16="http://schemas.microsoft.com/office/drawing/2014/main" id="{B5E45258-C9C8-F913-4CA6-24780E32B7A5}"/>
              </a:ext>
            </a:extLst>
          </p:cNvPr>
          <p:cNvPicPr>
            <a:picLocks noChangeAspect="1"/>
          </p:cNvPicPr>
          <p:nvPr/>
        </p:nvPicPr>
        <p:blipFill rotWithShape="1">
          <a:blip r:embed="rId9">
            <a:extLst>
              <a:ext uri="{28A0092B-C50C-407E-A947-70E740481C1C}">
                <a14:useLocalDpi xmlns:a14="http://schemas.microsoft.com/office/drawing/2010/main" val="0"/>
              </a:ext>
            </a:extLst>
          </a:blip>
          <a:srcRect t="882"/>
          <a:stretch/>
        </p:blipFill>
        <p:spPr>
          <a:xfrm>
            <a:off x="751314" y="1061198"/>
            <a:ext cx="5355372" cy="3211407"/>
          </a:xfrm>
          <a:prstGeom prst="rect">
            <a:avLst/>
          </a:prstGeom>
          <a:ln>
            <a:solidFill>
              <a:schemeClr val="bg1">
                <a:lumMod val="50000"/>
              </a:schemeClr>
            </a:solidFill>
          </a:ln>
        </p:spPr>
      </p:pic>
      <p:sp>
        <p:nvSpPr>
          <p:cNvPr id="8" name="Oval 7">
            <a:extLst>
              <a:ext uri="{FF2B5EF4-FFF2-40B4-BE49-F238E27FC236}">
                <a16:creationId xmlns:a16="http://schemas.microsoft.com/office/drawing/2014/main" id="{B99348FF-0B2F-4B24-ECE5-5FF541575C24}"/>
              </a:ext>
            </a:extLst>
          </p:cNvPr>
          <p:cNvSpPr/>
          <p:nvPr/>
        </p:nvSpPr>
        <p:spPr>
          <a:xfrm>
            <a:off x="737895" y="1359554"/>
            <a:ext cx="180000" cy="180000"/>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a:t>
            </a:r>
          </a:p>
        </p:txBody>
      </p:sp>
      <p:sp>
        <p:nvSpPr>
          <p:cNvPr id="10" name="Oval 9">
            <a:extLst>
              <a:ext uri="{FF2B5EF4-FFF2-40B4-BE49-F238E27FC236}">
                <a16:creationId xmlns:a16="http://schemas.microsoft.com/office/drawing/2014/main" id="{8D4BEF4D-6F82-4F84-57EE-233F85B79192}"/>
              </a:ext>
            </a:extLst>
          </p:cNvPr>
          <p:cNvSpPr/>
          <p:nvPr/>
        </p:nvSpPr>
        <p:spPr>
          <a:xfrm>
            <a:off x="1236334" y="1342601"/>
            <a:ext cx="180000" cy="180000"/>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13" name="Oval 12">
            <a:extLst>
              <a:ext uri="{FF2B5EF4-FFF2-40B4-BE49-F238E27FC236}">
                <a16:creationId xmlns:a16="http://schemas.microsoft.com/office/drawing/2014/main" id="{2326BE11-B38D-ABEB-63BD-F8F45A224E41}"/>
              </a:ext>
            </a:extLst>
          </p:cNvPr>
          <p:cNvSpPr/>
          <p:nvPr/>
        </p:nvSpPr>
        <p:spPr>
          <a:xfrm>
            <a:off x="1690440" y="1308216"/>
            <a:ext cx="180000" cy="180000"/>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14" name="Oval 13">
            <a:extLst>
              <a:ext uri="{FF2B5EF4-FFF2-40B4-BE49-F238E27FC236}">
                <a16:creationId xmlns:a16="http://schemas.microsoft.com/office/drawing/2014/main" id="{67DFB3B4-4ABA-4A76-C675-F59FF148DB9C}"/>
              </a:ext>
            </a:extLst>
          </p:cNvPr>
          <p:cNvSpPr/>
          <p:nvPr/>
        </p:nvSpPr>
        <p:spPr>
          <a:xfrm>
            <a:off x="3264457" y="1317872"/>
            <a:ext cx="180000" cy="180000"/>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graphicFrame>
        <p:nvGraphicFramePr>
          <p:cNvPr id="17" name="Table 16">
            <a:extLst>
              <a:ext uri="{FF2B5EF4-FFF2-40B4-BE49-F238E27FC236}">
                <a16:creationId xmlns:a16="http://schemas.microsoft.com/office/drawing/2014/main" id="{3EDDD9AD-C849-3276-16D5-C8B97CC5C631}"/>
              </a:ext>
            </a:extLst>
          </p:cNvPr>
          <p:cNvGraphicFramePr>
            <a:graphicFrameLocks noGrp="1"/>
          </p:cNvGraphicFramePr>
          <p:nvPr>
            <p:extLst>
              <p:ext uri="{D42A27DB-BD31-4B8C-83A1-F6EECF244321}">
                <p14:modId xmlns:p14="http://schemas.microsoft.com/office/powerpoint/2010/main" val="400310686"/>
              </p:ext>
            </p:extLst>
          </p:nvPr>
        </p:nvGraphicFramePr>
        <p:xfrm>
          <a:off x="7171120" y="827664"/>
          <a:ext cx="4241800" cy="39243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390076728"/>
                    </a:ext>
                  </a:extLst>
                </a:gridCol>
                <a:gridCol w="1016000">
                  <a:extLst>
                    <a:ext uri="{9D8B030D-6E8A-4147-A177-3AD203B41FA5}">
                      <a16:colId xmlns:a16="http://schemas.microsoft.com/office/drawing/2014/main" val="4186835640"/>
                    </a:ext>
                  </a:extLst>
                </a:gridCol>
                <a:gridCol w="698500">
                  <a:extLst>
                    <a:ext uri="{9D8B030D-6E8A-4147-A177-3AD203B41FA5}">
                      <a16:colId xmlns:a16="http://schemas.microsoft.com/office/drawing/2014/main" val="1389621633"/>
                    </a:ext>
                  </a:extLst>
                </a:gridCol>
                <a:gridCol w="698500">
                  <a:extLst>
                    <a:ext uri="{9D8B030D-6E8A-4147-A177-3AD203B41FA5}">
                      <a16:colId xmlns:a16="http://schemas.microsoft.com/office/drawing/2014/main" val="1417705907"/>
                    </a:ext>
                  </a:extLst>
                </a:gridCol>
                <a:gridCol w="609600">
                  <a:extLst>
                    <a:ext uri="{9D8B030D-6E8A-4147-A177-3AD203B41FA5}">
                      <a16:colId xmlns:a16="http://schemas.microsoft.com/office/drawing/2014/main" val="2402232677"/>
                    </a:ext>
                  </a:extLst>
                </a:gridCol>
                <a:gridCol w="609600">
                  <a:extLst>
                    <a:ext uri="{9D8B030D-6E8A-4147-A177-3AD203B41FA5}">
                      <a16:colId xmlns:a16="http://schemas.microsoft.com/office/drawing/2014/main" val="2469013278"/>
                    </a:ext>
                  </a:extLst>
                </a:gridCol>
              </a:tblGrid>
              <a:tr h="182880">
                <a:tc>
                  <a:txBody>
                    <a:bodyPr/>
                    <a:lstStyle/>
                    <a:p>
                      <a:pPr algn="l" fontAlgn="b"/>
                      <a:r>
                        <a:rPr lang="en-IN" sz="1100" u="none" strike="noStrike">
                          <a:effectLst/>
                        </a:rPr>
                        <a:t>Sr. No.</a:t>
                      </a:r>
                      <a:endParaRPr lang="en-IN" sz="1100" b="1"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Parameter Name</a:t>
                      </a:r>
                      <a:endParaRPr lang="en-IN" sz="1100" b="1"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State 0</a:t>
                      </a:r>
                      <a:endParaRPr lang="en-IN" sz="1100" b="1"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State 1</a:t>
                      </a:r>
                      <a:endParaRPr lang="en-IN" sz="1100" b="1"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State 2</a:t>
                      </a:r>
                      <a:endParaRPr lang="en-IN" sz="1100" b="1"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Remarks</a:t>
                      </a:r>
                      <a:endParaRPr lang="en-IN" sz="1100" b="1"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2073091369"/>
                  </a:ext>
                </a:extLst>
              </a:tr>
              <a:tr h="762000">
                <a:tc>
                  <a:txBody>
                    <a:bodyPr/>
                    <a:lstStyle/>
                    <a:p>
                      <a:pPr algn="r" fontAlgn="ctr"/>
                      <a:r>
                        <a:rPr lang="en-IN" sz="1100" u="none" strike="noStrike">
                          <a:effectLst/>
                        </a:rPr>
                        <a:t>1</a:t>
                      </a:r>
                      <a:endParaRPr lang="en-IN" sz="1100" b="0" i="0" u="none" strike="noStrike">
                        <a:solidFill>
                          <a:srgbClr val="000000"/>
                        </a:solidFill>
                        <a:effectLst/>
                        <a:latin typeface="Aptos Narrow" panose="020B0004020202020204" pitchFamily="34" charset="0"/>
                      </a:endParaRPr>
                    </a:p>
                  </a:txBody>
                  <a:tcPr marL="0" marR="0" marT="0" marB="0" anchor="ctr"/>
                </a:tc>
                <a:tc>
                  <a:txBody>
                    <a:bodyPr/>
                    <a:lstStyle/>
                    <a:p>
                      <a:pPr algn="l" fontAlgn="ctr"/>
                      <a:r>
                        <a:rPr lang="en-IN" sz="1200" u="none" strike="noStrike">
                          <a:effectLst/>
                        </a:rPr>
                        <a:t>Machine Ready</a:t>
                      </a:r>
                      <a:endParaRPr lang="en-IN" sz="1200" b="0" i="0" u="none" strike="noStrike">
                        <a:solidFill>
                          <a:srgbClr val="000000"/>
                        </a:solidFill>
                        <a:effectLst/>
                        <a:latin typeface="Aptos Narrow" panose="020B0004020202020204" pitchFamily="34" charset="0"/>
                      </a:endParaRPr>
                    </a:p>
                  </a:txBody>
                  <a:tcPr marL="0" marR="0" marT="0" marB="0" anchor="ctr"/>
                </a:tc>
                <a:tc>
                  <a:txBody>
                    <a:bodyPr/>
                    <a:lstStyle/>
                    <a:p>
                      <a:pPr algn="l" fontAlgn="b"/>
                      <a:r>
                        <a:rPr lang="en-IN" sz="1100" u="none" strike="noStrike">
                          <a:effectLst/>
                        </a:rPr>
                        <a:t>Not Ready</a:t>
                      </a:r>
                      <a:endParaRPr lang="en-IN" sz="1100" b="0" i="0" u="none" strike="noStrike">
                        <a:solidFill>
                          <a:srgbClr val="000000"/>
                        </a:solidFill>
                        <a:effectLst/>
                        <a:latin typeface="Aptos Narrow" panose="020B0004020202020204" pitchFamily="34" charset="0"/>
                      </a:endParaRPr>
                    </a:p>
                  </a:txBody>
                  <a:tcPr marL="0" marR="0" marT="0" marB="0"/>
                </a:tc>
                <a:tc>
                  <a:txBody>
                    <a:bodyPr/>
                    <a:lstStyle/>
                    <a:p>
                      <a:pPr algn="l" fontAlgn="b"/>
                      <a:r>
                        <a:rPr lang="en-IN" sz="1100" u="none" strike="noStrike">
                          <a:effectLst/>
                        </a:rPr>
                        <a:t>Ready</a:t>
                      </a:r>
                      <a:endParaRPr lang="en-IN" sz="1100" b="0" i="0" u="none" strike="noStrike">
                        <a:solidFill>
                          <a:srgbClr val="000000"/>
                        </a:solidFill>
                        <a:effectLst/>
                        <a:latin typeface="Aptos Narrow" panose="020B0004020202020204" pitchFamily="34" charset="0"/>
                      </a:endParaRPr>
                    </a:p>
                  </a:txBody>
                  <a:tcPr marL="0" marR="0" marT="0" marB="0"/>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ctr"/>
                      <a:r>
                        <a:rPr lang="en-IN" sz="1100" u="none" strike="noStrike" dirty="0">
                          <a:effectLst/>
                        </a:rPr>
                        <a:t>Machine ready status </a:t>
                      </a:r>
                      <a:endParaRPr lang="en-IN" sz="1100" b="0" i="0" u="none" strike="noStrike" dirty="0">
                        <a:solidFill>
                          <a:srgbClr val="000000"/>
                        </a:solidFill>
                        <a:effectLst/>
                        <a:latin typeface="Aptos Narrow" panose="020B0004020202020204" pitchFamily="34" charset="0"/>
                      </a:endParaRPr>
                    </a:p>
                  </a:txBody>
                  <a:tcPr marL="0" marR="0" marT="0" marB="0" anchor="ctr"/>
                </a:tc>
                <a:extLst>
                  <a:ext uri="{0D108BD9-81ED-4DB2-BD59-A6C34878D82A}">
                    <a16:rowId xmlns:a16="http://schemas.microsoft.com/office/drawing/2014/main" val="379795597"/>
                  </a:ext>
                </a:extLst>
              </a:tr>
              <a:tr h="784860">
                <a:tc>
                  <a:txBody>
                    <a:bodyPr/>
                    <a:lstStyle/>
                    <a:p>
                      <a:pPr algn="r" fontAlgn="b"/>
                      <a:r>
                        <a:rPr lang="en-IN" sz="1100" u="none" strike="noStrike">
                          <a:effectLst/>
                        </a:rPr>
                        <a:t>2</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dirty="0">
                          <a:effectLst/>
                        </a:rPr>
                        <a:t>Manual Mode</a:t>
                      </a:r>
                      <a:endParaRPr lang="en-IN" sz="1100" b="0" i="0" u="none" strike="noStrike" dirty="0">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Manual Mode</a:t>
                      </a:r>
                      <a:endParaRPr lang="en-IN" sz="1100" b="0" i="0" u="none" strike="noStrike">
                        <a:solidFill>
                          <a:srgbClr val="000000"/>
                        </a:solidFill>
                        <a:effectLst/>
                        <a:latin typeface="Aptos Narrow" panose="020B0004020202020204" pitchFamily="34" charset="0"/>
                      </a:endParaRPr>
                    </a:p>
                  </a:txBody>
                  <a:tcPr marL="0" marR="0" marT="0" marB="0"/>
                </a:tc>
                <a:tc>
                  <a:txBody>
                    <a:bodyPr/>
                    <a:lstStyle/>
                    <a:p>
                      <a:pPr algn="l" fontAlgn="b"/>
                      <a:r>
                        <a:rPr lang="en-IN" sz="1100" u="none" strike="noStrike">
                          <a:effectLst/>
                        </a:rPr>
                        <a:t>Auto Mode</a:t>
                      </a:r>
                      <a:endParaRPr lang="en-IN" sz="1100" b="0" i="0" u="none" strike="noStrike">
                        <a:solidFill>
                          <a:srgbClr val="000000"/>
                        </a:solidFill>
                        <a:effectLst/>
                        <a:latin typeface="Aptos Narrow" panose="020B0004020202020204" pitchFamily="34" charset="0"/>
                      </a:endParaRPr>
                    </a:p>
                  </a:txBody>
                  <a:tcPr marL="0" marR="0" marT="0" marB="0"/>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485637845"/>
                  </a:ext>
                </a:extLst>
              </a:tr>
              <a:tr h="182880">
                <a:tc>
                  <a:txBody>
                    <a:bodyPr/>
                    <a:lstStyle/>
                    <a:p>
                      <a:pPr algn="r" fontAlgn="b"/>
                      <a:r>
                        <a:rPr lang="en-IN" sz="1100" u="none" strike="noStrike">
                          <a:effectLst/>
                        </a:rPr>
                        <a:t>3</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193759915"/>
                  </a:ext>
                </a:extLst>
              </a:tr>
              <a:tr h="182880">
                <a:tc>
                  <a:txBody>
                    <a:bodyPr/>
                    <a:lstStyle/>
                    <a:p>
                      <a:pPr algn="r" fontAlgn="b"/>
                      <a:r>
                        <a:rPr lang="en-IN" sz="1100" u="none" strike="noStrike">
                          <a:effectLst/>
                        </a:rPr>
                        <a:t>4</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1559503099"/>
                  </a:ext>
                </a:extLst>
              </a:tr>
              <a:tr h="182880">
                <a:tc>
                  <a:txBody>
                    <a:bodyPr/>
                    <a:lstStyle/>
                    <a:p>
                      <a:pPr algn="r" fontAlgn="b"/>
                      <a:r>
                        <a:rPr lang="en-IN" sz="1100" u="none" strike="noStrike">
                          <a:effectLst/>
                        </a:rPr>
                        <a:t>5</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429953203"/>
                  </a:ext>
                </a:extLst>
              </a:tr>
              <a:tr h="182880">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633623216"/>
                  </a:ext>
                </a:extLst>
              </a:tr>
              <a:tr h="182880">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890515282"/>
                  </a:ext>
                </a:extLst>
              </a:tr>
              <a:tr h="182880">
                <a:tc>
                  <a:txBody>
                    <a:bodyPr/>
                    <a:lstStyle/>
                    <a:p>
                      <a:pPr algn="r" fontAlgn="b"/>
                      <a:r>
                        <a:rPr lang="en-IN" sz="1100" u="none" strike="noStrike">
                          <a:effectLst/>
                        </a:rPr>
                        <a:t>8</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190345780"/>
                  </a:ext>
                </a:extLst>
              </a:tr>
              <a:tr h="182880">
                <a:tc>
                  <a:txBody>
                    <a:bodyPr/>
                    <a:lstStyle/>
                    <a:p>
                      <a:pPr algn="r" fontAlgn="b"/>
                      <a:r>
                        <a:rPr lang="en-IN" sz="1100" u="none" strike="noStrike">
                          <a:effectLst/>
                        </a:rPr>
                        <a:t>9</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1272394862"/>
                  </a:ext>
                </a:extLst>
              </a:tr>
              <a:tr h="182880">
                <a:tc>
                  <a:txBody>
                    <a:bodyPr/>
                    <a:lstStyle/>
                    <a:p>
                      <a:pPr algn="r" fontAlgn="b"/>
                      <a:r>
                        <a:rPr lang="en-IN" sz="1100" u="none" strike="noStrike">
                          <a:effectLst/>
                        </a:rPr>
                        <a:t>10</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976868863"/>
                  </a:ext>
                </a:extLst>
              </a:tr>
              <a:tr h="182880">
                <a:tc>
                  <a:txBody>
                    <a:bodyPr/>
                    <a:lstStyle/>
                    <a:p>
                      <a:pPr algn="r" fontAlgn="b"/>
                      <a:r>
                        <a:rPr lang="en-IN" sz="1100" u="none" strike="noStrike">
                          <a:effectLst/>
                        </a:rPr>
                        <a:t>11</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1574606996"/>
                  </a:ext>
                </a:extLst>
              </a:tr>
              <a:tr h="182880">
                <a:tc>
                  <a:txBody>
                    <a:bodyPr/>
                    <a:lstStyle/>
                    <a:p>
                      <a:pPr algn="r" fontAlgn="b"/>
                      <a:r>
                        <a:rPr lang="en-IN" sz="1100" u="none" strike="noStrike">
                          <a:effectLst/>
                        </a:rPr>
                        <a:t>12</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1399980535"/>
                  </a:ext>
                </a:extLst>
              </a:tr>
              <a:tr h="182880">
                <a:tc>
                  <a:txBody>
                    <a:bodyPr/>
                    <a:lstStyle/>
                    <a:p>
                      <a:pPr algn="r" fontAlgn="b"/>
                      <a:r>
                        <a:rPr lang="en-IN" sz="1100" u="none" strike="noStrike">
                          <a:effectLst/>
                        </a:rPr>
                        <a:t>13</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327644466"/>
                  </a:ext>
                </a:extLst>
              </a:tr>
              <a:tr h="182880">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0" marR="0" marT="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Aptos Narrow" panose="020B0004020202020204" pitchFamily="34" charset="0"/>
                      </a:endParaRPr>
                    </a:p>
                  </a:txBody>
                  <a:tcPr marL="0" marR="0" marT="0" marB="0" anchor="b"/>
                </a:tc>
                <a:extLst>
                  <a:ext uri="{0D108BD9-81ED-4DB2-BD59-A6C34878D82A}">
                    <a16:rowId xmlns:a16="http://schemas.microsoft.com/office/drawing/2014/main" val="3686546972"/>
                  </a:ext>
                </a:extLst>
              </a:tr>
            </a:tbl>
          </a:graphicData>
        </a:graphic>
      </p:graphicFrame>
      <p:pic>
        <p:nvPicPr>
          <p:cNvPr id="19" name="Picture 18">
            <a:extLst>
              <a:ext uri="{FF2B5EF4-FFF2-40B4-BE49-F238E27FC236}">
                <a16:creationId xmlns:a16="http://schemas.microsoft.com/office/drawing/2014/main" id="{0F419101-BFA2-F8B9-94DD-59AB2F2EBDCA}"/>
              </a:ext>
            </a:extLst>
          </p:cNvPr>
          <p:cNvPicPr>
            <a:picLocks noChangeAspect="1"/>
          </p:cNvPicPr>
          <p:nvPr/>
        </p:nvPicPr>
        <p:blipFill>
          <a:blip r:embed="rId10"/>
          <a:stretch>
            <a:fillRect/>
          </a:stretch>
        </p:blipFill>
        <p:spPr>
          <a:xfrm>
            <a:off x="8836408" y="1201520"/>
            <a:ext cx="623887" cy="539750"/>
          </a:xfrm>
          <a:prstGeom prst="rect">
            <a:avLst/>
          </a:prstGeom>
        </p:spPr>
      </p:pic>
      <p:pic>
        <p:nvPicPr>
          <p:cNvPr id="21" name="Picture 20">
            <a:extLst>
              <a:ext uri="{FF2B5EF4-FFF2-40B4-BE49-F238E27FC236}">
                <a16:creationId xmlns:a16="http://schemas.microsoft.com/office/drawing/2014/main" id="{DBAE0D38-E7A3-DE7A-7BAD-588EF545A64D}"/>
              </a:ext>
            </a:extLst>
          </p:cNvPr>
          <p:cNvPicPr>
            <a:picLocks noChangeAspect="1"/>
          </p:cNvPicPr>
          <p:nvPr/>
        </p:nvPicPr>
        <p:blipFill>
          <a:blip r:embed="rId11"/>
          <a:stretch>
            <a:fillRect/>
          </a:stretch>
        </p:blipFill>
        <p:spPr>
          <a:xfrm>
            <a:off x="9557133" y="1199933"/>
            <a:ext cx="598487" cy="542925"/>
          </a:xfrm>
          <a:prstGeom prst="rect">
            <a:avLst/>
          </a:prstGeom>
        </p:spPr>
      </p:pic>
      <p:pic>
        <p:nvPicPr>
          <p:cNvPr id="25" name="Picture 24">
            <a:extLst>
              <a:ext uri="{FF2B5EF4-FFF2-40B4-BE49-F238E27FC236}">
                <a16:creationId xmlns:a16="http://schemas.microsoft.com/office/drawing/2014/main" id="{0DED7551-51E6-97F2-5EC2-3722CD901CF1}"/>
              </a:ext>
            </a:extLst>
          </p:cNvPr>
          <p:cNvPicPr>
            <a:picLocks noChangeAspect="1"/>
          </p:cNvPicPr>
          <p:nvPr/>
        </p:nvPicPr>
        <p:blipFill>
          <a:blip r:embed="rId12"/>
          <a:stretch>
            <a:fillRect/>
          </a:stretch>
        </p:blipFill>
        <p:spPr>
          <a:xfrm>
            <a:off x="8839583" y="1961933"/>
            <a:ext cx="615950" cy="539750"/>
          </a:xfrm>
          <a:prstGeom prst="rect">
            <a:avLst/>
          </a:prstGeom>
        </p:spPr>
      </p:pic>
      <p:pic>
        <p:nvPicPr>
          <p:cNvPr id="29" name="Picture 28">
            <a:extLst>
              <a:ext uri="{FF2B5EF4-FFF2-40B4-BE49-F238E27FC236}">
                <a16:creationId xmlns:a16="http://schemas.microsoft.com/office/drawing/2014/main" id="{FDF201F2-5401-A192-989B-C71585574FF6}"/>
              </a:ext>
            </a:extLst>
          </p:cNvPr>
          <p:cNvPicPr>
            <a:picLocks noChangeAspect="1"/>
          </p:cNvPicPr>
          <p:nvPr/>
        </p:nvPicPr>
        <p:blipFill>
          <a:blip r:embed="rId13"/>
          <a:stretch>
            <a:fillRect/>
          </a:stretch>
        </p:blipFill>
        <p:spPr>
          <a:xfrm>
            <a:off x="9549195" y="1960345"/>
            <a:ext cx="614363" cy="542925"/>
          </a:xfrm>
          <a:prstGeom prst="rect">
            <a:avLst/>
          </a:prstGeom>
        </p:spPr>
      </p:pic>
      <p:pic>
        <p:nvPicPr>
          <p:cNvPr id="36" name="Picture 35">
            <a:extLst>
              <a:ext uri="{FF2B5EF4-FFF2-40B4-BE49-F238E27FC236}">
                <a16:creationId xmlns:a16="http://schemas.microsoft.com/office/drawing/2014/main" id="{A6509AD2-7377-DF74-F520-C81B82C0A483}"/>
              </a:ext>
            </a:extLst>
          </p:cNvPr>
          <p:cNvPicPr>
            <a:picLocks noChangeAspect="1"/>
          </p:cNvPicPr>
          <p:nvPr/>
        </p:nvPicPr>
        <p:blipFill>
          <a:blip r:embed="rId14"/>
          <a:stretch>
            <a:fillRect/>
          </a:stretch>
        </p:blipFill>
        <p:spPr>
          <a:xfrm>
            <a:off x="604843" y="4717766"/>
            <a:ext cx="5608320" cy="3032760"/>
          </a:xfrm>
          <a:prstGeom prst="rect">
            <a:avLst/>
          </a:prstGeom>
        </p:spPr>
      </p:pic>
    </p:spTree>
    <p:extLst>
      <p:ext uri="{BB962C8B-B14F-4D97-AF65-F5344CB8AC3E}">
        <p14:creationId xmlns:p14="http://schemas.microsoft.com/office/powerpoint/2010/main" val="70667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708571-C640-56E1-756E-7D18EA4BD8CC}"/>
              </a:ext>
            </a:extLst>
          </p:cNvPr>
          <p:cNvSpPr txBox="1"/>
          <p:nvPr/>
        </p:nvSpPr>
        <p:spPr>
          <a:xfrm>
            <a:off x="471487" y="4281280"/>
            <a:ext cx="5915025" cy="646331"/>
          </a:xfrm>
          <a:prstGeom prst="rect">
            <a:avLst/>
          </a:prstGeom>
          <a:noFill/>
        </p:spPr>
        <p:txBody>
          <a:bodyPr wrap="square" rtlCol="0">
            <a:spAutoFit/>
          </a:bodyPr>
          <a:lstStyle/>
          <a:p>
            <a:r>
              <a:rPr lang="en-IN" b="1" dirty="0"/>
              <a:t>This screen is used to Machine Monitor current alarms &amp; Status </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9478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1. </a:t>
            </a:r>
            <a:r>
              <a:rPr lang="en-IN" u="sng" dirty="0">
                <a:solidFill>
                  <a:srgbClr val="002060"/>
                </a:solidFill>
              </a:rPr>
              <a:t>PROCESS MONITOR SCREEN</a:t>
            </a:r>
          </a:p>
        </p:txBody>
      </p:sp>
      <p:sp>
        <p:nvSpPr>
          <p:cNvPr id="48" name="Footer Placeholder 47">
            <a:extLst>
              <a:ext uri="{FF2B5EF4-FFF2-40B4-BE49-F238E27FC236}">
                <a16:creationId xmlns:a16="http://schemas.microsoft.com/office/drawing/2014/main" id="{2C260A28-995C-971B-F8C1-5EC46BB51CC7}"/>
              </a:ext>
            </a:extLst>
          </p:cNvPr>
          <p:cNvSpPr>
            <a:spLocks noGrp="1"/>
          </p:cNvSpPr>
          <p:nvPr>
            <p:ph type="ftr" sz="quarter" idx="11"/>
          </p:nvPr>
        </p:nvSpPr>
        <p:spPr/>
        <p:txBody>
          <a:bodyPr/>
          <a:lstStyle/>
          <a:p>
            <a:r>
              <a:rPr lang="en-IN" dirty="0"/>
              <a:t>(C) Maintics Automation &amp; Robotics LLP</a:t>
            </a:r>
          </a:p>
        </p:txBody>
      </p:sp>
      <p:sp>
        <p:nvSpPr>
          <p:cNvPr id="49" name="Slide Number Placeholder 48">
            <a:extLst>
              <a:ext uri="{FF2B5EF4-FFF2-40B4-BE49-F238E27FC236}">
                <a16:creationId xmlns:a16="http://schemas.microsoft.com/office/drawing/2014/main" id="{06BF17A1-BCDF-9C55-4CE6-52D21E70DA76}"/>
              </a:ext>
            </a:extLst>
          </p:cNvPr>
          <p:cNvSpPr>
            <a:spLocks noGrp="1"/>
          </p:cNvSpPr>
          <p:nvPr>
            <p:ph type="sldNum" sz="quarter" idx="12"/>
          </p:nvPr>
        </p:nvSpPr>
        <p:spPr/>
        <p:txBody>
          <a:bodyPr/>
          <a:lstStyle/>
          <a:p>
            <a:r>
              <a:rPr lang="en-IN" dirty="0"/>
              <a:t>Page </a:t>
            </a:r>
            <a:fld id="{13CA0D8D-E894-4156-8FC7-A5C12655CF59}" type="slidenum">
              <a:rPr lang="en-IN" smtClean="0"/>
              <a:pPr/>
              <a:t>7</a:t>
            </a:fld>
            <a:r>
              <a:rPr lang="en-IN" dirty="0"/>
              <a:t> of 36 </a:t>
            </a:r>
          </a:p>
        </p:txBody>
      </p:sp>
      <p:pic>
        <p:nvPicPr>
          <p:cNvPr id="7" name="Picture 6">
            <a:extLst>
              <a:ext uri="{FF2B5EF4-FFF2-40B4-BE49-F238E27FC236}">
                <a16:creationId xmlns:a16="http://schemas.microsoft.com/office/drawing/2014/main" id="{E8CC4FAD-A23F-A2E3-A805-CB5F76966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74" y="5610036"/>
            <a:ext cx="924054" cy="752580"/>
          </a:xfrm>
          <a:prstGeom prst="rect">
            <a:avLst/>
          </a:prstGeom>
        </p:spPr>
      </p:pic>
      <p:pic>
        <p:nvPicPr>
          <p:cNvPr id="10" name="Picture 9">
            <a:extLst>
              <a:ext uri="{FF2B5EF4-FFF2-40B4-BE49-F238E27FC236}">
                <a16:creationId xmlns:a16="http://schemas.microsoft.com/office/drawing/2014/main" id="{70D83107-1799-F208-A5FE-D327349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95" y="5611306"/>
            <a:ext cx="894279" cy="750040"/>
          </a:xfrm>
          <a:prstGeom prst="rect">
            <a:avLst/>
          </a:prstGeom>
        </p:spPr>
      </p:pic>
      <p:sp>
        <p:nvSpPr>
          <p:cNvPr id="13" name="TextBox 12">
            <a:extLst>
              <a:ext uri="{FF2B5EF4-FFF2-40B4-BE49-F238E27FC236}">
                <a16:creationId xmlns:a16="http://schemas.microsoft.com/office/drawing/2014/main" id="{FD809918-B2B9-ADA4-83A8-C99AABC3CA2D}"/>
              </a:ext>
            </a:extLst>
          </p:cNvPr>
          <p:cNvSpPr txBox="1"/>
          <p:nvPr/>
        </p:nvSpPr>
        <p:spPr>
          <a:xfrm>
            <a:off x="540272" y="4961528"/>
            <a:ext cx="5682857" cy="369332"/>
          </a:xfrm>
          <a:prstGeom prst="rect">
            <a:avLst/>
          </a:prstGeom>
          <a:noFill/>
        </p:spPr>
        <p:txBody>
          <a:bodyPr wrap="square">
            <a:spAutoFit/>
          </a:bodyPr>
          <a:lstStyle/>
          <a:p>
            <a:r>
              <a:rPr lang="en-IN" b="1" dirty="0"/>
              <a:t>6. Servo &amp; VFD Alarm Status</a:t>
            </a:r>
          </a:p>
        </p:txBody>
      </p:sp>
      <p:sp>
        <p:nvSpPr>
          <p:cNvPr id="20" name="TextBox 19">
            <a:extLst>
              <a:ext uri="{FF2B5EF4-FFF2-40B4-BE49-F238E27FC236}">
                <a16:creationId xmlns:a16="http://schemas.microsoft.com/office/drawing/2014/main" id="{380578AD-6C2F-81AC-03B1-9F4752AE0D57}"/>
              </a:ext>
            </a:extLst>
          </p:cNvPr>
          <p:cNvSpPr txBox="1"/>
          <p:nvPr/>
        </p:nvSpPr>
        <p:spPr>
          <a:xfrm>
            <a:off x="692672" y="5208057"/>
            <a:ext cx="6505985" cy="369332"/>
          </a:xfrm>
          <a:prstGeom prst="rect">
            <a:avLst/>
          </a:prstGeom>
          <a:noFill/>
        </p:spPr>
        <p:txBody>
          <a:bodyPr wrap="square">
            <a:spAutoFit/>
          </a:bodyPr>
          <a:lstStyle/>
          <a:p>
            <a:r>
              <a:rPr lang="en-IN" dirty="0"/>
              <a:t>     Servo &amp; VFD Alarm ON            SERVO &amp; VFD  Is Ready to Use</a:t>
            </a:r>
          </a:p>
        </p:txBody>
      </p:sp>
      <p:pic>
        <p:nvPicPr>
          <p:cNvPr id="22" name="Picture 21">
            <a:extLst>
              <a:ext uri="{FF2B5EF4-FFF2-40B4-BE49-F238E27FC236}">
                <a16:creationId xmlns:a16="http://schemas.microsoft.com/office/drawing/2014/main" id="{32C29331-31AE-97EC-6733-74C2DDBA1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816" y="8506269"/>
            <a:ext cx="972000" cy="821960"/>
          </a:xfrm>
          <a:prstGeom prst="rect">
            <a:avLst/>
          </a:prstGeom>
        </p:spPr>
      </p:pic>
      <p:sp>
        <p:nvSpPr>
          <p:cNvPr id="29" name="TextBox 28">
            <a:extLst>
              <a:ext uri="{FF2B5EF4-FFF2-40B4-BE49-F238E27FC236}">
                <a16:creationId xmlns:a16="http://schemas.microsoft.com/office/drawing/2014/main" id="{01C42CFF-ABBB-E529-FE90-80A3534FBC6B}"/>
              </a:ext>
            </a:extLst>
          </p:cNvPr>
          <p:cNvSpPr txBox="1"/>
          <p:nvPr/>
        </p:nvSpPr>
        <p:spPr>
          <a:xfrm>
            <a:off x="729000" y="6908703"/>
            <a:ext cx="4018260" cy="369333"/>
          </a:xfrm>
          <a:prstGeom prst="rect">
            <a:avLst/>
          </a:prstGeom>
          <a:noFill/>
        </p:spPr>
        <p:txBody>
          <a:bodyPr wrap="square">
            <a:spAutoFit/>
          </a:bodyPr>
          <a:lstStyle/>
          <a:p>
            <a:r>
              <a:rPr lang="en-IN" dirty="0"/>
              <a:t>*Counter Reset Button is ON</a:t>
            </a:r>
          </a:p>
        </p:txBody>
      </p:sp>
      <p:sp>
        <p:nvSpPr>
          <p:cNvPr id="31" name="TextBox 30">
            <a:extLst>
              <a:ext uri="{FF2B5EF4-FFF2-40B4-BE49-F238E27FC236}">
                <a16:creationId xmlns:a16="http://schemas.microsoft.com/office/drawing/2014/main" id="{BA843CA8-B63F-DC27-5882-A15E467DC889}"/>
              </a:ext>
            </a:extLst>
          </p:cNvPr>
          <p:cNvSpPr txBox="1"/>
          <p:nvPr/>
        </p:nvSpPr>
        <p:spPr>
          <a:xfrm>
            <a:off x="729000" y="8159797"/>
            <a:ext cx="4429740" cy="369333"/>
          </a:xfrm>
          <a:prstGeom prst="rect">
            <a:avLst/>
          </a:prstGeom>
          <a:noFill/>
        </p:spPr>
        <p:txBody>
          <a:bodyPr wrap="square">
            <a:spAutoFit/>
          </a:bodyPr>
          <a:lstStyle/>
          <a:p>
            <a:r>
              <a:rPr lang="en-IN" dirty="0"/>
              <a:t>*Part trial Button is ON</a:t>
            </a:r>
          </a:p>
        </p:txBody>
      </p:sp>
      <p:sp>
        <p:nvSpPr>
          <p:cNvPr id="32" name="TextBox 31">
            <a:extLst>
              <a:ext uri="{FF2B5EF4-FFF2-40B4-BE49-F238E27FC236}">
                <a16:creationId xmlns:a16="http://schemas.microsoft.com/office/drawing/2014/main" id="{E7AA31EC-C727-D4A3-579E-CBE830973D1E}"/>
              </a:ext>
            </a:extLst>
          </p:cNvPr>
          <p:cNvSpPr txBox="1"/>
          <p:nvPr/>
        </p:nvSpPr>
        <p:spPr>
          <a:xfrm>
            <a:off x="1977754" y="7274344"/>
            <a:ext cx="3601111" cy="646331"/>
          </a:xfrm>
          <a:prstGeom prst="rect">
            <a:avLst/>
          </a:prstGeom>
          <a:noFill/>
        </p:spPr>
        <p:txBody>
          <a:bodyPr wrap="square">
            <a:spAutoFit/>
          </a:bodyPr>
          <a:lstStyle/>
          <a:p>
            <a:r>
              <a:rPr lang="en-IN" dirty="0"/>
              <a:t>To Reset Part Count, Press this Button for 2second.  </a:t>
            </a:r>
          </a:p>
        </p:txBody>
      </p:sp>
      <p:pic>
        <p:nvPicPr>
          <p:cNvPr id="36" name="Picture 35">
            <a:extLst>
              <a:ext uri="{FF2B5EF4-FFF2-40B4-BE49-F238E27FC236}">
                <a16:creationId xmlns:a16="http://schemas.microsoft.com/office/drawing/2014/main" id="{E71C01E5-9355-C234-84FE-EC1DC8414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406" y="5594097"/>
            <a:ext cx="1876687" cy="762106"/>
          </a:xfrm>
          <a:prstGeom prst="rect">
            <a:avLst/>
          </a:prstGeom>
        </p:spPr>
      </p:pic>
      <p:sp>
        <p:nvSpPr>
          <p:cNvPr id="37" name="TextBox 36">
            <a:extLst>
              <a:ext uri="{FF2B5EF4-FFF2-40B4-BE49-F238E27FC236}">
                <a16:creationId xmlns:a16="http://schemas.microsoft.com/office/drawing/2014/main" id="{66AD7832-2766-B438-4A01-635F6FA606DE}"/>
              </a:ext>
            </a:extLst>
          </p:cNvPr>
          <p:cNvSpPr txBox="1"/>
          <p:nvPr/>
        </p:nvSpPr>
        <p:spPr>
          <a:xfrm>
            <a:off x="2008932" y="8656741"/>
            <a:ext cx="3683208" cy="369332"/>
          </a:xfrm>
          <a:prstGeom prst="rect">
            <a:avLst/>
          </a:prstGeom>
          <a:noFill/>
        </p:spPr>
        <p:txBody>
          <a:bodyPr wrap="square">
            <a:spAutoFit/>
          </a:bodyPr>
          <a:lstStyle/>
          <a:p>
            <a:r>
              <a:rPr lang="en-IN" dirty="0"/>
              <a:t>This Button used for part trial.</a:t>
            </a:r>
          </a:p>
        </p:txBody>
      </p:sp>
      <p:sp>
        <p:nvSpPr>
          <p:cNvPr id="38" name="TextBox 37">
            <a:extLst>
              <a:ext uri="{FF2B5EF4-FFF2-40B4-BE49-F238E27FC236}">
                <a16:creationId xmlns:a16="http://schemas.microsoft.com/office/drawing/2014/main" id="{820161D8-F157-3B8F-9B15-307BAD7CAB2F}"/>
              </a:ext>
            </a:extLst>
          </p:cNvPr>
          <p:cNvSpPr txBox="1"/>
          <p:nvPr/>
        </p:nvSpPr>
        <p:spPr>
          <a:xfrm>
            <a:off x="611990" y="6673783"/>
            <a:ext cx="5682857" cy="369332"/>
          </a:xfrm>
          <a:prstGeom prst="rect">
            <a:avLst/>
          </a:prstGeom>
          <a:noFill/>
        </p:spPr>
        <p:txBody>
          <a:bodyPr wrap="square">
            <a:spAutoFit/>
          </a:bodyPr>
          <a:lstStyle/>
          <a:p>
            <a:r>
              <a:rPr lang="en-IN" b="1" dirty="0"/>
              <a:t>7. COUNTER RESET &amp; PART TRIAL RUN Status</a:t>
            </a:r>
          </a:p>
        </p:txBody>
      </p:sp>
      <p:pic>
        <p:nvPicPr>
          <p:cNvPr id="40" name="Picture 39">
            <a:extLst>
              <a:ext uri="{FF2B5EF4-FFF2-40B4-BE49-F238E27FC236}">
                <a16:creationId xmlns:a16="http://schemas.microsoft.com/office/drawing/2014/main" id="{56417D6A-C3C1-4B0F-1E34-4166C6A269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232" y="7247094"/>
            <a:ext cx="965042" cy="792000"/>
          </a:xfrm>
          <a:prstGeom prst="rect">
            <a:avLst/>
          </a:prstGeom>
        </p:spPr>
      </p:pic>
      <p:sp>
        <p:nvSpPr>
          <p:cNvPr id="2" name="TextBox 1">
            <a:extLst>
              <a:ext uri="{FF2B5EF4-FFF2-40B4-BE49-F238E27FC236}">
                <a16:creationId xmlns:a16="http://schemas.microsoft.com/office/drawing/2014/main" id="{CC1876E2-EFD6-B232-B5BF-29CB334F119B}"/>
              </a:ext>
            </a:extLst>
          </p:cNvPr>
          <p:cNvSpPr txBox="1"/>
          <p:nvPr/>
        </p:nvSpPr>
        <p:spPr>
          <a:xfrm>
            <a:off x="2023272" y="8954908"/>
            <a:ext cx="3135468" cy="307777"/>
          </a:xfrm>
          <a:prstGeom prst="rect">
            <a:avLst/>
          </a:prstGeom>
          <a:noFill/>
        </p:spPr>
        <p:txBody>
          <a:bodyPr wrap="square">
            <a:spAutoFit/>
          </a:bodyPr>
          <a:lstStyle/>
          <a:p>
            <a:r>
              <a:rPr lang="en-IN" sz="1400" dirty="0"/>
              <a:t>     (Machine for run for 1cycle only)</a:t>
            </a:r>
          </a:p>
        </p:txBody>
      </p:sp>
    </p:spTree>
    <p:extLst>
      <p:ext uri="{BB962C8B-B14F-4D97-AF65-F5344CB8AC3E}">
        <p14:creationId xmlns:p14="http://schemas.microsoft.com/office/powerpoint/2010/main" val="81550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BD953085-DBC1-5892-ED2F-CD0034098913}"/>
              </a:ext>
            </a:extLst>
          </p:cNvPr>
          <p:cNvSpPr txBox="1"/>
          <p:nvPr/>
        </p:nvSpPr>
        <p:spPr>
          <a:xfrm>
            <a:off x="471487" y="4621107"/>
            <a:ext cx="6276446" cy="4247317"/>
          </a:xfrm>
          <a:prstGeom prst="rect">
            <a:avLst/>
          </a:prstGeom>
          <a:noFill/>
        </p:spPr>
        <p:txBody>
          <a:bodyPr wrap="square" rtlCol="0">
            <a:spAutoFit/>
          </a:bodyPr>
          <a:lstStyle/>
          <a:p>
            <a:r>
              <a:rPr lang="en-IN" b="1" dirty="0"/>
              <a:t>8. Total Parts count</a:t>
            </a:r>
            <a:r>
              <a:rPr lang="en-IN" sz="1400" b="1" dirty="0"/>
              <a:t> </a:t>
            </a:r>
            <a:r>
              <a:rPr lang="en-IN" sz="1600" b="1" dirty="0"/>
              <a:t>&amp;</a:t>
            </a:r>
            <a:r>
              <a:rPr lang="en-IN" sz="1400" b="1" dirty="0"/>
              <a:t> </a:t>
            </a:r>
            <a:r>
              <a:rPr lang="en-IN" b="1" dirty="0"/>
              <a:t>Cumulative Counter and Cycle time                          </a:t>
            </a:r>
            <a:r>
              <a:rPr lang="en-IN" b="1" dirty="0">
                <a:solidFill>
                  <a:schemeClr val="bg1"/>
                </a:solidFill>
              </a:rPr>
              <a:t>…</a:t>
            </a:r>
            <a:r>
              <a:rPr lang="en-IN" b="1" dirty="0"/>
              <a:t> Parts/min.</a:t>
            </a:r>
          </a:p>
          <a:p>
            <a:endParaRPr lang="en-IN" b="1" dirty="0"/>
          </a:p>
          <a:p>
            <a:endParaRPr lang="en-IN" b="1" dirty="0"/>
          </a:p>
          <a:p>
            <a:endParaRPr lang="en-IN" b="1" dirty="0"/>
          </a:p>
          <a:p>
            <a:r>
              <a:rPr lang="en-IN" b="1" dirty="0"/>
              <a:t>9. Machine Inputs Monitoring (Cylinder Reed switch)</a:t>
            </a:r>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b="1" dirty="0"/>
              <a:t>     </a:t>
            </a:r>
          </a:p>
          <a:p>
            <a:r>
              <a:rPr lang="en-IN" b="1" dirty="0"/>
              <a:t>10. Navigation Bar </a:t>
            </a:r>
          </a:p>
        </p:txBody>
      </p:sp>
      <p:sp>
        <p:nvSpPr>
          <p:cNvPr id="6" name="TextBox 5">
            <a:extLst>
              <a:ext uri="{FF2B5EF4-FFF2-40B4-BE49-F238E27FC236}">
                <a16:creationId xmlns:a16="http://schemas.microsoft.com/office/drawing/2014/main" id="{A3708571-C640-56E1-756E-7D18EA4BD8CC}"/>
              </a:ext>
            </a:extLst>
          </p:cNvPr>
          <p:cNvSpPr txBox="1"/>
          <p:nvPr/>
        </p:nvSpPr>
        <p:spPr>
          <a:xfrm>
            <a:off x="471487" y="4281280"/>
            <a:ext cx="5915025" cy="369332"/>
          </a:xfrm>
          <a:prstGeom prst="rect">
            <a:avLst/>
          </a:prstGeom>
          <a:noFill/>
        </p:spPr>
        <p:txBody>
          <a:bodyPr wrap="square" rtlCol="0">
            <a:spAutoFit/>
          </a:bodyPr>
          <a:lstStyle/>
          <a:p>
            <a:r>
              <a:rPr lang="en-IN" b="1" dirty="0"/>
              <a:t>    This screen is to Monitor Whole machine at Single Place</a:t>
            </a:r>
          </a:p>
        </p:txBody>
      </p:sp>
      <p:sp>
        <p:nvSpPr>
          <p:cNvPr id="19" name="TextBox 18">
            <a:extLst>
              <a:ext uri="{FF2B5EF4-FFF2-40B4-BE49-F238E27FC236}">
                <a16:creationId xmlns:a16="http://schemas.microsoft.com/office/drawing/2014/main" id="{A1A850A2-7EA2-5F65-AC23-24FBAE67BB41}"/>
              </a:ext>
            </a:extLst>
          </p:cNvPr>
          <p:cNvSpPr txBox="1"/>
          <p:nvPr/>
        </p:nvSpPr>
        <p:spPr>
          <a:xfrm>
            <a:off x="729000" y="6350582"/>
            <a:ext cx="3042756" cy="2277547"/>
          </a:xfrm>
          <a:prstGeom prst="rect">
            <a:avLst/>
          </a:prstGeom>
          <a:noFill/>
        </p:spPr>
        <p:txBody>
          <a:bodyPr wrap="square" rtlCol="0">
            <a:spAutoFit/>
          </a:bodyPr>
          <a:lstStyle/>
          <a:p>
            <a:r>
              <a:rPr lang="en-IN" dirty="0"/>
              <a:t>Here you can monitor all reed switch condition On or Off.</a:t>
            </a:r>
          </a:p>
          <a:p>
            <a:pPr marL="285750" indent="-285750">
              <a:buFont typeface="Arial" panose="020B0604020202020204" pitchFamily="34" charset="0"/>
              <a:buChar char="•"/>
            </a:pPr>
            <a:r>
              <a:rPr lang="en-IN" dirty="0"/>
              <a:t>Feed Cylinder</a:t>
            </a:r>
          </a:p>
          <a:p>
            <a:pPr marL="285750" indent="-285750">
              <a:buFont typeface="Arial" panose="020B0604020202020204" pitchFamily="34" charset="0"/>
              <a:buChar char="•"/>
            </a:pPr>
            <a:r>
              <a:rPr lang="en-IN" dirty="0"/>
              <a:t>Material Cylinder</a:t>
            </a:r>
          </a:p>
          <a:p>
            <a:pPr marL="285750" indent="-285750">
              <a:buFont typeface="Arial" panose="020B0604020202020204" pitchFamily="34" charset="0"/>
              <a:buChar char="•"/>
            </a:pPr>
            <a:r>
              <a:rPr lang="en-IN" dirty="0"/>
              <a:t>Clamp Cylinder</a:t>
            </a:r>
          </a:p>
          <a:p>
            <a:pPr marL="285750" indent="-285750">
              <a:buFont typeface="Arial" panose="020B0604020202020204" pitchFamily="34" charset="0"/>
              <a:buChar char="•"/>
            </a:pPr>
            <a:r>
              <a:rPr lang="en-IN" dirty="0"/>
              <a:t>X Axis Servo position</a:t>
            </a:r>
          </a:p>
          <a:p>
            <a:pPr marL="285750" indent="-285750">
              <a:buFont typeface="Arial" panose="020B0604020202020204" pitchFamily="34" charset="0"/>
              <a:buChar char="•"/>
            </a:pPr>
            <a:r>
              <a:rPr lang="en-IN" dirty="0"/>
              <a:t>SPINDLE MOTOR STATUS</a:t>
            </a:r>
          </a:p>
          <a:p>
            <a:r>
              <a:rPr lang="en-IN" sz="1200" dirty="0"/>
              <a:t>         (Monitor Running Frequency &amp; Current)</a:t>
            </a:r>
          </a:p>
        </p:txBody>
      </p:sp>
      <p:pic>
        <p:nvPicPr>
          <p:cNvPr id="23" name="Picture 22">
            <a:extLst>
              <a:ext uri="{FF2B5EF4-FFF2-40B4-BE49-F238E27FC236}">
                <a16:creationId xmlns:a16="http://schemas.microsoft.com/office/drawing/2014/main" id="{9C650693-4D0A-3C36-626D-4D5C3BA6483E}"/>
              </a:ext>
            </a:extLst>
          </p:cNvPr>
          <p:cNvPicPr>
            <a:picLocks noChangeAspect="1"/>
          </p:cNvPicPr>
          <p:nvPr/>
        </p:nvPicPr>
        <p:blipFill>
          <a:blip r:embed="rId2"/>
          <a:stretch>
            <a:fillRect/>
          </a:stretch>
        </p:blipFill>
        <p:spPr>
          <a:xfrm>
            <a:off x="1782814" y="9180645"/>
            <a:ext cx="4346186" cy="395899"/>
          </a:xfrm>
          <a:prstGeom prst="rect">
            <a:avLst/>
          </a:prstGeom>
        </p:spPr>
      </p:pic>
      <p:sp>
        <p:nvSpPr>
          <p:cNvPr id="25" name="TextBox 24">
            <a:extLst>
              <a:ext uri="{FF2B5EF4-FFF2-40B4-BE49-F238E27FC236}">
                <a16:creationId xmlns:a16="http://schemas.microsoft.com/office/drawing/2014/main" id="{79320688-6B25-2A69-CCDF-F10D58664942}"/>
              </a:ext>
            </a:extLst>
          </p:cNvPr>
          <p:cNvSpPr txBox="1"/>
          <p:nvPr/>
        </p:nvSpPr>
        <p:spPr>
          <a:xfrm>
            <a:off x="844746" y="8767685"/>
            <a:ext cx="5541765" cy="646331"/>
          </a:xfrm>
          <a:prstGeom prst="rect">
            <a:avLst/>
          </a:prstGeom>
          <a:noFill/>
        </p:spPr>
        <p:txBody>
          <a:bodyPr wrap="square" rtlCol="0">
            <a:spAutoFit/>
          </a:bodyPr>
          <a:lstStyle/>
          <a:p>
            <a:r>
              <a:rPr lang="en-IN" dirty="0"/>
              <a:t>Used to easily navigate from one screen to another screen</a:t>
            </a:r>
          </a:p>
        </p:txBody>
      </p:sp>
      <p:sp>
        <p:nvSpPr>
          <p:cNvPr id="30" name="Title 1">
            <a:extLst>
              <a:ext uri="{FF2B5EF4-FFF2-40B4-BE49-F238E27FC236}">
                <a16:creationId xmlns:a16="http://schemas.microsoft.com/office/drawing/2014/main" id="{B96C737C-E79B-FDD6-8743-0268CFA28557}"/>
              </a:ext>
            </a:extLst>
          </p:cNvPr>
          <p:cNvSpPr txBox="1">
            <a:spLocks/>
          </p:cNvSpPr>
          <p:nvPr/>
        </p:nvSpPr>
        <p:spPr>
          <a:xfrm>
            <a:off x="471488" y="383127"/>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1. </a:t>
            </a:r>
            <a:r>
              <a:rPr lang="en-IN" u="sng" dirty="0">
                <a:solidFill>
                  <a:srgbClr val="002060"/>
                </a:solidFill>
              </a:rPr>
              <a:t>PROCESS MONITOR SCREEN</a:t>
            </a:r>
          </a:p>
        </p:txBody>
      </p:sp>
      <p:sp>
        <p:nvSpPr>
          <p:cNvPr id="48" name="Footer Placeholder 47">
            <a:extLst>
              <a:ext uri="{FF2B5EF4-FFF2-40B4-BE49-F238E27FC236}">
                <a16:creationId xmlns:a16="http://schemas.microsoft.com/office/drawing/2014/main" id="{2C260A28-995C-971B-F8C1-5EC46BB51CC7}"/>
              </a:ext>
            </a:extLst>
          </p:cNvPr>
          <p:cNvSpPr>
            <a:spLocks noGrp="1"/>
          </p:cNvSpPr>
          <p:nvPr>
            <p:ph type="ftr" sz="quarter" idx="11"/>
          </p:nvPr>
        </p:nvSpPr>
        <p:spPr/>
        <p:txBody>
          <a:bodyPr/>
          <a:lstStyle/>
          <a:p>
            <a:r>
              <a:rPr lang="en-IN" dirty="0"/>
              <a:t>(C) Maintics Automation &amp; Robotics LLP</a:t>
            </a:r>
          </a:p>
        </p:txBody>
      </p:sp>
      <p:sp>
        <p:nvSpPr>
          <p:cNvPr id="49" name="Slide Number Placeholder 48">
            <a:extLst>
              <a:ext uri="{FF2B5EF4-FFF2-40B4-BE49-F238E27FC236}">
                <a16:creationId xmlns:a16="http://schemas.microsoft.com/office/drawing/2014/main" id="{06BF17A1-BCDF-9C55-4CE6-52D21E70DA76}"/>
              </a:ext>
            </a:extLst>
          </p:cNvPr>
          <p:cNvSpPr>
            <a:spLocks noGrp="1"/>
          </p:cNvSpPr>
          <p:nvPr>
            <p:ph type="sldNum" sz="quarter" idx="12"/>
          </p:nvPr>
        </p:nvSpPr>
        <p:spPr/>
        <p:txBody>
          <a:bodyPr/>
          <a:lstStyle/>
          <a:p>
            <a:r>
              <a:rPr lang="en-IN" dirty="0"/>
              <a:t>Page </a:t>
            </a:r>
            <a:fld id="{13CA0D8D-E894-4156-8FC7-A5C12655CF59}" type="slidenum">
              <a:rPr lang="en-IN" smtClean="0"/>
              <a:pPr/>
              <a:t>8</a:t>
            </a:fld>
            <a:r>
              <a:rPr lang="en-IN" dirty="0"/>
              <a:t> of 36 </a:t>
            </a:r>
          </a:p>
        </p:txBody>
      </p:sp>
      <p:pic>
        <p:nvPicPr>
          <p:cNvPr id="3" name="Picture 2">
            <a:extLst>
              <a:ext uri="{FF2B5EF4-FFF2-40B4-BE49-F238E27FC236}">
                <a16:creationId xmlns:a16="http://schemas.microsoft.com/office/drawing/2014/main" id="{112553DD-F70F-6637-E081-24EF3B66A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224" y="6540125"/>
            <a:ext cx="2761919" cy="1926000"/>
          </a:xfrm>
          <a:prstGeom prst="rect">
            <a:avLst/>
          </a:prstGeom>
        </p:spPr>
      </p:pic>
      <p:pic>
        <p:nvPicPr>
          <p:cNvPr id="8" name="Picture 7">
            <a:extLst>
              <a:ext uri="{FF2B5EF4-FFF2-40B4-BE49-F238E27FC236}">
                <a16:creationId xmlns:a16="http://schemas.microsoft.com/office/drawing/2014/main" id="{9A95CF8B-0373-F5F6-31C4-E122D82E1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143" y="5192683"/>
            <a:ext cx="1788198" cy="720000"/>
          </a:xfrm>
          <a:prstGeom prst="rect">
            <a:avLst/>
          </a:prstGeom>
        </p:spPr>
      </p:pic>
      <p:pic>
        <p:nvPicPr>
          <p:cNvPr id="11" name="Picture 10">
            <a:extLst>
              <a:ext uri="{FF2B5EF4-FFF2-40B4-BE49-F238E27FC236}">
                <a16:creationId xmlns:a16="http://schemas.microsoft.com/office/drawing/2014/main" id="{332543AE-23AD-4FCB-6320-2964F31F57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302" y="5192683"/>
            <a:ext cx="1710000" cy="720000"/>
          </a:xfrm>
          <a:prstGeom prst="rect">
            <a:avLst/>
          </a:prstGeom>
        </p:spPr>
      </p:pic>
      <p:pic>
        <p:nvPicPr>
          <p:cNvPr id="5" name="Picture 4">
            <a:extLst>
              <a:ext uri="{FF2B5EF4-FFF2-40B4-BE49-F238E27FC236}">
                <a16:creationId xmlns:a16="http://schemas.microsoft.com/office/drawing/2014/main" id="{D203DF45-1BE7-7C69-FE73-B391BCE4B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2527" y="5210597"/>
            <a:ext cx="1732944" cy="715905"/>
          </a:xfrm>
          <a:prstGeom prst="rect">
            <a:avLst/>
          </a:prstGeom>
        </p:spPr>
      </p:pic>
      <p:pic>
        <p:nvPicPr>
          <p:cNvPr id="7" name="Picture 6">
            <a:extLst>
              <a:ext uri="{FF2B5EF4-FFF2-40B4-BE49-F238E27FC236}">
                <a16:creationId xmlns:a16="http://schemas.microsoft.com/office/drawing/2014/main" id="{32B62752-D2D1-6190-204C-27DB8C7882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1314" y="1002126"/>
            <a:ext cx="5355372" cy="3240000"/>
          </a:xfrm>
          <a:prstGeom prst="rect">
            <a:avLst/>
          </a:prstGeom>
        </p:spPr>
      </p:pic>
    </p:spTree>
    <p:extLst>
      <p:ext uri="{BB962C8B-B14F-4D97-AF65-F5344CB8AC3E}">
        <p14:creationId xmlns:p14="http://schemas.microsoft.com/office/powerpoint/2010/main" val="162301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91B7B8-22DD-A991-BA65-99D3D4AA20A7}"/>
              </a:ext>
            </a:extLst>
          </p:cNvPr>
          <p:cNvSpPr txBox="1">
            <a:spLocks/>
          </p:cNvSpPr>
          <p:nvPr/>
        </p:nvSpPr>
        <p:spPr>
          <a:xfrm>
            <a:off x="471488" y="422571"/>
            <a:ext cx="5915025" cy="5546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dirty="0">
                <a:solidFill>
                  <a:srgbClr val="002060"/>
                </a:solidFill>
              </a:rPr>
              <a:t>2. </a:t>
            </a:r>
            <a:r>
              <a:rPr lang="en-IN" u="sng" dirty="0">
                <a:solidFill>
                  <a:srgbClr val="002060"/>
                </a:solidFill>
              </a:rPr>
              <a:t>DRIVE MONITOR SCREEN</a:t>
            </a:r>
          </a:p>
        </p:txBody>
      </p:sp>
      <p:sp>
        <p:nvSpPr>
          <p:cNvPr id="11" name="TextBox 10">
            <a:extLst>
              <a:ext uri="{FF2B5EF4-FFF2-40B4-BE49-F238E27FC236}">
                <a16:creationId xmlns:a16="http://schemas.microsoft.com/office/drawing/2014/main" id="{4807FA3B-FA18-B1D6-2613-F5022D94A8D8}"/>
              </a:ext>
            </a:extLst>
          </p:cNvPr>
          <p:cNvSpPr txBox="1"/>
          <p:nvPr/>
        </p:nvSpPr>
        <p:spPr>
          <a:xfrm>
            <a:off x="290776" y="4097382"/>
            <a:ext cx="6276446" cy="5262979"/>
          </a:xfrm>
          <a:prstGeom prst="rect">
            <a:avLst/>
          </a:prstGeom>
          <a:noFill/>
        </p:spPr>
        <p:txBody>
          <a:bodyPr wrap="square" rtlCol="0">
            <a:spAutoFit/>
          </a:bodyPr>
          <a:lstStyle/>
          <a:p>
            <a:r>
              <a:rPr lang="en-IN" sz="2400" b="1" dirty="0"/>
              <a:t> DRIVE MONITOR  STATUS:</a:t>
            </a:r>
          </a:p>
          <a:p>
            <a:pPr marL="342900" indent="-342900">
              <a:buFontTx/>
              <a:buAutoNum type="arabicPeriod"/>
            </a:pPr>
            <a:r>
              <a:rPr lang="en-IN" dirty="0"/>
              <a:t>Here you can monitor SERVO &amp; VFD STATUS.</a:t>
            </a:r>
          </a:p>
          <a:p>
            <a:r>
              <a:rPr lang="en-IN" dirty="0"/>
              <a:t>       </a:t>
            </a:r>
            <a:r>
              <a:rPr lang="en-IN" sz="2000" dirty="0"/>
              <a:t>SERVO:</a:t>
            </a:r>
            <a:endParaRPr lang="en-IN" dirty="0"/>
          </a:p>
          <a:p>
            <a:r>
              <a:rPr lang="en-IN" dirty="0"/>
              <a:t>        a) Here you can monitor servo current position.</a:t>
            </a:r>
          </a:p>
          <a:p>
            <a:r>
              <a:rPr lang="en-IN" dirty="0"/>
              <a:t>        b) Here you can monitor servo current speed. </a:t>
            </a:r>
          </a:p>
          <a:p>
            <a:r>
              <a:rPr lang="en-IN" dirty="0"/>
              <a:t>        c) Here you can monitor  servo Current Torque.</a:t>
            </a:r>
          </a:p>
          <a:p>
            <a:r>
              <a:rPr lang="en-IN" dirty="0"/>
              <a:t>       </a:t>
            </a:r>
          </a:p>
          <a:p>
            <a:r>
              <a:rPr lang="en-IN" sz="2000" dirty="0"/>
              <a:t>       VFD:</a:t>
            </a:r>
          </a:p>
          <a:p>
            <a:r>
              <a:rPr lang="en-IN" sz="2000" dirty="0"/>
              <a:t>        </a:t>
            </a:r>
            <a:r>
              <a:rPr lang="en-IN" dirty="0"/>
              <a:t>a) Here you can monitor VFD Frequency.</a:t>
            </a:r>
          </a:p>
          <a:p>
            <a:r>
              <a:rPr lang="en-IN" dirty="0"/>
              <a:t>         b) Here you can monitor VFD Voltage.</a:t>
            </a:r>
          </a:p>
          <a:p>
            <a:r>
              <a:rPr lang="en-IN" dirty="0"/>
              <a:t>         c) Here you can monitor VFD Current.</a:t>
            </a:r>
          </a:p>
          <a:p>
            <a:r>
              <a:rPr lang="en-IN" dirty="0"/>
              <a:t>         d) Here you can monitor VFD Alarm Code.</a:t>
            </a:r>
          </a:p>
          <a:p>
            <a:endParaRPr lang="en-IN" dirty="0"/>
          </a:p>
          <a:p>
            <a:r>
              <a:rPr lang="en-IN" dirty="0"/>
              <a:t>2.   Here you can change SPINDLE SPEED Using Frequency  (Hz)</a:t>
            </a:r>
          </a:p>
          <a:p>
            <a:r>
              <a:rPr lang="en-IN" dirty="0"/>
              <a:t>                                  MIN                      MAX </a:t>
            </a:r>
          </a:p>
          <a:p>
            <a:r>
              <a:rPr lang="en-IN" dirty="0"/>
              <a:t>                                  25Hz                     60Hz</a:t>
            </a:r>
          </a:p>
          <a:p>
            <a:endParaRPr lang="en-IN" dirty="0"/>
          </a:p>
          <a:p>
            <a:pPr marL="342900" indent="-342900">
              <a:buAutoNum type="arabicPeriod"/>
            </a:pPr>
            <a:endParaRPr lang="en-IN" b="1" dirty="0"/>
          </a:p>
        </p:txBody>
      </p:sp>
      <p:pic>
        <p:nvPicPr>
          <p:cNvPr id="3" name="Picture 2">
            <a:extLst>
              <a:ext uri="{FF2B5EF4-FFF2-40B4-BE49-F238E27FC236}">
                <a16:creationId xmlns:a16="http://schemas.microsoft.com/office/drawing/2014/main" id="{3DBFFF4E-1884-8FCC-7554-6092CC872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59" y="937945"/>
            <a:ext cx="5377683" cy="3228759"/>
          </a:xfrm>
          <a:prstGeom prst="rect">
            <a:avLst/>
          </a:prstGeom>
        </p:spPr>
      </p:pic>
      <p:pic>
        <p:nvPicPr>
          <p:cNvPr id="2" name="Picture 1">
            <a:extLst>
              <a:ext uri="{FF2B5EF4-FFF2-40B4-BE49-F238E27FC236}">
                <a16:creationId xmlns:a16="http://schemas.microsoft.com/office/drawing/2014/main" id="{5BC6923D-8AE2-ADA0-A214-E9773CE04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400" y="138329"/>
            <a:ext cx="803512" cy="723600"/>
          </a:xfrm>
          <a:prstGeom prst="rect">
            <a:avLst/>
          </a:prstGeom>
        </p:spPr>
      </p:pic>
      <p:sp>
        <p:nvSpPr>
          <p:cNvPr id="6" name="Footer Placeholder 3">
            <a:extLst>
              <a:ext uri="{FF2B5EF4-FFF2-40B4-BE49-F238E27FC236}">
                <a16:creationId xmlns:a16="http://schemas.microsoft.com/office/drawing/2014/main" id="{CCF2C143-6DF0-AEAA-6E88-33B97A8E5A1B}"/>
              </a:ext>
            </a:extLst>
          </p:cNvPr>
          <p:cNvSpPr>
            <a:spLocks noGrp="1"/>
          </p:cNvSpPr>
          <p:nvPr>
            <p:ph type="ftr" sz="quarter" idx="11"/>
          </p:nvPr>
        </p:nvSpPr>
        <p:spPr>
          <a:xfrm>
            <a:off x="2271712" y="9708800"/>
            <a:ext cx="2314575" cy="197200"/>
          </a:xfrm>
        </p:spPr>
        <p:txBody>
          <a:bodyPr/>
          <a:lstStyle/>
          <a:p>
            <a:r>
              <a:rPr lang="en-IN" dirty="0">
                <a:solidFill>
                  <a:srgbClr val="0070C0"/>
                </a:solidFill>
              </a:rPr>
              <a:t>(C) Maintics Automation &amp; Robotics LLP</a:t>
            </a:r>
          </a:p>
        </p:txBody>
      </p:sp>
      <p:sp>
        <p:nvSpPr>
          <p:cNvPr id="7" name="Slide Number Placeholder 4">
            <a:extLst>
              <a:ext uri="{FF2B5EF4-FFF2-40B4-BE49-F238E27FC236}">
                <a16:creationId xmlns:a16="http://schemas.microsoft.com/office/drawing/2014/main" id="{FCB11F56-AC6A-BDB3-07B6-714944614B15}"/>
              </a:ext>
            </a:extLst>
          </p:cNvPr>
          <p:cNvSpPr>
            <a:spLocks noGrp="1"/>
          </p:cNvSpPr>
          <p:nvPr>
            <p:ph type="sldNum" sz="quarter" idx="12"/>
          </p:nvPr>
        </p:nvSpPr>
        <p:spPr>
          <a:xfrm>
            <a:off x="5872842" y="9708800"/>
            <a:ext cx="914123" cy="197200"/>
          </a:xfrm>
        </p:spPr>
        <p:txBody>
          <a:bodyPr/>
          <a:lstStyle/>
          <a:p>
            <a:r>
              <a:rPr lang="en-IN" dirty="0">
                <a:solidFill>
                  <a:schemeClr val="tx1">
                    <a:lumMod val="95000"/>
                    <a:lumOff val="5000"/>
                  </a:schemeClr>
                </a:solidFill>
              </a:rPr>
              <a:t>Page </a:t>
            </a:r>
            <a:fld id="{13CA0D8D-E894-4156-8FC7-A5C12655CF59}" type="slidenum">
              <a:rPr lang="en-IN" smtClean="0">
                <a:solidFill>
                  <a:schemeClr val="tx1">
                    <a:lumMod val="95000"/>
                    <a:lumOff val="5000"/>
                  </a:schemeClr>
                </a:solidFill>
              </a:rPr>
              <a:pPr/>
              <a:t>9</a:t>
            </a:fld>
            <a:r>
              <a:rPr lang="en-IN" dirty="0">
                <a:solidFill>
                  <a:schemeClr val="tx1">
                    <a:lumMod val="95000"/>
                    <a:lumOff val="5000"/>
                  </a:schemeClr>
                </a:solidFill>
              </a:rPr>
              <a:t> of 36 </a:t>
            </a:r>
          </a:p>
        </p:txBody>
      </p:sp>
      <p:pic>
        <p:nvPicPr>
          <p:cNvPr id="4" name="Picture 3">
            <a:extLst>
              <a:ext uri="{FF2B5EF4-FFF2-40B4-BE49-F238E27FC236}">
                <a16:creationId xmlns:a16="http://schemas.microsoft.com/office/drawing/2014/main" id="{0D7ACF66-C118-26CB-49C8-085A3F78CA8A}"/>
              </a:ext>
            </a:extLst>
          </p:cNvPr>
          <p:cNvPicPr>
            <a:picLocks noChangeAspect="1"/>
          </p:cNvPicPr>
          <p:nvPr/>
        </p:nvPicPr>
        <p:blipFill rotWithShape="1">
          <a:blip r:embed="rId2">
            <a:extLst>
              <a:ext uri="{28A0092B-C50C-407E-A947-70E740481C1C}">
                <a14:useLocalDpi xmlns:a14="http://schemas.microsoft.com/office/drawing/2010/main" val="0"/>
              </a:ext>
            </a:extLst>
          </a:blip>
          <a:srcRect l="51589" t="64829" r="590" b="22977"/>
          <a:stretch/>
        </p:blipFill>
        <p:spPr>
          <a:xfrm>
            <a:off x="1473200" y="8884234"/>
            <a:ext cx="3860800" cy="589156"/>
          </a:xfrm>
          <a:prstGeom prst="rect">
            <a:avLst/>
          </a:prstGeom>
        </p:spPr>
      </p:pic>
    </p:spTree>
    <p:extLst>
      <p:ext uri="{BB962C8B-B14F-4D97-AF65-F5344CB8AC3E}">
        <p14:creationId xmlns:p14="http://schemas.microsoft.com/office/powerpoint/2010/main" val="1438152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2195</TotalTime>
  <Words>1965</Words>
  <Application>Microsoft Office PowerPoint</Application>
  <PresentationFormat>A4 Paper (210x297 mm)</PresentationFormat>
  <Paragraphs>447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 Narrow</vt:lpstr>
      <vt:lpstr>Arial</vt:lpstr>
      <vt:lpstr>Calibri</vt:lpstr>
      <vt:lpstr>Calibri Light</vt:lpstr>
      <vt:lpstr>robotoMedium</vt:lpstr>
      <vt:lpstr>Office Theme</vt:lpstr>
      <vt:lpstr>PowerPoint Presentation</vt:lpstr>
      <vt:lpstr>Table Of Contents</vt:lpstr>
      <vt:lpstr>PowerPoint Presentation</vt:lpstr>
      <vt:lpstr>      Company Profile Screen</vt:lpstr>
      <vt:lpstr> MAIN MENU SCREEN</vt:lpstr>
      <vt:lpstr>1. PROCESS MONITOR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Electrical Drawings</vt:lpstr>
      <vt:lpstr>Troubleshooting Guide</vt:lpstr>
      <vt:lpstr>PowerPoint Presentation</vt:lpstr>
      <vt:lpstr>PowerPoint Presentation</vt:lpstr>
      <vt:lpstr>PowerPoint Presentation</vt:lpstr>
      <vt:lpstr>BOM (BILL OF MATERIAL)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Dalal</dc:creator>
  <cp:lastModifiedBy>Aman Dalal</cp:lastModifiedBy>
  <cp:revision>305</cp:revision>
  <cp:lastPrinted>2024-05-16T11:40:39Z</cp:lastPrinted>
  <dcterms:created xsi:type="dcterms:W3CDTF">2023-09-12T15:19:16Z</dcterms:created>
  <dcterms:modified xsi:type="dcterms:W3CDTF">2024-05-16T11:42:51Z</dcterms:modified>
</cp:coreProperties>
</file>