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(04.05.2018)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01/29</a:t>
                      </a:r>
                    </a:p>
                  </a:txBody>
                  <a:tcPr>
                    <a:solidFill>
                      <a:schemeClr val="accent2"/>
                    </a:solidFill>
                  </a:tcPr>
                </a:tc>
                <a:tc>
                  <a:txBody>
                    <a:bodyPr anchor="ctr"/>
                    <a:lstStyle/>
                    <a:p>
                      <a:pPr algn="ctr"/>
                      <a:r>
                        <a:rPr sz="1100">
                          <a:solidFill>
                            <a:srgbClr val="000000"/>
                          </a:solidFill>
                          <a:latin typeface="NeueHaasGroteskText Std (Body)"/>
                        </a:rPr>
                        <a:t>02/05</a:t>
                      </a:r>
                    </a:p>
                  </a:txBody>
                  <a:tcPr>
                    <a:solidFill>
                      <a:schemeClr val="accent2"/>
                    </a:solidFill>
                  </a:tcPr>
                </a:tc>
                <a:tc>
                  <a:txBody>
                    <a:bodyPr anchor="ctr"/>
                    <a:lstStyle/>
                    <a:p>
                      <a:pPr algn="ctr"/>
                      <a:r>
                        <a:rPr sz="1100">
                          <a:solidFill>
                            <a:srgbClr val="000000"/>
                          </a:solidFill>
                          <a:latin typeface="NeueHaasGroteskText Std (Body)"/>
                        </a:rPr>
                        <a:t>02/12</a:t>
                      </a:r>
                    </a:p>
                  </a:txBody>
                  <a:tcPr>
                    <a:solidFill>
                      <a:schemeClr val="accent2"/>
                    </a:solidFill>
                  </a:tcPr>
                </a:tc>
                <a:tc>
                  <a:txBody>
                    <a:bodyPr anchor="ctr"/>
                    <a:lstStyle/>
                    <a:p>
                      <a:pPr algn="ctr"/>
                      <a:r>
                        <a:rPr sz="1100">
                          <a:solidFill>
                            <a:srgbClr val="000000"/>
                          </a:solidFill>
                          <a:latin typeface="NeueHaasGroteskText Std (Body)"/>
                        </a:rPr>
                        <a:t>02/19</a:t>
                      </a:r>
                    </a:p>
                  </a:txBody>
                  <a:tcPr>
                    <a:solidFill>
                      <a:schemeClr val="accent2"/>
                    </a:solidFill>
                  </a:tcPr>
                </a:tc>
                <a:tc>
                  <a:txBody>
                    <a:bodyPr anchor="ctr"/>
                    <a:lstStyle/>
                    <a:p>
                      <a:pPr algn="ctr"/>
                      <a:r>
                        <a:rPr sz="1100">
                          <a:solidFill>
                            <a:srgbClr val="000000"/>
                          </a:solidFill>
                          <a:latin typeface="NeueHaasGroteskText Std (Body)"/>
                        </a:rPr>
                        <a:t>02/26</a:t>
                      </a:r>
                    </a:p>
                  </a:txBody>
                  <a:tcPr>
                    <a:solidFill>
                      <a:schemeClr val="accent2"/>
                    </a:solidFill>
                  </a:tcPr>
                </a:tc>
                <a:tc>
                  <a:txBody>
                    <a:bodyPr anchor="ctr"/>
                    <a:lstStyle/>
                    <a:p>
                      <a:pPr algn="ctr"/>
                      <a:r>
                        <a:rPr sz="1100">
                          <a:solidFill>
                            <a:srgbClr val="000000"/>
                          </a:solidFill>
                          <a:latin typeface="NeueHaasGroteskText Std (Body)"/>
                        </a:rPr>
                        <a:t>03/05</a:t>
                      </a:r>
                    </a:p>
                  </a:txBody>
                  <a:tcPr>
                    <a:solidFill>
                      <a:schemeClr val="accent2"/>
                    </a:solidFill>
                  </a:tcPr>
                </a:tc>
                <a:tc>
                  <a:txBody>
                    <a:bodyPr anchor="ctr"/>
                    <a:lstStyle/>
                    <a:p>
                      <a:pPr algn="ctr"/>
                      <a:r>
                        <a:rPr sz="1100">
                          <a:solidFill>
                            <a:srgbClr val="000000"/>
                          </a:solidFill>
                          <a:latin typeface="NeueHaasGroteskText Std (Body)"/>
                        </a:rPr>
                        <a:t>03/12</a:t>
                      </a:r>
                    </a:p>
                  </a:txBody>
                  <a:tcPr>
                    <a:solidFill>
                      <a:schemeClr val="accent2"/>
                    </a:solidFill>
                  </a:tcPr>
                </a:tc>
                <a:tc>
                  <a:txBody>
                    <a:bodyPr anchor="ctr"/>
                    <a:lstStyle/>
                    <a:p>
                      <a:pPr algn="ctr"/>
                      <a:r>
                        <a:rPr sz="1100">
                          <a:solidFill>
                            <a:srgbClr val="000000"/>
                          </a:solidFill>
                          <a:latin typeface="NeueHaasGroteskText Std (Body)"/>
                        </a:rPr>
                        <a:t>03/19</a:t>
                      </a:r>
                    </a:p>
                  </a:txBody>
                  <a:tcPr>
                    <a:solidFill>
                      <a:schemeClr val="accent2"/>
                    </a:solidFill>
                  </a:tcPr>
                </a:tc>
                <a:tc>
                  <a:txBody>
                    <a:bodyPr anchor="ctr"/>
                    <a:lstStyle/>
                    <a:p>
                      <a:pPr algn="ctr"/>
                      <a:r>
                        <a:rPr sz="1100">
                          <a:solidFill>
                            <a:srgbClr val="000000"/>
                          </a:solidFill>
                          <a:latin typeface="NeueHaasGroteskText Std (Body)"/>
                        </a:rPr>
                        <a:t>03/26</a:t>
                      </a:r>
                    </a:p>
                  </a:txBody>
                  <a:tcPr>
                    <a:solidFill>
                      <a:schemeClr val="accent2"/>
                    </a:solidFill>
                  </a:tcPr>
                </a:tc>
                <a:tc>
                  <a:txBody>
                    <a:bodyPr anchor="ctr"/>
                    <a:lstStyle/>
                    <a:p>
                      <a:pPr algn="ctr"/>
                      <a:r>
                        <a:rPr sz="1100">
                          <a:solidFill>
                            <a:srgbClr val="000000"/>
                          </a:solidFill>
                          <a:latin typeface="NeueHaasGroteskText Std (Body)"/>
                        </a:rPr>
                        <a:t>04/02</a:t>
                      </a:r>
                    </a:p>
                  </a:txBody>
                  <a:tcPr>
                    <a:solidFill>
                      <a:schemeClr val="accent2"/>
                    </a:solidFill>
                  </a:tcPr>
                </a:tc>
                <a:tc>
                  <a:txBody>
                    <a:bodyPr anchor="ctr"/>
                    <a:lstStyle/>
                    <a:p>
                      <a:pPr algn="ctr"/>
                      <a:r>
                        <a:rPr sz="1100">
                          <a:solidFill>
                            <a:srgbClr val="000000"/>
                          </a:solidFill>
                          <a:latin typeface="NeueHaasGroteskText Std (Body)"/>
                        </a:rPr>
                        <a:t>04/09</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ADAFAF"/>
                    </a:solidFill>
                  </a:tcPr>
                </a:tc>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4456496" cy="17538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iPhone phones (1/29-3/02)</a:t>
            </a:r>
          </a:p>
        </p:txBody>
      </p:sp>
      <p:sp>
        <p:nvSpPr>
          <p:cNvPr id="13" name="Rounded Rectangle 12"/>
          <p:cNvSpPr/>
          <p:nvPr/>
        </p:nvSpPr>
        <p:spPr>
          <a:xfrm>
            <a:off x="7409948" y="1488512"/>
            <a:ext cx="2506779" cy="17538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free smart speaker (3/15-4/02)</a:t>
            </a:r>
          </a:p>
        </p:txBody>
      </p:sp>
      <p:sp>
        <p:nvSpPr>
          <p:cNvPr id="14" name="Rounded Rectangle 13"/>
          <p:cNvSpPr/>
          <p:nvPr/>
        </p:nvSpPr>
        <p:spPr>
          <a:xfrm>
            <a:off x="5878027" y="1664861"/>
            <a:ext cx="4456496" cy="17538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 S9 (3/04-4/05)</a:t>
            </a:r>
          </a:p>
        </p:txBody>
      </p:sp>
      <p:sp>
        <p:nvSpPr>
          <p:cNvPr id="15" name="Rounded Rectangle 14"/>
          <p:cNvSpPr/>
          <p:nvPr/>
        </p:nvSpPr>
        <p:spPr>
          <a:xfrm>
            <a:off x="7131417" y="1841209"/>
            <a:ext cx="3203107" cy="17538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$300 off Pixel 2 (3/13-4/05)</a:t>
            </a:r>
          </a:p>
        </p:txBody>
      </p:sp>
      <p:sp>
        <p:nvSpPr>
          <p:cNvPr id="16" name="Rounded Rectangle 15"/>
          <p:cNvSpPr/>
          <p:nvPr/>
        </p:nvSpPr>
        <p:spPr>
          <a:xfrm>
            <a:off x="7549214" y="2017558"/>
            <a:ext cx="4177965" cy="17538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select iPhones (3/16-...)</a:t>
            </a:r>
          </a:p>
        </p:txBody>
      </p:sp>
      <p:sp>
        <p:nvSpPr>
          <p:cNvPr id="17" name="Rounded Rectangle 16"/>
          <p:cNvSpPr/>
          <p:nvPr/>
        </p:nvSpPr>
        <p:spPr>
          <a:xfrm>
            <a:off x="10334524" y="2193906"/>
            <a:ext cx="1392655" cy="17538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Up to 50% off Google Pixel 2 and free offers (4/05-...)</a:t>
            </a:r>
          </a:p>
        </p:txBody>
      </p:sp>
      <p:sp>
        <p:nvSpPr>
          <p:cNvPr id="19" name="Rounded Rectangle 18"/>
          <p:cNvSpPr/>
          <p:nvPr/>
        </p:nvSpPr>
        <p:spPr>
          <a:xfrm>
            <a:off x="10334524" y="2370255"/>
            <a:ext cx="1392655" cy="17538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Up to 50% off select Android phones (4/05-...)</a:t>
            </a:r>
          </a:p>
        </p:txBody>
      </p:sp>
      <p:sp>
        <p:nvSpPr>
          <p:cNvPr id="20" name="Rounded Rectangle 19"/>
          <p:cNvSpPr/>
          <p:nvPr/>
        </p:nvSpPr>
        <p:spPr>
          <a:xfrm>
            <a:off x="1143000" y="2563977"/>
            <a:ext cx="6266948"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SS Galaxy S8, S8+, S8 Active (12/18-3/15)</a:t>
            </a:r>
          </a:p>
        </p:txBody>
      </p:sp>
      <p:sp>
        <p:nvSpPr>
          <p:cNvPr id="21" name="Rounded Rectangle 20"/>
          <p:cNvSpPr/>
          <p:nvPr/>
        </p:nvSpPr>
        <p:spPr>
          <a:xfrm>
            <a:off x="3092717" y="2687421"/>
            <a:ext cx="1531920"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BOGOF iPhone X (2/12-2/23)</a:t>
            </a:r>
          </a:p>
        </p:txBody>
      </p:sp>
      <p:sp>
        <p:nvSpPr>
          <p:cNvPr id="22" name="Rounded Rectangle 21"/>
          <p:cNvSpPr/>
          <p:nvPr/>
        </p:nvSpPr>
        <p:spPr>
          <a:xfrm>
            <a:off x="3092717" y="2687421"/>
            <a:ext cx="6963276"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iPhone 8 (2/12-4/03)</a:t>
            </a:r>
          </a:p>
        </p:txBody>
      </p:sp>
      <p:sp>
        <p:nvSpPr>
          <p:cNvPr id="23" name="Rounded Rectangle 22"/>
          <p:cNvSpPr/>
          <p:nvPr/>
        </p:nvSpPr>
        <p:spPr>
          <a:xfrm>
            <a:off x="1143000" y="2810865"/>
            <a:ext cx="1531920"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70C0"/>
                </a:solidFill>
                <a:latin typeface="NeueHaasGroteskText Std (Body)"/>
              </a:rPr>
              <a:t>BOGOF LG V30, LG G6, LG V20 (1/02-2/09)</a:t>
            </a:r>
          </a:p>
        </p:txBody>
      </p:sp>
      <p:sp>
        <p:nvSpPr>
          <p:cNvPr id="24" name="Rounded Rectangle 23"/>
          <p:cNvSpPr/>
          <p:nvPr/>
        </p:nvSpPr>
        <p:spPr>
          <a:xfrm>
            <a:off x="1143000" y="2810865"/>
            <a:ext cx="8912993"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LG V30, LG G6 (1/02-4/03)</a:t>
            </a:r>
          </a:p>
        </p:txBody>
      </p:sp>
      <p:sp>
        <p:nvSpPr>
          <p:cNvPr id="25" name="Rounded Rectangle 24"/>
          <p:cNvSpPr/>
          <p:nvPr/>
        </p:nvSpPr>
        <p:spPr>
          <a:xfrm>
            <a:off x="5042434" y="2934309"/>
            <a:ext cx="4874293"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Gear S3 for $99.99 (2/26-4/02)</a:t>
            </a:r>
          </a:p>
        </p:txBody>
      </p:sp>
      <p:sp>
        <p:nvSpPr>
          <p:cNvPr id="26" name="Rounded Rectangle 25"/>
          <p:cNvSpPr/>
          <p:nvPr/>
        </p:nvSpPr>
        <p:spPr>
          <a:xfrm>
            <a:off x="7967010" y="3057753"/>
            <a:ext cx="3760169"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Galaxy S9 (3/19-...)</a:t>
            </a:r>
          </a:p>
        </p:txBody>
      </p:sp>
      <p:sp>
        <p:nvSpPr>
          <p:cNvPr id="27" name="Rounded Rectangle 26"/>
          <p:cNvSpPr/>
          <p:nvPr/>
        </p:nvSpPr>
        <p:spPr>
          <a:xfrm>
            <a:off x="7967010" y="3057753"/>
            <a:ext cx="3760169"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Galaxy S9, S9+, Note8 (3/19-...)</a:t>
            </a:r>
          </a:p>
        </p:txBody>
      </p:sp>
      <p:sp>
        <p:nvSpPr>
          <p:cNvPr id="28" name="Rounded Rectangle 27"/>
          <p:cNvSpPr/>
          <p:nvPr/>
        </p:nvSpPr>
        <p:spPr>
          <a:xfrm>
            <a:off x="10055993" y="3181197"/>
            <a:ext cx="1671186"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50% off iPhone 8, 8 Plus, X (4/03-...)</a:t>
            </a:r>
          </a:p>
        </p:txBody>
      </p:sp>
      <p:sp>
        <p:nvSpPr>
          <p:cNvPr id="29" name="Rounded Rectangle 28"/>
          <p:cNvSpPr/>
          <p:nvPr/>
        </p:nvSpPr>
        <p:spPr>
          <a:xfrm>
            <a:off x="10055993" y="3304641"/>
            <a:ext cx="1671186"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50% off LG V30 (4/03-...)</a:t>
            </a:r>
          </a:p>
        </p:txBody>
      </p:sp>
      <p:sp>
        <p:nvSpPr>
          <p:cNvPr id="30" name="Rounded Rectangle 29"/>
          <p:cNvSpPr/>
          <p:nvPr/>
        </p:nvSpPr>
        <p:spPr>
          <a:xfrm>
            <a:off x="9916728" y="3428085"/>
            <a:ext cx="1810451"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free smart speaker and 2 months of Amazon Music (4/02-...)</a:t>
            </a:r>
          </a:p>
        </p:txBody>
      </p:sp>
      <p:sp>
        <p:nvSpPr>
          <p:cNvPr id="31" name="Rounded Rectangle 30"/>
          <p:cNvSpPr/>
          <p:nvPr/>
        </p:nvSpPr>
        <p:spPr>
          <a:xfrm>
            <a:off x="10195259" y="3551529"/>
            <a:ext cx="1531920"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70C0"/>
                </a:solidFill>
                <a:latin typeface="NeueHaasGroteskText Std (Body)"/>
              </a:rPr>
              <a:t>50% off Moto Z2 Force Edition (4/04-...)</a:t>
            </a:r>
          </a:p>
        </p:txBody>
      </p:sp>
      <p:sp>
        <p:nvSpPr>
          <p:cNvPr id="32" name="Rounded Rectangle 31"/>
          <p:cNvSpPr/>
          <p:nvPr/>
        </p:nvSpPr>
        <p:spPr>
          <a:xfrm>
            <a:off x="5599496" y="3674973"/>
            <a:ext cx="6127683" cy="122767"/>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Trade-in: $300 off LG V30 (3/02-...)</a:t>
            </a:r>
          </a:p>
        </p:txBody>
      </p:sp>
      <p:sp>
        <p:nvSpPr>
          <p:cNvPr id="33" name="Rounded Rectangle 32"/>
          <p:cNvSpPr/>
          <p:nvPr/>
        </p:nvSpPr>
        <p:spPr>
          <a:xfrm>
            <a:off x="1143000" y="3815791"/>
            <a:ext cx="4317231"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SS Galaxy S8, S8+, S8 Active, Note8 (1/12-3/01)</a:t>
            </a:r>
          </a:p>
        </p:txBody>
      </p:sp>
      <p:sp>
        <p:nvSpPr>
          <p:cNvPr id="34" name="Rounded Rectangle 33"/>
          <p:cNvSpPr/>
          <p:nvPr/>
        </p:nvSpPr>
        <p:spPr>
          <a:xfrm>
            <a:off x="5320965" y="3952951"/>
            <a:ext cx="4595762"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50% off Galaxy S9 (2/28-4/02)</a:t>
            </a:r>
          </a:p>
        </p:txBody>
      </p:sp>
      <p:sp>
        <p:nvSpPr>
          <p:cNvPr id="35" name="Rounded Rectangle 34"/>
          <p:cNvSpPr/>
          <p:nvPr/>
        </p:nvSpPr>
        <p:spPr>
          <a:xfrm>
            <a:off x="5460231" y="4090111"/>
            <a:ext cx="6266948"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LG G6, V30 and V30+ (3/01-...)</a:t>
            </a:r>
          </a:p>
        </p:txBody>
      </p:sp>
      <p:sp>
        <p:nvSpPr>
          <p:cNvPr id="36" name="Rounded Rectangle 35"/>
          <p:cNvSpPr/>
          <p:nvPr/>
        </p:nvSpPr>
        <p:spPr>
          <a:xfrm>
            <a:off x="4763903" y="4227271"/>
            <a:ext cx="6963276"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iPhone X (2/24-...)</a:t>
            </a:r>
          </a:p>
        </p:txBody>
      </p:sp>
      <p:sp>
        <p:nvSpPr>
          <p:cNvPr id="37" name="Rounded Rectangle 36"/>
          <p:cNvSpPr/>
          <p:nvPr/>
        </p:nvSpPr>
        <p:spPr>
          <a:xfrm>
            <a:off x="9916728" y="4364431"/>
            <a:ext cx="1810451"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750">
                <a:solidFill>
                  <a:srgbClr val="000000"/>
                </a:solidFill>
                <a:latin typeface="NeueHaasGroteskText Std (Body)"/>
              </a:rPr>
              <a:t>BOGOF Galaxy S9, S9+ (4/02-...)</a:t>
            </a:r>
          </a:p>
        </p:txBody>
      </p:sp>
      <p:sp>
        <p:nvSpPr>
          <p:cNvPr id="38" name="Rounded Rectangle 37"/>
          <p:cNvSpPr/>
          <p:nvPr/>
        </p:nvSpPr>
        <p:spPr>
          <a:xfrm>
            <a:off x="6295824" y="4501591"/>
            <a:ext cx="5431355"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$150 off Galaxy S8 (3/07-...)</a:t>
            </a:r>
          </a:p>
        </p:txBody>
      </p:sp>
      <p:sp>
        <p:nvSpPr>
          <p:cNvPr id="39" name="Rounded Rectangle 38"/>
          <p:cNvSpPr/>
          <p:nvPr/>
        </p:nvSpPr>
        <p:spPr>
          <a:xfrm>
            <a:off x="4624638" y="4638751"/>
            <a:ext cx="7102541"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$80 off Galaxy Note8 (2/23-...)</a:t>
            </a:r>
          </a:p>
        </p:txBody>
      </p:sp>
      <p:sp>
        <p:nvSpPr>
          <p:cNvPr id="40" name="Rounded Rectangle 39"/>
          <p:cNvSpPr/>
          <p:nvPr/>
        </p:nvSpPr>
        <p:spPr>
          <a:xfrm>
            <a:off x="1143000" y="4775911"/>
            <a:ext cx="10584180"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$375 off moto z force edition (1/26-...)</a:t>
            </a:r>
          </a:p>
        </p:txBody>
      </p:sp>
      <p:sp>
        <p:nvSpPr>
          <p:cNvPr id="41" name="Rounded Rectangle 40"/>
          <p:cNvSpPr/>
          <p:nvPr/>
        </p:nvSpPr>
        <p:spPr>
          <a:xfrm>
            <a:off x="1143000" y="4913071"/>
            <a:ext cx="10584180" cy="13640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Switch from Verizon (5/31-...)</a:t>
            </a:r>
          </a:p>
        </p:txBody>
      </p:sp>
      <p:sp>
        <p:nvSpPr>
          <p:cNvPr id="42" name="Rounded Rectangle 41"/>
          <p:cNvSpPr/>
          <p:nvPr/>
        </p:nvSpPr>
        <p:spPr>
          <a:xfrm>
            <a:off x="2674920" y="5067604"/>
            <a:ext cx="9052259"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Lease the LG V30+ for $20.00/mo. after $18.00/mo. credit  (2/09-...)</a:t>
            </a:r>
          </a:p>
        </p:txBody>
      </p:sp>
      <p:sp>
        <p:nvSpPr>
          <p:cNvPr id="43" name="Rounded Rectangle 42"/>
          <p:cNvSpPr/>
          <p:nvPr/>
        </p:nvSpPr>
        <p:spPr>
          <a:xfrm>
            <a:off x="1143000" y="5273344"/>
            <a:ext cx="1058418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iPhone X for $20/mo (1/19-...)</a:t>
            </a:r>
          </a:p>
        </p:txBody>
      </p:sp>
      <p:sp>
        <p:nvSpPr>
          <p:cNvPr id="44" name="Rounded Rectangle 43"/>
          <p:cNvSpPr/>
          <p:nvPr/>
        </p:nvSpPr>
        <p:spPr>
          <a:xfrm>
            <a:off x="1143000" y="5479084"/>
            <a:ext cx="1058418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iPhone 8 (1/19-...)</a:t>
            </a:r>
          </a:p>
        </p:txBody>
      </p:sp>
      <p:sp>
        <p:nvSpPr>
          <p:cNvPr id="45" name="Rounded Rectangle 44"/>
          <p:cNvSpPr/>
          <p:nvPr/>
        </p:nvSpPr>
        <p:spPr>
          <a:xfrm>
            <a:off x="7549214" y="5684824"/>
            <a:ext cx="417796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LOGO Galaxy S9 (3/16-...)</a:t>
            </a:r>
          </a:p>
        </p:txBody>
      </p:sp>
      <p:sp>
        <p:nvSpPr>
          <p:cNvPr id="46" name="Rounded Rectangle 45"/>
          <p:cNvSpPr/>
          <p:nvPr/>
        </p:nvSpPr>
        <p:spPr>
          <a:xfrm>
            <a:off x="1143000" y="5890564"/>
            <a:ext cx="1058418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moto Z² Force Edition for $11.00/mo. (7/26-...)</a:t>
            </a:r>
          </a:p>
        </p:txBody>
      </p:sp>
      <p:sp>
        <p:nvSpPr>
          <p:cNvPr id="47" name="Rounded Rectangle 46"/>
          <p:cNvSpPr/>
          <p:nvPr/>
        </p:nvSpPr>
        <p:spPr>
          <a:xfrm>
            <a:off x="1143000" y="6096304"/>
            <a:ext cx="1058418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(04.05.2018)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01/29</a:t>
                      </a:r>
                    </a:p>
                  </a:txBody>
                  <a:tcPr>
                    <a:solidFill>
                      <a:schemeClr val="accent2"/>
                    </a:solidFill>
                  </a:tcPr>
                </a:tc>
                <a:tc>
                  <a:txBody>
                    <a:bodyPr anchor="ctr"/>
                    <a:lstStyle/>
                    <a:p>
                      <a:pPr algn="ctr"/>
                      <a:r>
                        <a:rPr sz="1100">
                          <a:solidFill>
                            <a:srgbClr val="000000"/>
                          </a:solidFill>
                          <a:latin typeface="NeueHaasGroteskText Std (Body)"/>
                        </a:rPr>
                        <a:t>02/05</a:t>
                      </a:r>
                    </a:p>
                  </a:txBody>
                  <a:tcPr>
                    <a:solidFill>
                      <a:schemeClr val="accent2"/>
                    </a:solidFill>
                  </a:tcPr>
                </a:tc>
                <a:tc>
                  <a:txBody>
                    <a:bodyPr anchor="ctr"/>
                    <a:lstStyle/>
                    <a:p>
                      <a:pPr algn="ctr"/>
                      <a:r>
                        <a:rPr sz="1100">
                          <a:solidFill>
                            <a:srgbClr val="000000"/>
                          </a:solidFill>
                          <a:latin typeface="NeueHaasGroteskText Std (Body)"/>
                        </a:rPr>
                        <a:t>02/12</a:t>
                      </a:r>
                    </a:p>
                  </a:txBody>
                  <a:tcPr>
                    <a:solidFill>
                      <a:schemeClr val="accent2"/>
                    </a:solidFill>
                  </a:tcPr>
                </a:tc>
                <a:tc>
                  <a:txBody>
                    <a:bodyPr anchor="ctr"/>
                    <a:lstStyle/>
                    <a:p>
                      <a:pPr algn="ctr"/>
                      <a:r>
                        <a:rPr sz="1100">
                          <a:solidFill>
                            <a:srgbClr val="000000"/>
                          </a:solidFill>
                          <a:latin typeface="NeueHaasGroteskText Std (Body)"/>
                        </a:rPr>
                        <a:t>02/19</a:t>
                      </a:r>
                    </a:p>
                  </a:txBody>
                  <a:tcPr>
                    <a:solidFill>
                      <a:schemeClr val="accent2"/>
                    </a:solidFill>
                  </a:tcPr>
                </a:tc>
                <a:tc>
                  <a:txBody>
                    <a:bodyPr anchor="ctr"/>
                    <a:lstStyle/>
                    <a:p>
                      <a:pPr algn="ctr"/>
                      <a:r>
                        <a:rPr sz="1100">
                          <a:solidFill>
                            <a:srgbClr val="000000"/>
                          </a:solidFill>
                          <a:latin typeface="NeueHaasGroteskText Std (Body)"/>
                        </a:rPr>
                        <a:t>02/26</a:t>
                      </a:r>
                    </a:p>
                  </a:txBody>
                  <a:tcPr>
                    <a:solidFill>
                      <a:schemeClr val="accent2"/>
                    </a:solidFill>
                  </a:tcPr>
                </a:tc>
                <a:tc>
                  <a:txBody>
                    <a:bodyPr anchor="ctr"/>
                    <a:lstStyle/>
                    <a:p>
                      <a:pPr algn="ctr"/>
                      <a:r>
                        <a:rPr sz="1100">
                          <a:solidFill>
                            <a:srgbClr val="000000"/>
                          </a:solidFill>
                          <a:latin typeface="NeueHaasGroteskText Std (Body)"/>
                        </a:rPr>
                        <a:t>03/05</a:t>
                      </a:r>
                    </a:p>
                  </a:txBody>
                  <a:tcPr>
                    <a:solidFill>
                      <a:schemeClr val="accent2"/>
                    </a:solidFill>
                  </a:tcPr>
                </a:tc>
                <a:tc>
                  <a:txBody>
                    <a:bodyPr anchor="ctr"/>
                    <a:lstStyle/>
                    <a:p>
                      <a:pPr algn="ctr"/>
                      <a:r>
                        <a:rPr sz="1100">
                          <a:solidFill>
                            <a:srgbClr val="000000"/>
                          </a:solidFill>
                          <a:latin typeface="NeueHaasGroteskText Std (Body)"/>
                        </a:rPr>
                        <a:t>03/12</a:t>
                      </a:r>
                    </a:p>
                  </a:txBody>
                  <a:tcPr>
                    <a:solidFill>
                      <a:schemeClr val="accent2"/>
                    </a:solidFill>
                  </a:tcPr>
                </a:tc>
                <a:tc>
                  <a:txBody>
                    <a:bodyPr anchor="ctr"/>
                    <a:lstStyle/>
                    <a:p>
                      <a:pPr algn="ctr"/>
                      <a:r>
                        <a:rPr sz="1100">
                          <a:solidFill>
                            <a:srgbClr val="000000"/>
                          </a:solidFill>
                          <a:latin typeface="NeueHaasGroteskText Std (Body)"/>
                        </a:rPr>
                        <a:t>03/19</a:t>
                      </a:r>
                    </a:p>
                  </a:txBody>
                  <a:tcPr>
                    <a:solidFill>
                      <a:schemeClr val="accent2"/>
                    </a:solidFill>
                  </a:tcPr>
                </a:tc>
                <a:tc>
                  <a:txBody>
                    <a:bodyPr anchor="ctr"/>
                    <a:lstStyle/>
                    <a:p>
                      <a:pPr algn="ctr"/>
                      <a:r>
                        <a:rPr sz="1100">
                          <a:solidFill>
                            <a:srgbClr val="000000"/>
                          </a:solidFill>
                          <a:latin typeface="NeueHaasGroteskText Std (Body)"/>
                        </a:rPr>
                        <a:t>03/26</a:t>
                      </a:r>
                    </a:p>
                  </a:txBody>
                  <a:tcPr>
                    <a:solidFill>
                      <a:schemeClr val="accent2"/>
                    </a:solidFill>
                  </a:tcPr>
                </a:tc>
                <a:tc>
                  <a:txBody>
                    <a:bodyPr anchor="ctr"/>
                    <a:lstStyle/>
                    <a:p>
                      <a:pPr algn="ctr"/>
                      <a:r>
                        <a:rPr sz="1100">
                          <a:solidFill>
                            <a:srgbClr val="000000"/>
                          </a:solidFill>
                          <a:latin typeface="NeueHaasGroteskText Std (Body)"/>
                        </a:rPr>
                        <a:t>04/02</a:t>
                      </a:r>
                    </a:p>
                  </a:txBody>
                  <a:tcPr>
                    <a:solidFill>
                      <a:schemeClr val="accent2"/>
                    </a:solidFill>
                  </a:tcPr>
                </a:tc>
                <a:tc>
                  <a:txBody>
                    <a:bodyPr anchor="ctr"/>
                    <a:lstStyle/>
                    <a:p>
                      <a:pPr algn="ctr"/>
                      <a:r>
                        <a:rPr sz="1100">
                          <a:solidFill>
                            <a:srgbClr val="000000"/>
                          </a:solidFill>
                          <a:latin typeface="NeueHaasGroteskText Std (Body)"/>
                        </a:rPr>
                        <a:t>04/09</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ADAFAF"/>
                    </a:solidFill>
                  </a:tcPr>
                </a:tc>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2018-04-05T20:28:32Z</dcterms:modified>
</cp:coreProperties>
</file>