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(04.05.2018)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c>
                  <a:txBody>
                    <a:bodyPr anchor="ctr"/>
                    <a:lstStyle/>
                    <a:p>
                      <a:pPr algn="ctr"/>
                      <a:r>
                        <a:rPr sz="1100">
                          <a:solidFill>
                            <a:srgbClr val="000000"/>
                          </a:solidFill>
                          <a:latin typeface="NeueHaasGroteskText Std (Body)"/>
                        </a:rPr>
                        <a:t>04/09</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ADAFAF"/>
                    </a:solidFill>
                  </a:tcPr>
                </a:tc>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4456496"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iPhone phones (1/29-3/02)</a:t>
            </a:r>
          </a:p>
        </p:txBody>
      </p:sp>
      <p:sp>
        <p:nvSpPr>
          <p:cNvPr id="13" name="Rounded Rectangle 12"/>
          <p:cNvSpPr/>
          <p:nvPr/>
        </p:nvSpPr>
        <p:spPr>
          <a:xfrm>
            <a:off x="7409948" y="1400338"/>
            <a:ext cx="2506779"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free smart speaker (3/15-4/02)</a:t>
            </a:r>
          </a:p>
        </p:txBody>
      </p:sp>
      <p:sp>
        <p:nvSpPr>
          <p:cNvPr id="14" name="Rounded Rectangle 13"/>
          <p:cNvSpPr/>
          <p:nvPr/>
        </p:nvSpPr>
        <p:spPr>
          <a:xfrm>
            <a:off x="5878027" y="1488512"/>
            <a:ext cx="4456496"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 S9 (3/04-4/05)</a:t>
            </a:r>
          </a:p>
        </p:txBody>
      </p:sp>
      <p:sp>
        <p:nvSpPr>
          <p:cNvPr id="15" name="Rounded Rectangle 14"/>
          <p:cNvSpPr/>
          <p:nvPr/>
        </p:nvSpPr>
        <p:spPr>
          <a:xfrm>
            <a:off x="7131417" y="1576686"/>
            <a:ext cx="3203107"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$300 off Pixel 2 (3/13-4/05)</a:t>
            </a:r>
          </a:p>
        </p:txBody>
      </p:sp>
      <p:sp>
        <p:nvSpPr>
          <p:cNvPr id="16" name="Rounded Rectangle 15"/>
          <p:cNvSpPr/>
          <p:nvPr/>
        </p:nvSpPr>
        <p:spPr>
          <a:xfrm>
            <a:off x="7549214" y="1664861"/>
            <a:ext cx="4177965"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select iPhones (3/16-...)</a:t>
            </a:r>
          </a:p>
        </p:txBody>
      </p:sp>
      <p:sp>
        <p:nvSpPr>
          <p:cNvPr id="17" name="Rounded Rectangle 16"/>
          <p:cNvSpPr/>
          <p:nvPr/>
        </p:nvSpPr>
        <p:spPr>
          <a:xfrm>
            <a:off x="10334524" y="1665345"/>
            <a:ext cx="139265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Up to 50% off Google Pixel 2 and free offers (4/05-...)</a:t>
            </a:r>
          </a:p>
        </p:txBody>
      </p:sp>
      <p:sp>
        <p:nvSpPr>
          <p:cNvPr id="19" name="Rounded Rectangle 18"/>
          <p:cNvSpPr/>
          <p:nvPr/>
        </p:nvSpPr>
        <p:spPr>
          <a:xfrm>
            <a:off x="10334524" y="1753519"/>
            <a:ext cx="139265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Up to 50% off select Android phones (4/05-...)</a:t>
            </a:r>
          </a:p>
        </p:txBody>
      </p:sp>
      <p:sp>
        <p:nvSpPr>
          <p:cNvPr id="20" name="Rounded Rectangle 19"/>
          <p:cNvSpPr/>
          <p:nvPr/>
        </p:nvSpPr>
        <p:spPr>
          <a:xfrm>
            <a:off x="1143000" y="1929384"/>
            <a:ext cx="1949717"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Trade-in: iPhone (1/18-2/12)</a:t>
            </a:r>
          </a:p>
        </p:txBody>
      </p:sp>
      <p:sp>
        <p:nvSpPr>
          <p:cNvPr id="21" name="Rounded Rectangle 20"/>
          <p:cNvSpPr/>
          <p:nvPr/>
        </p:nvSpPr>
        <p:spPr>
          <a:xfrm>
            <a:off x="1143000" y="2105732"/>
            <a:ext cx="2924576"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Galaxy Note8 (1/28-2/19)</a:t>
            </a:r>
          </a:p>
        </p:txBody>
      </p:sp>
      <p:sp>
        <p:nvSpPr>
          <p:cNvPr id="22" name="Rounded Rectangle 21"/>
          <p:cNvSpPr/>
          <p:nvPr/>
        </p:nvSpPr>
        <p:spPr>
          <a:xfrm>
            <a:off x="4206841" y="2193906"/>
            <a:ext cx="1392655"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Trade-in: iPhone (2/20-3/02)</a:t>
            </a:r>
          </a:p>
        </p:txBody>
      </p:sp>
      <p:sp>
        <p:nvSpPr>
          <p:cNvPr id="23" name="Rounded Rectangle 22"/>
          <p:cNvSpPr/>
          <p:nvPr/>
        </p:nvSpPr>
        <p:spPr>
          <a:xfrm>
            <a:off x="6017293" y="2019009"/>
            <a:ext cx="417796" cy="43845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$300 LG V30 (3/05-3/08)</a:t>
            </a:r>
          </a:p>
        </p:txBody>
      </p:sp>
      <p:sp>
        <p:nvSpPr>
          <p:cNvPr id="24" name="Rounded Rectangle 23"/>
          <p:cNvSpPr/>
          <p:nvPr/>
        </p:nvSpPr>
        <p:spPr>
          <a:xfrm>
            <a:off x="5320965" y="2370255"/>
            <a:ext cx="2088982"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$350 off Galaxy S9 (2/28-3/15)</a:t>
            </a:r>
          </a:p>
        </p:txBody>
      </p:sp>
      <p:sp>
        <p:nvSpPr>
          <p:cNvPr id="25" name="Rounded Rectangle 24"/>
          <p:cNvSpPr/>
          <p:nvPr/>
        </p:nvSpPr>
        <p:spPr>
          <a:xfrm>
            <a:off x="5320965" y="2458429"/>
            <a:ext cx="2088982" cy="8769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Switcher: $150 off Galaxy S9 (2/28-3/15)</a:t>
            </a:r>
          </a:p>
        </p:txBody>
      </p:sp>
      <p:sp>
        <p:nvSpPr>
          <p:cNvPr id="26" name="Rounded Rectangle 25"/>
          <p:cNvSpPr/>
          <p:nvPr/>
        </p:nvSpPr>
        <p:spPr>
          <a:xfrm>
            <a:off x="1143000" y="2563977"/>
            <a:ext cx="6266948"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SS Galaxy S8, S8+, S8 Active (12/18-3/15)</a:t>
            </a:r>
          </a:p>
        </p:txBody>
      </p:sp>
      <p:sp>
        <p:nvSpPr>
          <p:cNvPr id="27" name="Rounded Rectangle 26"/>
          <p:cNvSpPr/>
          <p:nvPr/>
        </p:nvSpPr>
        <p:spPr>
          <a:xfrm>
            <a:off x="3092717" y="2676199"/>
            <a:ext cx="1531920"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BOGOF iPhone X (2/12-2/23)</a:t>
            </a:r>
          </a:p>
        </p:txBody>
      </p:sp>
      <p:sp>
        <p:nvSpPr>
          <p:cNvPr id="28" name="Rounded Rectangle 27"/>
          <p:cNvSpPr/>
          <p:nvPr/>
        </p:nvSpPr>
        <p:spPr>
          <a:xfrm>
            <a:off x="3092717" y="2676199"/>
            <a:ext cx="6963276"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iPhone 8 (2/12-4/03)</a:t>
            </a:r>
          </a:p>
        </p:txBody>
      </p:sp>
      <p:sp>
        <p:nvSpPr>
          <p:cNvPr id="29" name="Rounded Rectangle 28"/>
          <p:cNvSpPr/>
          <p:nvPr/>
        </p:nvSpPr>
        <p:spPr>
          <a:xfrm>
            <a:off x="1143000" y="2788421"/>
            <a:ext cx="1531920"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BOGOF LG V30, LG G6, LG V20 (1/02-2/09)</a:t>
            </a:r>
          </a:p>
        </p:txBody>
      </p:sp>
      <p:sp>
        <p:nvSpPr>
          <p:cNvPr id="30" name="Rounded Rectangle 29"/>
          <p:cNvSpPr/>
          <p:nvPr/>
        </p:nvSpPr>
        <p:spPr>
          <a:xfrm>
            <a:off x="1143000" y="2788421"/>
            <a:ext cx="8912993"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LG V30, LG G6 (1/02-4/03)</a:t>
            </a:r>
          </a:p>
        </p:txBody>
      </p:sp>
      <p:sp>
        <p:nvSpPr>
          <p:cNvPr id="31" name="Rounded Rectangle 30"/>
          <p:cNvSpPr/>
          <p:nvPr/>
        </p:nvSpPr>
        <p:spPr>
          <a:xfrm>
            <a:off x="5042434" y="2900643"/>
            <a:ext cx="4874293"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Gear S3 for $99.99 (2/26-4/02)</a:t>
            </a:r>
          </a:p>
        </p:txBody>
      </p:sp>
      <p:sp>
        <p:nvSpPr>
          <p:cNvPr id="32" name="Rounded Rectangle 31"/>
          <p:cNvSpPr/>
          <p:nvPr/>
        </p:nvSpPr>
        <p:spPr>
          <a:xfrm>
            <a:off x="7967010" y="3012864"/>
            <a:ext cx="3760169"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Galaxy S9 (3/19-...)</a:t>
            </a:r>
          </a:p>
        </p:txBody>
      </p:sp>
      <p:sp>
        <p:nvSpPr>
          <p:cNvPr id="33" name="Rounded Rectangle 32"/>
          <p:cNvSpPr/>
          <p:nvPr/>
        </p:nvSpPr>
        <p:spPr>
          <a:xfrm>
            <a:off x="7967010" y="3012864"/>
            <a:ext cx="3760169"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Galaxy S9, S9+, Note8 (3/19-...)</a:t>
            </a:r>
          </a:p>
        </p:txBody>
      </p:sp>
      <p:sp>
        <p:nvSpPr>
          <p:cNvPr id="34" name="Rounded Rectangle 33"/>
          <p:cNvSpPr/>
          <p:nvPr/>
        </p:nvSpPr>
        <p:spPr>
          <a:xfrm>
            <a:off x="10055993" y="3125086"/>
            <a:ext cx="1671186"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iPhone 8, 8 Plus, X (4/03-...)</a:t>
            </a:r>
          </a:p>
        </p:txBody>
      </p:sp>
      <p:sp>
        <p:nvSpPr>
          <p:cNvPr id="35" name="Rounded Rectangle 34"/>
          <p:cNvSpPr/>
          <p:nvPr/>
        </p:nvSpPr>
        <p:spPr>
          <a:xfrm>
            <a:off x="10055993" y="3237308"/>
            <a:ext cx="1671186"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LG V30 (4/03-...)</a:t>
            </a:r>
          </a:p>
        </p:txBody>
      </p:sp>
      <p:sp>
        <p:nvSpPr>
          <p:cNvPr id="36" name="Rounded Rectangle 35"/>
          <p:cNvSpPr/>
          <p:nvPr/>
        </p:nvSpPr>
        <p:spPr>
          <a:xfrm>
            <a:off x="9916728" y="3237924"/>
            <a:ext cx="1810451" cy="22321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free smart speaker and 2 months of Amazon Music (4/02-...)</a:t>
            </a:r>
          </a:p>
        </p:txBody>
      </p:sp>
      <p:sp>
        <p:nvSpPr>
          <p:cNvPr id="37" name="Rounded Rectangle 36"/>
          <p:cNvSpPr/>
          <p:nvPr/>
        </p:nvSpPr>
        <p:spPr>
          <a:xfrm>
            <a:off x="10195259" y="3461752"/>
            <a:ext cx="1531920"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Moto Z2 Force Edition (4/04-...)</a:t>
            </a:r>
          </a:p>
        </p:txBody>
      </p:sp>
      <p:sp>
        <p:nvSpPr>
          <p:cNvPr id="38" name="Rounded Rectangle 37"/>
          <p:cNvSpPr/>
          <p:nvPr/>
        </p:nvSpPr>
        <p:spPr>
          <a:xfrm>
            <a:off x="5599496" y="3573973"/>
            <a:ext cx="6127683"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Trade-in: $300 off LG V30 (3/02-...)</a:t>
            </a:r>
          </a:p>
        </p:txBody>
      </p:sp>
      <p:sp>
        <p:nvSpPr>
          <p:cNvPr id="39" name="Rounded Rectangle 38"/>
          <p:cNvSpPr/>
          <p:nvPr/>
        </p:nvSpPr>
        <p:spPr>
          <a:xfrm>
            <a:off x="5320965" y="3686195"/>
            <a:ext cx="2088982" cy="11160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$500 off Galaxy S9 (2/28-3/15)</a:t>
            </a:r>
          </a:p>
        </p:txBody>
      </p:sp>
      <p:sp>
        <p:nvSpPr>
          <p:cNvPr id="40" name="Rounded Rectangle 39"/>
          <p:cNvSpPr/>
          <p:nvPr/>
        </p:nvSpPr>
        <p:spPr>
          <a:xfrm>
            <a:off x="1143000" y="3815791"/>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SS Galaxy S8, S8+, S8 Active, Note8 (1/12-3/01)</a:t>
            </a:r>
          </a:p>
        </p:txBody>
      </p:sp>
      <p:sp>
        <p:nvSpPr>
          <p:cNvPr id="41" name="Rounded Rectangle 40"/>
          <p:cNvSpPr/>
          <p:nvPr/>
        </p:nvSpPr>
        <p:spPr>
          <a:xfrm>
            <a:off x="1143000" y="3693024"/>
            <a:ext cx="26460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Discount: $150 off LG G6, LG V30, LG V30+ (1/12-2/17)</a:t>
            </a:r>
          </a:p>
        </p:txBody>
      </p:sp>
      <p:sp>
        <p:nvSpPr>
          <p:cNvPr id="42" name="Rounded Rectangle 41"/>
          <p:cNvSpPr/>
          <p:nvPr/>
        </p:nvSpPr>
        <p:spPr>
          <a:xfrm>
            <a:off x="5320965" y="3939235"/>
            <a:ext cx="45957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Galaxy S9 (2/28-4/02)</a:t>
            </a:r>
          </a:p>
        </p:txBody>
      </p:sp>
      <p:sp>
        <p:nvSpPr>
          <p:cNvPr id="43" name="Rounded Rectangle 42"/>
          <p:cNvSpPr/>
          <p:nvPr/>
        </p:nvSpPr>
        <p:spPr>
          <a:xfrm>
            <a:off x="5460231" y="4062679"/>
            <a:ext cx="62669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LG G6, V30 and V30+ (3/01-...)</a:t>
            </a:r>
          </a:p>
        </p:txBody>
      </p:sp>
      <p:sp>
        <p:nvSpPr>
          <p:cNvPr id="44" name="Rounded Rectangle 43"/>
          <p:cNvSpPr/>
          <p:nvPr/>
        </p:nvSpPr>
        <p:spPr>
          <a:xfrm>
            <a:off x="4763903" y="4186123"/>
            <a:ext cx="696327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iPhone X (2/24-...)</a:t>
            </a:r>
          </a:p>
        </p:txBody>
      </p:sp>
      <p:sp>
        <p:nvSpPr>
          <p:cNvPr id="45" name="Rounded Rectangle 44"/>
          <p:cNvSpPr/>
          <p:nvPr/>
        </p:nvSpPr>
        <p:spPr>
          <a:xfrm>
            <a:off x="9916728" y="4309567"/>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BOGOF Galaxy S9, S9+ (4/02-...)</a:t>
            </a:r>
          </a:p>
        </p:txBody>
      </p:sp>
      <p:sp>
        <p:nvSpPr>
          <p:cNvPr id="46" name="Rounded Rectangle 45"/>
          <p:cNvSpPr/>
          <p:nvPr/>
        </p:nvSpPr>
        <p:spPr>
          <a:xfrm>
            <a:off x="6295824" y="4433011"/>
            <a:ext cx="54313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$150 off Galaxy S8 (3/07-...)</a:t>
            </a:r>
          </a:p>
        </p:txBody>
      </p:sp>
      <p:sp>
        <p:nvSpPr>
          <p:cNvPr id="47" name="Rounded Rectangle 46"/>
          <p:cNvSpPr/>
          <p:nvPr/>
        </p:nvSpPr>
        <p:spPr>
          <a:xfrm>
            <a:off x="4624638" y="4556455"/>
            <a:ext cx="710254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$80 off Galaxy Note8 (2/23-...)</a:t>
            </a:r>
          </a:p>
        </p:txBody>
      </p:sp>
      <p:sp>
        <p:nvSpPr>
          <p:cNvPr id="48" name="Rounded Rectangle 47"/>
          <p:cNvSpPr/>
          <p:nvPr/>
        </p:nvSpPr>
        <p:spPr>
          <a:xfrm>
            <a:off x="1143000" y="4679899"/>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$375 off moto z force edition (1/26-...)</a:t>
            </a:r>
          </a:p>
        </p:txBody>
      </p:sp>
      <p:sp>
        <p:nvSpPr>
          <p:cNvPr id="50" name="Rounded Rectangle 49"/>
          <p:cNvSpPr/>
          <p:nvPr/>
        </p:nvSpPr>
        <p:spPr>
          <a:xfrm>
            <a:off x="1143000" y="4803343"/>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Switch from Verizon (5/31-...)</a:t>
            </a:r>
          </a:p>
        </p:txBody>
      </p:sp>
      <p:sp>
        <p:nvSpPr>
          <p:cNvPr id="51" name="Rounded Rectangle 50"/>
          <p:cNvSpPr/>
          <p:nvPr/>
        </p:nvSpPr>
        <p:spPr>
          <a:xfrm>
            <a:off x="1143000" y="4804020"/>
            <a:ext cx="26460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$150 off Galaxy S8, S8+, S8 Active, Note8 (1/12-2/17)</a:t>
            </a:r>
          </a:p>
        </p:txBody>
      </p:sp>
      <p:sp>
        <p:nvSpPr>
          <p:cNvPr id="52" name="Rounded Rectangle 51"/>
          <p:cNvSpPr/>
          <p:nvPr/>
        </p:nvSpPr>
        <p:spPr>
          <a:xfrm>
            <a:off x="2674920" y="5067604"/>
            <a:ext cx="9052259"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Lease the LG V30+ for $20.00/mo. after $18.00/mo. credit  (2/09-...)</a:t>
            </a:r>
          </a:p>
        </p:txBody>
      </p:sp>
      <p:sp>
        <p:nvSpPr>
          <p:cNvPr id="53" name="Rounded Rectangle 52"/>
          <p:cNvSpPr/>
          <p:nvPr/>
        </p:nvSpPr>
        <p:spPr>
          <a:xfrm>
            <a:off x="2674920" y="5067604"/>
            <a:ext cx="2924576"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Galaxy S8 for $8/mo, Galaxy S8+ for $12/mo. (2/09-3/02)</a:t>
            </a:r>
          </a:p>
        </p:txBody>
      </p:sp>
      <p:sp>
        <p:nvSpPr>
          <p:cNvPr id="54" name="Rounded Rectangle 53"/>
          <p:cNvSpPr/>
          <p:nvPr/>
        </p:nvSpPr>
        <p:spPr>
          <a:xfrm>
            <a:off x="1143000" y="5204764"/>
            <a:ext cx="10584180"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iPhone X for $20/mo (1/19-...)</a:t>
            </a:r>
          </a:p>
        </p:txBody>
      </p:sp>
      <p:sp>
        <p:nvSpPr>
          <p:cNvPr id="55" name="Rounded Rectangle 54"/>
          <p:cNvSpPr/>
          <p:nvPr/>
        </p:nvSpPr>
        <p:spPr>
          <a:xfrm>
            <a:off x="1143000" y="5341924"/>
            <a:ext cx="10584180"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iPhone 8 (1/19-...)</a:t>
            </a:r>
          </a:p>
        </p:txBody>
      </p:sp>
      <p:sp>
        <p:nvSpPr>
          <p:cNvPr id="56" name="Rounded Rectangle 55"/>
          <p:cNvSpPr/>
          <p:nvPr/>
        </p:nvSpPr>
        <p:spPr>
          <a:xfrm>
            <a:off x="7549214" y="5479084"/>
            <a:ext cx="4177965"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LOGO Galaxy S9 (3/16-...)</a:t>
            </a:r>
          </a:p>
        </p:txBody>
      </p:sp>
      <p:sp>
        <p:nvSpPr>
          <p:cNvPr id="57" name="Rounded Rectangle 56"/>
          <p:cNvSpPr/>
          <p:nvPr/>
        </p:nvSpPr>
        <p:spPr>
          <a:xfrm>
            <a:off x="1143000" y="5616244"/>
            <a:ext cx="10584180"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moto Z² Force Edition for $11.00/mo. (7/26-...)</a:t>
            </a:r>
          </a:p>
        </p:txBody>
      </p:sp>
      <p:sp>
        <p:nvSpPr>
          <p:cNvPr id="58" name="Rounded Rectangle 57"/>
          <p:cNvSpPr/>
          <p:nvPr/>
        </p:nvSpPr>
        <p:spPr>
          <a:xfrm>
            <a:off x="1143000" y="5753404"/>
            <a:ext cx="10584180"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sp>
        <p:nvSpPr>
          <p:cNvPr id="59" name="Rounded Rectangle 58"/>
          <p:cNvSpPr/>
          <p:nvPr/>
        </p:nvSpPr>
        <p:spPr>
          <a:xfrm>
            <a:off x="1143000" y="5754156"/>
            <a:ext cx="1531920" cy="272816"/>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50% off Galaxy S8, S8+. Note8 (11/17-2/09)</a:t>
            </a:r>
          </a:p>
        </p:txBody>
      </p:sp>
      <p:sp>
        <p:nvSpPr>
          <p:cNvPr id="60" name="Rounded Rectangle 59"/>
          <p:cNvSpPr/>
          <p:nvPr/>
        </p:nvSpPr>
        <p:spPr>
          <a:xfrm>
            <a:off x="5599496" y="6027724"/>
            <a:ext cx="1810451"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Switcher: $150 off Galaxy S9 (3/02-3/15)</a:t>
            </a:r>
          </a:p>
        </p:txBody>
      </p:sp>
      <p:sp>
        <p:nvSpPr>
          <p:cNvPr id="61" name="Rounded Rectangle 60"/>
          <p:cNvSpPr/>
          <p:nvPr/>
        </p:nvSpPr>
        <p:spPr>
          <a:xfrm>
            <a:off x="5599496" y="6164884"/>
            <a:ext cx="1810451" cy="13640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(04.05.2018)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6017293" y="1312164"/>
            <a:ext cx="570988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Live free (3/05-...)</a:t>
            </a:r>
          </a:p>
        </p:txBody>
      </p:sp>
      <p:sp>
        <p:nvSpPr>
          <p:cNvPr id="11" name="Rounded Rectangle 10"/>
          <p:cNvSpPr/>
          <p:nvPr/>
        </p:nvSpPr>
        <p:spPr>
          <a:xfrm>
            <a:off x="6017293" y="1723644"/>
            <a:ext cx="570988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2" name="Rounded Rectangle 11"/>
          <p:cNvSpPr/>
          <p:nvPr/>
        </p:nvSpPr>
        <p:spPr>
          <a:xfrm>
            <a:off x="1143000" y="213512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3" name="Rounded Rectangle 12"/>
          <p:cNvSpPr/>
          <p:nvPr/>
        </p:nvSpPr>
        <p:spPr>
          <a:xfrm>
            <a:off x="4067576"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4" name="Rounded Rectangle 13"/>
          <p:cNvSpPr/>
          <p:nvPr/>
        </p:nvSpPr>
        <p:spPr>
          <a:xfrm>
            <a:off x="1143000" y="5067604"/>
            <a:ext cx="1058418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LOGO iPhone 7 (5/12-...)</a:t>
            </a:r>
          </a:p>
        </p:txBody>
      </p:sp>
      <p:sp>
        <p:nvSpPr>
          <p:cNvPr id="15" name="Rounded Rectangle 14"/>
          <p:cNvSpPr/>
          <p:nvPr/>
        </p:nvSpPr>
        <p:spPr>
          <a:xfrm>
            <a:off x="1143000" y="5314492"/>
            <a:ext cx="1058418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$10.00/mo (7/14-...)</a:t>
            </a:r>
          </a:p>
        </p:txBody>
      </p:sp>
      <p:sp>
        <p:nvSpPr>
          <p:cNvPr id="16" name="Rounded Rectangle 15"/>
          <p:cNvSpPr/>
          <p:nvPr/>
        </p:nvSpPr>
        <p:spPr>
          <a:xfrm>
            <a:off x="6017293" y="5561380"/>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$0.00/mo (3/05-...)</a:t>
            </a:r>
          </a:p>
        </p:txBody>
      </p:sp>
      <p:sp>
        <p:nvSpPr>
          <p:cNvPr id="17" name="Rounded Rectangle 16"/>
          <p:cNvSpPr/>
          <p:nvPr/>
        </p:nvSpPr>
        <p:spPr>
          <a:xfrm>
            <a:off x="1143000" y="5808268"/>
            <a:ext cx="1058418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sp>
        <p:nvSpPr>
          <p:cNvPr id="19" name="Rounded Rectangle 18"/>
          <p:cNvSpPr/>
          <p:nvPr/>
        </p:nvSpPr>
        <p:spPr>
          <a:xfrm>
            <a:off x="1143000" y="6055156"/>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graphicFrame>
        <p:nvGraphicFramePr>
          <p:cNvPr id="20" name="Table 1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c>
                  <a:txBody>
                    <a:bodyPr anchor="ctr"/>
                    <a:lstStyle/>
                    <a:p>
                      <a:pPr algn="ctr"/>
                      <a:r>
                        <a:rPr sz="1100">
                          <a:solidFill>
                            <a:srgbClr val="000000"/>
                          </a:solidFill>
                          <a:latin typeface="NeueHaasGroteskText Std (Body)"/>
                        </a:rPr>
                        <a:t>04/09</a:t>
                      </a:r>
                    </a:p>
                  </a:txBody>
                  <a:tcPr>
                    <a:solidFill>
                      <a:schemeClr val="accent2"/>
                    </a:solidFill>
                  </a:tcPr>
                </a:tc>
              </a:tr>
            </a:tbl>
          </a:graphicData>
        </a:graphic>
      </p:graphicFrame>
      <p:graphicFrame>
        <p:nvGraphicFramePr>
          <p:cNvPr id="21" name="Table 2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ADAFAF"/>
                    </a:solidFill>
                  </a:tcPr>
                </a:tc>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2018-04-05T20:28:32Z</dcterms:modified>
</cp:coreProperties>
</file>