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(04.06.2018)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2/02</a:t>
                      </a:r>
                    </a:p>
                  </a:txBody>
                  <a:tcPr>
                    <a:solidFill>
                      <a:schemeClr val="accent2"/>
                    </a:solidFill>
                  </a:tcPr>
                </a:tc>
                <a:tc>
                  <a:txBody>
                    <a:bodyPr anchor="ctr"/>
                    <a:lstStyle/>
                    <a:p>
                      <a:pPr algn="ctr"/>
                      <a:r>
                        <a:rPr sz="1100">
                          <a:solidFill>
                            <a:srgbClr val="000000"/>
                          </a:solidFill>
                          <a:latin typeface="NeueHaasGroteskText Std (Body)"/>
                        </a:rPr>
                        <a:t>2/09</a:t>
                      </a:r>
                    </a:p>
                  </a:txBody>
                  <a:tcPr>
                    <a:solidFill>
                      <a:schemeClr val="accent2"/>
                    </a:solidFill>
                  </a:tcPr>
                </a:tc>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3899434"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phones (1/29-3/02)</a:t>
            </a:r>
          </a:p>
        </p:txBody>
      </p:sp>
      <p:sp>
        <p:nvSpPr>
          <p:cNvPr id="13" name="Rounded Rectangle 12"/>
          <p:cNvSpPr/>
          <p:nvPr/>
        </p:nvSpPr>
        <p:spPr>
          <a:xfrm>
            <a:off x="6852886" y="1435608"/>
            <a:ext cx="2506779"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smart speaker (3/15-4/02)</a:t>
            </a:r>
          </a:p>
        </p:txBody>
      </p:sp>
      <p:sp>
        <p:nvSpPr>
          <p:cNvPr id="14" name="Rounded Rectangle 13"/>
          <p:cNvSpPr/>
          <p:nvPr/>
        </p:nvSpPr>
        <p:spPr>
          <a:xfrm>
            <a:off x="5320965" y="1559052"/>
            <a:ext cx="445649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6574355" y="1682496"/>
            <a:ext cx="320310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$300 off Pixel 2 (3/13-4/05)</a:t>
            </a:r>
          </a:p>
        </p:txBody>
      </p:sp>
      <p:sp>
        <p:nvSpPr>
          <p:cNvPr id="16" name="Rounded Rectangle 15"/>
          <p:cNvSpPr/>
          <p:nvPr/>
        </p:nvSpPr>
        <p:spPr>
          <a:xfrm>
            <a:off x="1143000" y="1805940"/>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(1/18-2/12)</a:t>
            </a:r>
          </a:p>
        </p:txBody>
      </p:sp>
      <p:sp>
        <p:nvSpPr>
          <p:cNvPr id="17" name="Rounded Rectangle 16"/>
          <p:cNvSpPr/>
          <p:nvPr/>
        </p:nvSpPr>
        <p:spPr>
          <a:xfrm>
            <a:off x="1143000" y="2052828"/>
            <a:ext cx="236751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Galaxy Note8 (1/28-2/19)</a:t>
            </a:r>
          </a:p>
        </p:txBody>
      </p:sp>
      <p:sp>
        <p:nvSpPr>
          <p:cNvPr id="19" name="Rounded Rectangle 18"/>
          <p:cNvSpPr/>
          <p:nvPr/>
        </p:nvSpPr>
        <p:spPr>
          <a:xfrm>
            <a:off x="3649779" y="2176272"/>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(2/20-3/02)</a:t>
            </a:r>
          </a:p>
        </p:txBody>
      </p:sp>
      <p:sp>
        <p:nvSpPr>
          <p:cNvPr id="20" name="Rounded Rectangle 19"/>
          <p:cNvSpPr/>
          <p:nvPr/>
        </p:nvSpPr>
        <p:spPr>
          <a:xfrm>
            <a:off x="5460231" y="2054182"/>
            <a:ext cx="835593" cy="36830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$300 LG V30 (3/05-3/08)</a:t>
            </a:r>
          </a:p>
        </p:txBody>
      </p:sp>
      <p:sp>
        <p:nvSpPr>
          <p:cNvPr id="21" name="Rounded Rectangle 20"/>
          <p:cNvSpPr/>
          <p:nvPr/>
        </p:nvSpPr>
        <p:spPr>
          <a:xfrm>
            <a:off x="4763903" y="2423160"/>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$350 off Galaxy S9 (2/28-3/15)</a:t>
            </a:r>
          </a:p>
        </p:txBody>
      </p:sp>
      <p:sp>
        <p:nvSpPr>
          <p:cNvPr id="22" name="Rounded Rectangle 21"/>
          <p:cNvSpPr/>
          <p:nvPr/>
        </p:nvSpPr>
        <p:spPr>
          <a:xfrm>
            <a:off x="4763903" y="1435608"/>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(2/28-3/15)</a:t>
            </a:r>
          </a:p>
        </p:txBody>
      </p:sp>
      <p:sp>
        <p:nvSpPr>
          <p:cNvPr id="23" name="Rounded Rectangle 22"/>
          <p:cNvSpPr/>
          <p:nvPr/>
        </p:nvSpPr>
        <p:spPr>
          <a:xfrm>
            <a:off x="6992152" y="1559052"/>
            <a:ext cx="473502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9777462" y="1621113"/>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Up to 50% off Google Pixel 2 and free offers (4/05-...)</a:t>
            </a:r>
          </a:p>
        </p:txBody>
      </p:sp>
      <p:sp>
        <p:nvSpPr>
          <p:cNvPr id="25" name="Rounded Rectangle 24"/>
          <p:cNvSpPr/>
          <p:nvPr/>
        </p:nvSpPr>
        <p:spPr>
          <a:xfrm>
            <a:off x="9777462" y="1805940"/>
            <a:ext cx="194971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Up to 50% off select Android phones (4/05-...)</a:t>
            </a:r>
          </a:p>
        </p:txBody>
      </p:sp>
      <p:sp>
        <p:nvSpPr>
          <p:cNvPr id="26" name="Rounded Rectangle 25"/>
          <p:cNvSpPr/>
          <p:nvPr/>
        </p:nvSpPr>
        <p:spPr>
          <a:xfrm>
            <a:off x="1143000" y="2563977"/>
            <a:ext cx="570988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7" name="Rounded Rectangle 26"/>
          <p:cNvSpPr/>
          <p:nvPr/>
        </p:nvSpPr>
        <p:spPr>
          <a:xfrm>
            <a:off x="2535655" y="2687421"/>
            <a:ext cx="153192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iPhone X (2/12-2/23)</a:t>
            </a:r>
          </a:p>
        </p:txBody>
      </p:sp>
      <p:sp>
        <p:nvSpPr>
          <p:cNvPr id="28" name="Rounded Rectangle 27"/>
          <p:cNvSpPr/>
          <p:nvPr/>
        </p:nvSpPr>
        <p:spPr>
          <a:xfrm>
            <a:off x="2535655" y="2687421"/>
            <a:ext cx="696327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1143000" y="2810865"/>
            <a:ext cx="97485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LG V30, LG G6, LG V20 (1/02-2/09)</a:t>
            </a:r>
          </a:p>
        </p:txBody>
      </p:sp>
      <p:sp>
        <p:nvSpPr>
          <p:cNvPr id="30" name="Rounded Rectangle 29"/>
          <p:cNvSpPr/>
          <p:nvPr/>
        </p:nvSpPr>
        <p:spPr>
          <a:xfrm>
            <a:off x="1143000" y="2810865"/>
            <a:ext cx="83559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31" name="Rounded Rectangle 30"/>
          <p:cNvSpPr/>
          <p:nvPr/>
        </p:nvSpPr>
        <p:spPr>
          <a:xfrm>
            <a:off x="4485372" y="2934309"/>
            <a:ext cx="487429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(3/19-...)</a:t>
            </a:r>
          </a:p>
        </p:txBody>
      </p:sp>
      <p:sp>
        <p:nvSpPr>
          <p:cNvPr id="33" name="Rounded Rectangle 32"/>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34" name="Rounded Rectangle 33"/>
          <p:cNvSpPr/>
          <p:nvPr/>
        </p:nvSpPr>
        <p:spPr>
          <a:xfrm>
            <a:off x="4763903" y="3181197"/>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$500 off Galaxy S9 (2/28-3/15)</a:t>
            </a:r>
          </a:p>
        </p:txBody>
      </p:sp>
      <p:sp>
        <p:nvSpPr>
          <p:cNvPr id="35" name="Rounded Rectangle 34"/>
          <p:cNvSpPr/>
          <p:nvPr/>
        </p:nvSpPr>
        <p:spPr>
          <a:xfrm>
            <a:off x="9498931" y="3304641"/>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iPhone 8, 8 Plus, X (4/03-...)</a:t>
            </a:r>
          </a:p>
        </p:txBody>
      </p:sp>
      <p:sp>
        <p:nvSpPr>
          <p:cNvPr id="36" name="Rounded Rectangle 35"/>
          <p:cNvSpPr/>
          <p:nvPr/>
        </p:nvSpPr>
        <p:spPr>
          <a:xfrm>
            <a:off x="9498931" y="3428085"/>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LG V30 (4/03-...)</a:t>
            </a:r>
          </a:p>
        </p:txBody>
      </p:sp>
      <p:sp>
        <p:nvSpPr>
          <p:cNvPr id="37" name="Rounded Rectangle 36"/>
          <p:cNvSpPr/>
          <p:nvPr/>
        </p:nvSpPr>
        <p:spPr>
          <a:xfrm>
            <a:off x="9359666" y="3490146"/>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free smart speaker and 2 months of Amazon Music (4/02-...)</a:t>
            </a:r>
          </a:p>
        </p:txBody>
      </p:sp>
      <p:sp>
        <p:nvSpPr>
          <p:cNvPr id="38" name="Rounded Rectangle 37"/>
          <p:cNvSpPr/>
          <p:nvPr/>
        </p:nvSpPr>
        <p:spPr>
          <a:xfrm>
            <a:off x="9638197" y="3674973"/>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Moto Z2 Force Edition (4/04-...)</a:t>
            </a:r>
          </a:p>
        </p:txBody>
      </p:sp>
      <p:sp>
        <p:nvSpPr>
          <p:cNvPr id="39" name="Rounded Rectangle 38"/>
          <p:cNvSpPr/>
          <p:nvPr/>
        </p:nvSpPr>
        <p:spPr>
          <a:xfrm>
            <a:off x="5042434" y="2687421"/>
            <a:ext cx="668474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40" name="Rounded Rectangle 39"/>
          <p:cNvSpPr/>
          <p:nvPr/>
        </p:nvSpPr>
        <p:spPr>
          <a:xfrm>
            <a:off x="1143000" y="3815791"/>
            <a:ext cx="3760169"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Note8 (1/12-3/01)</a:t>
            </a:r>
          </a:p>
        </p:txBody>
      </p:sp>
      <p:sp>
        <p:nvSpPr>
          <p:cNvPr id="41" name="Rounded Rectangle 40"/>
          <p:cNvSpPr/>
          <p:nvPr/>
        </p:nvSpPr>
        <p:spPr>
          <a:xfrm>
            <a:off x="1143000" y="375440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$150 off LG G6, LG V30, LG V30+ (1/12-2/17)</a:t>
            </a:r>
          </a:p>
        </p:txBody>
      </p:sp>
      <p:sp>
        <p:nvSpPr>
          <p:cNvPr id="42" name="Rounded Rectangle 41"/>
          <p:cNvSpPr/>
          <p:nvPr/>
        </p:nvSpPr>
        <p:spPr>
          <a:xfrm>
            <a:off x="4763903" y="3939235"/>
            <a:ext cx="45957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(2/28-4/02)</a:t>
            </a:r>
          </a:p>
        </p:txBody>
      </p:sp>
      <p:sp>
        <p:nvSpPr>
          <p:cNvPr id="43" name="Rounded Rectangle 42"/>
          <p:cNvSpPr/>
          <p:nvPr/>
        </p:nvSpPr>
        <p:spPr>
          <a:xfrm>
            <a:off x="1143000" y="4001296"/>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$150 off Galaxy S8, S8+, S8 Active, Note8 (1/12-2/17)</a:t>
            </a:r>
          </a:p>
        </p:txBody>
      </p:sp>
      <p:sp>
        <p:nvSpPr>
          <p:cNvPr id="44" name="Rounded Rectangle 43"/>
          <p:cNvSpPr/>
          <p:nvPr/>
        </p:nvSpPr>
        <p:spPr>
          <a:xfrm>
            <a:off x="4903169" y="4186123"/>
            <a:ext cx="682401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45" name="Rounded Rectangle 44"/>
          <p:cNvSpPr/>
          <p:nvPr/>
        </p:nvSpPr>
        <p:spPr>
          <a:xfrm>
            <a:off x="4206841" y="4309567"/>
            <a:ext cx="752033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6" name="Rounded Rectangle 45"/>
          <p:cNvSpPr/>
          <p:nvPr/>
        </p:nvSpPr>
        <p:spPr>
          <a:xfrm>
            <a:off x="9359666" y="4433011"/>
            <a:ext cx="236751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BOGOF Galaxy S9, S9+ (4/02-...)</a:t>
            </a:r>
          </a:p>
        </p:txBody>
      </p:sp>
      <p:sp>
        <p:nvSpPr>
          <p:cNvPr id="47" name="Rounded Rectangle 46"/>
          <p:cNvSpPr/>
          <p:nvPr/>
        </p:nvSpPr>
        <p:spPr>
          <a:xfrm>
            <a:off x="5738762" y="4556455"/>
            <a:ext cx="598841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8" name="Rounded Rectangle 47"/>
          <p:cNvSpPr/>
          <p:nvPr/>
        </p:nvSpPr>
        <p:spPr>
          <a:xfrm>
            <a:off x="4067576" y="4679899"/>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50" name="Rounded Rectangle 49"/>
          <p:cNvSpPr/>
          <p:nvPr/>
        </p:nvSpPr>
        <p:spPr>
          <a:xfrm>
            <a:off x="1143000" y="4803343"/>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51" name="Rounded Rectangle 50"/>
          <p:cNvSpPr/>
          <p:nvPr/>
        </p:nvSpPr>
        <p:spPr>
          <a:xfrm>
            <a:off x="1143000" y="4926787"/>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52" name="Rounded Rectangle 51"/>
          <p:cNvSpPr/>
          <p:nvPr/>
        </p:nvSpPr>
        <p:spPr>
          <a:xfrm>
            <a:off x="2117858" y="5067604"/>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Lease the LG V30+ for $20.00/mo. after $18.00/mo. credit  (2/09-4/05)</a:t>
            </a:r>
          </a:p>
        </p:txBody>
      </p:sp>
      <p:sp>
        <p:nvSpPr>
          <p:cNvPr id="53" name="Rounded Rectangle 52"/>
          <p:cNvSpPr/>
          <p:nvPr/>
        </p:nvSpPr>
        <p:spPr>
          <a:xfrm>
            <a:off x="9916728" y="4944837"/>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Lease LG V30+ for $12/mo or LG G6 for $6/mo (4/06-...)</a:t>
            </a:r>
          </a:p>
        </p:txBody>
      </p:sp>
      <p:sp>
        <p:nvSpPr>
          <p:cNvPr id="54" name="Rounded Rectangle 53"/>
          <p:cNvSpPr/>
          <p:nvPr/>
        </p:nvSpPr>
        <p:spPr>
          <a:xfrm>
            <a:off x="1143000" y="5191048"/>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5" name="Rounded Rectangle 54"/>
          <p:cNvSpPr/>
          <p:nvPr/>
        </p:nvSpPr>
        <p:spPr>
          <a:xfrm>
            <a:off x="9916728" y="519104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LOGO iPhone 8 or iPhone X (4/06-...)</a:t>
            </a:r>
          </a:p>
        </p:txBody>
      </p:sp>
      <p:sp>
        <p:nvSpPr>
          <p:cNvPr id="56" name="Rounded Rectangle 55"/>
          <p:cNvSpPr/>
          <p:nvPr/>
        </p:nvSpPr>
        <p:spPr>
          <a:xfrm>
            <a:off x="1143000" y="5314492"/>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moto Z² Force Edition for $11.00/mo. (7/26-4/05)</a:t>
            </a:r>
          </a:p>
        </p:txBody>
      </p:sp>
      <p:sp>
        <p:nvSpPr>
          <p:cNvPr id="57" name="Rounded Rectangle 56"/>
          <p:cNvSpPr/>
          <p:nvPr/>
        </p:nvSpPr>
        <p:spPr>
          <a:xfrm>
            <a:off x="9916728" y="5191725"/>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Moto Z² Force Edition for $16.50/mo. (4/06-...)</a:t>
            </a:r>
          </a:p>
        </p:txBody>
      </p:sp>
      <p:sp>
        <p:nvSpPr>
          <p:cNvPr id="58" name="Rounded Rectangle 57"/>
          <p:cNvSpPr/>
          <p:nvPr/>
        </p:nvSpPr>
        <p:spPr>
          <a:xfrm>
            <a:off x="1143000" y="5315169"/>
            <a:ext cx="97485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 off Galaxy S8, S8+. Note8 (11/17-2/09)</a:t>
            </a:r>
          </a:p>
        </p:txBody>
      </p:sp>
      <p:sp>
        <p:nvSpPr>
          <p:cNvPr id="59" name="Rounded Rectangle 58"/>
          <p:cNvSpPr/>
          <p:nvPr/>
        </p:nvSpPr>
        <p:spPr>
          <a:xfrm>
            <a:off x="2117858" y="5499997"/>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Discount: Galaxy S8 for $8/mo, Galaxy S8+ for $12/mo. (2/09-3/02)</a:t>
            </a:r>
          </a:p>
        </p:txBody>
      </p:sp>
      <p:sp>
        <p:nvSpPr>
          <p:cNvPr id="60" name="Rounded Rectangle 59"/>
          <p:cNvSpPr/>
          <p:nvPr/>
        </p:nvSpPr>
        <p:spPr>
          <a:xfrm>
            <a:off x="5042434" y="5684824"/>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(3/02-3/15)</a:t>
            </a:r>
          </a:p>
        </p:txBody>
      </p:sp>
      <p:sp>
        <p:nvSpPr>
          <p:cNvPr id="61" name="Rounded Rectangle 60"/>
          <p:cNvSpPr/>
          <p:nvPr/>
        </p:nvSpPr>
        <p:spPr>
          <a:xfrm>
            <a:off x="5042434" y="580826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Trade-in: 50% off Galaxy S9 (3/02-3/15)</a:t>
            </a:r>
          </a:p>
        </p:txBody>
      </p:sp>
      <p:sp>
        <p:nvSpPr>
          <p:cNvPr id="62" name="Rounded Rectangle 61"/>
          <p:cNvSpPr/>
          <p:nvPr/>
        </p:nvSpPr>
        <p:spPr>
          <a:xfrm>
            <a:off x="1143000" y="5931712"/>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(1/19-...)</a:t>
            </a:r>
          </a:p>
        </p:txBody>
      </p:sp>
      <p:sp>
        <p:nvSpPr>
          <p:cNvPr id="63" name="Rounded Rectangle 62"/>
          <p:cNvSpPr/>
          <p:nvPr/>
        </p:nvSpPr>
        <p:spPr>
          <a:xfrm>
            <a:off x="6992152" y="6055156"/>
            <a:ext cx="473502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64" name="Rounded Rectangle 63"/>
          <p:cNvSpPr/>
          <p:nvPr/>
        </p:nvSpPr>
        <p:spPr>
          <a:xfrm>
            <a:off x="1143000" y="6178600"/>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(04.06.2018)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3899434"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5460231"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ASUS ZenFone V Live free (3/05-4/06)</a:t>
            </a:r>
          </a:p>
        </p:txBody>
      </p:sp>
      <p:sp>
        <p:nvSpPr>
          <p:cNvPr id="12" name="Rounded Rectangle 11"/>
          <p:cNvSpPr/>
          <p:nvPr/>
        </p:nvSpPr>
        <p:spPr>
          <a:xfrm>
            <a:off x="5460231" y="2135124"/>
            <a:ext cx="6266948"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3510513"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4" name="Rounded Rectangle 13"/>
          <p:cNvSpPr/>
          <p:nvPr/>
        </p:nvSpPr>
        <p:spPr>
          <a:xfrm>
            <a:off x="1143000" y="5067604"/>
            <a:ext cx="389943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5" name="Rounded Rectangle 14"/>
          <p:cNvSpPr/>
          <p:nvPr/>
        </p:nvSpPr>
        <p:spPr>
          <a:xfrm>
            <a:off x="1143000" y="5273344"/>
            <a:ext cx="1058418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4 Moto e4s for $0/mo. (9/08-...)</a:t>
            </a:r>
          </a:p>
        </p:txBody>
      </p:sp>
      <p:sp>
        <p:nvSpPr>
          <p:cNvPr id="16" name="Rounded Rectangle 15"/>
          <p:cNvSpPr/>
          <p:nvPr/>
        </p:nvSpPr>
        <p:spPr>
          <a:xfrm>
            <a:off x="2117858" y="5479084"/>
            <a:ext cx="960932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sp>
        <p:nvSpPr>
          <p:cNvPr id="17" name="Rounded Rectangle 16"/>
          <p:cNvSpPr/>
          <p:nvPr/>
        </p:nvSpPr>
        <p:spPr>
          <a:xfrm>
            <a:off x="1143000" y="5684824"/>
            <a:ext cx="1058418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$10.00/mo (7/14-...)</a:t>
            </a:r>
          </a:p>
        </p:txBody>
      </p:sp>
      <p:sp>
        <p:nvSpPr>
          <p:cNvPr id="19" name="Rounded Rectangle 18"/>
          <p:cNvSpPr/>
          <p:nvPr/>
        </p:nvSpPr>
        <p:spPr>
          <a:xfrm>
            <a:off x="5460231" y="5890564"/>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$0.00/mo. (3/05-...)</a:t>
            </a:r>
          </a:p>
        </p:txBody>
      </p:sp>
      <p:sp>
        <p:nvSpPr>
          <p:cNvPr id="20" name="Rounded Rectangle 19"/>
          <p:cNvSpPr/>
          <p:nvPr/>
        </p:nvSpPr>
        <p:spPr>
          <a:xfrm>
            <a:off x="1143000" y="6096304"/>
            <a:ext cx="1058418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graphicFrame>
        <p:nvGraphicFramePr>
          <p:cNvPr id="21" name="Table 20"/>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2/02</a:t>
                      </a:r>
                    </a:p>
                  </a:txBody>
                  <a:tcPr>
                    <a:solidFill>
                      <a:schemeClr val="accent2"/>
                    </a:solidFill>
                  </a:tcPr>
                </a:tc>
                <a:tc>
                  <a:txBody>
                    <a:bodyPr anchor="ctr"/>
                    <a:lstStyle/>
                    <a:p>
                      <a:pPr algn="ctr"/>
                      <a:r>
                        <a:rPr sz="1100">
                          <a:solidFill>
                            <a:srgbClr val="000000"/>
                          </a:solidFill>
                          <a:latin typeface="NeueHaasGroteskText Std (Body)"/>
                        </a:rPr>
                        <a:t>2/09</a:t>
                      </a:r>
                    </a:p>
                  </a:txBody>
                  <a:tcPr>
                    <a:solidFill>
                      <a:schemeClr val="accent2"/>
                    </a:solidFill>
                  </a:tcPr>
                </a:tc>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r>
            </a:tbl>
          </a:graphicData>
        </a:graphic>
      </p:graphicFrame>
      <p:graphicFrame>
        <p:nvGraphicFramePr>
          <p:cNvPr id="22" name="Table 21"/>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