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(04.18.2018)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gridCol w="4800600"/>
                <a:gridCol w="384048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194971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iPhone phones (1/29-3/02)</a:t>
            </a:r>
          </a:p>
        </p:txBody>
      </p:sp>
      <p:sp>
        <p:nvSpPr>
          <p:cNvPr id="13" name="Rounded Rectangle 12"/>
          <p:cNvSpPr/>
          <p:nvPr/>
        </p:nvSpPr>
        <p:spPr>
          <a:xfrm>
            <a:off x="3371248" y="1312164"/>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4" name="Rounded Rectangle 13"/>
          <p:cNvSpPr/>
          <p:nvPr/>
        </p:nvSpPr>
        <p:spPr>
          <a:xfrm>
            <a:off x="7827745" y="1312164"/>
            <a:ext cx="16711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Up to 50% off select Android phones (4/05-4/17)</a:t>
            </a:r>
          </a:p>
        </p:txBody>
      </p:sp>
      <p:sp>
        <p:nvSpPr>
          <p:cNvPr id="15" name="Rounded Rectangle 14"/>
          <p:cNvSpPr/>
          <p:nvPr/>
        </p:nvSpPr>
        <p:spPr>
          <a:xfrm>
            <a:off x="9498931" y="1312164"/>
            <a:ext cx="222824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Up to$300 off select Android phones (4/17-...)</a:t>
            </a:r>
          </a:p>
        </p:txBody>
      </p:sp>
      <p:sp>
        <p:nvSpPr>
          <p:cNvPr id="16" name="Rounded Rectangle 15"/>
          <p:cNvSpPr/>
          <p:nvPr/>
        </p:nvSpPr>
        <p:spPr>
          <a:xfrm>
            <a:off x="1700062" y="1559052"/>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Trade-in: iPhone (2/20-3/02)</a:t>
            </a:r>
          </a:p>
        </p:txBody>
      </p:sp>
      <p:sp>
        <p:nvSpPr>
          <p:cNvPr id="17" name="Rounded Rectangle 16"/>
          <p:cNvSpPr/>
          <p:nvPr/>
        </p:nvSpPr>
        <p:spPr>
          <a:xfrm>
            <a:off x="3510513" y="1559052"/>
            <a:ext cx="4177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Discount: $300 LG V30 (3/05-3/08)</a:t>
            </a:r>
          </a:p>
        </p:txBody>
      </p:sp>
      <p:sp>
        <p:nvSpPr>
          <p:cNvPr id="19" name="Rounded Rectangle 18"/>
          <p:cNvSpPr/>
          <p:nvPr/>
        </p:nvSpPr>
        <p:spPr>
          <a:xfrm>
            <a:off x="4624638" y="1559052"/>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20" name="Rounded Rectangle 19"/>
          <p:cNvSpPr/>
          <p:nvPr/>
        </p:nvSpPr>
        <p:spPr>
          <a:xfrm>
            <a:off x="7827745" y="1559052"/>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Up to 50% off Google Pixel 2 and free offers (4/05-4/18)</a:t>
            </a:r>
          </a:p>
        </p:txBody>
      </p:sp>
      <p:sp>
        <p:nvSpPr>
          <p:cNvPr id="21" name="Rounded Rectangle 20"/>
          <p:cNvSpPr/>
          <p:nvPr/>
        </p:nvSpPr>
        <p:spPr>
          <a:xfrm>
            <a:off x="9638197" y="1559052"/>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Up to $300 off Google Pixel 2XL  and free offers (4/18-...)</a:t>
            </a:r>
          </a:p>
        </p:txBody>
      </p:sp>
      <p:sp>
        <p:nvSpPr>
          <p:cNvPr id="22" name="Rounded Rectangle 21"/>
          <p:cNvSpPr/>
          <p:nvPr/>
        </p:nvSpPr>
        <p:spPr>
          <a:xfrm>
            <a:off x="2814186" y="1805940"/>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$350 off Galaxy S9 (2/28-3/15)</a:t>
            </a:r>
          </a:p>
        </p:txBody>
      </p:sp>
      <p:sp>
        <p:nvSpPr>
          <p:cNvPr id="23" name="Rounded Rectangle 22"/>
          <p:cNvSpPr/>
          <p:nvPr/>
        </p:nvSpPr>
        <p:spPr>
          <a:xfrm>
            <a:off x="5042434" y="1805940"/>
            <a:ext cx="668474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24" name="Rounded Rectangle 23"/>
          <p:cNvSpPr/>
          <p:nvPr/>
        </p:nvSpPr>
        <p:spPr>
          <a:xfrm>
            <a:off x="2814186" y="2052828"/>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(2/28-3/15)</a:t>
            </a:r>
          </a:p>
        </p:txBody>
      </p:sp>
      <p:sp>
        <p:nvSpPr>
          <p:cNvPr id="25" name="Rounded Rectangle 24"/>
          <p:cNvSpPr/>
          <p:nvPr/>
        </p:nvSpPr>
        <p:spPr>
          <a:xfrm>
            <a:off x="1143000" y="2563977"/>
            <a:ext cx="3760169"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(12/18-3/15)</a:t>
            </a:r>
          </a:p>
        </p:txBody>
      </p:sp>
      <p:sp>
        <p:nvSpPr>
          <p:cNvPr id="26" name="Rounded Rectangle 25"/>
          <p:cNvSpPr/>
          <p:nvPr/>
        </p:nvSpPr>
        <p:spPr>
          <a:xfrm>
            <a:off x="5460231" y="2563977"/>
            <a:ext cx="626694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27" name="Rounded Rectangle 26"/>
          <p:cNvSpPr/>
          <p:nvPr/>
        </p:nvSpPr>
        <p:spPr>
          <a:xfrm>
            <a:off x="1143000" y="2769717"/>
            <a:ext cx="640621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28" name="Rounded Rectangle 27"/>
          <p:cNvSpPr/>
          <p:nvPr/>
        </p:nvSpPr>
        <p:spPr>
          <a:xfrm>
            <a:off x="7549214" y="2769717"/>
            <a:ext cx="4177965"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iPhone 8, 8 Plus, X (4/03-...)</a:t>
            </a:r>
          </a:p>
        </p:txBody>
      </p:sp>
      <p:sp>
        <p:nvSpPr>
          <p:cNvPr id="29" name="Rounded Rectangle 28"/>
          <p:cNvSpPr/>
          <p:nvPr/>
        </p:nvSpPr>
        <p:spPr>
          <a:xfrm>
            <a:off x="1143000" y="2975457"/>
            <a:ext cx="640621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30" name="Rounded Rectangle 29"/>
          <p:cNvSpPr/>
          <p:nvPr/>
        </p:nvSpPr>
        <p:spPr>
          <a:xfrm>
            <a:off x="7549214" y="2975457"/>
            <a:ext cx="4177965"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LG V30 (4/03-...)</a:t>
            </a:r>
          </a:p>
        </p:txBody>
      </p:sp>
      <p:sp>
        <p:nvSpPr>
          <p:cNvPr id="31" name="Rounded Rectangle 30"/>
          <p:cNvSpPr/>
          <p:nvPr/>
        </p:nvSpPr>
        <p:spPr>
          <a:xfrm>
            <a:off x="2535655" y="3181197"/>
            <a:ext cx="48742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2" name="Rounded Rectangle 31"/>
          <p:cNvSpPr/>
          <p:nvPr/>
        </p:nvSpPr>
        <p:spPr>
          <a:xfrm>
            <a:off x="7409948" y="3181197"/>
            <a:ext cx="43172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smart speaker and 2 months of Amazon Music (4/02-...)</a:t>
            </a:r>
          </a:p>
        </p:txBody>
      </p:sp>
      <p:sp>
        <p:nvSpPr>
          <p:cNvPr id="33" name="Rounded Rectangle 32"/>
          <p:cNvSpPr/>
          <p:nvPr/>
        </p:nvSpPr>
        <p:spPr>
          <a:xfrm>
            <a:off x="2814186" y="3386937"/>
            <a:ext cx="208898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$500 off Galaxy S9 (2/28-3/15)</a:t>
            </a:r>
          </a:p>
        </p:txBody>
      </p:sp>
      <p:sp>
        <p:nvSpPr>
          <p:cNvPr id="34" name="Rounded Rectangle 33"/>
          <p:cNvSpPr/>
          <p:nvPr/>
        </p:nvSpPr>
        <p:spPr>
          <a:xfrm>
            <a:off x="7688479" y="3386937"/>
            <a:ext cx="403870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Moto Z2 Force Edition (4/04-...)</a:t>
            </a:r>
          </a:p>
        </p:txBody>
      </p:sp>
      <p:sp>
        <p:nvSpPr>
          <p:cNvPr id="35" name="Rounded Rectangle 34"/>
          <p:cNvSpPr/>
          <p:nvPr/>
        </p:nvSpPr>
        <p:spPr>
          <a:xfrm>
            <a:off x="3092717" y="3592677"/>
            <a:ext cx="863446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Trade-in: $300 off LG V30 (3/02-...)</a:t>
            </a:r>
          </a:p>
        </p:txBody>
      </p:sp>
      <p:sp>
        <p:nvSpPr>
          <p:cNvPr id="36" name="Rounded Rectangle 35"/>
          <p:cNvSpPr/>
          <p:nvPr/>
        </p:nvSpPr>
        <p:spPr>
          <a:xfrm>
            <a:off x="1143000" y="3815791"/>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7" name="Rounded Rectangle 36"/>
          <p:cNvSpPr/>
          <p:nvPr/>
        </p:nvSpPr>
        <p:spPr>
          <a:xfrm>
            <a:off x="1143000" y="399213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Note8 (1/12-3/01)</a:t>
            </a:r>
          </a:p>
        </p:txBody>
      </p:sp>
      <p:sp>
        <p:nvSpPr>
          <p:cNvPr id="38" name="Rounded Rectangle 37"/>
          <p:cNvSpPr/>
          <p:nvPr/>
        </p:nvSpPr>
        <p:spPr>
          <a:xfrm>
            <a:off x="2953451" y="3992139"/>
            <a:ext cx="877372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V30 and V30+ (3/01-...)</a:t>
            </a:r>
          </a:p>
        </p:txBody>
      </p:sp>
      <p:sp>
        <p:nvSpPr>
          <p:cNvPr id="39" name="Rounded Rectangle 38"/>
          <p:cNvSpPr/>
          <p:nvPr/>
        </p:nvSpPr>
        <p:spPr>
          <a:xfrm>
            <a:off x="1143000" y="4168488"/>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40" name="Rounded Rectangle 39"/>
          <p:cNvSpPr/>
          <p:nvPr/>
        </p:nvSpPr>
        <p:spPr>
          <a:xfrm>
            <a:off x="2117858" y="4344836"/>
            <a:ext cx="960932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$80 off Galaxy Note8 (2/23-...)</a:t>
            </a:r>
          </a:p>
        </p:txBody>
      </p:sp>
      <p:sp>
        <p:nvSpPr>
          <p:cNvPr id="41" name="Rounded Rectangle 40"/>
          <p:cNvSpPr/>
          <p:nvPr/>
        </p:nvSpPr>
        <p:spPr>
          <a:xfrm>
            <a:off x="2257124" y="4521185"/>
            <a:ext cx="947005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iPhone X (2/24-...)</a:t>
            </a:r>
          </a:p>
        </p:txBody>
      </p:sp>
      <p:sp>
        <p:nvSpPr>
          <p:cNvPr id="42" name="Rounded Rectangle 41"/>
          <p:cNvSpPr/>
          <p:nvPr/>
        </p:nvSpPr>
        <p:spPr>
          <a:xfrm>
            <a:off x="2814186" y="4697534"/>
            <a:ext cx="417796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43" name="Rounded Rectangle 42"/>
          <p:cNvSpPr/>
          <p:nvPr/>
        </p:nvSpPr>
        <p:spPr>
          <a:xfrm>
            <a:off x="6992152" y="4697534"/>
            <a:ext cx="473502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Galaxy S9, S9+ (3/30-...)</a:t>
            </a:r>
          </a:p>
        </p:txBody>
      </p:sp>
      <p:sp>
        <p:nvSpPr>
          <p:cNvPr id="44" name="Rounded Rectangle 43"/>
          <p:cNvSpPr/>
          <p:nvPr/>
        </p:nvSpPr>
        <p:spPr>
          <a:xfrm>
            <a:off x="3789045" y="4873882"/>
            <a:ext cx="79381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5" name="Rounded Rectangle 44"/>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Z² Force Edition for $16.50/mo. (7/26-...)</a:t>
            </a:r>
          </a:p>
        </p:txBody>
      </p:sp>
      <p:sp>
        <p:nvSpPr>
          <p:cNvPr id="46" name="Rounded Rectangle 45"/>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47" name="Rounded Rectangle 46"/>
          <p:cNvSpPr/>
          <p:nvPr/>
        </p:nvSpPr>
        <p:spPr>
          <a:xfrm>
            <a:off x="1143000" y="5420301"/>
            <a:ext cx="668474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48" name="Rounded Rectangle 47"/>
          <p:cNvSpPr/>
          <p:nvPr/>
        </p:nvSpPr>
        <p:spPr>
          <a:xfrm>
            <a:off x="8663338" y="5420301"/>
            <a:ext cx="306384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iPhone X for $20/mo. (4/11-...)</a:t>
            </a:r>
          </a:p>
        </p:txBody>
      </p:sp>
      <p:sp>
        <p:nvSpPr>
          <p:cNvPr id="50" name="Rounded Rectangle 49"/>
          <p:cNvSpPr/>
          <p:nvPr/>
        </p:nvSpPr>
        <p:spPr>
          <a:xfrm>
            <a:off x="1143000" y="5596650"/>
            <a:ext cx="724180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iPhone X for $20/mo (1/19-4/09)</a:t>
            </a:r>
          </a:p>
        </p:txBody>
      </p:sp>
      <p:sp>
        <p:nvSpPr>
          <p:cNvPr id="51" name="Rounded Rectangle 50"/>
          <p:cNvSpPr/>
          <p:nvPr/>
        </p:nvSpPr>
        <p:spPr>
          <a:xfrm>
            <a:off x="1143000" y="5772999"/>
            <a:ext cx="194971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S8 for $8/mo, Galaxy S8+ for $12/mo. (2/09-3/02)</a:t>
            </a:r>
          </a:p>
        </p:txBody>
      </p:sp>
      <p:sp>
        <p:nvSpPr>
          <p:cNvPr id="52" name="Rounded Rectangle 51"/>
          <p:cNvSpPr/>
          <p:nvPr/>
        </p:nvSpPr>
        <p:spPr>
          <a:xfrm>
            <a:off x="3092717" y="577299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(3/02-3/15)</a:t>
            </a:r>
          </a:p>
        </p:txBody>
      </p:sp>
      <p:sp>
        <p:nvSpPr>
          <p:cNvPr id="53" name="Rounded Rectangle 52"/>
          <p:cNvSpPr/>
          <p:nvPr/>
        </p:nvSpPr>
        <p:spPr>
          <a:xfrm>
            <a:off x="5042434" y="5772999"/>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LOGO Galaxy S9 (3/16-4/13)</a:t>
            </a:r>
          </a:p>
        </p:txBody>
      </p:sp>
      <p:sp>
        <p:nvSpPr>
          <p:cNvPr id="54" name="Rounded Rectangle 53"/>
          <p:cNvSpPr/>
          <p:nvPr/>
        </p:nvSpPr>
        <p:spPr>
          <a:xfrm>
            <a:off x="1143000" y="5949347"/>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5" name="Rounded Rectangle 54"/>
          <p:cNvSpPr/>
          <p:nvPr/>
        </p:nvSpPr>
        <p:spPr>
          <a:xfrm>
            <a:off x="3092717"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(04.18.2018)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194971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K20 V (1/03-3/02)</a:t>
            </a:r>
          </a:p>
        </p:txBody>
      </p:sp>
      <p:sp>
        <p:nvSpPr>
          <p:cNvPr id="11" name="Rounded Rectangle 10"/>
          <p:cNvSpPr/>
          <p:nvPr/>
        </p:nvSpPr>
        <p:spPr>
          <a:xfrm>
            <a:off x="3510513" y="1312164"/>
            <a:ext cx="821666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free (3/05-...)</a:t>
            </a:r>
          </a:p>
        </p:txBody>
      </p:sp>
      <p:sp>
        <p:nvSpPr>
          <p:cNvPr id="12" name="Rounded Rectangle 11"/>
          <p:cNvSpPr/>
          <p:nvPr/>
        </p:nvSpPr>
        <p:spPr>
          <a:xfrm>
            <a:off x="3510513" y="1620774"/>
            <a:ext cx="821666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3" name="Rounded Rectangle 12"/>
          <p:cNvSpPr/>
          <p:nvPr/>
        </p:nvSpPr>
        <p:spPr>
          <a:xfrm>
            <a:off x="9359666" y="1929384"/>
            <a:ext cx="236751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Lg K20 V (4/16-...)</a:t>
            </a:r>
          </a:p>
        </p:txBody>
      </p:sp>
      <p:sp>
        <p:nvSpPr>
          <p:cNvPr id="14" name="Rounded Rectangle 13"/>
          <p:cNvSpPr/>
          <p:nvPr/>
        </p:nvSpPr>
        <p:spPr>
          <a:xfrm>
            <a:off x="9638197" y="2237994"/>
            <a:ext cx="208898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Up to $300 off Google Pixel 2XL  and free offers (4/18-...)</a:t>
            </a:r>
          </a:p>
        </p:txBody>
      </p:sp>
      <p:sp>
        <p:nvSpPr>
          <p:cNvPr id="15" name="Rounded Rectangle 14"/>
          <p:cNvSpPr/>
          <p:nvPr/>
        </p:nvSpPr>
        <p:spPr>
          <a:xfrm>
            <a:off x="1560796" y="2563977"/>
            <a:ext cx="584915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6" name="Rounded Rectangle 15"/>
          <p:cNvSpPr/>
          <p:nvPr/>
        </p:nvSpPr>
        <p:spPr>
          <a:xfrm>
            <a:off x="9498931" y="2563977"/>
            <a:ext cx="2228248"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Galaxy J3 2017 (4/17-...)</a:t>
            </a:r>
          </a:p>
        </p:txBody>
      </p:sp>
      <p:sp>
        <p:nvSpPr>
          <p:cNvPr id="17" name="Rounded Rectangle 16"/>
          <p:cNvSpPr/>
          <p:nvPr/>
        </p:nvSpPr>
        <p:spPr>
          <a:xfrm>
            <a:off x="1143000" y="5067604"/>
            <a:ext cx="68240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19" name="Rounded Rectangle 18"/>
          <p:cNvSpPr/>
          <p:nvPr/>
        </p:nvSpPr>
        <p:spPr>
          <a:xfrm>
            <a:off x="1143000" y="537621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(9/08-...)</a:t>
            </a:r>
          </a:p>
        </p:txBody>
      </p:sp>
      <p:sp>
        <p:nvSpPr>
          <p:cNvPr id="20" name="Rounded Rectangle 19"/>
          <p:cNvSpPr/>
          <p:nvPr/>
        </p:nvSpPr>
        <p:spPr>
          <a:xfrm>
            <a:off x="1143000" y="5684824"/>
            <a:ext cx="194971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Moto e4 (1/12-3/02)</a:t>
            </a:r>
          </a:p>
        </p:txBody>
      </p:sp>
      <p:sp>
        <p:nvSpPr>
          <p:cNvPr id="21" name="Rounded Rectangle 20"/>
          <p:cNvSpPr/>
          <p:nvPr/>
        </p:nvSpPr>
        <p:spPr>
          <a:xfrm>
            <a:off x="3510513" y="5684824"/>
            <a:ext cx="821666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$0/mo. (3/05-...)</a:t>
            </a:r>
          </a:p>
        </p:txBody>
      </p:sp>
      <p:sp>
        <p:nvSpPr>
          <p:cNvPr id="22" name="Rounded Rectangle 21"/>
          <p:cNvSpPr/>
          <p:nvPr/>
        </p:nvSpPr>
        <p:spPr>
          <a:xfrm>
            <a:off x="1143000" y="599343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the LG Tribute Dynasty for $0/mo. (2/09-...)</a:t>
            </a:r>
          </a:p>
        </p:txBody>
      </p:sp>
      <p:graphicFrame>
        <p:nvGraphicFramePr>
          <p:cNvPr id="23" name="Table 22"/>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r>
            </a:tbl>
          </a:graphicData>
        </a:graphic>
      </p:graphicFrame>
      <p:graphicFrame>
        <p:nvGraphicFramePr>
          <p:cNvPr id="24" name="Table 23"/>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gridCol w="4800600"/>
                <a:gridCol w="384048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