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(04.20.2018)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2/16</a:t>
                      </a:r>
                    </a:p>
                  </a:txBody>
                  <a:tcPr>
                    <a:solidFill>
                      <a:schemeClr val="accent2"/>
                    </a:solidFill>
                  </a:tcPr>
                </a:tc>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BOGOF iPhone phones (1/29-3/02)</a:t>
            </a:r>
          </a:p>
        </p:txBody>
      </p:sp>
      <p:sp>
        <p:nvSpPr>
          <p:cNvPr id="13" name="Rounded Rectangle 12"/>
          <p:cNvSpPr/>
          <p:nvPr/>
        </p:nvSpPr>
        <p:spPr>
          <a:xfrm>
            <a:off x="3371248"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 S9 (3/04-4/05)</a:t>
            </a:r>
          </a:p>
        </p:txBody>
      </p:sp>
      <p:sp>
        <p:nvSpPr>
          <p:cNvPr id="14" name="Rounded Rectangle 13"/>
          <p:cNvSpPr/>
          <p:nvPr/>
        </p:nvSpPr>
        <p:spPr>
          <a:xfrm>
            <a:off x="7827745" y="1312164"/>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 50% off select Android phones (4/05-4/17)</a:t>
            </a:r>
          </a:p>
        </p:txBody>
      </p:sp>
      <p:sp>
        <p:nvSpPr>
          <p:cNvPr id="15" name="Rounded Rectangle 14"/>
          <p:cNvSpPr/>
          <p:nvPr/>
        </p:nvSpPr>
        <p:spPr>
          <a:xfrm>
            <a:off x="9498931" y="1312164"/>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Up to$300 off select Android phones (4/17-...)</a:t>
            </a:r>
          </a:p>
        </p:txBody>
      </p:sp>
      <p:sp>
        <p:nvSpPr>
          <p:cNvPr id="16" name="Rounded Rectangle 15"/>
          <p:cNvSpPr/>
          <p:nvPr/>
        </p:nvSpPr>
        <p:spPr>
          <a:xfrm>
            <a:off x="1700062" y="1559052"/>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Trade-in: iPhone (2/20-3/02)</a:t>
            </a:r>
          </a:p>
        </p:txBody>
      </p:sp>
      <p:sp>
        <p:nvSpPr>
          <p:cNvPr id="17" name="Rounded Rectangle 16"/>
          <p:cNvSpPr/>
          <p:nvPr/>
        </p:nvSpPr>
        <p:spPr>
          <a:xfrm>
            <a:off x="3231982" y="1559051"/>
            <a:ext cx="1035218" cy="50065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Discount: $300 LG V30 (3/05-3/08)</a:t>
            </a:r>
          </a:p>
        </p:txBody>
      </p:sp>
      <p:sp>
        <p:nvSpPr>
          <p:cNvPr id="19" name="Rounded Rectangle 18"/>
          <p:cNvSpPr/>
          <p:nvPr/>
        </p:nvSpPr>
        <p:spPr>
          <a:xfrm>
            <a:off x="4624638"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$300 off Pixel 2 (3/13-4/05)</a:t>
            </a:r>
          </a:p>
        </p:txBody>
      </p:sp>
      <p:sp>
        <p:nvSpPr>
          <p:cNvPr id="20" name="Rounded Rectangle 19"/>
          <p:cNvSpPr/>
          <p:nvPr/>
        </p:nvSpPr>
        <p:spPr>
          <a:xfrm>
            <a:off x="7827745"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50% off Google Pixel 2 and free offers (4/05-4/18)</a:t>
            </a:r>
          </a:p>
        </p:txBody>
      </p:sp>
      <p:sp>
        <p:nvSpPr>
          <p:cNvPr id="21" name="Rounded Rectangle 20"/>
          <p:cNvSpPr/>
          <p:nvPr/>
        </p:nvSpPr>
        <p:spPr>
          <a:xfrm>
            <a:off x="9638197" y="1559052"/>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Up to $300 off Google Pixel 2XL  and free offers (4/18-...)</a:t>
            </a:r>
          </a:p>
        </p:txBody>
      </p:sp>
      <p:sp>
        <p:nvSpPr>
          <p:cNvPr id="22" name="Rounded Rectangle 21"/>
          <p:cNvSpPr/>
          <p:nvPr/>
        </p:nvSpPr>
        <p:spPr>
          <a:xfrm>
            <a:off x="2814186" y="205303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Discount: $350 off Galaxy S9 (2/28-3/15)</a:t>
            </a:r>
          </a:p>
        </p:txBody>
      </p:sp>
      <p:sp>
        <p:nvSpPr>
          <p:cNvPr id="23" name="Rounded Rectangle 22"/>
          <p:cNvSpPr/>
          <p:nvPr/>
        </p:nvSpPr>
        <p:spPr>
          <a:xfrm>
            <a:off x="5042434" y="1805940"/>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select iPhones (3/16-...)</a:t>
            </a:r>
          </a:p>
        </p:txBody>
      </p:sp>
      <p:sp>
        <p:nvSpPr>
          <p:cNvPr id="24" name="Rounded Rectangle 23"/>
          <p:cNvSpPr/>
          <p:nvPr/>
        </p:nvSpPr>
        <p:spPr>
          <a:xfrm>
            <a:off x="2814186" y="229991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Switcher: $150 off Galaxy S9 (2/28-3/15)</a:t>
            </a:r>
          </a:p>
        </p:txBody>
      </p:sp>
      <p:sp>
        <p:nvSpPr>
          <p:cNvPr id="25" name="Rounded Rectangle 24"/>
          <p:cNvSpPr/>
          <p:nvPr/>
        </p:nvSpPr>
        <p:spPr>
          <a:xfrm>
            <a:off x="1143000" y="2563977"/>
            <a:ext cx="376016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BOGOF SS Galaxy S8, S8+, S8 Active (12/18-3/15)</a:t>
            </a:r>
          </a:p>
        </p:txBody>
      </p:sp>
      <p:sp>
        <p:nvSpPr>
          <p:cNvPr id="26" name="Rounded Rectangle 25"/>
          <p:cNvSpPr/>
          <p:nvPr/>
        </p:nvSpPr>
        <p:spPr>
          <a:xfrm>
            <a:off x="5460231" y="2563977"/>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27" name="Rounded Rectangle 26"/>
          <p:cNvSpPr/>
          <p:nvPr/>
        </p:nvSpPr>
        <p:spPr>
          <a:xfrm>
            <a:off x="1143000" y="276971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LG V30, LG G6 (1/02-4/03)</a:t>
            </a:r>
          </a:p>
        </p:txBody>
      </p:sp>
      <p:sp>
        <p:nvSpPr>
          <p:cNvPr id="28" name="Rounded Rectangle 27"/>
          <p:cNvSpPr/>
          <p:nvPr/>
        </p:nvSpPr>
        <p:spPr>
          <a:xfrm>
            <a:off x="7549214" y="2769717"/>
            <a:ext cx="417796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iPhone 8, 8 Plus, X (4/03-...)</a:t>
            </a:r>
          </a:p>
        </p:txBody>
      </p:sp>
      <p:sp>
        <p:nvSpPr>
          <p:cNvPr id="29" name="Rounded Rectangle 28"/>
          <p:cNvSpPr/>
          <p:nvPr/>
        </p:nvSpPr>
        <p:spPr>
          <a:xfrm>
            <a:off x="1143000" y="297545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8 (2/12-4/03)</a:t>
            </a:r>
          </a:p>
        </p:txBody>
      </p:sp>
      <p:sp>
        <p:nvSpPr>
          <p:cNvPr id="30" name="Rounded Rectangle 29"/>
          <p:cNvSpPr/>
          <p:nvPr/>
        </p:nvSpPr>
        <p:spPr>
          <a:xfrm>
            <a:off x="7549214" y="2975457"/>
            <a:ext cx="417796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LG V30 (4/03-...)</a:t>
            </a:r>
          </a:p>
        </p:txBody>
      </p:sp>
      <p:sp>
        <p:nvSpPr>
          <p:cNvPr id="31" name="Rounded Rectangle 30"/>
          <p:cNvSpPr/>
          <p:nvPr/>
        </p:nvSpPr>
        <p:spPr>
          <a:xfrm>
            <a:off x="2535655"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Gear S3 for $99.99 (2/26-4/02)</a:t>
            </a:r>
          </a:p>
        </p:txBody>
      </p:sp>
      <p:sp>
        <p:nvSpPr>
          <p:cNvPr id="32" name="Rounded Rectangle 31"/>
          <p:cNvSpPr/>
          <p:nvPr/>
        </p:nvSpPr>
        <p:spPr>
          <a:xfrm>
            <a:off x="7409948" y="318119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smart speaker and 2 months of Amazon Music (4/02-...)</a:t>
            </a:r>
          </a:p>
        </p:txBody>
      </p:sp>
      <p:sp>
        <p:nvSpPr>
          <p:cNvPr id="33" name="Rounded Rectangle 32"/>
          <p:cNvSpPr/>
          <p:nvPr/>
        </p:nvSpPr>
        <p:spPr>
          <a:xfrm>
            <a:off x="2814186"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Discount: $500 off Galaxy S9 (2/28-3/15)</a:t>
            </a:r>
          </a:p>
        </p:txBody>
      </p:sp>
      <p:sp>
        <p:nvSpPr>
          <p:cNvPr id="34" name="Rounded Rectangle 33"/>
          <p:cNvSpPr/>
          <p:nvPr/>
        </p:nvSpPr>
        <p:spPr>
          <a:xfrm>
            <a:off x="7688479" y="3386937"/>
            <a:ext cx="403870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Moto Z2 Force Edition (4/04-...)</a:t>
            </a:r>
          </a:p>
        </p:txBody>
      </p:sp>
      <p:sp>
        <p:nvSpPr>
          <p:cNvPr id="35" name="Rounded Rectangle 34"/>
          <p:cNvSpPr/>
          <p:nvPr/>
        </p:nvSpPr>
        <p:spPr>
          <a:xfrm>
            <a:off x="3092717" y="3592677"/>
            <a:ext cx="863446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Trade-in: $300 off LG V30 (3/02-...)</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37" name="Rounded Rectangle 36"/>
          <p:cNvSpPr/>
          <p:nvPr/>
        </p:nvSpPr>
        <p:spPr>
          <a:xfrm>
            <a:off x="1143000" y="3970096"/>
            <a:ext cx="181045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SS Galaxy S8, S8+, S8 Active, Note8 (1/12-3/01)</a:t>
            </a:r>
          </a:p>
        </p:txBody>
      </p:sp>
      <p:sp>
        <p:nvSpPr>
          <p:cNvPr id="38" name="Rounded Rectangle 37"/>
          <p:cNvSpPr/>
          <p:nvPr/>
        </p:nvSpPr>
        <p:spPr>
          <a:xfrm>
            <a:off x="2953451" y="3970096"/>
            <a:ext cx="877372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LG G6, V30 and V30+ (3/01-...)</a:t>
            </a:r>
          </a:p>
        </p:txBody>
      </p:sp>
      <p:sp>
        <p:nvSpPr>
          <p:cNvPr id="39" name="Rounded Rectangle 38"/>
          <p:cNvSpPr/>
          <p:nvPr/>
        </p:nvSpPr>
        <p:spPr>
          <a:xfrm>
            <a:off x="1143000" y="412440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$375 off moto z force edition (1/26-...)</a:t>
            </a:r>
          </a:p>
        </p:txBody>
      </p:sp>
      <p:sp>
        <p:nvSpPr>
          <p:cNvPr id="40" name="Rounded Rectangle 39"/>
          <p:cNvSpPr/>
          <p:nvPr/>
        </p:nvSpPr>
        <p:spPr>
          <a:xfrm>
            <a:off x="2117858" y="4278706"/>
            <a:ext cx="960932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$80 off Galaxy Note8 (2/23-...)</a:t>
            </a:r>
          </a:p>
        </p:txBody>
      </p:sp>
      <p:sp>
        <p:nvSpPr>
          <p:cNvPr id="41" name="Rounded Rectangle 40"/>
          <p:cNvSpPr/>
          <p:nvPr/>
        </p:nvSpPr>
        <p:spPr>
          <a:xfrm>
            <a:off x="2257124" y="4433011"/>
            <a:ext cx="947005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iPhone X (2/24-...)</a:t>
            </a:r>
          </a:p>
        </p:txBody>
      </p:sp>
      <p:sp>
        <p:nvSpPr>
          <p:cNvPr id="42" name="Rounded Rectangle 41"/>
          <p:cNvSpPr/>
          <p:nvPr/>
        </p:nvSpPr>
        <p:spPr>
          <a:xfrm>
            <a:off x="2814186" y="4587316"/>
            <a:ext cx="417796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50% off Galaxy S9 (2/28-3/30)</a:t>
            </a:r>
          </a:p>
        </p:txBody>
      </p:sp>
      <p:sp>
        <p:nvSpPr>
          <p:cNvPr id="43" name="Rounded Rectangle 42"/>
          <p:cNvSpPr/>
          <p:nvPr/>
        </p:nvSpPr>
        <p:spPr>
          <a:xfrm>
            <a:off x="6992152" y="4587316"/>
            <a:ext cx="473502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Galaxy S9, S9+ (3/30-...)</a:t>
            </a:r>
          </a:p>
        </p:txBody>
      </p:sp>
      <p:sp>
        <p:nvSpPr>
          <p:cNvPr id="44" name="Rounded Rectangle 43"/>
          <p:cNvSpPr/>
          <p:nvPr/>
        </p:nvSpPr>
        <p:spPr>
          <a:xfrm>
            <a:off x="3789045" y="4741621"/>
            <a:ext cx="79381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$150 off Galaxy S8 (3/07-...)</a:t>
            </a:r>
          </a:p>
        </p:txBody>
      </p:sp>
      <p:sp>
        <p:nvSpPr>
          <p:cNvPr id="45" name="Rounded Rectangle 44"/>
          <p:cNvSpPr/>
          <p:nvPr/>
        </p:nvSpPr>
        <p:spPr>
          <a:xfrm>
            <a:off x="9638196" y="4895926"/>
            <a:ext cx="2088983" cy="19851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600" b="1" dirty="0">
                <a:solidFill>
                  <a:srgbClr val="0070C0"/>
                </a:solidFill>
                <a:latin typeface="NeueHaasGroteskText Std (Body)"/>
              </a:rPr>
              <a:t>Military get 50% off a Galaxy S9, S9+ or S8 Active (4/19-...)</a:t>
            </a:r>
          </a:p>
        </p:txBody>
      </p:sp>
      <p:sp>
        <p:nvSpPr>
          <p:cNvPr id="46" name="Rounded Rectangle 45"/>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Moto Z² Force Edition for $16.50/mo. (7/26-...)</a:t>
            </a:r>
          </a:p>
        </p:txBody>
      </p:sp>
      <p:sp>
        <p:nvSpPr>
          <p:cNvPr id="47" name="Rounded Rectangle 46"/>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Device upgrade after 12 payments (9/30-...)</a:t>
            </a:r>
          </a:p>
        </p:txBody>
      </p:sp>
      <p:sp>
        <p:nvSpPr>
          <p:cNvPr id="48" name="Rounded Rectangle 47"/>
          <p:cNvSpPr/>
          <p:nvPr/>
        </p:nvSpPr>
        <p:spPr>
          <a:xfrm>
            <a:off x="1143000" y="5420301"/>
            <a:ext cx="668474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LOGO iPhone 8 (1/19-4/05)</a:t>
            </a:r>
          </a:p>
        </p:txBody>
      </p:sp>
      <p:sp>
        <p:nvSpPr>
          <p:cNvPr id="50" name="Rounded Rectangle 49"/>
          <p:cNvSpPr/>
          <p:nvPr/>
        </p:nvSpPr>
        <p:spPr>
          <a:xfrm>
            <a:off x="8663338" y="5420301"/>
            <a:ext cx="306384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iPhone X for $20/mo. (4/11-...)</a:t>
            </a:r>
          </a:p>
        </p:txBody>
      </p:sp>
      <p:sp>
        <p:nvSpPr>
          <p:cNvPr id="51" name="Rounded Rectangle 50"/>
          <p:cNvSpPr/>
          <p:nvPr/>
        </p:nvSpPr>
        <p:spPr>
          <a:xfrm>
            <a:off x="1143000" y="5596650"/>
            <a:ext cx="72418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iPhone X for $20/mo (1/19-4/09)</a:t>
            </a:r>
          </a:p>
        </p:txBody>
      </p:sp>
      <p:sp>
        <p:nvSpPr>
          <p:cNvPr id="52" name="Rounded Rectangle 51"/>
          <p:cNvSpPr/>
          <p:nvPr/>
        </p:nvSpPr>
        <p:spPr>
          <a:xfrm>
            <a:off x="1143000" y="5772999"/>
            <a:ext cx="194971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Discount: Galaxy S8 for $8/</a:t>
            </a:r>
            <a:r>
              <a:rPr sz="700" b="0" dirty="0" err="1">
                <a:solidFill>
                  <a:srgbClr val="0070C0"/>
                </a:solidFill>
                <a:latin typeface="NeueHaasGroteskText Std (Body)"/>
              </a:rPr>
              <a:t>mo</a:t>
            </a:r>
            <a:r>
              <a:rPr sz="700" b="0" dirty="0">
                <a:solidFill>
                  <a:srgbClr val="0070C0"/>
                </a:solidFill>
                <a:latin typeface="NeueHaasGroteskText Std (Body)"/>
              </a:rPr>
              <a:t>, Galaxy S8+ for $12/mo. (2/09-3/02)</a:t>
            </a:r>
          </a:p>
        </p:txBody>
      </p:sp>
      <p:sp>
        <p:nvSpPr>
          <p:cNvPr id="53" name="Rounded Rectangle 52"/>
          <p:cNvSpPr/>
          <p:nvPr/>
        </p:nvSpPr>
        <p:spPr>
          <a:xfrm>
            <a:off x="3092717"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Switcher: $150 off Galaxy S9 (3/02-3/15)</a:t>
            </a:r>
          </a:p>
        </p:txBody>
      </p:sp>
      <p:sp>
        <p:nvSpPr>
          <p:cNvPr id="54" name="Rounded Rectangle 53"/>
          <p:cNvSpPr/>
          <p:nvPr/>
        </p:nvSpPr>
        <p:spPr>
          <a:xfrm>
            <a:off x="5042434"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LOGO Galaxy S9 (3/16-4/13)</a:t>
            </a:r>
          </a:p>
        </p:txBody>
      </p:sp>
      <p:sp>
        <p:nvSpPr>
          <p:cNvPr id="55" name="Rounded Rectangle 54"/>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Lease LG V30+ for $12/mo or LG G6 for $6/mo (2/09-...)</a:t>
            </a:r>
          </a:p>
        </p:txBody>
      </p:sp>
      <p:sp>
        <p:nvSpPr>
          <p:cNvPr id="56" name="Rounded Rectangle 55"/>
          <p:cNvSpPr/>
          <p:nvPr/>
        </p:nvSpPr>
        <p:spPr>
          <a:xfrm>
            <a:off x="3092717"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(04.20.2018)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0" name="Rounded Rectangle 9"/>
          <p:cNvSpPr/>
          <p:nvPr/>
        </p:nvSpPr>
        <p:spPr>
          <a:xfrm>
            <a:off x="1143000" y="1312164"/>
            <a:ext cx="194971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Discount: Free K20 V (1/03-3/02)</a:t>
            </a:r>
          </a:p>
        </p:txBody>
      </p:sp>
      <p:sp>
        <p:nvSpPr>
          <p:cNvPr id="11" name="Rounded Rectangle 10"/>
          <p:cNvSpPr/>
          <p:nvPr/>
        </p:nvSpPr>
        <p:spPr>
          <a:xfrm>
            <a:off x="3510513" y="131216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ASUS ZenFone V free (3/05-...)</a:t>
            </a:r>
          </a:p>
        </p:txBody>
      </p:sp>
      <p:sp>
        <p:nvSpPr>
          <p:cNvPr id="12" name="Rounded Rectangle 11"/>
          <p:cNvSpPr/>
          <p:nvPr/>
        </p:nvSpPr>
        <p:spPr>
          <a:xfrm>
            <a:off x="3510513" y="162077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LG Stylo 2 V for $5.00/mo. (3/05-...)</a:t>
            </a:r>
          </a:p>
        </p:txBody>
      </p:sp>
      <p:sp>
        <p:nvSpPr>
          <p:cNvPr id="13" name="Rounded Rectangle 12"/>
          <p:cNvSpPr/>
          <p:nvPr/>
        </p:nvSpPr>
        <p:spPr>
          <a:xfrm>
            <a:off x="9153236" y="1929383"/>
            <a:ext cx="624226" cy="51585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Free </a:t>
            </a:r>
            <a:r>
              <a:rPr sz="750" b="0" dirty="0" err="1">
                <a:solidFill>
                  <a:srgbClr val="000000"/>
                </a:solidFill>
                <a:latin typeface="NeueHaasGroteskText Std (Body)"/>
              </a:rPr>
              <a:t>Lg</a:t>
            </a:r>
            <a:r>
              <a:rPr sz="750" b="0" dirty="0">
                <a:solidFill>
                  <a:srgbClr val="000000"/>
                </a:solidFill>
                <a:latin typeface="NeueHaasGroteskText Std (Body)"/>
              </a:rPr>
              <a:t> K20 V (4/16-4/19)</a:t>
            </a:r>
          </a:p>
        </p:txBody>
      </p:sp>
      <p:sp>
        <p:nvSpPr>
          <p:cNvPr id="15" name="Rounded Rectangle 14"/>
          <p:cNvSpPr/>
          <p:nvPr/>
        </p:nvSpPr>
        <p:spPr>
          <a:xfrm>
            <a:off x="1560796"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6" name="Rounded Rectangle 15"/>
          <p:cNvSpPr/>
          <p:nvPr/>
        </p:nvSpPr>
        <p:spPr>
          <a:xfrm>
            <a:off x="9498931" y="2563977"/>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Galaxy J3 2017 (4/17-...)</a:t>
            </a:r>
          </a:p>
        </p:txBody>
      </p:sp>
      <p:sp>
        <p:nvSpPr>
          <p:cNvPr id="17" name="Rounded Rectangle 16"/>
          <p:cNvSpPr/>
          <p:nvPr/>
        </p:nvSpPr>
        <p:spPr>
          <a:xfrm>
            <a:off x="1143000" y="5368361"/>
            <a:ext cx="68240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Get up to 4 Moto e4s for $0/mo. (9/08-4/06)</a:t>
            </a:r>
          </a:p>
        </p:txBody>
      </p:sp>
      <p:sp>
        <p:nvSpPr>
          <p:cNvPr id="19" name="Rounded Rectangle 18"/>
          <p:cNvSpPr/>
          <p:nvPr/>
        </p:nvSpPr>
        <p:spPr>
          <a:xfrm>
            <a:off x="7967010" y="5376214"/>
            <a:ext cx="376017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Get up to 10 Moto e4s for $0/mo. (9/08-...)</a:t>
            </a:r>
          </a:p>
        </p:txBody>
      </p:sp>
      <p:sp>
        <p:nvSpPr>
          <p:cNvPr id="21" name="Rounded Rectangle 20"/>
          <p:cNvSpPr/>
          <p:nvPr/>
        </p:nvSpPr>
        <p:spPr>
          <a:xfrm>
            <a:off x="3510513" y="568482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ZTE Max XL, Galaxy J3 Emerge or LG Tribute HD for $0/mo. (3/05-...)</a:t>
            </a:r>
          </a:p>
        </p:txBody>
      </p:sp>
      <p:sp>
        <p:nvSpPr>
          <p:cNvPr id="22" name="Rounded Rectangle 21"/>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the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2/16</a:t>
                      </a:r>
                    </a:p>
                  </a:txBody>
                  <a:tcPr>
                    <a:solidFill>
                      <a:schemeClr val="accent2"/>
                    </a:solidFill>
                  </a:tcPr>
                </a:tc>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633</Words>
  <Application>Microsoft Office PowerPoint</Application>
  <PresentationFormat>Widescreen</PresentationFormat>
  <Paragraphs>93</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23</cp:revision>
  <dcterms:created xsi:type="dcterms:W3CDTF">2018-03-07T12:14:23Z</dcterms:created>
  <dcterms:modified xsi:type="dcterms:W3CDTF">2018-04-20T18:36:49Z</dcterms:modified>
</cp:coreProperties>
</file>