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10,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rPr sz="900" b="0">
                          <a:solidFill>
                            <a:srgbClr val="000000"/>
                          </a:solidFill>
                          <a:latin typeface="NeueHaasGroteskText Std (Body)"/>
                        </a:rPr>
                        <a:t> (01/03/18)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Alcatel </a:t>
                      </a:r>
                      <a:r>
                        <a:rPr sz="900" b="0">
                          <a:solidFill>
                            <a:srgbClr val="FF0000"/>
                          </a:solidFill>
                          <a:latin typeface="NeueHaasGroteskText Std (Body)"/>
                        </a:rPr>
                        <a:t>A30 </a:t>
                      </a:r>
                      <a:r>
                        <a:rPr sz="900" b="0">
                          <a:solidFill>
                            <a:srgbClr val="FF0000"/>
                          </a:solidFill>
                          <a:latin typeface="NeueHaasGroteskText Std (Body)"/>
                        </a:rPr>
                        <a:t>tablet </a:t>
                      </a:r>
                      <a:r>
                        <a:rPr sz="900" b="0">
                          <a:solidFill>
                            <a:srgbClr val="FF0000"/>
                          </a:solidFill>
                          <a:latin typeface="NeueHaasGroteskText Std (Body)"/>
                        </a:rPr>
                        <a:t>via </a:t>
                      </a:r>
                      <a:r>
                        <a:rPr sz="900" b="0">
                          <a:solidFill>
                            <a:srgbClr val="FF0000"/>
                          </a:solidFill>
                          <a:latin typeface="NeueHaasGroteskText Std (Body)"/>
                        </a:rPr>
                        <a:t>24 </a:t>
                      </a:r>
                      <a:r>
                        <a:rPr sz="900" b="0">
                          <a:solidFill>
                            <a:srgbClr val="FF0000"/>
                          </a:solidFill>
                          <a:latin typeface="NeueHaasGroteskText Std (Body)"/>
                        </a:rPr>
                        <a:t>monthly </a:t>
                      </a:r>
                      <a:r>
                        <a:rPr sz="900" b="0">
                          <a:solidFill>
                            <a:srgbClr val="FF0000"/>
                          </a:solidFill>
                          <a:latin typeface="NeueHaasGroteskText Std (Body)"/>
                        </a:rPr>
                        <a:t>bill </a:t>
                      </a:r>
                      <a:r>
                        <a:rPr sz="900" b="0">
                          <a:solidFill>
                            <a:srgbClr val="FF0000"/>
                          </a:solidFill>
                          <a:latin typeface="NeueHaasGroteskText Std (Body)"/>
                        </a:rPr>
                        <a:t>credits </a:t>
                      </a:r>
                      <a:r>
                        <a:rPr sz="900" b="0">
                          <a:solidFill>
                            <a:srgbClr val="FF0000"/>
                          </a:solidFill>
                          <a:latin typeface="NeueHaasGroteskText Std (Body)"/>
                        </a:rPr>
                        <a:t>with </a:t>
                      </a:r>
                      <a:r>
                        <a:rPr sz="900" b="0">
                          <a:solidFill>
                            <a:srgbClr val="FF0000"/>
                          </a:solidFill>
                          <a:latin typeface="NeueHaasGroteskText Std (Body)"/>
                        </a:rPr>
                        <a:t>finance </a:t>
                      </a:r>
                      <a:r>
                        <a:rPr sz="900" b="0">
                          <a:solidFill>
                            <a:srgbClr val="FF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Kickback </a:t>
                      </a:r>
                      <a:r>
                        <a:rPr sz="900" b="0">
                          <a:solidFill>
                            <a:srgbClr val="000000"/>
                          </a:solidFill>
                          <a:latin typeface="NeueHaasGroteskText Std (Body)"/>
                        </a:rPr>
                        <a:t>for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users </a:t>
                      </a:r>
                      <a:r>
                        <a:rPr sz="900" b="0">
                          <a:solidFill>
                            <a:srgbClr val="000000"/>
                          </a:solidFill>
                          <a:latin typeface="NeueHaasGroteskText Std (Body)"/>
                        </a:rPr>
                        <a:t>will </a:t>
                      </a:r>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back </a:t>
                      </a:r>
                      <a:r>
                        <a:rPr sz="900" b="0">
                          <a:solidFill>
                            <a:srgbClr val="000000"/>
                          </a:solidFill>
                          <a:latin typeface="NeueHaasGroteskText Std (Body)"/>
                        </a:rPr>
                        <a:t>every </a:t>
                      </a:r>
                      <a:r>
                        <a:rPr sz="900" b="0">
                          <a:solidFill>
                            <a:srgbClr val="000000"/>
                          </a:solidFill>
                          <a:latin typeface="NeueHaasGroteskText Std (Body)"/>
                        </a:rPr>
                        <a:t>month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if </a:t>
                      </a:r>
                      <a:r>
                        <a:rPr sz="900" b="0">
                          <a:solidFill>
                            <a:srgbClr val="000000"/>
                          </a:solidFill>
                          <a:latin typeface="NeueHaasGroteskText Std (Body)"/>
                        </a:rPr>
                        <a:t>they </a:t>
                      </a:r>
                      <a:r>
                        <a:rPr sz="900" b="0">
                          <a:solidFill>
                            <a:srgbClr val="000000"/>
                          </a:solidFill>
                          <a:latin typeface="NeueHaasGroteskText Std (Body)"/>
                        </a:rPr>
                        <a:t>use </a:t>
                      </a:r>
                      <a:r>
                        <a:rPr sz="900" b="0">
                          <a:solidFill>
                            <a:srgbClr val="000000"/>
                          </a:solidFill>
                          <a:latin typeface="NeueHaasGroteskText Std (Body)"/>
                        </a:rPr>
                        <a:t>less </a:t>
                      </a:r>
                      <a:r>
                        <a:rPr sz="900" b="0">
                          <a:solidFill>
                            <a:srgbClr val="000000"/>
                          </a:solidFill>
                          <a:latin typeface="NeueHaasGroteskText Std (Body)"/>
                        </a:rPr>
                        <a:t>than </a:t>
                      </a:r>
                      <a:r>
                        <a:rPr sz="900" b="0">
                          <a:solidFill>
                            <a:srgbClr val="000000"/>
                          </a:solidFill>
                          <a:latin typeface="NeueHaasGroteskText Std (Body)"/>
                        </a:rPr>
                        <a:t>2GB </a:t>
                      </a:r>
                      <a:r>
                        <a:rPr sz="900" b="0">
                          <a:solidFill>
                            <a:srgbClr val="000000"/>
                          </a:solidFill>
                          <a:latin typeface="NeueHaasGroteskText Std (Body)"/>
                        </a:rPr>
                        <a:t>data (11/24/17)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 (11/24/17)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plan </a:t>
                      </a:r>
                      <a:r>
                        <a:rPr sz="900" b="0">
                          <a:solidFill>
                            <a:srgbClr val="00B0F0"/>
                          </a:solidFill>
                          <a:latin typeface="NeueHaasGroteskText Std (Body)"/>
                        </a:rPr>
                        <a:t>until </a:t>
                      </a:r>
                      <a:r>
                        <a:rPr sz="900" b="0">
                          <a:solidFill>
                            <a:srgbClr val="00B0F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$424.99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(04/05/18)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(02/23/18)
</a:t>
                      </a:r>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eligible </a:t>
                      </a:r>
                      <a:r>
                        <a:rPr sz="900" b="0">
                          <a:solidFill>
                            <a:srgbClr val="00B0F0"/>
                          </a:solidFill>
                          <a:latin typeface="NeueHaasGroteskText Std (Body)"/>
                        </a:rPr>
                        <a:t>smartphone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instant </a:t>
                      </a:r>
                      <a:r>
                        <a:rPr sz="900" b="0">
                          <a:solidFill>
                            <a:srgbClr val="00B0F0"/>
                          </a:solidFill>
                          <a:latin typeface="NeueHaasGroteskText Std (Body)"/>
                        </a:rPr>
                        <a:t>rebate </a:t>
                      </a:r>
                      <a:r>
                        <a:rPr sz="900" b="0">
                          <a:solidFill>
                            <a:srgbClr val="00B0F0"/>
                          </a:solidFill>
                          <a:latin typeface="NeueHaasGroteskText Std (Body)"/>
                        </a:rPr>
                        <a:t>off </a:t>
                      </a:r>
                      <a:r>
                        <a:rPr sz="900" b="0">
                          <a:solidFill>
                            <a:srgbClr val="00B0F0"/>
                          </a:solidFill>
                          <a:latin typeface="NeueHaasGroteskText Std (Body)"/>
                        </a:rPr>
                        <a:t>regular </a:t>
                      </a:r>
                      <a:r>
                        <a:rPr sz="900" b="0">
                          <a:solidFill>
                            <a:srgbClr val="00B0F0"/>
                          </a:solidFill>
                          <a:latin typeface="NeueHaasGroteskText Std (Body)"/>
                        </a:rPr>
                        <a:t>purchase </a:t>
                      </a:r>
                      <a:r>
                        <a:rPr sz="900" b="0">
                          <a:solidFill>
                            <a:srgbClr val="00B0F0"/>
                          </a:solidFill>
                          <a:latin typeface="NeueHaasGroteskText Std (Body)"/>
                        </a:rPr>
                        <a:t>price. </a:t>
                      </a:r>
                      <a:r>
                        <a:rPr sz="900" b="0">
                          <a:solidFill>
                            <a:srgbClr val="00B0F0"/>
                          </a:solidFill>
                          <a:latin typeface="NeueHaasGroteskText Std (Body)"/>
                        </a:rPr>
                        <a:t>Limit </a:t>
                      </a:r>
                      <a:r>
                        <a:rPr sz="900" b="0">
                          <a:solidFill>
                            <a:srgbClr val="00B0F0"/>
                          </a:solidFill>
                          <a:latin typeface="NeueHaasGroteskText Std (Body)"/>
                        </a:rPr>
                        <a:t>5. </a:t>
                      </a:r>
                      <a:r>
                        <a:rPr sz="900" b="0">
                          <a:solidFill>
                            <a:srgbClr val="00B0F0"/>
                          </a:solidFill>
                          <a:latin typeface="NeueHaasGroteskText Std (Body)"/>
                        </a:rPr>
                        <a:t>Excludes </a:t>
                      </a:r>
                      <a:r>
                        <a:rPr sz="900" b="0">
                          <a:solidFill>
                            <a:srgbClr val="00B0F0"/>
                          </a:solidFill>
                          <a:latin typeface="NeueHaasGroteskText Std (Body)"/>
                        </a:rPr>
                        <a:t>lines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(01/19/18)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eligible </a:t>
                      </a:r>
                      <a:r>
                        <a:rPr sz="900" b="0">
                          <a:solidFill>
                            <a:srgbClr val="00B0F0"/>
                          </a:solidFill>
                          <a:latin typeface="NeueHaasGroteskText Std (Body)"/>
                        </a:rPr>
                        <a:t>iPhone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Excludes </a:t>
                      </a:r>
                      <a:r>
                        <a:rPr sz="900" b="0">
                          <a:solidFill>
                            <a:srgbClr val="00B0F0"/>
                          </a:solidFill>
                          <a:latin typeface="NeueHaasGroteskText Std (Body)"/>
                        </a:rPr>
                        <a:t>phone </a:t>
                      </a:r>
                      <a:r>
                        <a:rPr sz="900" b="0">
                          <a:solidFill>
                            <a:srgbClr val="00B0F0"/>
                          </a:solidFill>
                          <a:latin typeface="NeueHaasGroteskText Std (Body)"/>
                        </a:rPr>
                        <a:t>numbers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(02/15/18)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$40/mo. </a:t>
                      </a:r>
                      <a:r>
                        <a:rPr sz="900" b="0">
                          <a:solidFill>
                            <a:srgbClr val="00B0F0"/>
                          </a:solidFill>
                          <a:latin typeface="NeueHaasGroteskText Std (Body)"/>
                        </a:rPr>
                        <a:t>for </a:t>
                      </a:r>
                      <a:r>
                        <a:rPr sz="900" b="0">
                          <a:solidFill>
                            <a:srgbClr val="00B0F0"/>
                          </a:solidFill>
                          <a:latin typeface="NeueHaasGroteskText Std (Body)"/>
                        </a:rPr>
                        <a:t>one </a:t>
                      </a:r>
                      <a:r>
                        <a:rPr sz="900" b="0">
                          <a:solidFill>
                            <a:srgbClr val="00B0F0"/>
                          </a:solidFill>
                          <a:latin typeface="NeueHaasGroteskText Std (Body)"/>
                        </a:rPr>
                        <a:t>year </a:t>
                      </a:r>
                      <a:r>
                        <a:rPr sz="900" b="0">
                          <a:solidFill>
                            <a:srgbClr val="00B0F0"/>
                          </a:solidFill>
                          <a:latin typeface="NeueHaasGroteskText Std (Body)"/>
                        </a:rPr>
                        <a:t>on </a:t>
                      </a:r>
                      <a:r>
                        <a:rPr sz="900" b="0">
                          <a:solidFill>
                            <a:srgbClr val="00B0F0"/>
                          </a:solidFill>
                          <a:latin typeface="NeueHaasGroteskText Std (Body)"/>
                        </a:rPr>
                        <a:t>Cricket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(11/26/16)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Verso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$69.99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Overture </a:t>
                      </a:r>
                      <a:r>
                        <a:rPr sz="900" b="0">
                          <a:solidFill>
                            <a:srgbClr val="000000"/>
                          </a:solidFill>
                          <a:latin typeface="NeueHaasGroteskText Std (Body)"/>
                        </a:rPr>
                        <a:t>3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Fortune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04/10/2018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2/05</a:t>
                      </a:r>
                    </a:p>
                  </a:txBody>
                  <a:tcPr>
                    <a:solidFill>
                      <a:schemeClr val="accent2"/>
                    </a:solidFill>
                  </a:tcPr>
                </a:tc>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3840480"/>
                <a:gridCol w="288036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1392655"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Android phones (1/24-2/15)</a:t>
            </a:r>
          </a:p>
        </p:txBody>
      </p:sp>
      <p:sp>
        <p:nvSpPr>
          <p:cNvPr id="8" name="Rounded Rectangle 7"/>
          <p:cNvSpPr/>
          <p:nvPr/>
        </p:nvSpPr>
        <p:spPr>
          <a:xfrm>
            <a:off x="1143000" y="1723644"/>
            <a:ext cx="3481638"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9" name="Rounded Rectangle 8"/>
          <p:cNvSpPr/>
          <p:nvPr/>
        </p:nvSpPr>
        <p:spPr>
          <a:xfrm>
            <a:off x="4903169" y="213512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10" name="Rounded Rectangle 9"/>
          <p:cNvSpPr/>
          <p:nvPr/>
        </p:nvSpPr>
        <p:spPr>
          <a:xfrm>
            <a:off x="1143000" y="2563977"/>
            <a:ext cx="529209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1" name="Rounded Rectangle 10"/>
          <p:cNvSpPr/>
          <p:nvPr/>
        </p:nvSpPr>
        <p:spPr>
          <a:xfrm>
            <a:off x="2117858" y="2872587"/>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2" name="Rounded Rectangle 11"/>
          <p:cNvSpPr/>
          <p:nvPr/>
        </p:nvSpPr>
        <p:spPr>
          <a:xfrm>
            <a:off x="1143000" y="3181197"/>
            <a:ext cx="7938134"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3" name="Rounded Rectangle 12"/>
          <p:cNvSpPr/>
          <p:nvPr/>
        </p:nvSpPr>
        <p:spPr>
          <a:xfrm>
            <a:off x="3649779" y="3489807"/>
            <a:ext cx="543135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3342372"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5" name="Rounded Rectangle 14"/>
          <p:cNvSpPr/>
          <p:nvPr/>
        </p:nvSpPr>
        <p:spPr>
          <a:xfrm>
            <a:off x="4485372" y="4124401"/>
            <a:ext cx="7241807"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3789045" y="4433011"/>
            <a:ext cx="7938134"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8524072" y="4741621"/>
            <a:ext cx="3203107"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1058418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or iPhone X (1/19-...)</a:t>
            </a:r>
          </a:p>
        </p:txBody>
      </p:sp>
      <p:sp>
        <p:nvSpPr>
          <p:cNvPr id="20" name="Rounded Rectangle 19"/>
          <p:cNvSpPr/>
          <p:nvPr/>
        </p:nvSpPr>
        <p:spPr>
          <a:xfrm>
            <a:off x="6574355" y="5479084"/>
            <a:ext cx="5152824"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a:t>
            </a:r>
          </a:p>
        </p:txBody>
      </p:sp>
      <p:sp>
        <p:nvSpPr>
          <p:cNvPr id="21" name="Rounded Rectangle 20"/>
          <p:cNvSpPr/>
          <p:nvPr/>
        </p:nvSpPr>
        <p:spPr>
          <a:xfrm>
            <a:off x="1143000" y="5890564"/>
            <a:ext cx="8912993"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ectangle 21"/>
          <p:cNvSpPr/>
          <p:nvPr/>
        </p:nvSpPr>
        <p:spPr>
          <a:xfrm>
            <a:off x="10051361"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Down Arrow Callout 22"/>
          <p:cNvSpPr/>
          <p:nvPr/>
        </p:nvSpPr>
        <p:spPr>
          <a:xfrm>
            <a:off x="9713033"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04/10</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r>
                        <a:rPr sz="900" b="0">
                          <a:solidFill>
                            <a:srgbClr val="000000"/>
                          </a:solidFill>
                          <a:latin typeface="NeueHaasGroteskText Std (Body)"/>
                        </a:rPr>
                        <a:t>Lease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$33.00/mo.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$38.00/mo.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second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 (03/16/18)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Live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ZÂ²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Buy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(in-store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(02/06/18)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(03/30/18)
</a:t>
                      </a:r>
                    </a:p>
                  </a:txBody>
                  <a:tcPr>
                    <a:solidFill>
                      <a:schemeClr val="accent2"/>
                    </a:solidFill>
                  </a:tcPr>
                </a:tc>
                <a:tc>
                  <a:txBody>
                    <a:bodyPr/>
                    <a:lstStyle/>
                    <a:p>
                      <a:r>
                        <a:rPr sz="900" b="0">
                          <a:solidFill>
                            <a:srgbClr val="FF0000"/>
                          </a:solidFill>
                          <a:latin typeface="NeueHaasGroteskText Std (Body)"/>
                        </a:rPr>
                        <a:t>Lease </a:t>
                      </a:r>
                      <a:r>
                        <a:rPr sz="900" b="0">
                          <a:solidFill>
                            <a:srgbClr val="FF0000"/>
                          </a:solidFill>
                          <a:latin typeface="NeueHaasGroteskText Std (Body)"/>
                        </a:rPr>
                        <a:t>the </a:t>
                      </a:r>
                      <a:r>
                        <a:rPr sz="900" b="0">
                          <a:solidFill>
                            <a:srgbClr val="FF0000"/>
                          </a:solidFill>
                          <a:latin typeface="NeueHaasGroteskText Std (Body)"/>
                        </a:rPr>
                        <a:t>LG </a:t>
                      </a:r>
                      <a:r>
                        <a:rPr sz="900" b="0">
                          <a:solidFill>
                            <a:srgbClr val="FF0000"/>
                          </a:solidFill>
                          <a:latin typeface="NeueHaasGroteskText Std (Body)"/>
                        </a:rPr>
                        <a:t>V30+ </a:t>
                      </a:r>
                      <a:r>
                        <a:rPr sz="900" b="0">
                          <a:solidFill>
                            <a:srgbClr val="FF0000"/>
                          </a:solidFill>
                          <a:latin typeface="NeueHaasGroteskText Std (Body)"/>
                        </a:rPr>
                        <a:t>for </a:t>
                      </a:r>
                      <a:r>
                        <a:rPr sz="900" b="1">
                          <a:solidFill>
                            <a:srgbClr val="FF0000"/>
                          </a:solidFill>
                          <a:latin typeface="NeueHaasGroteskText Std (Body)"/>
                        </a:rPr>
                        <a:t>$12.00/mo. </a:t>
                      </a:r>
                      <a:r>
                        <a:rPr sz="900" b="0">
                          <a:solidFill>
                            <a:srgbClr val="FF0000"/>
                          </a:solidFill>
                          <a:latin typeface="NeueHaasGroteskText Std (Body)"/>
                        </a:rPr>
                        <a:t>after </a:t>
                      </a:r>
                      <a:r>
                        <a:rPr sz="900" b="1">
                          <a:solidFill>
                            <a:srgbClr val="FF0000"/>
                          </a:solidFill>
                          <a:latin typeface="NeueHaasGroteskText Std (Body)"/>
                        </a:rPr>
                        <a:t>$26.00/mo. </a:t>
                      </a:r>
                      <a:r>
                        <a:rPr sz="900" b="0">
                          <a:solidFill>
                            <a:srgbClr val="FF0000"/>
                          </a:solidFill>
                          <a:latin typeface="NeueHaasGroteskText Std (Body)"/>
                        </a:rPr>
                        <a:t>credit </a:t>
                      </a:r>
                      <a:r>
                        <a:rPr sz="900" b="0">
                          <a:solidFill>
                            <a:srgbClr val="FF0000"/>
                          </a:solidFill>
                          <a:latin typeface="NeueHaasGroteskText Std (Body)"/>
                        </a:rPr>
                        <a:t>or </a:t>
                      </a:r>
                      <a:r>
                        <a:rPr sz="900" b="0">
                          <a:solidFill>
                            <a:srgbClr val="FF0000"/>
                          </a:solidFill>
                          <a:latin typeface="NeueHaasGroteskText Std (Body)"/>
                        </a:rPr>
                        <a:t>the </a:t>
                      </a:r>
                      <a:r>
                        <a:rPr sz="900" b="0">
                          <a:solidFill>
                            <a:srgbClr val="FF0000"/>
                          </a:solidFill>
                          <a:latin typeface="NeueHaasGroteskText Std (Body)"/>
                        </a:rPr>
                        <a:t>LG </a:t>
                      </a:r>
                      <a:r>
                        <a:rPr sz="900" b="0">
                          <a:solidFill>
                            <a:srgbClr val="FF0000"/>
                          </a:solidFill>
                          <a:latin typeface="NeueHaasGroteskText Std (Body)"/>
                        </a:rPr>
                        <a:t>G6 </a:t>
                      </a:r>
                      <a:r>
                        <a:rPr sz="900" b="0">
                          <a:solidFill>
                            <a:srgbClr val="FF0000"/>
                          </a:solidFill>
                          <a:latin typeface="NeueHaasGroteskText Std (Body)"/>
                        </a:rPr>
                        <a:t>for </a:t>
                      </a:r>
                      <a:r>
                        <a:rPr sz="900" b="1">
                          <a:solidFill>
                            <a:srgbClr val="FF0000"/>
                          </a:solidFill>
                          <a:latin typeface="NeueHaasGroteskText Std (Body)"/>
                        </a:rPr>
                        <a:t>$6.00/mo. </a:t>
                      </a:r>
                      <a:r>
                        <a:rPr sz="900" b="0">
                          <a:solidFill>
                            <a:srgbClr val="FF0000"/>
                          </a:solidFill>
                          <a:latin typeface="NeueHaasGroteskText Std (Body)"/>
                        </a:rPr>
                        <a:t>after </a:t>
                      </a:r>
                      <a:r>
                        <a:rPr sz="900" b="1">
                          <a:solidFill>
                            <a:srgbClr val="FF0000"/>
                          </a:solidFill>
                          <a:latin typeface="NeueHaasGroteskText Std (Body)"/>
                        </a:rPr>
                        <a:t>$14.00/mo. </a:t>
                      </a:r>
                      <a:r>
                        <a:rPr sz="900" b="0">
                          <a:solidFill>
                            <a:srgbClr val="FF0000"/>
                          </a:solidFill>
                          <a:latin typeface="NeueHaasGroteskText Std (Body)"/>
                        </a:rPr>
                        <a:t>credit </a:t>
                      </a:r>
                      <a:r>
                        <a:rPr sz="900" b="0">
                          <a:solidFill>
                            <a:srgbClr val="FF0000"/>
                          </a:solidFill>
                          <a:latin typeface="NeueHaasGroteskText Std (Body)"/>
                        </a:rPr>
                        <a:t>on </a:t>
                      </a:r>
                      <a:r>
                        <a:rPr sz="900" b="0">
                          <a:solidFill>
                            <a:srgbClr val="FF0000"/>
                          </a:solidFill>
                          <a:latin typeface="NeueHaasGroteskText Std (Body)"/>
                        </a:rPr>
                        <a:t>Sprint </a:t>
                      </a:r>
                      <a:r>
                        <a:rPr sz="900" b="0">
                          <a:solidFill>
                            <a:srgbClr val="FF0000"/>
                          </a:solidFill>
                          <a:latin typeface="NeueHaasGroteskText Std (Body)"/>
                        </a:rPr>
                        <a:t>Flex </a:t>
                      </a:r>
                      <a:r>
                        <a:rPr sz="900" b="0">
                          <a:solidFill>
                            <a:srgbClr val="FF0000"/>
                          </a:solidFill>
                          <a:latin typeface="NeueHaasGroteskText Std (Body)"/>
                        </a:rPr>
                        <a:t>(reqs. </a:t>
                      </a:r>
                      <a:r>
                        <a:rPr sz="900" b="0">
                          <a:solidFill>
                            <a:srgbClr val="FF0000"/>
                          </a:solidFill>
                          <a:latin typeface="NeueHaasGroteskText Std (Body)"/>
                        </a:rPr>
                        <a:t>18-mo. </a:t>
                      </a:r>
                      <a:r>
                        <a:rPr sz="900" b="0">
                          <a:solidFill>
                            <a:srgbClr val="FF0000"/>
                          </a:solidFill>
                          <a:latin typeface="NeueHaasGroteskText Std (Body)"/>
                        </a:rPr>
                        <a:t>lease </a:t>
                      </a:r>
                      <a:r>
                        <a:rPr sz="900" b="0">
                          <a:solidFill>
                            <a:srgbClr val="FF0000"/>
                          </a:solidFill>
                          <a:latin typeface="NeueHaasGroteskText Std (Body)"/>
                        </a:rPr>
                        <a:t>and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or </a:t>
                      </a:r>
                      <a:r>
                        <a:rPr sz="900" b="0">
                          <a:solidFill>
                            <a:srgbClr val="FF0000"/>
                          </a:solidFill>
                          <a:latin typeface="NeueHaasGroteskText Std (Body)"/>
                        </a:rPr>
                        <a:t>eligible </a:t>
                      </a:r>
                      <a:r>
                        <a:rPr sz="900" b="0">
                          <a:solidFill>
                            <a:srgbClr val="FF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ZÂ²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1">
                          <a:solidFill>
                            <a:srgbClr val="000000"/>
                          </a:solidFill>
                          <a:latin typeface="NeueHaasGroteskText Std (Body)"/>
                        </a:rPr>
                        <a:t>$125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(128GB)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Excludes </a:t>
                      </a:r>
                      <a:r>
                        <a:rPr sz="900" b="0">
                          <a:solidFill>
                            <a:srgbClr val="000000"/>
                          </a:solidFill>
                          <a:latin typeface="NeueHaasGroteskText Std (Body)"/>
                        </a:rPr>
                        <a:t>upgrades.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(12/14/17)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Plus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Galaxy </a:t>
                      </a:r>
                      <a:r>
                        <a:rPr sz="900" b="0">
                          <a:solidFill>
                            <a:srgbClr val="000000"/>
                          </a:solidFill>
                          <a:latin typeface="NeueHaasGroteskText Std (Body)"/>
                        </a:rPr>
                        <a:t>On5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Tru,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FF0000"/>
                          </a:solidFill>
                          <a:latin typeface="NeueHaasGroteskText Std (Body)"/>
                        </a:rPr>
                        <a:t>$60 </a:t>
                      </a:r>
                      <a:r>
                        <a:rPr sz="900" b="0">
                          <a:solidFill>
                            <a:srgbClr val="FF0000"/>
                          </a:solidFill>
                          <a:latin typeface="NeueHaasGroteskText Std (Body)"/>
                        </a:rPr>
                        <a:t>off </a:t>
                      </a:r>
                      <a:r>
                        <a:rPr sz="900" b="0">
                          <a:solidFill>
                            <a:srgbClr val="FF0000"/>
                          </a:solidFill>
                          <a:latin typeface="NeueHaasGroteskText Std (Body)"/>
                        </a:rPr>
                        <a:t>Coolpad </a:t>
                      </a:r>
                      <a:r>
                        <a:rPr sz="900" b="0">
                          <a:solidFill>
                            <a:srgbClr val="FF0000"/>
                          </a:solidFill>
                          <a:latin typeface="NeueHaasGroteskText Std (Body)"/>
                        </a:rPr>
                        <a:t>Defiant, </a:t>
                      </a:r>
                      <a:r>
                        <a:rPr sz="900" b="0">
                          <a:solidFill>
                            <a:srgbClr val="FF0000"/>
                          </a:solidFill>
                          <a:latin typeface="NeueHaasGroteskText Std (Body)"/>
                        </a:rPr>
                        <a:t>ZTE </a:t>
                      </a:r>
                      <a:r>
                        <a:rPr sz="900" b="0">
                          <a:solidFill>
                            <a:srgbClr val="FF0000"/>
                          </a:solidFill>
                          <a:latin typeface="NeueHaasGroteskText Std (Body)"/>
                        </a:rPr>
                        <a:t>Avid </a:t>
                      </a:r>
                      <a:r>
                        <a:rPr sz="900" b="0">
                          <a:solidFill>
                            <a:srgbClr val="FF0000"/>
                          </a:solidFill>
                          <a:latin typeface="NeueHaasGroteskText Std (Body)"/>
                        </a:rPr>
                        <a:t>4, </a:t>
                      </a:r>
                      <a:r>
                        <a:rPr sz="900" b="0">
                          <a:solidFill>
                            <a:srgbClr val="FF0000"/>
                          </a:solidFill>
                          <a:latin typeface="NeueHaasGroteskText Std (Body)"/>
                        </a:rPr>
                        <a:t>ZTE </a:t>
                      </a:r>
                      <a:r>
                        <a:rPr sz="900" b="0">
                          <a:solidFill>
                            <a:srgbClr val="FF0000"/>
                          </a:solidFill>
                          <a:latin typeface="NeueHaasGroteskText Std (Body)"/>
                        </a:rPr>
                        <a:t>Blade </a:t>
                      </a:r>
                      <a:r>
                        <a:rPr sz="900" b="0">
                          <a:solidFill>
                            <a:srgbClr val="FF0000"/>
                          </a:solidFill>
                          <a:latin typeface="NeueHaasGroteskText Std (Body)"/>
                        </a:rPr>
                        <a:t>Z </a:t>
                      </a:r>
                      <a:r>
                        <a:rPr sz="900" b="0">
                          <a:solidFill>
                            <a:srgbClr val="FF0000"/>
                          </a:solidFill>
                          <a:latin typeface="NeueHaasGroteskText Std (Body)"/>
                        </a:rPr>
                        <a:t>Max, </a:t>
                      </a:r>
                      <a:r>
                        <a:rPr sz="900" b="0">
                          <a:solidFill>
                            <a:srgbClr val="FF0000"/>
                          </a:solidFill>
                          <a:latin typeface="NeueHaasGroteskText Std (Body)"/>
                        </a:rPr>
                        <a:t>and </a:t>
                      </a:r>
                      <a:r>
                        <a:rPr sz="900" b="0">
                          <a:solidFill>
                            <a:srgbClr val="FF0000"/>
                          </a:solidFill>
                          <a:latin typeface="NeueHaasGroteskText Std (Body)"/>
                        </a:rPr>
                        <a:t>Galaxy </a:t>
                      </a:r>
                      <a:r>
                        <a:rPr sz="900" b="0">
                          <a:solidFill>
                            <a:srgbClr val="FF0000"/>
                          </a:solidFill>
                          <a:latin typeface="NeueHaasGroteskText Std (Body)"/>
                        </a:rPr>
                        <a:t>J7 </a:t>
                      </a:r>
                      <a:r>
                        <a:rPr sz="900" b="0">
                          <a:solidFill>
                            <a:srgbClr val="FF0000"/>
                          </a:solidFill>
                          <a:latin typeface="NeueHaasGroteskText Std (Body)"/>
                        </a:rPr>
                        <a:t>Prime </a:t>
                      </a:r>
                      <a:r>
                        <a:rPr sz="900" b="0">
                          <a:solidFill>
                            <a:srgbClr val="FF0000"/>
                          </a:solidFill>
                          <a:latin typeface="NeueHaasGroteskText Std (Body)"/>
                        </a:rPr>
                        <a:t>32GB (01/01/17)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Galaxy </a:t>
                      </a:r>
                      <a:r>
                        <a:rPr sz="900" b="0">
                          <a:solidFill>
                            <a:srgbClr val="000000"/>
                          </a:solidFill>
                          <a:latin typeface="NeueHaasGroteskText Std (Body)"/>
                        </a:rPr>
                        <a:t>S8 (01/01/17)
</a:t>
                      </a:r>
                      <a:r>
                        <a:rPr sz="900" b="1">
                          <a:solidFill>
                            <a:srgbClr val="00B0F0"/>
                          </a:solidFill>
                          <a:latin typeface="NeueHaasGroteskText Std (Body)"/>
                        </a:rPr>
                        <a:t>$30 </a:t>
                      </a:r>
                      <a:r>
                        <a:rPr sz="900" b="0">
                          <a:solidFill>
                            <a:srgbClr val="00B0F0"/>
                          </a:solidFill>
                          <a:latin typeface="NeueHaasGroteskText Std (Body)"/>
                        </a:rPr>
                        <a:t>off </a:t>
                      </a:r>
                      <a:r>
                        <a:rPr sz="900" b="0">
                          <a:solidFill>
                            <a:srgbClr val="00B0F0"/>
                          </a:solidFill>
                          <a:latin typeface="NeueHaasGroteskText Std (Body)"/>
                        </a:rPr>
                        <a:t>Galaxy </a:t>
                      </a:r>
                      <a:r>
                        <a:rPr sz="900" b="0">
                          <a:solidFill>
                            <a:srgbClr val="00B0F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19</cp:revision>
  <dcterms:created xsi:type="dcterms:W3CDTF">2018-03-07T12:14:23Z</dcterms:created>
  <dcterms:modified xsi:type="dcterms:W3CDTF">2018-04-10T13:48:01Z</dcterms:modified>
</cp:coreProperties>
</file>