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April 13,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04/13/2018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select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(11/27/17)
</a:t>
                      </a:r>
                      <a:r>
                        <a:rPr sz="900" b="0">
                          <a:solidFill>
                            <a:srgbClr val="000000"/>
                          </a:solidFill>
                          <a:latin typeface="NeueHaasGroteskText Std (Body)"/>
                        </a:rPr>
                        <a:t>Get </a:t>
                      </a:r>
                      <a:r>
                        <a:rPr sz="900" b="1">
                          <a:solidFill>
                            <a:srgbClr val="000000"/>
                          </a:solidFill>
                          <a:latin typeface="NeueHaasGroteskText Std (Body)"/>
                        </a:rPr>
                        <a:t>$25.00 </a:t>
                      </a:r>
                      <a:r>
                        <a:rPr sz="900" b="0">
                          <a:solidFill>
                            <a:srgbClr val="000000"/>
                          </a:solidFill>
                          <a:latin typeface="NeueHaasGroteskText Std (Body)"/>
                        </a:rPr>
                        <a:t>gift </a:t>
                      </a:r>
                      <a:r>
                        <a:rPr sz="900" b="0">
                          <a:solidFill>
                            <a:srgbClr val="000000"/>
                          </a:solidFill>
                          <a:latin typeface="NeueHaasGroteskText Std (Body)"/>
                        </a:rPr>
                        <a:t>card </a:t>
                      </a:r>
                      <a:r>
                        <a:rPr sz="900" b="0">
                          <a:solidFill>
                            <a:srgbClr val="000000"/>
                          </a:solidFill>
                          <a:latin typeface="NeueHaasGroteskText Std (Body)"/>
                        </a:rPr>
                        <a:t>and </a:t>
                      </a:r>
                      <a:r>
                        <a:rPr sz="900" b="0">
                          <a:solidFill>
                            <a:srgbClr val="000000"/>
                          </a:solidFill>
                          <a:latin typeface="NeueHaasGroteskText Std (Body)"/>
                        </a:rPr>
                        <a:t>waived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each </a:t>
                      </a:r>
                      <a:r>
                        <a:rPr sz="900" b="0">
                          <a:solidFill>
                            <a:srgbClr val="000000"/>
                          </a:solidFill>
                          <a:latin typeface="NeueHaasGroteskText Std (Body)"/>
                        </a:rPr>
                        <a:t>GizmoPal </a:t>
                      </a:r>
                      <a:r>
                        <a:rPr sz="900" b="0">
                          <a:solidFill>
                            <a:srgbClr val="000000"/>
                          </a:solidFill>
                          <a:latin typeface="NeueHaasGroteskText Std (Body)"/>
                        </a:rPr>
                        <a:t>2, </a:t>
                      </a:r>
                      <a:r>
                        <a:rPr sz="900" b="0">
                          <a:solidFill>
                            <a:srgbClr val="000000"/>
                          </a:solidFill>
                          <a:latin typeface="NeueHaasGroteskText Std (Body)"/>
                        </a:rPr>
                        <a:t>GizmoGadget </a:t>
                      </a:r>
                      <a:r>
                        <a:rPr sz="900" b="0">
                          <a:solidFill>
                            <a:srgbClr val="000000"/>
                          </a:solidFill>
                          <a:latin typeface="NeueHaasGroteskText Std (Body)"/>
                        </a:rPr>
                        <a:t>or </a:t>
                      </a:r>
                      <a:r>
                        <a:rPr sz="900" b="0">
                          <a:solidFill>
                            <a:srgbClr val="000000"/>
                          </a:solidFill>
                          <a:latin typeface="NeueHaasGroteskText Std (Body)"/>
                        </a:rPr>
                        <a:t>GizmoTab </a:t>
                      </a:r>
                      <a:r>
                        <a:rPr sz="900" b="0">
                          <a:solidFill>
                            <a:srgbClr val="000000"/>
                          </a:solidFill>
                          <a:latin typeface="NeueHaasGroteskText Std (Body)"/>
                        </a:rPr>
                        <a:t>with </a:t>
                      </a:r>
                      <a:r>
                        <a:rPr sz="900" b="0">
                          <a:solidFill>
                            <a:srgbClr val="000000"/>
                          </a:solidFill>
                          <a:latin typeface="NeueHaasGroteskText Std (Body)"/>
                        </a:rPr>
                        <a:t>2-yr </a:t>
                      </a:r>
                      <a:r>
                        <a:rPr sz="900" b="0">
                          <a:solidFill>
                            <a:srgbClr val="000000"/>
                          </a:solidFill>
                          <a:latin typeface="NeueHaasGroteskText Std (Body)"/>
                        </a:rPr>
                        <a:t>contract </a:t>
                      </a:r>
                      <a:r>
                        <a:rPr sz="900" b="0">
                          <a:solidFill>
                            <a:srgbClr val="000000"/>
                          </a:solidFill>
                          <a:latin typeface="NeueHaasGroteskText Std (Body)"/>
                        </a:rPr>
                        <a:t>(gift </a:t>
                      </a:r>
                      <a:r>
                        <a:rPr sz="900" b="0">
                          <a:solidFill>
                            <a:srgbClr val="000000"/>
                          </a:solidFill>
                          <a:latin typeface="NeueHaasGroteskText Std (Body)"/>
                        </a:rPr>
                        <a:t>cards </a:t>
                      </a:r>
                      <a:r>
                        <a:rPr sz="900" b="0">
                          <a:solidFill>
                            <a:srgbClr val="000000"/>
                          </a:solidFill>
                          <a:latin typeface="NeueHaasGroteskText Std (Body)"/>
                        </a:rPr>
                        <a:t>are </a:t>
                      </a:r>
                      <a:r>
                        <a:rPr sz="900" b="0">
                          <a:solidFill>
                            <a:srgbClr val="000000"/>
                          </a:solidFill>
                          <a:latin typeface="NeueHaasGroteskText Std (Body)"/>
                        </a:rPr>
                        <a:t>available </a:t>
                      </a:r>
                      <a:r>
                        <a:rPr sz="900" b="0">
                          <a:solidFill>
                            <a:srgbClr val="000000"/>
                          </a:solidFill>
                          <a:latin typeface="NeueHaasGroteskText Std (Body)"/>
                        </a:rPr>
                        <a:t>from: </a:t>
                      </a:r>
                      <a:r>
                        <a:rPr sz="900" b="0">
                          <a:solidFill>
                            <a:srgbClr val="000000"/>
                          </a:solidFill>
                          <a:latin typeface="NeueHaasGroteskText Std (Body)"/>
                        </a:rPr>
                        <a:t>Target, </a:t>
                      </a:r>
                      <a:r>
                        <a:rPr sz="900" b="0">
                          <a:solidFill>
                            <a:srgbClr val="000000"/>
                          </a:solidFill>
                          <a:latin typeface="NeueHaasGroteskText Std (Body)"/>
                        </a:rPr>
                        <a:t>Gap, </a:t>
                      </a:r>
                      <a:r>
                        <a:rPr sz="900" b="0">
                          <a:solidFill>
                            <a:srgbClr val="000000"/>
                          </a:solidFill>
                          <a:latin typeface="NeueHaasGroteskText Std (Body)"/>
                        </a:rPr>
                        <a:t>&amp; </a:t>
                      </a:r>
                      <a:r>
                        <a:rPr sz="900" b="0">
                          <a:solidFill>
                            <a:srgbClr val="000000"/>
                          </a:solidFill>
                          <a:latin typeface="NeueHaasGroteskText Std (Body)"/>
                        </a:rPr>
                        <a:t>Best </a:t>
                      </a:r>
                      <a:r>
                        <a:rPr sz="900" b="0">
                          <a:solidFill>
                            <a:srgbClr val="000000"/>
                          </a:solidFill>
                          <a:latin typeface="NeueHaasGroteskText Std (Body)"/>
                        </a:rPr>
                        <a:t>Buy) </a:t>
                      </a:r>
                      <a:r>
                        <a:rPr sz="900" b="0">
                          <a:solidFill>
                            <a:srgbClr val="000000"/>
                          </a:solidFill>
                          <a:latin typeface="NeueHaasGroteskText Std (Body)"/>
                        </a:rPr>
                        <a:t> (01/03/18)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iPad </a:t>
                      </a:r>
                      <a:r>
                        <a:rPr sz="900" b="0">
                          <a:solidFill>
                            <a:srgbClr val="000000"/>
                          </a:solidFill>
                          <a:latin typeface="NeueHaasGroteskText Std (Body)"/>
                        </a:rPr>
                        <a:t>9.7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(04/05/18)
</a:t>
                      </a:r>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on </a:t>
                      </a:r>
                      <a:r>
                        <a:rPr sz="900" b="0">
                          <a:solidFill>
                            <a:srgbClr val="000000"/>
                          </a:solidFill>
                          <a:latin typeface="NeueHaasGroteskText Std (Body)"/>
                        </a:rPr>
                        <a:t>Samsung </a:t>
                      </a:r>
                      <a:r>
                        <a:rPr sz="900" b="0">
                          <a:solidFill>
                            <a:srgbClr val="000000"/>
                          </a:solidFill>
                          <a:latin typeface="NeueHaasGroteskText Std (Body)"/>
                        </a:rPr>
                        <a:t>tablet </a:t>
                      </a:r>
                      <a:r>
                        <a:rPr sz="900" b="0">
                          <a:solidFill>
                            <a:srgbClr val="000000"/>
                          </a:solidFill>
                          <a:latin typeface="NeueHaasGroteskText Std (Body)"/>
                        </a:rPr>
                        <a:t>with </a:t>
                      </a:r>
                      <a:r>
                        <a:rPr sz="900" b="0">
                          <a:solidFill>
                            <a:srgbClr val="000000"/>
                          </a:solidFill>
                          <a:latin typeface="NeueHaasGroteskText Std (Body)"/>
                        </a:rPr>
                        <a:t>Android </a:t>
                      </a:r>
                      <a:r>
                        <a:rPr sz="900" b="0">
                          <a:solidFill>
                            <a:srgbClr val="000000"/>
                          </a:solidFill>
                          <a:latin typeface="NeueHaasGroteskText Std (Body)"/>
                        </a:rPr>
                        <a:t>Smartphone </a:t>
                      </a:r>
                      <a:r>
                        <a:rPr sz="900" b="0">
                          <a:solidFill>
                            <a:srgbClr val="000000"/>
                          </a:solidFill>
                          <a:latin typeface="NeueHaasGroteskText Std (Body)"/>
                        </a:rPr>
                        <a:t>purchase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smartphone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tablet) (04/05/18)
</a:t>
                      </a:r>
                      <a:r>
                        <a:rPr sz="900" b="1">
                          <a:solidFill>
                            <a:srgbClr val="000000"/>
                          </a:solidFill>
                          <a:latin typeface="NeueHaasGroteskText Std (Body)"/>
                        </a:rPr>
                        <a:t>$50 </a:t>
                      </a:r>
                      <a:r>
                        <a:rPr sz="900" b="0">
                          <a:solidFill>
                            <a:srgbClr val="000000"/>
                          </a:solidFill>
                          <a:latin typeface="NeueHaasGroteskText Std (Body)"/>
                        </a:rPr>
                        <a:t>savings </a:t>
                      </a:r>
                      <a:r>
                        <a:rPr sz="900" b="0">
                          <a:solidFill>
                            <a:srgbClr val="000000"/>
                          </a:solidFill>
                          <a:latin typeface="NeueHaasGroteskText Std (Body)"/>
                        </a:rPr>
                        <a:t>with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or </a:t>
                      </a:r>
                      <a:r>
                        <a:rPr sz="900" b="1">
                          <a:solidFill>
                            <a:srgbClr val="000000"/>
                          </a:solidFill>
                          <a:latin typeface="NeueHaasGroteskText Std (Body)"/>
                        </a:rPr>
                        <a:t>$150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ASUS, </a:t>
                      </a:r>
                      <a:r>
                        <a:rPr sz="900" b="0">
                          <a:solidFill>
                            <a:srgbClr val="000000"/>
                          </a:solidFill>
                          <a:latin typeface="NeueHaasGroteskText Std (Body)"/>
                        </a:rPr>
                        <a:t>Ellipsis </a:t>
                      </a:r>
                      <a:r>
                        <a:rPr sz="900" b="0">
                          <a:solidFill>
                            <a:srgbClr val="000000"/>
                          </a:solidFill>
                          <a:latin typeface="NeueHaasGroteskText Std (Body)"/>
                        </a:rPr>
                        <a:t>and </a:t>
                      </a:r>
                      <a:r>
                        <a:rPr sz="900" b="0">
                          <a:solidFill>
                            <a:srgbClr val="000000"/>
                          </a:solidFill>
                          <a:latin typeface="NeueHaasGroteskText Std (Body)"/>
                        </a:rPr>
                        <a:t>GizmoTab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 </a:t>
                      </a:r>
                      <a:r>
                        <a:rPr sz="900" b="0">
                          <a:solidFill>
                            <a:srgbClr val="000000"/>
                          </a:solidFill>
                          <a:latin typeface="NeueHaasGroteskText Std (Body)"/>
                        </a:rPr>
                        <a:t>yr. </a:t>
                      </a:r>
                      <a:r>
                        <a:rPr sz="900" b="0">
                          <a:solidFill>
                            <a:srgbClr val="000000"/>
                          </a:solidFill>
                          <a:latin typeface="NeueHaasGroteskText Std (Body)"/>
                        </a:rPr>
                        <a:t>activation </a:t>
                      </a:r>
                      <a:r>
                        <a:rPr sz="900" b="0">
                          <a:solidFill>
                            <a:srgbClr val="000000"/>
                          </a:solidFill>
                          <a:latin typeface="NeueHaasGroteskText Std (Body)"/>
                        </a:rPr>
                        <a:t> (04/05/18)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iPad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$0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two-year </a:t>
                      </a:r>
                      <a:r>
                        <a:rPr sz="900" b="0">
                          <a:solidFill>
                            <a:srgbClr val="000000"/>
                          </a:solidFill>
                          <a:latin typeface="NeueHaasGroteskText Std (Body)"/>
                        </a:rPr>
                        <a:t>agreement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(03/03/18)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tablet </a:t>
                      </a:r>
                      <a:r>
                        <a:rPr sz="900" b="0">
                          <a:solidFill>
                            <a:srgbClr val="000000"/>
                          </a:solidFill>
                          <a:latin typeface="NeueHaasGroteskText Std (Body)"/>
                        </a:rPr>
                        <a:t>via </a:t>
                      </a:r>
                      <a:r>
                        <a:rPr sz="900" b="0">
                          <a:solidFill>
                            <a:srgbClr val="000000"/>
                          </a:solidFill>
                          <a:latin typeface="NeueHaasGroteskText Std (Body)"/>
                        </a:rPr>
                        <a:t>24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finance </a:t>
                      </a:r>
                      <a:r>
                        <a:rPr sz="900" b="0">
                          <a:solidFill>
                            <a:srgbClr val="000000"/>
                          </a:solidFill>
                          <a:latin typeface="NeueHaasGroteskText Std (Body)"/>
                        </a:rPr>
                        <a:t>agreement (04/10/18)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Android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 </a:t>
                      </a:r>
                      <a:r>
                        <a:rPr sz="900" b="0">
                          <a:solidFill>
                            <a:srgbClr val="000000"/>
                          </a:solidFill>
                          <a:latin typeface="NeueHaasGroteskText Std (Body)"/>
                        </a:rPr>
                        <a:t> (01/15/18)
</a:t>
                      </a:r>
                      <a:r>
                        <a:rPr sz="900" b="1">
                          <a:solidFill>
                            <a:srgbClr val="000000"/>
                          </a:solidFill>
                          <a:latin typeface="NeueHaasGroteskText Std (Body)"/>
                        </a:rPr>
                        <a:t>Free </a:t>
                      </a:r>
                      <a:r>
                        <a:rPr sz="900" b="0">
                          <a:solidFill>
                            <a:srgbClr val="000000"/>
                          </a:solidFill>
                          <a:latin typeface="NeueHaasGroteskText Std (Body)"/>
                        </a:rPr>
                        <a:t>LG </a:t>
                      </a:r>
                      <a:r>
                        <a:rPr sz="900" b="0">
                          <a:solidFill>
                            <a:srgbClr val="000000"/>
                          </a:solidFill>
                          <a:latin typeface="NeueHaasGroteskText Std (Body)"/>
                        </a:rPr>
                        <a:t>G </a:t>
                      </a:r>
                      <a:r>
                        <a:rPr sz="900" b="0">
                          <a:solidFill>
                            <a:srgbClr val="000000"/>
                          </a:solidFill>
                          <a:latin typeface="NeueHaasGroteskText Std (Body)"/>
                        </a:rPr>
                        <a:t>Pad </a:t>
                      </a:r>
                      <a:r>
                        <a:rPr sz="900" b="0">
                          <a:solidFill>
                            <a:srgbClr val="000000"/>
                          </a:solidFill>
                          <a:latin typeface="NeueHaasGroteskText Std (Body)"/>
                        </a:rPr>
                        <a:t>F2 </a:t>
                      </a:r>
                      <a:r>
                        <a:rPr sz="900" b="0">
                          <a:solidFill>
                            <a:srgbClr val="000000"/>
                          </a:solidFill>
                          <a:latin typeface="NeueHaasGroteskText Std (Body)"/>
                        </a:rPr>
                        <a:t>after </a:t>
                      </a:r>
                      <a:r>
                        <a:rPr sz="900" b="1">
                          <a:solidFill>
                            <a:srgbClr val="000000"/>
                          </a:solidFill>
                          <a:latin typeface="NeueHaasGroteskText Std (Body)"/>
                        </a:rPr>
                        <a:t>$149.99 </a:t>
                      </a:r>
                      <a:r>
                        <a:rPr sz="900" b="0">
                          <a:solidFill>
                            <a:srgbClr val="000000"/>
                          </a:solidFill>
                          <a:latin typeface="NeueHaasGroteskText Std (Body)"/>
                        </a:rPr>
                        <a:t>in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(reqs.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installments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(11/17/17)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04/13/2018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1">
                          <a:solidFill>
                            <a:srgbClr val="00B0F0"/>
                          </a:solidFill>
                          <a:latin typeface="NeueHaasGroteskText Std (Body)"/>
                        </a:rPr>
                        <a:t>$10 </a:t>
                      </a:r>
                      <a:r>
                        <a:rPr sz="900" b="0">
                          <a:solidFill>
                            <a:srgbClr val="00B0F0"/>
                          </a:solidFill>
                          <a:latin typeface="NeueHaasGroteskText Std (Body)"/>
                        </a:rPr>
                        <a:t>of </a:t>
                      </a:r>
                      <a:r>
                        <a:rPr sz="900" b="0">
                          <a:solidFill>
                            <a:srgbClr val="00B0F0"/>
                          </a:solidFill>
                          <a:latin typeface="NeueHaasGroteskText Std (Body)"/>
                        </a:rPr>
                        <a:t>Fios </a:t>
                      </a:r>
                      <a:r>
                        <a:rPr sz="900" b="0">
                          <a:solidFill>
                            <a:srgbClr val="00B0F0"/>
                          </a:solidFill>
                          <a:latin typeface="NeueHaasGroteskText Std (Body)"/>
                        </a:rPr>
                        <a:t>and </a:t>
                      </a:r>
                      <a:r>
                        <a:rPr sz="900" b="1">
                          <a:solidFill>
                            <a:srgbClr val="00B0F0"/>
                          </a:solidFill>
                          <a:latin typeface="NeueHaasGroteskText Std (Body)"/>
                        </a:rPr>
                        <a:t>$10 </a:t>
                      </a:r>
                      <a:r>
                        <a:rPr sz="900" b="0">
                          <a:solidFill>
                            <a:srgbClr val="00B0F0"/>
                          </a:solidFill>
                          <a:latin typeface="NeueHaasGroteskText Std (Body)"/>
                        </a:rPr>
                        <a:t>off </a:t>
                      </a:r>
                      <a:r>
                        <a:rPr sz="900" b="0">
                          <a:solidFill>
                            <a:srgbClr val="00B0F0"/>
                          </a:solidFill>
                          <a:latin typeface="NeueHaasGroteskText Std (Body)"/>
                        </a:rPr>
                        <a:t>wireless. </a:t>
                      </a:r>
                      <a:r>
                        <a:rPr sz="900" b="0">
                          <a:solidFill>
                            <a:srgbClr val="00B0F0"/>
                          </a:solidFill>
                          <a:latin typeface="NeueHaasGroteskText Std (Body)"/>
                        </a:rPr>
                        <a:t>Available </a:t>
                      </a:r>
                      <a:r>
                        <a:rPr sz="900" b="0">
                          <a:solidFill>
                            <a:srgbClr val="00B0F0"/>
                          </a:solidFill>
                          <a:latin typeface="NeueHaasGroteskText Std (Body)"/>
                        </a:rPr>
                        <a:t>to </a:t>
                      </a:r>
                      <a:r>
                        <a:rPr sz="900" b="0">
                          <a:solidFill>
                            <a:srgbClr val="00B0F0"/>
                          </a:solidFill>
                          <a:latin typeface="NeueHaasGroteskText Std (Body)"/>
                        </a:rPr>
                        <a:t>new </a:t>
                      </a:r>
                      <a:r>
                        <a:rPr sz="900" b="0">
                          <a:solidFill>
                            <a:srgbClr val="00B0F0"/>
                          </a:solidFill>
                          <a:latin typeface="NeueHaasGroteskText Std (Body)"/>
                        </a:rPr>
                        <a:t>wireless </a:t>
                      </a:r>
                      <a:r>
                        <a:rPr sz="900" b="0">
                          <a:solidFill>
                            <a:srgbClr val="00B0F0"/>
                          </a:solidFill>
                          <a:latin typeface="NeueHaasGroteskText Std (Body)"/>
                        </a:rPr>
                        <a:t>customers </a:t>
                      </a:r>
                      <a:r>
                        <a:rPr sz="900" b="0">
                          <a:solidFill>
                            <a:srgbClr val="00B0F0"/>
                          </a:solidFill>
                          <a:latin typeface="NeueHaasGroteskText Std (Body)"/>
                        </a:rPr>
                        <a:t>who </a:t>
                      </a:r>
                      <a:r>
                        <a:rPr sz="900" b="0">
                          <a:solidFill>
                            <a:srgbClr val="00B0F0"/>
                          </a:solidFill>
                          <a:latin typeface="NeueHaasGroteskText Std (Body)"/>
                        </a:rPr>
                        <a:t>subscribe </a:t>
                      </a:r>
                      <a:r>
                        <a:rPr sz="900" b="0">
                          <a:solidFill>
                            <a:srgbClr val="00B0F0"/>
                          </a:solidFill>
                          <a:latin typeface="NeueHaasGroteskText Std (Body)"/>
                        </a:rPr>
                        <a:t>to </a:t>
                      </a:r>
                      <a:r>
                        <a:rPr sz="900" b="0">
                          <a:solidFill>
                            <a:srgbClr val="00B0F0"/>
                          </a:solidFill>
                          <a:latin typeface="NeueHaasGroteskText Std (Body)"/>
                        </a:rPr>
                        <a:t>a </a:t>
                      </a:r>
                      <a:r>
                        <a:rPr sz="900" b="0">
                          <a:solidFill>
                            <a:srgbClr val="00B0F0"/>
                          </a:solidFill>
                          <a:latin typeface="NeueHaasGroteskText Std (Body)"/>
                        </a:rPr>
                        <a:t>qualifying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or </a:t>
                      </a:r>
                      <a:r>
                        <a:rPr sz="900" b="0">
                          <a:solidFill>
                            <a:srgbClr val="00B0F0"/>
                          </a:solidFill>
                          <a:latin typeface="NeueHaasGroteskText Std (Body)"/>
                        </a:rPr>
                        <a:t>Beyond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 (02/02/18)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$75/mo.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(11/26/17)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$75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(11/30/17)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 (11/30/17)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(11/30/17)
</a:t>
                      </a:r>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and </a:t>
                      </a:r>
                      <a:r>
                        <a:rPr sz="900" b="0">
                          <a:solidFill>
                            <a:srgbClr val="000000"/>
                          </a:solidFill>
                          <a:latin typeface="NeueHaasGroteskText Std (Body)"/>
                        </a:rPr>
                        <a:t>vets: </a:t>
                      </a:r>
                      <a:r>
                        <a:rPr sz="900" b="1">
                          <a:solidFill>
                            <a:srgbClr val="000000"/>
                          </a:solidFill>
                          <a:latin typeface="NeueHaasGroteskText Std (Body)"/>
                        </a:rPr>
                        <a:t>$15/mo. </a:t>
                      </a:r>
                      <a:r>
                        <a:rPr sz="900" b="0">
                          <a:solidFill>
                            <a:srgbClr val="000000"/>
                          </a:solidFill>
                          <a:latin typeface="NeueHaasGroteskText Std (Body)"/>
                        </a:rPr>
                        <a:t>off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and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15% </a:t>
                      </a:r>
                      <a:r>
                        <a:rPr sz="900" b="0">
                          <a:solidFill>
                            <a:srgbClr val="000000"/>
                          </a:solidFill>
                          <a:latin typeface="NeueHaasGroteskText Std (Body)"/>
                        </a:rPr>
                        <a:t>off </a:t>
                      </a:r>
                      <a:r>
                        <a:rPr sz="900" b="0">
                          <a:solidFill>
                            <a:srgbClr val="000000"/>
                          </a:solidFill>
                          <a:latin typeface="NeueHaasGroteskText Std (Body)"/>
                        </a:rPr>
                        <a:t>other </a:t>
                      </a:r>
                      <a:r>
                        <a:rPr sz="900" b="0">
                          <a:solidFill>
                            <a:srgbClr val="000000"/>
                          </a:solidFill>
                          <a:latin typeface="NeueHaasGroteskText Std (Body)"/>
                        </a:rPr>
                        <a:t>plans </a:t>
                      </a:r>
                      <a:r>
                        <a:rPr sz="900" b="0">
                          <a:solidFill>
                            <a:srgbClr val="000000"/>
                          </a:solidFill>
                          <a:latin typeface="NeueHaasGroteskText Std (Body)"/>
                        </a:rPr>
                        <a:t>and </a:t>
                      </a:r>
                      <a:r>
                        <a:rPr sz="900" b="0">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accessories (04/09/18)
</a:t>
                      </a:r>
                    </a:p>
                  </a:txBody>
                  <a:tcPr>
                    <a:solidFill>
                      <a:schemeClr val="accent2"/>
                    </a:solidFill>
                  </a:tcPr>
                </a:tc>
                <a:tc>
                  <a:txBody>
                    <a:bodyPr/>
                    <a:lstStyle/>
                    <a:p>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than </a:t>
                      </a:r>
                      <a:r>
                        <a:rPr sz="900" b="1">
                          <a:solidFill>
                            <a:srgbClr val="000000"/>
                          </a:solidFill>
                          <a:latin typeface="NeueHaasGroteskText Std (Body)"/>
                        </a:rPr>
                        <a:t>$48/mo.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up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B0F0"/>
                          </a:solidFill>
                          <a:latin typeface="NeueHaasGroteskText Std (Body)"/>
                        </a:rPr>
                        <a:t>AT&amp;T </a:t>
                      </a:r>
                      <a:r>
                        <a:rPr sz="900" b="0">
                          <a:solidFill>
                            <a:srgbClr val="00B0F0"/>
                          </a:solidFill>
                          <a:latin typeface="NeueHaasGroteskText Std (Body)"/>
                        </a:rPr>
                        <a:t>Unlimited </a:t>
                      </a:r>
                      <a:r>
                        <a:rPr sz="900" b="0">
                          <a:solidFill>
                            <a:srgbClr val="00B0F0"/>
                          </a:solidFill>
                          <a:latin typeface="NeueHaasGroteskText Std (Body)"/>
                        </a:rPr>
                        <a:t>Choice: </a:t>
                      </a:r>
                      <a:r>
                        <a:rPr sz="900" b="0">
                          <a:solidFill>
                            <a:srgbClr val="00B0F0"/>
                          </a:solidFill>
                          <a:latin typeface="NeueHaasGroteskText Std (Body)"/>
                        </a:rPr>
                        <a:t>Single </a:t>
                      </a:r>
                      <a:r>
                        <a:rPr sz="900" b="0">
                          <a:solidFill>
                            <a:srgbClr val="00B0F0"/>
                          </a:solidFill>
                          <a:latin typeface="NeueHaasGroteskText Std (Body)"/>
                        </a:rPr>
                        <a:t>Line </a:t>
                      </a:r>
                      <a:r>
                        <a:rPr sz="900" b="0">
                          <a:solidFill>
                            <a:srgbClr val="00B0F0"/>
                          </a:solidFill>
                          <a:latin typeface="NeueHaasGroteskText Std (Body)"/>
                        </a:rPr>
                        <a:t>plan </a:t>
                      </a:r>
                      <a:r>
                        <a:rPr sz="900" b="0">
                          <a:solidFill>
                            <a:srgbClr val="00B0F0"/>
                          </a:solidFill>
                          <a:latin typeface="NeueHaasGroteskText Std (Body)"/>
                        </a:rPr>
                        <a:t>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or </a:t>
                      </a:r>
                      <a:r>
                        <a:rPr sz="900" b="1">
                          <a:solidFill>
                            <a:srgbClr val="00B0F0"/>
                          </a:solidFill>
                          <a:latin typeface="NeueHaasGroteskText Std (Body)"/>
                        </a:rPr>
                        <a:t>$40/mo. </a:t>
                      </a:r>
                      <a:r>
                        <a:rPr sz="900" b="0">
                          <a:solidFill>
                            <a:srgbClr val="00B0F0"/>
                          </a:solidFill>
                          <a:latin typeface="NeueHaasGroteskText Std (Body)"/>
                        </a:rPr>
                        <a:t>per </a:t>
                      </a:r>
                      <a:r>
                        <a:rPr sz="900" b="0">
                          <a:solidFill>
                            <a:srgbClr val="00B0F0"/>
                          </a:solidFill>
                          <a:latin typeface="NeueHaasGroteskText Std (Body)"/>
                        </a:rPr>
                        <a:t>line </a:t>
                      </a:r>
                      <a:r>
                        <a:rPr sz="900" b="0">
                          <a:solidFill>
                            <a:srgbClr val="00B0F0"/>
                          </a:solidFill>
                          <a:latin typeface="NeueHaasGroteskText Std (Body)"/>
                        </a:rPr>
                        <a:t>for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(includes </a:t>
                      </a:r>
                      <a:r>
                        <a:rPr sz="900" b="1">
                          <a:solidFill>
                            <a:srgbClr val="00B0F0"/>
                          </a:solidFill>
                          <a:latin typeface="NeueHaasGroteskText Std (Body)"/>
                        </a:rPr>
                        <a:t>$10/mo. </a:t>
                      </a:r>
                      <a:r>
                        <a:rPr sz="900" b="0">
                          <a:solidFill>
                            <a:srgbClr val="00B0F0"/>
                          </a:solidFill>
                          <a:latin typeface="NeueHaasGroteskText Std (Body)"/>
                        </a:rPr>
                        <a:t>multi-line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Users </a:t>
                      </a:r>
                      <a:r>
                        <a:rPr sz="900" b="0">
                          <a:solidFill>
                            <a:srgbClr val="00B0F0"/>
                          </a:solidFill>
                          <a:latin typeface="NeueHaasGroteskText Std (Body)"/>
                        </a:rPr>
                        <a:t>can </a:t>
                      </a:r>
                      <a:r>
                        <a:rPr sz="900" b="0">
                          <a:solidFill>
                            <a:srgbClr val="00B0F0"/>
                          </a:solidFill>
                          <a:latin typeface="NeueHaasGroteskText Std (Body)"/>
                        </a:rPr>
                        <a:t>add </a:t>
                      </a:r>
                      <a:r>
                        <a:rPr sz="900" b="0">
                          <a:solidFill>
                            <a:srgbClr val="00B0F0"/>
                          </a:solidFill>
                          <a:latin typeface="NeueHaasGroteskText Std (Body)"/>
                        </a:rPr>
                        <a:t>5-10 </a:t>
                      </a:r>
                      <a:r>
                        <a:rPr sz="900" b="0">
                          <a:solidFill>
                            <a:srgbClr val="00B0F0"/>
                          </a:solidFill>
                          <a:latin typeface="NeueHaasGroteskText Std (Body)"/>
                        </a:rPr>
                        <a:t>additional </a:t>
                      </a:r>
                      <a:r>
                        <a:rPr sz="900" b="0">
                          <a:solidFill>
                            <a:srgbClr val="00B0F0"/>
                          </a:solidFill>
                          <a:latin typeface="NeueHaasGroteskText Std (Body)"/>
                        </a:rPr>
                        <a:t>devices </a:t>
                      </a:r>
                      <a:r>
                        <a:rPr sz="900" b="0">
                          <a:solidFill>
                            <a:srgbClr val="00B0F0"/>
                          </a:solidFill>
                          <a:latin typeface="NeueHaasGroteskText Std (Body)"/>
                        </a:rPr>
                        <a:t>for </a:t>
                      </a:r>
                      <a:r>
                        <a:rPr sz="900" b="1">
                          <a:solidFill>
                            <a:srgbClr val="00B0F0"/>
                          </a:solidFill>
                          <a:latin typeface="NeueHaasGroteskText Std (Body)"/>
                        </a:rPr>
                        <a:t>$30/mo. </a:t>
                      </a:r>
                      <a:r>
                        <a:rPr sz="900" b="0">
                          <a:solidFill>
                            <a:srgbClr val="00B0F0"/>
                          </a:solidFill>
                          <a:latin typeface="NeueHaasGroteskText Std (Body)"/>
                        </a:rPr>
                        <a:t>each. </a:t>
                      </a:r>
                      <a:r>
                        <a:rPr sz="900" b="0">
                          <a:solidFill>
                            <a:srgbClr val="00B0F0"/>
                          </a:solidFill>
                          <a:latin typeface="NeueHaasGroteskText Std (Body)"/>
                        </a:rPr>
                        <a:t> </a:t>
                      </a:r>
                      <a:r>
                        <a:rPr sz="900" b="0">
                          <a:solidFill>
                            <a:srgbClr val="00B0F0"/>
                          </a:solidFill>
                          <a:latin typeface="NeueHaasGroteskText Std (Body)"/>
                        </a:rPr>
                        <a:t>HBO </a:t>
                      </a:r>
                      <a:r>
                        <a:rPr sz="900" b="0">
                          <a:solidFill>
                            <a:srgbClr val="00B0F0"/>
                          </a:solidFill>
                          <a:latin typeface="NeueHaasGroteskText Std (Body)"/>
                        </a:rPr>
                        <a:t>included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bundle </a:t>
                      </a:r>
                      <a:r>
                        <a:rPr sz="900" b="0">
                          <a:solidFill>
                            <a:srgbClr val="000000"/>
                          </a:solidFill>
                          <a:latin typeface="NeueHaasGroteskText Std (Body)"/>
                        </a:rPr>
                        <a:t>DirecTV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plan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plan. </a:t>
                      </a:r>
                      <a:r>
                        <a:rPr sz="900" b="0">
                          <a:solidFill>
                            <a:srgbClr val="000000"/>
                          </a:solidFill>
                          <a:latin typeface="NeueHaasGroteskText Std (Body)"/>
                        </a:rPr>
                        <a:t> (11/13/17)
</a:t>
                      </a:r>
                      <a:r>
                        <a:rPr sz="900" b="0">
                          <a:solidFill>
                            <a:srgbClr val="000000"/>
                          </a:solidFill>
                          <a:latin typeface="NeueHaasGroteskText Std (Body)"/>
                        </a:rPr>
                        <a:t>Mobile </a:t>
                      </a:r>
                      <a:r>
                        <a:rPr sz="900" b="0">
                          <a:solidFill>
                            <a:srgbClr val="000000"/>
                          </a:solidFill>
                          <a:latin typeface="NeueHaasGroteskText Std (Body)"/>
                        </a:rPr>
                        <a:t>Share </a:t>
                      </a:r>
                      <a:r>
                        <a:rPr sz="900" b="0">
                          <a:solidFill>
                            <a:srgbClr val="000000"/>
                          </a:solidFill>
                          <a:latin typeface="NeueHaasGroteskText Std (Body)"/>
                        </a:rPr>
                        <a:t>Flex </a:t>
                      </a:r>
                      <a:r>
                        <a:rPr sz="900" b="1">
                          <a:solidFill>
                            <a:srgbClr val="000000"/>
                          </a:solidFill>
                          <a:latin typeface="NeueHaasGroteskText Std (Body)"/>
                        </a:rPr>
                        <a:t>$35 </a:t>
                      </a:r>
                      <a:r>
                        <a:rPr sz="900" b="0">
                          <a:solidFill>
                            <a:srgbClr val="000000"/>
                          </a:solidFill>
                          <a:latin typeface="NeueHaasGroteskText Std (Body)"/>
                        </a:rPr>
                        <a:t>1 </a:t>
                      </a:r>
                      <a:r>
                        <a:rPr sz="900" b="0">
                          <a:solidFill>
                            <a:srgbClr val="000000"/>
                          </a:solidFill>
                          <a:latin typeface="NeueHaasGroteskText Std (Body)"/>
                        </a:rPr>
                        <a:t>GB, </a:t>
                      </a:r>
                      <a:r>
                        <a:rPr sz="900" b="1">
                          <a:solidFill>
                            <a:srgbClr val="000000"/>
                          </a:solidFill>
                          <a:latin typeface="NeueHaasGroteskText Std (Body)"/>
                        </a:rPr>
                        <a:t>$60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$85 </a:t>
                      </a:r>
                      <a:r>
                        <a:rPr sz="900" b="0">
                          <a:solidFill>
                            <a:srgbClr val="000000"/>
                          </a:solidFill>
                          <a:latin typeface="NeueHaasGroteskText Std (Body)"/>
                        </a:rPr>
                        <a:t>10 </a:t>
                      </a:r>
                      <a:r>
                        <a:rPr sz="900" b="0">
                          <a:solidFill>
                            <a:srgbClr val="000000"/>
                          </a:solidFill>
                          <a:latin typeface="NeueHaasGroteskText Std (Body)"/>
                        </a:rPr>
                        <a:t>GB, </a:t>
                      </a:r>
                      <a:r>
                        <a:rPr sz="900" b="1">
                          <a:solidFill>
                            <a:srgbClr val="000000"/>
                          </a:solidFill>
                          <a:latin typeface="NeueHaasGroteskText Std (Body)"/>
                        </a:rPr>
                        <a:t>$110 </a:t>
                      </a:r>
                      <a:r>
                        <a:rPr sz="900" b="0">
                          <a:solidFill>
                            <a:srgbClr val="000000"/>
                          </a:solidFill>
                          <a:latin typeface="NeueHaasGroteskText Std (Body)"/>
                        </a:rPr>
                        <a:t>20 </a:t>
                      </a:r>
                      <a:r>
                        <a:rPr sz="900" b="0">
                          <a:solidFill>
                            <a:srgbClr val="000000"/>
                          </a:solidFill>
                          <a:latin typeface="NeueHaasGroteskText Std (Body)"/>
                        </a:rPr>
                        <a:t>GB </a:t>
                      </a:r>
                      <a:r>
                        <a:rPr sz="900" b="0">
                          <a:solidFill>
                            <a:srgbClr val="000000"/>
                          </a:solidFill>
                          <a:latin typeface="NeueHaasGroteskText Std (Body)"/>
                        </a:rPr>
                        <a:t>($10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discount </a:t>
                      </a:r>
                      <a:r>
                        <a:rPr sz="900" b="0">
                          <a:solidFill>
                            <a:srgbClr val="000000"/>
                          </a:solidFill>
                          <a:latin typeface="NeueHaasGroteskText Std (Body)"/>
                        </a:rPr>
                        <a:t>if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&amp;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starts </a:t>
                      </a:r>
                      <a:r>
                        <a:rPr sz="900" b="0">
                          <a:solidFill>
                            <a:srgbClr val="000000"/>
                          </a:solidFill>
                          <a:latin typeface="NeueHaasGroteskText Std (Body)"/>
                        </a:rPr>
                        <a:t>w/in </a:t>
                      </a:r>
                      <a:r>
                        <a:rPr sz="900" b="0">
                          <a:solidFill>
                            <a:srgbClr val="000000"/>
                          </a:solidFill>
                          <a:latin typeface="NeueHaasGroteskText Std (Body)"/>
                        </a:rPr>
                        <a:t>2 </a:t>
                      </a:r>
                      <a:r>
                        <a:rPr sz="900" b="0">
                          <a:solidFill>
                            <a:srgbClr val="000000"/>
                          </a:solidFill>
                          <a:latin typeface="NeueHaasGroteskText Std (Body)"/>
                        </a:rPr>
                        <a:t>bill </a:t>
                      </a:r>
                      <a:r>
                        <a:rPr sz="900" b="0">
                          <a:solidFill>
                            <a:srgbClr val="000000"/>
                          </a:solidFill>
                          <a:latin typeface="NeueHaasGroteskText Std (Body)"/>
                        </a:rPr>
                        <a:t>cycles, </a:t>
                      </a:r>
                      <a:r>
                        <a:rPr sz="900" b="0">
                          <a:solidFill>
                            <a:srgbClr val="000000"/>
                          </a:solidFill>
                          <a:latin typeface="NeueHaasGroteskText Std (Body)"/>
                        </a:rPr>
                        <a:t>Limit </a:t>
                      </a:r>
                      <a:r>
                        <a:rPr sz="900" b="0">
                          <a:solidFill>
                            <a:srgbClr val="000000"/>
                          </a:solidFill>
                          <a:latin typeface="NeueHaasGroteskText Std (Body)"/>
                        </a:rPr>
                        <a:t>10 </a:t>
                      </a:r>
                      <a:r>
                        <a:rPr sz="900" b="0">
                          <a:solidFill>
                            <a:srgbClr val="000000"/>
                          </a:solidFill>
                          <a:latin typeface="NeueHaasGroteskText Std (Body)"/>
                        </a:rPr>
                        <a:t>devices </a:t>
                      </a:r>
                      <a:r>
                        <a:rPr sz="900" b="0">
                          <a:solidFill>
                            <a:srgbClr val="000000"/>
                          </a:solidFill>
                          <a:latin typeface="NeueHaasGroteskText Std (Body)"/>
                        </a:rPr>
                        <a:t>per </a:t>
                      </a:r>
                      <a:r>
                        <a:rPr sz="900" b="0">
                          <a:solidFill>
                            <a:srgbClr val="000000"/>
                          </a:solidFill>
                          <a:latin typeface="NeueHaasGroteskText Std (Body)"/>
                        </a:rPr>
                        <a:t>plan) </a:t>
                      </a:r>
                      <a:r>
                        <a:rPr sz="900" b="0">
                          <a:solidFill>
                            <a:srgbClr val="000000"/>
                          </a:solidFill>
                          <a:latin typeface="NeueHaasGroteskText Std (Body)"/>
                        </a:rPr>
                        <a:t> (01/17/18)
</a:t>
                      </a:r>
                    </a:p>
                  </a:txBody>
                  <a:tcPr>
                    <a:solidFill>
                      <a:schemeClr val="accent2"/>
                    </a:solidFill>
                  </a:tcPr>
                </a:tc>
                <a:tc>
                  <a:txBody>
                    <a:bodyPr/>
                    <a:lstStyle/>
                    <a:p>
                      <a:r>
                        <a:rPr sz="900" b="0">
                          <a:solidFill>
                            <a:srgbClr val="00B0F0"/>
                          </a:solidFill>
                          <a:latin typeface="NeueHaasGroteskText Std (Body)"/>
                        </a:rPr>
                        <a:t>Limited </a:t>
                      </a:r>
                      <a:r>
                        <a:rPr sz="900" b="0">
                          <a:solidFill>
                            <a:srgbClr val="00B0F0"/>
                          </a:solidFill>
                          <a:latin typeface="NeueHaasGroteskText Std (Body)"/>
                        </a:rPr>
                        <a:t>time </a:t>
                      </a:r>
                      <a:r>
                        <a:rPr sz="900" b="0">
                          <a:solidFill>
                            <a:srgbClr val="00B0F0"/>
                          </a:solidFill>
                          <a:latin typeface="NeueHaasGroteskText Std (Body)"/>
                        </a:rPr>
                        <a:t>offer: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$40.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First </a:t>
                      </a:r>
                      <a:r>
                        <a:rPr sz="900" b="0">
                          <a:solidFill>
                            <a:srgbClr val="00B0F0"/>
                          </a:solidFill>
                          <a:latin typeface="NeueHaasGroteskText Std (Body)"/>
                        </a:rPr>
                        <a:t>line </a:t>
                      </a:r>
                      <a:r>
                        <a:rPr sz="900" b="0">
                          <a:solidFill>
                            <a:srgbClr val="00B0F0"/>
                          </a:solidFill>
                          <a:latin typeface="NeueHaasGroteskText Std (Body)"/>
                        </a:rPr>
                        <a:t>is </a:t>
                      </a:r>
                      <a:r>
                        <a:rPr sz="900" b="1">
                          <a:solidFill>
                            <a:srgbClr val="00B0F0"/>
                          </a:solidFill>
                          <a:latin typeface="NeueHaasGroteskText Std (Body)"/>
                        </a:rPr>
                        <a:t>$70, </a:t>
                      </a:r>
                      <a:r>
                        <a:rPr sz="900" b="0">
                          <a:solidFill>
                            <a:srgbClr val="00B0F0"/>
                          </a:solidFill>
                          <a:latin typeface="NeueHaasGroteskText Std (Body)"/>
                        </a:rPr>
                        <a:t>two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$120, </a:t>
                      </a:r>
                      <a:r>
                        <a:rPr sz="900" b="0">
                          <a:solidFill>
                            <a:srgbClr val="00B0F0"/>
                          </a:solidFill>
                          <a:latin typeface="NeueHaasGroteskText Std (Body)"/>
                        </a:rPr>
                        <a:t>three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and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$160 </a:t>
                      </a:r>
                      <a:r>
                        <a:rPr sz="900" b="0">
                          <a:solidFill>
                            <a:srgbClr val="00B0F0"/>
                          </a:solidFill>
                          <a:latin typeface="NeueHaasGroteskText Std (Body)"/>
                        </a:rPr>
                        <a:t>after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(Taxes </a:t>
                      </a:r>
                      <a:r>
                        <a:rPr sz="900" b="0">
                          <a:solidFill>
                            <a:srgbClr val="00B0F0"/>
                          </a:solidFill>
                          <a:latin typeface="NeueHaasGroteskText Std (Body)"/>
                        </a:rPr>
                        <a:t>and </a:t>
                      </a:r>
                      <a:r>
                        <a:rPr sz="900" b="0">
                          <a:solidFill>
                            <a:srgbClr val="00B0F0"/>
                          </a:solidFill>
                          <a:latin typeface="NeueHaasGroteskText Std (Body)"/>
                        </a:rPr>
                        <a:t>Fees </a:t>
                      </a:r>
                      <a:r>
                        <a:rPr sz="900" b="0">
                          <a:solidFill>
                            <a:srgbClr val="00B0F0"/>
                          </a:solidFill>
                          <a:latin typeface="NeueHaasGroteskText Std (Body)"/>
                        </a:rPr>
                        <a:t>Included. </a:t>
                      </a:r>
                      <a:r>
                        <a:rPr sz="900" b="0">
                          <a:solidFill>
                            <a:srgbClr val="00B0F0"/>
                          </a:solidFill>
                          <a:latin typeface="NeueHaasGroteskText Std (Body)"/>
                        </a:rPr>
                        <a:t>While </a:t>
                      </a:r>
                      <a:r>
                        <a:rPr sz="900" b="0">
                          <a:solidFill>
                            <a:srgbClr val="00B0F0"/>
                          </a:solidFill>
                          <a:latin typeface="NeueHaasGroteskText Std (Body)"/>
                        </a:rPr>
                        <a:t>using </a:t>
                      </a:r>
                      <a:r>
                        <a:rPr sz="900" b="0">
                          <a:solidFill>
                            <a:srgbClr val="00B0F0"/>
                          </a:solidFill>
                          <a:latin typeface="NeueHaasGroteskText Std (Body)"/>
                        </a:rPr>
                        <a:t>AutoPay) (02/10/18)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Unlimited </a:t>
                      </a:r>
                      <a:r>
                        <a:rPr sz="900" b="0">
                          <a:solidFill>
                            <a:srgbClr val="000000"/>
                          </a:solidFill>
                          <a:latin typeface="NeueHaasGroteskText Std (Body)"/>
                        </a:rPr>
                        <a:t>55+: </a:t>
                      </a:r>
                      <a:r>
                        <a:rPr sz="900" b="0">
                          <a:solidFill>
                            <a:srgbClr val="000000"/>
                          </a:solidFill>
                          <a:latin typeface="NeueHaasGroteskText Std (Body)"/>
                        </a:rPr>
                        <a:t>Two </a:t>
                      </a:r>
                      <a:r>
                        <a:rPr sz="900" b="0">
                          <a:solidFill>
                            <a:srgbClr val="000000"/>
                          </a:solidFill>
                          <a:latin typeface="NeueHaasGroteskText Std (Body)"/>
                        </a:rPr>
                        <a:t>lines </a:t>
                      </a:r>
                      <a:r>
                        <a:rPr sz="900" b="0">
                          <a:solidFill>
                            <a:srgbClr val="000000"/>
                          </a:solidFill>
                          <a:latin typeface="NeueHaasGroteskText Std (Body)"/>
                        </a:rPr>
                        <a:t>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(Taxes </a:t>
                      </a:r>
                      <a:r>
                        <a:rPr sz="900" b="0">
                          <a:solidFill>
                            <a:srgbClr val="000000"/>
                          </a:solidFill>
                          <a:latin typeface="NeueHaasGroteskText Std (Body)"/>
                        </a:rPr>
                        <a:t>and </a:t>
                      </a:r>
                      <a:r>
                        <a:rPr sz="900" b="0">
                          <a:solidFill>
                            <a:srgbClr val="000000"/>
                          </a:solidFill>
                          <a:latin typeface="NeueHaasGroteskText Std (Body)"/>
                        </a:rPr>
                        <a:t>Fees </a:t>
                      </a:r>
                      <a:r>
                        <a:rPr sz="900" b="0">
                          <a:solidFill>
                            <a:srgbClr val="000000"/>
                          </a:solidFill>
                          <a:latin typeface="NeueHaasGroteskText Std (Body)"/>
                        </a:rPr>
                        <a:t>included.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a:t>
                      </a:r>
                      <a:r>
                        <a:rPr sz="900" b="0">
                          <a:solidFill>
                            <a:srgbClr val="000000"/>
                          </a:solidFill>
                          <a:latin typeface="NeueHaasGroteskText Std (Body)"/>
                        </a:rPr>
                        <a:t> (03/19/18)
</a:t>
                      </a:r>
                      <a:r>
                        <a:rPr sz="900" b="0">
                          <a:solidFill>
                            <a:srgbClr val="00B0F0"/>
                          </a:solidFill>
                          <a:latin typeface="NeueHaasGroteskText Std (Body)"/>
                        </a:rPr>
                        <a:t>Get </a:t>
                      </a:r>
                      <a:r>
                        <a:rPr sz="900" b="0">
                          <a:solidFill>
                            <a:srgbClr val="00B0F0"/>
                          </a:solidFill>
                          <a:latin typeface="NeueHaasGroteskText Std (Body)"/>
                        </a:rPr>
                        <a:t>Netflix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family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two </a:t>
                      </a:r>
                      <a:r>
                        <a:rPr sz="900" b="0">
                          <a:solidFill>
                            <a:srgbClr val="00B0F0"/>
                          </a:solidFill>
                          <a:latin typeface="NeueHaasGroteskText Std (Body)"/>
                        </a:rPr>
                        <a:t>or </a:t>
                      </a:r>
                      <a:r>
                        <a:rPr sz="900" b="0">
                          <a:solidFill>
                            <a:srgbClr val="00B0F0"/>
                          </a:solidFill>
                          <a:latin typeface="NeueHaasGroteskText Std (Body)"/>
                        </a:rPr>
                        <a:t>more </a:t>
                      </a:r>
                      <a:r>
                        <a:rPr sz="900" b="0">
                          <a:solidFill>
                            <a:srgbClr val="00B0F0"/>
                          </a:solidFill>
                          <a:latin typeface="NeueHaasGroteskText Std (Body)"/>
                        </a:rPr>
                        <a:t>lines) (09/07/17)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or </a:t>
                      </a:r>
                      <a:r>
                        <a:rPr sz="900" b="0">
                          <a:solidFill>
                            <a:srgbClr val="000000"/>
                          </a:solidFill>
                          <a:latin typeface="NeueHaasGroteskText Std (Body)"/>
                        </a:rPr>
                        <a:t>a </a:t>
                      </a:r>
                      <a:r>
                        <a:rPr sz="900" b="0">
                          <a:solidFill>
                            <a:srgbClr val="000000"/>
                          </a:solidFill>
                          <a:latin typeface="NeueHaasGroteskText Std (Body)"/>
                        </a:rPr>
                        <a:t>wearable </a:t>
                      </a:r>
                      <a:r>
                        <a:rPr sz="900" b="0">
                          <a:solidFill>
                            <a:srgbClr val="000000"/>
                          </a:solidFill>
                          <a:latin typeface="NeueHaasGroteskText Std (Body)"/>
                        </a:rPr>
                        <a:t>for </a:t>
                      </a:r>
                      <a:r>
                        <a:rPr sz="900" b="1">
                          <a:solidFill>
                            <a:srgbClr val="000000"/>
                          </a:solidFill>
                          <a:latin typeface="NeueHaasGroteskText Std (Body)"/>
                        </a:rPr>
                        <a:t>$10/mo.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voice </a:t>
                      </a:r>
                      <a:r>
                        <a:rPr sz="900" b="0">
                          <a:solidFill>
                            <a:srgbClr val="000000"/>
                          </a:solidFill>
                          <a:latin typeface="NeueHaasGroteskText Std (Body)"/>
                        </a:rPr>
                        <a:t>plan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(06/14/17)
</a:t>
                      </a:r>
                      <a:r>
                        <a:rPr sz="900" b="0">
                          <a:solidFill>
                            <a:srgbClr val="000000"/>
                          </a:solidFill>
                          <a:latin typeface="NeueHaasGroteskText Std (Body)"/>
                        </a:rPr>
                        <a:t>Kickback </a:t>
                      </a:r>
                      <a:r>
                        <a:rPr sz="900" b="0">
                          <a:solidFill>
                            <a:srgbClr val="000000"/>
                          </a:solidFill>
                          <a:latin typeface="NeueHaasGroteskText Std (Body)"/>
                        </a:rPr>
                        <a:t>for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users </a:t>
                      </a:r>
                      <a:r>
                        <a:rPr sz="900" b="0">
                          <a:solidFill>
                            <a:srgbClr val="000000"/>
                          </a:solidFill>
                          <a:latin typeface="NeueHaasGroteskText Std (Body)"/>
                        </a:rPr>
                        <a:t>will </a:t>
                      </a:r>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back </a:t>
                      </a:r>
                      <a:r>
                        <a:rPr sz="900" b="0">
                          <a:solidFill>
                            <a:srgbClr val="000000"/>
                          </a:solidFill>
                          <a:latin typeface="NeueHaasGroteskText Std (Body)"/>
                        </a:rPr>
                        <a:t>every </a:t>
                      </a:r>
                      <a:r>
                        <a:rPr sz="900" b="0">
                          <a:solidFill>
                            <a:srgbClr val="000000"/>
                          </a:solidFill>
                          <a:latin typeface="NeueHaasGroteskText Std (Body)"/>
                        </a:rPr>
                        <a:t>month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if </a:t>
                      </a:r>
                      <a:r>
                        <a:rPr sz="900" b="0">
                          <a:solidFill>
                            <a:srgbClr val="000000"/>
                          </a:solidFill>
                          <a:latin typeface="NeueHaasGroteskText Std (Body)"/>
                        </a:rPr>
                        <a:t>they </a:t>
                      </a:r>
                      <a:r>
                        <a:rPr sz="900" b="0">
                          <a:solidFill>
                            <a:srgbClr val="000000"/>
                          </a:solidFill>
                          <a:latin typeface="NeueHaasGroteskText Std (Body)"/>
                        </a:rPr>
                        <a:t>use </a:t>
                      </a:r>
                      <a:r>
                        <a:rPr sz="900" b="0">
                          <a:solidFill>
                            <a:srgbClr val="000000"/>
                          </a:solidFill>
                          <a:latin typeface="NeueHaasGroteskText Std (Body)"/>
                        </a:rPr>
                        <a:t>less </a:t>
                      </a:r>
                      <a:r>
                        <a:rPr sz="900" b="0">
                          <a:solidFill>
                            <a:srgbClr val="000000"/>
                          </a:solidFill>
                          <a:latin typeface="NeueHaasGroteskText Std (Body)"/>
                        </a:rPr>
                        <a:t>than </a:t>
                      </a:r>
                      <a:r>
                        <a:rPr sz="900" b="0">
                          <a:solidFill>
                            <a:srgbClr val="000000"/>
                          </a:solidFill>
                          <a:latin typeface="NeueHaasGroteskText Std (Body)"/>
                        </a:rPr>
                        <a:t>2GB </a:t>
                      </a:r>
                      <a:r>
                        <a:rPr sz="900" b="0">
                          <a:solidFill>
                            <a:srgbClr val="000000"/>
                          </a:solidFill>
                          <a:latin typeface="NeueHaasGroteskText Std (Body)"/>
                        </a:rPr>
                        <a:t>data (11/24/17)
</a:t>
                      </a:r>
                      <a:r>
                        <a:rPr sz="900" b="0">
                          <a:solidFill>
                            <a:srgbClr val="000000"/>
                          </a:solidFill>
                          <a:latin typeface="NeueHaasGroteskText Std (Body)"/>
                        </a:rPr>
                        <a:t>Binge </a:t>
                      </a:r>
                      <a:r>
                        <a:rPr sz="900" b="0">
                          <a:solidFill>
                            <a:srgbClr val="000000"/>
                          </a:solidFill>
                          <a:latin typeface="NeueHaasGroteskText Std (Body)"/>
                        </a:rPr>
                        <a:t>On: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stream </a:t>
                      </a:r>
                      <a:r>
                        <a:rPr sz="900" b="0">
                          <a:solidFill>
                            <a:srgbClr val="000000"/>
                          </a:solidFill>
                          <a:latin typeface="NeueHaasGroteskText Std (Body)"/>
                        </a:rPr>
                        <a:t>unlimited </a:t>
                      </a:r>
                      <a:r>
                        <a:rPr sz="900" b="0">
                          <a:solidFill>
                            <a:srgbClr val="000000"/>
                          </a:solidFill>
                          <a:latin typeface="NeueHaasGroteskText Std (Body)"/>
                        </a:rPr>
                        <a:t>movies </a:t>
                      </a:r>
                      <a:r>
                        <a:rPr sz="900" b="0">
                          <a:solidFill>
                            <a:srgbClr val="000000"/>
                          </a:solidFill>
                          <a:latin typeface="NeueHaasGroteskText Std (Body)"/>
                        </a:rPr>
                        <a:t>and </a:t>
                      </a:r>
                      <a:r>
                        <a:rPr sz="900" b="0">
                          <a:solidFill>
                            <a:srgbClr val="000000"/>
                          </a:solidFill>
                          <a:latin typeface="NeueHaasGroteskText Std (Body)"/>
                        </a:rPr>
                        <a:t>music </a:t>
                      </a:r>
                      <a:r>
                        <a:rPr sz="900" b="0">
                          <a:solidFill>
                            <a:srgbClr val="000000"/>
                          </a:solidFill>
                          <a:latin typeface="NeueHaasGroteskText Std (Body)"/>
                        </a:rPr>
                        <a:t>without </a:t>
                      </a:r>
                      <a:r>
                        <a:rPr sz="900" b="0">
                          <a:solidFill>
                            <a:srgbClr val="000000"/>
                          </a:solidFill>
                          <a:latin typeface="NeueHaasGroteskText Std (Body)"/>
                        </a:rPr>
                        <a:t>data </a:t>
                      </a:r>
                      <a:r>
                        <a:rPr sz="900" b="0">
                          <a:solidFill>
                            <a:srgbClr val="000000"/>
                          </a:solidFill>
                          <a:latin typeface="NeueHaasGroteskText Std (Body)"/>
                        </a:rPr>
                        <a:t>usag (11/24/17)
</a:t>
                      </a:r>
                    </a:p>
                  </a:txBody>
                  <a:tcPr>
                    <a:solidFill>
                      <a:schemeClr val="accent2"/>
                    </a:solidFill>
                  </a:tcPr>
                </a:tc>
                <a:tc>
                  <a:txBody>
                    <a:bodyPr/>
                    <a:lstStyle/>
                    <a:p>
                      <a:r>
                        <a:rPr sz="900" b="0">
                          <a:solidFill>
                            <a:srgbClr val="000000"/>
                          </a:solidFill>
                          <a:latin typeface="NeueHaasGroteskText Std (Body)"/>
                        </a:rPr>
                        <a:t>Refer </a:t>
                      </a:r>
                      <a:r>
                        <a:rPr sz="900" b="0">
                          <a:solidFill>
                            <a:srgbClr val="000000"/>
                          </a:solidFill>
                          <a:latin typeface="NeueHaasGroteskText Std (Body)"/>
                        </a:rPr>
                        <a:t>a </a:t>
                      </a:r>
                      <a:r>
                        <a:rPr sz="900" b="0">
                          <a:solidFill>
                            <a:srgbClr val="000000"/>
                          </a:solidFill>
                          <a:latin typeface="NeueHaasGroteskText Std (Body)"/>
                        </a:rPr>
                        <a:t>friend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earn </a:t>
                      </a:r>
                      <a:r>
                        <a:rPr sz="900" b="1">
                          <a:solidFill>
                            <a:srgbClr val="000000"/>
                          </a:solidFill>
                          <a:latin typeface="NeueHaasGroteskText Std (Body)"/>
                        </a:rPr>
                        <a:t>$50 </a:t>
                      </a:r>
                      <a:r>
                        <a:rPr sz="900" b="0">
                          <a:solidFill>
                            <a:srgbClr val="000000"/>
                          </a:solidFill>
                          <a:latin typeface="NeueHaasGroteskText Std (Body)"/>
                        </a:rPr>
                        <a:t>for </a:t>
                      </a:r>
                      <a:r>
                        <a:rPr sz="900" b="0">
                          <a:solidFill>
                            <a:srgbClr val="000000"/>
                          </a:solidFill>
                          <a:latin typeface="NeueHaasGroteskText Std (Body)"/>
                        </a:rPr>
                        <a:t>every </a:t>
                      </a:r>
                      <a:r>
                        <a:rPr sz="900" b="0">
                          <a:solidFill>
                            <a:srgbClr val="000000"/>
                          </a:solidFill>
                          <a:latin typeface="NeueHaasGroteskText Std (Body)"/>
                        </a:rPr>
                        <a:t>activated </a:t>
                      </a:r>
                      <a:r>
                        <a:rPr sz="900" b="0">
                          <a:solidFill>
                            <a:srgbClr val="000000"/>
                          </a:solidFill>
                          <a:latin typeface="NeueHaasGroteskText Std (Body)"/>
                        </a:rPr>
                        <a:t>account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$500/yr. </a:t>
                      </a:r>
                      <a:r>
                        <a:rPr sz="900" b="0">
                          <a:solidFill>
                            <a:srgbClr val="000000"/>
                          </a:solidFill>
                          <a:latin typeface="NeueHaasGroteskText Std (Body)"/>
                        </a:rPr>
                        <a:t>in </a:t>
                      </a:r>
                      <a:r>
                        <a:rPr sz="900" b="0">
                          <a:solidFill>
                            <a:srgbClr val="000000"/>
                          </a:solidFill>
                          <a:latin typeface="NeueHaasGroteskText Std (Body)"/>
                        </a:rPr>
                        <a:t>referral </a:t>
                      </a:r>
                      <a:r>
                        <a:rPr sz="900" b="0">
                          <a:solidFill>
                            <a:srgbClr val="000000"/>
                          </a:solidFill>
                          <a:latin typeface="NeueHaasGroteskText Std (Body)"/>
                        </a:rPr>
                        <a:t>rewards) (11/26/16)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0">
                          <a:solidFill>
                            <a:srgbClr val="000000"/>
                          </a:solidFill>
                          <a:latin typeface="NeueHaasGroteskText Std (Body)"/>
                        </a:rPr>
                        <a:t>your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$25/mo./line </a:t>
                      </a:r>
                      <a:r>
                        <a:rPr sz="900" b="0">
                          <a:solidFill>
                            <a:srgbClr val="000000"/>
                          </a:solidFill>
                          <a:latin typeface="NeueHaasGroteskText Std (Body)"/>
                        </a:rPr>
                        <a:t>more </a:t>
                      </a:r>
                      <a:r>
                        <a:rPr sz="900" b="0">
                          <a:solidFill>
                            <a:srgbClr val="000000"/>
                          </a:solidFill>
                          <a:latin typeface="NeueHaasGroteskText Std (Body)"/>
                        </a:rPr>
                        <a:t>(price </a:t>
                      </a:r>
                      <a:r>
                        <a:rPr sz="900" b="0">
                          <a:solidFill>
                            <a:srgbClr val="000000"/>
                          </a:solidFill>
                          <a:latin typeface="NeueHaasGroteskText Std (Body)"/>
                        </a:rPr>
                        <a:t>reflects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In </a:t>
                      </a:r>
                      <a:r>
                        <a:rPr sz="900" b="0">
                          <a:solidFill>
                            <a:srgbClr val="000000"/>
                          </a:solidFill>
                          <a:latin typeface="NeueHaasGroteskText Std (Body)"/>
                        </a:rPr>
                        <a:t>store </a:t>
                      </a:r>
                      <a:r>
                        <a:rPr sz="900" b="0">
                          <a:solidFill>
                            <a:srgbClr val="000000"/>
                          </a:solidFill>
                          <a:latin typeface="NeueHaasGroteskText Std (Body)"/>
                        </a:rPr>
                        <a:t>only. (03/16/18)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plus </a:t>
                      </a:r>
                      <a:r>
                        <a:rPr sz="900" b="0">
                          <a:solidFill>
                            <a:srgbClr val="00B0F0"/>
                          </a:solidFill>
                          <a:latin typeface="NeueHaasGroteskText Std (Body)"/>
                        </a:rPr>
                        <a:t>access </a:t>
                      </a:r>
                      <a:r>
                        <a:rPr sz="900" b="0">
                          <a:solidFill>
                            <a:srgbClr val="00B0F0"/>
                          </a:solidFill>
                          <a:latin typeface="NeueHaasGroteskText Std (Body)"/>
                        </a:rPr>
                        <a:t>to </a:t>
                      </a:r>
                      <a:r>
                        <a:rPr sz="900" b="0">
                          <a:solidFill>
                            <a:srgbClr val="00B0F0"/>
                          </a:solidFill>
                          <a:latin typeface="NeueHaasGroteskText Std (Body)"/>
                        </a:rPr>
                        <a:t>Hulu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per </a:t>
                      </a:r>
                      <a:r>
                        <a:rPr sz="900" b="0">
                          <a:solidFill>
                            <a:srgbClr val="00B0F0"/>
                          </a:solidFill>
                          <a:latin typeface="NeueHaasGroteskText Std (Body)"/>
                        </a:rPr>
                        <a:t>month </a:t>
                      </a:r>
                      <a:r>
                        <a:rPr sz="900" b="0">
                          <a:solidFill>
                            <a:srgbClr val="00B0F0"/>
                          </a:solidFill>
                          <a:latin typeface="NeueHaasGroteskText Std (Body)"/>
                        </a:rPr>
                        <a:t>for </a:t>
                      </a:r>
                      <a:r>
                        <a:rPr sz="900" b="0">
                          <a:solidFill>
                            <a:srgbClr val="00B0F0"/>
                          </a:solidFill>
                          <a:latin typeface="NeueHaasGroteskText Std (Body)"/>
                        </a:rPr>
                        <a:t>two </a:t>
                      </a:r>
                      <a:r>
                        <a:rPr sz="900" b="0">
                          <a:solidFill>
                            <a:srgbClr val="00B0F0"/>
                          </a:solidFill>
                          <a:latin typeface="NeueHaasGroteskText Std (Body)"/>
                        </a:rPr>
                        <a:t>to </a:t>
                      </a:r>
                      <a:r>
                        <a:rPr sz="900" b="0">
                          <a:solidFill>
                            <a:srgbClr val="00B0F0"/>
                          </a:solidFill>
                          <a:latin typeface="NeueHaasGroteskText Std (Body)"/>
                        </a:rPr>
                        <a:t>five </a:t>
                      </a:r>
                      <a:r>
                        <a:rPr sz="900" b="0">
                          <a:solidFill>
                            <a:srgbClr val="00B0F0"/>
                          </a:solidFill>
                          <a:latin typeface="NeueHaasGroteskText Std (Body)"/>
                        </a:rPr>
                        <a:t>lines. </a:t>
                      </a:r>
                      <a:r>
                        <a:rPr sz="900" b="0">
                          <a:solidFill>
                            <a:srgbClr val="00B0F0"/>
                          </a:solidFill>
                          <a:latin typeface="NeueHaasGroteskText Std (Body)"/>
                        </a:rPr>
                        <a:t>(savings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plan </a:t>
                      </a:r>
                      <a:r>
                        <a:rPr sz="900" b="0">
                          <a:solidFill>
                            <a:srgbClr val="00B0F0"/>
                          </a:solidFill>
                          <a:latin typeface="NeueHaasGroteskText Std (Body)"/>
                        </a:rPr>
                        <a:t>until </a:t>
                      </a:r>
                      <a:r>
                        <a:rPr sz="900" b="0">
                          <a:solidFill>
                            <a:srgbClr val="00B0F0"/>
                          </a:solidFill>
                          <a:latin typeface="NeueHaasGroteskText Std (Body)"/>
                        </a:rPr>
                        <a:t>3/31/19) (11/17/17)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1">
                          <a:solidFill>
                            <a:srgbClr val="000000"/>
                          </a:solidFill>
                          <a:latin typeface="NeueHaasGroteskText Std (Body)"/>
                        </a:rPr>
                        <a:t>free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bring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device </a:t>
                      </a:r>
                      <a:r>
                        <a:rPr sz="900" b="0">
                          <a:solidFill>
                            <a:srgbClr val="000000"/>
                          </a:solidFill>
                          <a:latin typeface="NeueHaasGroteskText Std (Body)"/>
                        </a:rPr>
                        <a:t>(reqs. </a:t>
                      </a:r>
                      <a:r>
                        <a:rPr sz="900" b="0">
                          <a:solidFill>
                            <a:srgbClr val="000000"/>
                          </a:solidFill>
                          <a:latin typeface="NeueHaasGroteskText Std (Body)"/>
                        </a:rPr>
                        <a:t>unlocked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Sprint </a:t>
                      </a:r>
                      <a:r>
                        <a:rPr sz="900" b="0">
                          <a:solidFill>
                            <a:srgbClr val="000000"/>
                          </a:solidFill>
                          <a:latin typeface="NeueHaasGroteskText Std (Body)"/>
                        </a:rPr>
                        <a:t>SIM </a:t>
                      </a:r>
                      <a:r>
                        <a:rPr sz="900" b="0">
                          <a:solidFill>
                            <a:srgbClr val="000000"/>
                          </a:solidFill>
                          <a:latin typeface="NeueHaasGroteskText Std (Body)"/>
                        </a:rPr>
                        <a:t>card, </a:t>
                      </a:r>
                      <a:r>
                        <a:rPr sz="900" b="0">
                          <a:solidFill>
                            <a:srgbClr val="000000"/>
                          </a:solidFill>
                          <a:latin typeface="NeueHaasGroteskText Std (Body)"/>
                        </a:rPr>
                        <a:t>ebill </a:t>
                      </a:r>
                      <a:r>
                        <a:rPr sz="900" b="0">
                          <a:solidFill>
                            <a:srgbClr val="000000"/>
                          </a:solidFill>
                          <a:latin typeface="NeueHaasGroteskText Std (Body)"/>
                        </a:rPr>
                        <a:t>and </a:t>
                      </a:r>
                      <a:r>
                        <a:rPr sz="900" b="0">
                          <a:solidFill>
                            <a:srgbClr val="000000"/>
                          </a:solidFill>
                          <a:latin typeface="NeueHaasGroteskText Std (Body)"/>
                        </a:rPr>
                        <a:t>autopay,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a:t>
                      </a:r>
                      <a:r>
                        <a:rPr sz="900" b="0">
                          <a:solidFill>
                            <a:srgbClr val="000000"/>
                          </a:solidFill>
                          <a:latin typeface="NeueHaasGroteskText Std (Body)"/>
                        </a:rPr>
                        <a:t>or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 </a:t>
                      </a:r>
                      <a:r>
                        <a:rPr sz="900" b="0">
                          <a:solidFill>
                            <a:srgbClr val="000000"/>
                          </a:solidFill>
                          <a:latin typeface="NeueHaasGroteskText Std (Body)"/>
                        </a:rPr>
                        <a:t>+ </a:t>
                      </a:r>
                      <a:r>
                        <a:rPr sz="900" b="0">
                          <a:solidFill>
                            <a:srgbClr val="000000"/>
                          </a:solidFill>
                          <a:latin typeface="NeueHaasGroteskText Std (Body)"/>
                        </a:rPr>
                        <a:t>10GB </a:t>
                      </a:r>
                      <a:r>
                        <a:rPr sz="900" b="0">
                          <a:solidFill>
                            <a:srgbClr val="000000"/>
                          </a:solidFill>
                          <a:latin typeface="NeueHaasGroteskText Std (Body)"/>
                        </a:rPr>
                        <a:t>hotspot. </a:t>
                      </a:r>
                      <a:r>
                        <a:rPr sz="900" b="0">
                          <a:solidFill>
                            <a:srgbClr val="000000"/>
                          </a:solidFill>
                          <a:latin typeface="NeueHaasGroteskText Std (Body)"/>
                        </a:rPr>
                        <a:t>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$30 </a:t>
                      </a:r>
                      <a:r>
                        <a:rPr sz="900" b="0">
                          <a:solidFill>
                            <a:srgbClr val="000000"/>
                          </a:solidFill>
                          <a:latin typeface="NeueHaasGroteskText Std (Body)"/>
                        </a:rPr>
                        <a:t>to </a:t>
                      </a:r>
                      <a:r>
                        <a:rPr sz="900" b="0">
                          <a:solidFill>
                            <a:srgbClr val="000000"/>
                          </a:solidFill>
                          <a:latin typeface="NeueHaasGroteskText Std (Body)"/>
                        </a:rPr>
                        <a:t>any </a:t>
                      </a:r>
                      <a:r>
                        <a:rPr sz="900" b="0">
                          <a:solidFill>
                            <a:srgbClr val="000000"/>
                          </a:solidFill>
                          <a:latin typeface="NeueHaasGroteskText Std (Body)"/>
                        </a:rPr>
                        <a:t>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0">
                          <a:solidFill>
                            <a:srgbClr val="000000"/>
                          </a:solidFill>
                          <a:latin typeface="NeueHaasGroteskText Std (Body)"/>
                        </a:rPr>
                        <a:t>2, </a:t>
                      </a:r>
                      <a:r>
                        <a:rPr sz="900" b="1">
                          <a:solidFill>
                            <a:srgbClr val="000000"/>
                          </a:solidFill>
                          <a:latin typeface="NeueHaasGroteskText Std (Body)"/>
                        </a:rPr>
                        <a:t>$60 </a:t>
                      </a:r>
                      <a:r>
                        <a:rPr sz="900" b="0">
                          <a:solidFill>
                            <a:srgbClr val="000000"/>
                          </a:solidFill>
                          <a:latin typeface="NeueHaasGroteskText Std (Body)"/>
                        </a:rPr>
                        <a:t>Unlimited (11/26/16)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2nd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3rd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4th </a:t>
                      </a:r>
                      <a:r>
                        <a:rPr sz="900" b="0">
                          <a:solidFill>
                            <a:srgbClr val="000000"/>
                          </a:solidFill>
                          <a:latin typeface="NeueHaasGroteskText Std (Body)"/>
                        </a:rPr>
                        <a:t>line </a:t>
                      </a:r>
                      <a:r>
                        <a:rPr sz="900" b="0">
                          <a:solidFill>
                            <a:srgbClr val="000000"/>
                          </a:solidFill>
                          <a:latin typeface="NeueHaasGroteskText Std (Body)"/>
                        </a:rPr>
                        <a:t>and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5th </a:t>
                      </a:r>
                      <a:r>
                        <a:rPr sz="900" b="0">
                          <a:solidFill>
                            <a:srgbClr val="000000"/>
                          </a:solidFill>
                          <a:latin typeface="NeueHaasGroteskText Std (Body)"/>
                        </a:rPr>
                        <a:t>line </a:t>
                      </a:r>
                      <a:r>
                        <a:rPr sz="900" b="0">
                          <a:solidFill>
                            <a:srgbClr val="000000"/>
                          </a:solidFill>
                          <a:latin typeface="NeueHaasGroteskText Std (Body)"/>
                        </a:rPr>
                        <a:t>($70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5 </a:t>
                      </a:r>
                      <a:r>
                        <a:rPr sz="900" b="0">
                          <a:solidFill>
                            <a:srgbClr val="000000"/>
                          </a:solidFill>
                          <a:latin typeface="NeueHaasGroteskText Std (Body)"/>
                        </a:rPr>
                        <a:t>lines) (11/26/16)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(11/26/16)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with </a:t>
                      </a:r>
                      <a:r>
                        <a:rPr sz="900" b="0">
                          <a:solidFill>
                            <a:srgbClr val="00B0F0"/>
                          </a:solidFill>
                          <a:latin typeface="NeueHaasGroteskText Std (Body)"/>
                        </a:rPr>
                        <a:t>Unlimited </a:t>
                      </a:r>
                      <a:r>
                        <a:rPr sz="900" b="0">
                          <a:solidFill>
                            <a:srgbClr val="00B0F0"/>
                          </a:solidFill>
                          <a:latin typeface="NeueHaasGroteskText Std (Body)"/>
                        </a:rPr>
                        <a:t>2 </a:t>
                      </a:r>
                      <a:r>
                        <a:rPr sz="900" b="0">
                          <a:solidFill>
                            <a:srgbClr val="00B0F0"/>
                          </a:solidFill>
                          <a:latin typeface="NeueHaasGroteskText Std (Body)"/>
                        </a:rPr>
                        <a:t>plan (11/26/16)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04/13/2018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iPhones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$999.99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$499.99 </a:t>
                      </a:r>
                      <a:r>
                        <a:rPr sz="900" b="0">
                          <a:solidFill>
                            <a:srgbClr val="00B0F0"/>
                          </a:solidFill>
                          <a:latin typeface="NeueHaasGroteskText Std (Body)"/>
                        </a:rPr>
                        <a:t>trade-in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to </a:t>
                      </a:r>
                      <a:r>
                        <a:rPr sz="900" b="0">
                          <a:solidFill>
                            <a:srgbClr val="00B0F0"/>
                          </a:solidFill>
                          <a:latin typeface="NeueHaasGroteskText Std (Body)"/>
                        </a:rPr>
                        <a:t>account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 (03/16/18)
</a:t>
                      </a:r>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Google </a:t>
                      </a:r>
                      <a:r>
                        <a:rPr sz="900" b="0">
                          <a:solidFill>
                            <a:srgbClr val="00B0F0"/>
                          </a:solidFill>
                          <a:latin typeface="NeueHaasGroteskText Std (Body)"/>
                        </a:rPr>
                        <a:t>Pixel </a:t>
                      </a:r>
                      <a:r>
                        <a:rPr sz="900" b="0">
                          <a:solidFill>
                            <a:srgbClr val="00B0F0"/>
                          </a:solidFill>
                          <a:latin typeface="NeueHaasGroteskText Std (Body)"/>
                        </a:rPr>
                        <a:t>2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plus </a:t>
                      </a:r>
                      <a:r>
                        <a:rPr sz="900" b="0">
                          <a:solidFill>
                            <a:srgbClr val="00B0F0"/>
                          </a:solidFill>
                          <a:latin typeface="NeueHaasGroteskText Std (Body)"/>
                        </a:rPr>
                        <a:t>get </a:t>
                      </a:r>
                      <a:r>
                        <a:rPr sz="900" b="1">
                          <a:solidFill>
                            <a:srgbClr val="00B0F0"/>
                          </a:solidFill>
                          <a:latin typeface="NeueHaasGroteskText Std (Body)"/>
                        </a:rPr>
                        <a:t>free </a:t>
                      </a:r>
                      <a:r>
                        <a:rPr sz="900" b="0">
                          <a:solidFill>
                            <a:srgbClr val="00B0F0"/>
                          </a:solidFill>
                          <a:latin typeface="NeueHaasGroteskText Std (Body)"/>
                        </a:rPr>
                        <a:t>YouTube </a:t>
                      </a:r>
                      <a:r>
                        <a:rPr sz="900" b="0">
                          <a:solidFill>
                            <a:srgbClr val="00B0F0"/>
                          </a:solidFill>
                          <a:latin typeface="NeueHaasGroteskText Std (Body)"/>
                        </a:rPr>
                        <a:t>TV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 </a:t>
                      </a:r>
                      <a:r>
                        <a:rPr sz="900" b="0">
                          <a:solidFill>
                            <a:srgbClr val="00B0F0"/>
                          </a:solidFill>
                          <a:latin typeface="NeueHaasGroteskText Std (Body)"/>
                        </a:rPr>
                        <a:t>months, </a:t>
                      </a:r>
                      <a:r>
                        <a:rPr sz="900" b="0">
                          <a:solidFill>
                            <a:srgbClr val="00B0F0"/>
                          </a:solidFill>
                          <a:latin typeface="NeueHaasGroteskText Std (Body)"/>
                        </a:rPr>
                        <a:t>Google </a:t>
                      </a:r>
                      <a:r>
                        <a:rPr sz="900" b="0">
                          <a:solidFill>
                            <a:srgbClr val="00B0F0"/>
                          </a:solidFill>
                          <a:latin typeface="NeueHaasGroteskText Std (Body)"/>
                        </a:rPr>
                        <a:t>Homecast </a:t>
                      </a:r>
                      <a:r>
                        <a:rPr sz="900" b="0">
                          <a:solidFill>
                            <a:srgbClr val="00B0F0"/>
                          </a:solidFill>
                          <a:latin typeface="NeueHaasGroteskText Std (Body)"/>
                        </a:rPr>
                        <a:t>Mini </a:t>
                      </a:r>
                      <a:r>
                        <a:rPr sz="900" b="0">
                          <a:solidFill>
                            <a:srgbClr val="00B0F0"/>
                          </a:solidFill>
                          <a:latin typeface="NeueHaasGroteskText Std (Body)"/>
                        </a:rPr>
                        <a:t>and </a:t>
                      </a:r>
                      <a:r>
                        <a:rPr sz="900" b="0">
                          <a:solidFill>
                            <a:srgbClr val="00B0F0"/>
                          </a:solidFill>
                          <a:latin typeface="NeueHaasGroteskText Std (Body)"/>
                        </a:rPr>
                        <a:t>Chromecast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$849.99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$424.99 </a:t>
                      </a:r>
                      <a:r>
                        <a:rPr sz="900" b="0">
                          <a:solidFill>
                            <a:srgbClr val="00B0F0"/>
                          </a:solidFill>
                          <a:latin typeface="NeueHaasGroteskText Std (Body)"/>
                        </a:rPr>
                        <a:t>trade-in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to </a:t>
                      </a:r>
                      <a:r>
                        <a:rPr sz="900" b="0">
                          <a:solidFill>
                            <a:srgbClr val="00B0F0"/>
                          </a:solidFill>
                          <a:latin typeface="NeueHaasGroteskText Std (Body)"/>
                        </a:rPr>
                        <a:t>account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activation </a:t>
                      </a:r>
                      <a:r>
                        <a:rPr sz="900" b="0">
                          <a:solidFill>
                            <a:srgbClr val="00B0F0"/>
                          </a:solidFill>
                          <a:latin typeface="NeueHaasGroteskText Std (Body)"/>
                        </a:rPr>
                        <a:t>between </a:t>
                      </a:r>
                      <a:r>
                        <a:rPr sz="900" b="0">
                          <a:solidFill>
                            <a:srgbClr val="00B0F0"/>
                          </a:solidFill>
                          <a:latin typeface="NeueHaasGroteskText Std (Body)"/>
                        </a:rPr>
                        <a:t>4/5-5/30, </a:t>
                      </a:r>
                      <a:r>
                        <a:rPr sz="900" b="0">
                          <a:solidFill>
                            <a:srgbClr val="00B0F0"/>
                          </a:solidFill>
                          <a:latin typeface="NeueHaasGroteskText Std (Body)"/>
                        </a:rPr>
                        <a:t>Google </a:t>
                      </a:r>
                      <a:r>
                        <a:rPr sz="900" b="0">
                          <a:solidFill>
                            <a:srgbClr val="00B0F0"/>
                          </a:solidFill>
                          <a:latin typeface="NeueHaasGroteskText Std (Body)"/>
                        </a:rPr>
                        <a:t>offers </a:t>
                      </a:r>
                      <a:r>
                        <a:rPr sz="900" b="0">
                          <a:solidFill>
                            <a:srgbClr val="00B0F0"/>
                          </a:solidFill>
                          <a:latin typeface="NeueHaasGroteskText Std (Body)"/>
                        </a:rPr>
                        <a:t>must </a:t>
                      </a:r>
                      <a:r>
                        <a:rPr sz="900" b="0">
                          <a:solidFill>
                            <a:srgbClr val="00B0F0"/>
                          </a:solidFill>
                          <a:latin typeface="NeueHaasGroteskText Std (Body)"/>
                        </a:rPr>
                        <a:t>be </a:t>
                      </a:r>
                      <a:r>
                        <a:rPr sz="900" b="0">
                          <a:solidFill>
                            <a:srgbClr val="00B0F0"/>
                          </a:solidFill>
                          <a:latin typeface="NeueHaasGroteskText Std (Body)"/>
                        </a:rPr>
                        <a:t>redeemed </a:t>
                      </a:r>
                      <a:r>
                        <a:rPr sz="900" b="0">
                          <a:solidFill>
                            <a:srgbClr val="00B0F0"/>
                          </a:solidFill>
                          <a:latin typeface="NeueHaasGroteskText Std (Body)"/>
                        </a:rPr>
                        <a:t>by </a:t>
                      </a:r>
                      <a:r>
                        <a:rPr sz="900" b="0">
                          <a:solidFill>
                            <a:srgbClr val="00B0F0"/>
                          </a:solidFill>
                          <a:latin typeface="NeueHaasGroteskText Std (Body)"/>
                        </a:rPr>
                        <a:t>6/30) </a:t>
                      </a:r>
                      <a:r>
                        <a:rPr sz="900" b="0">
                          <a:solidFill>
                            <a:srgbClr val="00B0F0"/>
                          </a:solidFill>
                          <a:latin typeface="NeueHaasGroteskText Std (Body)"/>
                        </a:rPr>
                        <a:t> (04/05/18)
</a:t>
                      </a:r>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Android </a:t>
                      </a:r>
                      <a:r>
                        <a:rPr sz="900" b="0">
                          <a:solidFill>
                            <a:srgbClr val="00B0F0"/>
                          </a:solidFill>
                          <a:latin typeface="NeueHaasGroteskText Std (Body)"/>
                        </a:rPr>
                        <a:t>phones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$929.99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$464.99 </a:t>
                      </a:r>
                      <a:r>
                        <a:rPr sz="900" b="0">
                          <a:solidFill>
                            <a:srgbClr val="00B0F0"/>
                          </a:solidFill>
                          <a:latin typeface="NeueHaasGroteskText Std (Body)"/>
                        </a:rPr>
                        <a:t>trade </a:t>
                      </a:r>
                      <a:r>
                        <a:rPr sz="900" b="0">
                          <a:solidFill>
                            <a:srgbClr val="00B0F0"/>
                          </a:solidFill>
                          <a:latin typeface="NeueHaasGroteskText Std (Body)"/>
                        </a:rPr>
                        <a:t>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(04/05/18)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$300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after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elig. </a:t>
                      </a:r>
                      <a:r>
                        <a:rPr sz="900" b="0">
                          <a:solidFill>
                            <a:srgbClr val="000000"/>
                          </a:solidFill>
                          <a:latin typeface="NeueHaasGroteskText Std (Body)"/>
                        </a:rPr>
                        <a:t>smartphone </a:t>
                      </a:r>
                      <a:r>
                        <a:rPr sz="900" b="0">
                          <a:solidFill>
                            <a:srgbClr val="000000"/>
                          </a:solidFill>
                          <a:latin typeface="NeueHaasGroteskText Std (Body)"/>
                        </a:rPr>
                        <a:t>(Req’s </a:t>
                      </a:r>
                      <a:r>
                        <a:rPr sz="900" b="0">
                          <a:solidFill>
                            <a:srgbClr val="000000"/>
                          </a:solidFill>
                          <a:latin typeface="NeueHaasGroteskText Std (Body)"/>
                        </a:rPr>
                        <a:t>min. </a:t>
                      </a:r>
                      <a:r>
                        <a:rPr sz="900" b="1">
                          <a:solidFill>
                            <a:srgbClr val="000000"/>
                          </a:solidFill>
                          <a:latin typeface="NeueHaasGroteskText Std (Body)"/>
                        </a:rPr>
                        <a:t>$45/mo </a:t>
                      </a:r>
                      <a:r>
                        <a:rPr sz="900" b="0">
                          <a:solidFill>
                            <a:srgbClr val="000000"/>
                          </a:solidFill>
                          <a:latin typeface="NeueHaasGroteskText Std (Body)"/>
                        </a:rPr>
                        <a:t>after </a:t>
                      </a:r>
                      <a:r>
                        <a:rPr sz="900" b="0">
                          <a:solidFill>
                            <a:srgbClr val="000000"/>
                          </a:solidFill>
                          <a:latin typeface="NeueHaasGroteskText Std (Body)"/>
                        </a:rPr>
                        <a:t>autopay </a:t>
                      </a:r>
                      <a:r>
                        <a:rPr sz="900" b="0">
                          <a:solidFill>
                            <a:srgbClr val="000000"/>
                          </a:solidFill>
                          <a:latin typeface="NeueHaasGroteskText Std (Body)"/>
                        </a:rPr>
                        <a:t>and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 (03/02/18)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smartphone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down </a:t>
                      </a:r>
                      <a:r>
                        <a:rPr sz="900" b="0">
                          <a:solidFill>
                            <a:srgbClr val="000000"/>
                          </a:solidFill>
                          <a:latin typeface="NeueHaasGroteskText Std (Body)"/>
                        </a:rPr>
                        <a:t>payment </a:t>
                      </a:r>
                      <a:r>
                        <a:rPr sz="900" b="0">
                          <a:solidFill>
                            <a:srgbClr val="000000"/>
                          </a:solidFill>
                          <a:latin typeface="NeueHaasGroteskText Std (Body)"/>
                        </a:rPr>
                        <a:t>with </a:t>
                      </a:r>
                      <a:r>
                        <a:rPr sz="900" b="0">
                          <a:solidFill>
                            <a:srgbClr val="000000"/>
                          </a:solidFill>
                          <a:latin typeface="NeueHaasGroteskText Std (Body)"/>
                        </a:rPr>
                        <a:t>JUMP! </a:t>
                      </a:r>
                      <a:r>
                        <a:rPr sz="900" b="0">
                          <a:solidFill>
                            <a:srgbClr val="000000"/>
                          </a:solidFill>
                          <a:latin typeface="NeueHaasGroteskText Std (Body)"/>
                        </a:rPr>
                        <a:t>On </a:t>
                      </a:r>
                      <a:r>
                        <a:rPr sz="900" b="0">
                          <a:solidFill>
                            <a:srgbClr val="000000"/>
                          </a:solidFill>
                          <a:latin typeface="NeueHaasGroteskText Std (Body)"/>
                        </a:rPr>
                        <a:t>Demand.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agreement. </a:t>
                      </a:r>
                      <a:r>
                        <a:rPr sz="900" b="0">
                          <a:solidFill>
                            <a:srgbClr val="000000"/>
                          </a:solidFill>
                          <a:latin typeface="NeueHaasGroteskText Std (Body)"/>
                        </a:rPr>
                        <a:t>Trade-in </a:t>
                      </a:r>
                      <a:r>
                        <a:rPr sz="900" b="0">
                          <a:solidFill>
                            <a:srgbClr val="000000"/>
                          </a:solidFill>
                          <a:latin typeface="NeueHaasGroteskText Std (Body)"/>
                        </a:rPr>
                        <a:t>and </a:t>
                      </a:r>
                      <a:r>
                        <a:rPr sz="900" b="0">
                          <a:solidFill>
                            <a:srgbClr val="000000"/>
                          </a:solidFill>
                          <a:latin typeface="NeueHaasGroteskText Std (Body)"/>
                        </a:rPr>
                        <a:t>uprade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device </a:t>
                      </a:r>
                      <a:r>
                        <a:rPr sz="900" b="0">
                          <a:solidFill>
                            <a:srgbClr val="000000"/>
                          </a:solidFill>
                          <a:latin typeface="NeueHaasGroteskText Std (Body)"/>
                        </a:rPr>
                        <a:t>once </a:t>
                      </a:r>
                      <a:r>
                        <a:rPr sz="900" b="0">
                          <a:solidFill>
                            <a:srgbClr val="000000"/>
                          </a:solidFill>
                          <a:latin typeface="NeueHaasGroteskText Std (Body)"/>
                        </a:rPr>
                        <a:t>every </a:t>
                      </a:r>
                      <a:r>
                        <a:rPr sz="900" b="0">
                          <a:solidFill>
                            <a:srgbClr val="000000"/>
                          </a:solidFill>
                          <a:latin typeface="NeueHaasGroteskText Std (Body)"/>
                        </a:rPr>
                        <a:t>30 </a:t>
                      </a:r>
                      <a:r>
                        <a:rPr sz="900" b="0">
                          <a:solidFill>
                            <a:srgbClr val="000000"/>
                          </a:solidFill>
                          <a:latin typeface="NeueHaasGroteskText Std (Body)"/>
                        </a:rPr>
                        <a:t>days. (08/10/17)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04/13/2018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$50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activating </a:t>
                      </a:r>
                      <a:r>
                        <a:rPr sz="900" b="0">
                          <a:solidFill>
                            <a:srgbClr val="000000"/>
                          </a:solidFill>
                          <a:latin typeface="NeueHaasGroteskText Std (Body)"/>
                        </a:rPr>
                        <a:t>new </a:t>
                      </a:r>
                      <a:r>
                        <a:rPr sz="900" b="0">
                          <a:solidFill>
                            <a:srgbClr val="000000"/>
                          </a:solidFill>
                          <a:latin typeface="NeueHaasGroteskText Std (Body)"/>
                        </a:rPr>
                        <a:t>prepaid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prepaid </a:t>
                      </a:r>
                      <a:r>
                        <a:rPr sz="900" b="0">
                          <a:solidFill>
                            <a:srgbClr val="000000"/>
                          </a:solidFill>
                          <a:latin typeface="NeueHaasGroteskText Std (Body)"/>
                        </a:rPr>
                        <a:t>monthly </a:t>
                      </a:r>
                      <a:r>
                        <a:rPr sz="900" b="0">
                          <a:solidFill>
                            <a:srgbClr val="000000"/>
                          </a:solidFill>
                          <a:latin typeface="NeueHaasGroteskText Std (Body)"/>
                        </a:rPr>
                        <a:t>plan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or </a:t>
                      </a:r>
                      <a:r>
                        <a:rPr sz="900" b="0">
                          <a:solidFill>
                            <a:srgbClr val="000000"/>
                          </a:solidFill>
                          <a:latin typeface="NeueHaasGroteskText Std (Body)"/>
                        </a:rPr>
                        <a:t>more, </a:t>
                      </a:r>
                      <a:r>
                        <a:rPr sz="900" b="0">
                          <a:solidFill>
                            <a:srgbClr val="000000"/>
                          </a:solidFill>
                          <a:latin typeface="NeueHaasGroteskText Std (Body)"/>
                        </a:rPr>
                        <a:t>offer </a:t>
                      </a:r>
                      <a:r>
                        <a:rPr sz="900" b="0">
                          <a:solidFill>
                            <a:srgbClr val="000000"/>
                          </a:solidFill>
                          <a:latin typeface="NeueHaasGroteskText Std (Body)"/>
                        </a:rPr>
                        <a:t>ends </a:t>
                      </a:r>
                      <a:r>
                        <a:rPr sz="900" b="0">
                          <a:solidFill>
                            <a:srgbClr val="000000"/>
                          </a:solidFill>
                          <a:latin typeface="NeueHaasGroteskText Std (Body)"/>
                        </a:rPr>
                        <a:t>4.17.18) </a:t>
                      </a:r>
                      <a:r>
                        <a:rPr sz="900" b="0">
                          <a:solidFill>
                            <a:srgbClr val="000000"/>
                          </a:solidFill>
                          <a:latin typeface="NeueHaasGroteskText Std (Body)"/>
                        </a:rPr>
                        <a:t> (02/23/18)
</a:t>
                      </a:r>
                      <a:r>
                        <a:rPr sz="900" b="0">
                          <a:solidFill>
                            <a:srgbClr val="00B0F0"/>
                          </a:solidFill>
                          <a:latin typeface="NeueHaasGroteskText Std (Body)"/>
                        </a:rPr>
                        <a:t>Get </a:t>
                      </a:r>
                      <a:r>
                        <a:rPr sz="900" b="0">
                          <a:solidFill>
                            <a:srgbClr val="00B0F0"/>
                          </a:solidFill>
                          <a:latin typeface="NeueHaasGroteskText Std (Body)"/>
                        </a:rPr>
                        <a:t>a </a:t>
                      </a:r>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when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buy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phone </a:t>
                      </a:r>
                      <a:r>
                        <a:rPr sz="900" b="0">
                          <a:solidFill>
                            <a:srgbClr val="00B0F0"/>
                          </a:solidFill>
                          <a:latin typeface="NeueHaasGroteskText Std (Body)"/>
                        </a:rPr>
                        <a:t>or </a:t>
                      </a:r>
                      <a:r>
                        <a:rPr sz="900" b="0">
                          <a:solidFill>
                            <a:srgbClr val="00B0F0"/>
                          </a:solidFill>
                          <a:latin typeface="NeueHaasGroteskText Std (Body)"/>
                        </a:rPr>
                        <a:t>bring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device. </a:t>
                      </a:r>
                      <a:r>
                        <a:rPr sz="900" b="0">
                          <a:solidFill>
                            <a:srgbClr val="00B0F0"/>
                          </a:solidFill>
                          <a:latin typeface="NeueHaasGroteskText Std (Body)"/>
                        </a:rPr>
                        <a:t>(reqs.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smartphone) </a:t>
                      </a:r>
                      <a:r>
                        <a:rPr sz="900" b="0">
                          <a:solidFill>
                            <a:srgbClr val="00B0F0"/>
                          </a:solidFill>
                          <a:latin typeface="NeueHaasGroteskText Std (Body)"/>
                        </a:rPr>
                        <a:t> (05/06/17)
</a:t>
                      </a:r>
                    </a:p>
                  </a:txBody>
                  <a:tcPr>
                    <a:solidFill>
                      <a:schemeClr val="accent2"/>
                    </a:solidFill>
                  </a:tcPr>
                </a:tc>
                <a:tc>
                  <a:txBody>
                    <a:bodyPr/>
                    <a:lstStyle/>
                    <a:p>
                      <a:r>
                        <a:rPr sz="900" b="0">
                          <a:solidFill>
                            <a:srgbClr val="000000"/>
                          </a:solidFill>
                          <a:latin typeface="NeueHaasGroteskText Std (Body)"/>
                        </a:rPr>
                        <a:t>Pay </a:t>
                      </a:r>
                      <a:r>
                        <a:rPr sz="900" b="0">
                          <a:solidFill>
                            <a:srgbClr val="000000"/>
                          </a:solidFill>
                          <a:latin typeface="NeueHaasGroteskText Std (Body)"/>
                        </a:rPr>
                        <a:t>off </a:t>
                      </a:r>
                      <a:r>
                        <a:rPr sz="900" b="0">
                          <a:solidFill>
                            <a:srgbClr val="000000"/>
                          </a:solidFill>
                          <a:latin typeface="NeueHaasGroteskText Std (Body)"/>
                        </a:rPr>
                        <a:t>ETFs </a:t>
                      </a:r>
                      <a:r>
                        <a:rPr sz="900" b="0">
                          <a:solidFill>
                            <a:srgbClr val="000000"/>
                          </a:solidFill>
                          <a:latin typeface="NeueHaasGroteskText Std (Body)"/>
                        </a:rPr>
                        <a:t>with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in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AT&amp;T (03/01/17)
</a:t>
                      </a:r>
                    </a:p>
                  </a:txBody>
                  <a:tcPr>
                    <a:solidFill>
                      <a:schemeClr val="accent2"/>
                    </a:solidFill>
                  </a:tcPr>
                </a:tc>
                <a:tc>
                  <a:txBody>
                    <a:bodyPr/>
                    <a:lstStyle/>
                    <a:p>
                      <a:r>
                        <a:rPr sz="900" b="0">
                          <a:solidFill>
                            <a:srgbClr val="000000"/>
                          </a:solidFill>
                          <a:latin typeface="NeueHaasGroteskText Std (Body)"/>
                        </a:rPr>
                        <a:t>Carrier </a:t>
                      </a:r>
                      <a:r>
                        <a:rPr sz="900" b="0">
                          <a:solidFill>
                            <a:srgbClr val="000000"/>
                          </a:solidFill>
                          <a:latin typeface="NeueHaasGroteskText Std (Body)"/>
                        </a:rPr>
                        <a:t>Freedom: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to </a:t>
                      </a:r>
                      <a:r>
                        <a:rPr sz="900" b="0">
                          <a:solidFill>
                            <a:srgbClr val="000000"/>
                          </a:solidFill>
                          <a:latin typeface="NeueHaasGroteskText Std (Body)"/>
                        </a:rPr>
                        <a:t>pay </a:t>
                      </a:r>
                      <a:r>
                        <a:rPr sz="900" b="0">
                          <a:solidFill>
                            <a:srgbClr val="000000"/>
                          </a:solidFill>
                          <a:latin typeface="NeueHaasGroteskText Std (Body)"/>
                        </a:rPr>
                        <a:t>early </a:t>
                      </a:r>
                      <a:r>
                        <a:rPr sz="900" b="0">
                          <a:solidFill>
                            <a:srgbClr val="000000"/>
                          </a:solidFill>
                          <a:latin typeface="NeueHaasGroteskText Std (Body)"/>
                        </a:rPr>
                        <a:t>termination </a:t>
                      </a:r>
                      <a:r>
                        <a:rPr sz="900" b="0">
                          <a:solidFill>
                            <a:srgbClr val="000000"/>
                          </a:solidFill>
                          <a:latin typeface="NeueHaasGroteskText Std (Body)"/>
                        </a:rPr>
                        <a:t>fees (11/24/17)
</a:t>
                      </a:r>
                      <a:r>
                        <a:rPr sz="900" b="0">
                          <a:solidFill>
                            <a:srgbClr val="000000"/>
                          </a:solidFill>
                          <a:latin typeface="NeueHaasGroteskText Std (Body)"/>
                        </a:rPr>
                        <a:t>Switch </a:t>
                      </a:r>
                      <a:r>
                        <a:rPr sz="900" b="0">
                          <a:solidFill>
                            <a:srgbClr val="000000"/>
                          </a:solidFill>
                          <a:latin typeface="NeueHaasGroteskText Std (Body)"/>
                        </a:rPr>
                        <a:t>from </a:t>
                      </a:r>
                      <a:r>
                        <a:rPr sz="900" b="0">
                          <a:solidFill>
                            <a:srgbClr val="000000"/>
                          </a:solidFill>
                          <a:latin typeface="NeueHaasGroteskText Std (Body)"/>
                        </a:rPr>
                        <a:t>Verizon, </a:t>
                      </a:r>
                      <a:r>
                        <a:rPr sz="900" b="0">
                          <a:solidFill>
                            <a:srgbClr val="000000"/>
                          </a:solidFill>
                          <a:latin typeface="NeueHaasGroteskText Std (Body)"/>
                        </a:rPr>
                        <a:t>keep </a:t>
                      </a:r>
                      <a:r>
                        <a:rPr sz="900" b="0">
                          <a:solidFill>
                            <a:srgbClr val="000000"/>
                          </a:solidFill>
                          <a:latin typeface="NeueHaasGroteskText Std (Body)"/>
                        </a:rPr>
                        <a:t>your </a:t>
                      </a:r>
                      <a:r>
                        <a:rPr sz="900" b="0">
                          <a:solidFill>
                            <a:srgbClr val="000000"/>
                          </a:solidFill>
                          <a:latin typeface="NeueHaasGroteskText Std (Body)"/>
                        </a:rPr>
                        <a:t>eligible </a:t>
                      </a:r>
                      <a:r>
                        <a:rPr sz="900" b="0">
                          <a:solidFill>
                            <a:srgbClr val="000000"/>
                          </a:solidFill>
                          <a:latin typeface="NeueHaasGroteskText Std (Body)"/>
                        </a:rPr>
                        <a:t>iPhone, </a:t>
                      </a:r>
                      <a:r>
                        <a:rPr sz="900" b="0">
                          <a:solidFill>
                            <a:srgbClr val="000000"/>
                          </a:solidFill>
                          <a:latin typeface="NeueHaasGroteskText Std (Body)"/>
                        </a:rPr>
                        <a:t>Pixel,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S8/S8+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remaining </a:t>
                      </a:r>
                      <a:r>
                        <a:rPr sz="900" b="0">
                          <a:solidFill>
                            <a:srgbClr val="000000"/>
                          </a:solidFill>
                          <a:latin typeface="NeueHaasGroteskText Std (Body)"/>
                        </a:rPr>
                        <a:t>balance </a:t>
                      </a:r>
                      <a:r>
                        <a:rPr sz="900" b="0">
                          <a:solidFill>
                            <a:srgbClr val="000000"/>
                          </a:solidFill>
                          <a:latin typeface="NeueHaasGroteskText Std (Body)"/>
                        </a:rPr>
                        <a:t>paid </a:t>
                      </a:r>
                      <a:r>
                        <a:rPr sz="900" b="0">
                          <a:solidFill>
                            <a:srgbClr val="000000"/>
                          </a:solidFill>
                          <a:latin typeface="NeueHaasGroteskText Std (Body)"/>
                        </a:rPr>
                        <a:t>by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(reqs. </a:t>
                      </a:r>
                      <a:r>
                        <a:rPr sz="900" b="0">
                          <a:solidFill>
                            <a:srgbClr val="000000"/>
                          </a:solidFill>
                          <a:latin typeface="NeueHaasGroteskText Std (Body)"/>
                        </a:rPr>
                        <a:t>Verizon </a:t>
                      </a:r>
                      <a:r>
                        <a:rPr sz="900" b="0">
                          <a:solidFill>
                            <a:srgbClr val="000000"/>
                          </a:solidFill>
                          <a:latin typeface="NeueHaasGroteskText Std (Body)"/>
                        </a:rPr>
                        <a:t>port-in </a:t>
                      </a:r>
                      <a:r>
                        <a:rPr sz="900" b="0">
                          <a:solidFill>
                            <a:srgbClr val="000000"/>
                          </a:solidFill>
                          <a:latin typeface="NeueHaasGroteskText Std (Body)"/>
                        </a:rPr>
                        <a:t>and </a:t>
                      </a:r>
                      <a:r>
                        <a:rPr sz="900" b="0">
                          <a:solidFill>
                            <a:srgbClr val="000000"/>
                          </a:solidFill>
                          <a:latin typeface="NeueHaasGroteskText Std (Body)"/>
                        </a:rPr>
                        <a:t>PDP </a:t>
                      </a:r>
                      <a:r>
                        <a:rPr sz="900" b="0">
                          <a:solidFill>
                            <a:srgbClr val="000000"/>
                          </a:solidFill>
                          <a:latin typeface="NeueHaasGroteskText Std (Body)"/>
                        </a:rPr>
                        <a:t>Plus, </a:t>
                      </a:r>
                      <a:r>
                        <a:rPr sz="900" b="0">
                          <a:solidFill>
                            <a:srgbClr val="000000"/>
                          </a:solidFill>
                          <a:latin typeface="NeueHaasGroteskText Std (Body)"/>
                        </a:rPr>
                        <a:t>covers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5 </a:t>
                      </a:r>
                      <a:r>
                        <a:rPr sz="900" b="0">
                          <a:solidFill>
                            <a:srgbClr val="000000"/>
                          </a:solidFill>
                          <a:latin typeface="NeueHaasGroteskText Std (Body)"/>
                        </a:rPr>
                        <a:t>lines; </a:t>
                      </a:r>
                      <a:r>
                        <a:rPr sz="900" b="0">
                          <a:solidFill>
                            <a:srgbClr val="000000"/>
                          </a:solidFill>
                          <a:latin typeface="NeueHaasGroteskText Std (Body)"/>
                        </a:rPr>
                        <a:t>starts </a:t>
                      </a:r>
                      <a:r>
                        <a:rPr sz="900" b="0">
                          <a:solidFill>
                            <a:srgbClr val="000000"/>
                          </a:solidFill>
                          <a:latin typeface="NeueHaasGroteskText Std (Body)"/>
                        </a:rPr>
                        <a:t>5/31) </a:t>
                      </a:r>
                      <a:r>
                        <a:rPr sz="900" b="0">
                          <a:solidFill>
                            <a:srgbClr val="000000"/>
                          </a:solidFill>
                          <a:latin typeface="NeueHaasGroteskText Std (Body)"/>
                        </a:rPr>
                        <a:t> (05/31/17)
</a:t>
                      </a:r>
                    </a:p>
                  </a:txBody>
                  <a:tcPr>
                    <a:solidFill>
                      <a:schemeClr val="accent2"/>
                    </a:solidFill>
                  </a:tcPr>
                </a:tc>
                <a:tc>
                  <a:txBody>
                    <a:bodyPr/>
                    <a:lstStyle/>
                    <a:p>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via </a:t>
                      </a:r>
                      <a:r>
                        <a:rPr sz="900" b="0">
                          <a:solidFill>
                            <a:srgbClr val="000000"/>
                          </a:solidFill>
                          <a:latin typeface="NeueHaasGroteskText Std (Body)"/>
                        </a:rPr>
                        <a:t>Visa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(less </a:t>
                      </a:r>
                      <a:r>
                        <a:rPr sz="900" b="0">
                          <a:solidFill>
                            <a:srgbClr val="000000"/>
                          </a:solidFill>
                          <a:latin typeface="NeueHaasGroteskText Std (Body)"/>
                        </a:rPr>
                        <a:t>phone </a:t>
                      </a:r>
                      <a:r>
                        <a:rPr sz="900" b="0">
                          <a:solidFill>
                            <a:srgbClr val="000000"/>
                          </a:solidFill>
                          <a:latin typeface="NeueHaasGroteskText Std (Body)"/>
                        </a:rPr>
                        <a:t>trade-in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online </a:t>
                      </a:r>
                      <a:r>
                        <a:rPr sz="900" b="0">
                          <a:solidFill>
                            <a:srgbClr val="000000"/>
                          </a:solidFill>
                          <a:latin typeface="NeueHaasGroteskText Std (Body)"/>
                        </a:rPr>
                        <a:t>registration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(06/29/17)
</a:t>
                      </a:r>
                    </a:p>
                  </a:txBody>
                  <a:tcPr>
                    <a:solidFill>
                      <a:schemeClr val="accent2"/>
                    </a:solidFill>
                  </a:tcPr>
                </a:tc>
                <a:tc>
                  <a:txBody>
                    <a:bodyPr/>
                    <a:lstStyle/>
                    <a:p>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$100/mo.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one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(01/18/18)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a:t>
                      </a:r>
                      <a:r>
                        <a:rPr sz="900" b="0">
                          <a:solidFill>
                            <a:srgbClr val="00B0F0"/>
                          </a:solidFill>
                          <a:latin typeface="NeueHaasGroteskText Std (Body)"/>
                        </a:rPr>
                        <a:t>to </a:t>
                      </a:r>
                      <a:r>
                        <a:rPr sz="900" b="0">
                          <a:solidFill>
                            <a:srgbClr val="00B0F0"/>
                          </a:solidFill>
                          <a:latin typeface="NeueHaasGroteskText Std (Body)"/>
                        </a:rPr>
                        <a:t>MetroPCS </a:t>
                      </a:r>
                      <a:r>
                        <a:rPr sz="900" b="0">
                          <a:solidFill>
                            <a:srgbClr val="00B0F0"/>
                          </a:solidFill>
                          <a:latin typeface="NeueHaasGroteskText Std (Body)"/>
                        </a:rPr>
                        <a:t>on </a:t>
                      </a:r>
                      <a:r>
                        <a:rPr sz="900" b="0">
                          <a:solidFill>
                            <a:srgbClr val="00B0F0"/>
                          </a:solidFill>
                          <a:latin typeface="NeueHaasGroteskText Std (Body)"/>
                        </a:rPr>
                        <a:t>an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rate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receive </a:t>
                      </a:r>
                      <a:r>
                        <a:rPr sz="900" b="0">
                          <a:solidFill>
                            <a:srgbClr val="00B0F0"/>
                          </a:solidFill>
                          <a:latin typeface="NeueHaasGroteskText Std (Body)"/>
                        </a:rPr>
                        <a:t>a </a:t>
                      </a:r>
                      <a:r>
                        <a:rPr sz="900" b="1">
                          <a:solidFill>
                            <a:srgbClr val="00B0F0"/>
                          </a:solidFill>
                          <a:latin typeface="NeueHaasGroteskText Std (Body)"/>
                        </a:rPr>
                        <a:t>$100 </a:t>
                      </a:r>
                      <a:r>
                        <a:rPr sz="900" b="0">
                          <a:solidFill>
                            <a:srgbClr val="00B0F0"/>
                          </a:solidFill>
                          <a:latin typeface="NeueHaasGroteskText Std (Body)"/>
                        </a:rPr>
                        <a:t>MetroPCS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card (04/12/18)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Prime, </a:t>
                      </a:r>
                      <a:r>
                        <a:rPr sz="900" b="0">
                          <a:solidFill>
                            <a:srgbClr val="00B0F0"/>
                          </a:solidFill>
                          <a:latin typeface="NeueHaasGroteskText Std (Body)"/>
                        </a:rPr>
                        <a:t>LG </a:t>
                      </a:r>
                      <a:r>
                        <a:rPr sz="900" b="0">
                          <a:solidFill>
                            <a:srgbClr val="00B0F0"/>
                          </a:solidFill>
                          <a:latin typeface="NeueHaasGroteskText Std (Body)"/>
                        </a:rPr>
                        <a:t>Aristo </a:t>
                      </a:r>
                      <a:r>
                        <a:rPr sz="900" b="0">
                          <a:solidFill>
                            <a:srgbClr val="00B0F0"/>
                          </a:solidFill>
                          <a:latin typeface="NeueHaasGroteskText Std (Body)"/>
                        </a:rPr>
                        <a:t>2, </a:t>
                      </a:r>
                      <a:r>
                        <a:rPr sz="900" b="0">
                          <a:solidFill>
                            <a:srgbClr val="00B0F0"/>
                          </a:solidFill>
                          <a:latin typeface="NeueHaasGroteskText Std (Body)"/>
                        </a:rPr>
                        <a:t>Moto </a:t>
                      </a:r>
                      <a:r>
                        <a:rPr sz="900" b="0">
                          <a:solidFill>
                            <a:srgbClr val="00B0F0"/>
                          </a:solidFill>
                          <a:latin typeface="NeueHaasGroteskText Std (Body)"/>
                        </a:rPr>
                        <a:t>e4, </a:t>
                      </a:r>
                      <a:r>
                        <a:rPr sz="900" b="0">
                          <a:solidFill>
                            <a:srgbClr val="00B0F0"/>
                          </a:solidFill>
                          <a:latin typeface="NeueHaasGroteskText Std (Body)"/>
                        </a:rPr>
                        <a:t>ZTE </a:t>
                      </a:r>
                      <a:r>
                        <a:rPr sz="900" b="0">
                          <a:solidFill>
                            <a:srgbClr val="00B0F0"/>
                          </a:solidFill>
                          <a:latin typeface="NeueHaasGroteskText Std (Body)"/>
                        </a:rPr>
                        <a:t>Avid </a:t>
                      </a:r>
                      <a:r>
                        <a:rPr sz="900" b="0">
                          <a:solidFill>
                            <a:srgbClr val="00B0F0"/>
                          </a:solidFill>
                          <a:latin typeface="NeueHaasGroteskText Std (Body)"/>
                        </a:rPr>
                        <a:t>4, </a:t>
                      </a:r>
                      <a:r>
                        <a:rPr sz="900" b="0">
                          <a:solidFill>
                            <a:srgbClr val="00B0F0"/>
                          </a:solidFill>
                          <a:latin typeface="NeueHaasGroteskText Std (Body)"/>
                        </a:rPr>
                        <a:t>or </a:t>
                      </a:r>
                      <a:r>
                        <a:rPr sz="900" b="0">
                          <a:solidFill>
                            <a:srgbClr val="00B0F0"/>
                          </a:solidFill>
                          <a:latin typeface="NeueHaasGroteskText Std (Body)"/>
                        </a:rPr>
                        <a:t>Coolpad </a:t>
                      </a:r>
                      <a:r>
                        <a:rPr sz="900" b="0">
                          <a:solidFill>
                            <a:srgbClr val="00B0F0"/>
                          </a:solidFill>
                          <a:latin typeface="NeueHaasGroteskText Std (Body)"/>
                        </a:rPr>
                        <a:t>Defiant </a:t>
                      </a:r>
                      <a:r>
                        <a:rPr sz="900" b="0">
                          <a:solidFill>
                            <a:srgbClr val="00B0F0"/>
                          </a:solidFill>
                          <a:latin typeface="NeueHaasGroteskText Std (Body)"/>
                        </a:rPr>
                        <a:t>for </a:t>
                      </a:r>
                      <a:r>
                        <a:rPr sz="900" b="0">
                          <a:solidFill>
                            <a:srgbClr val="00B0F0"/>
                          </a:solidFill>
                          <a:latin typeface="NeueHaasGroteskText Std (Body)"/>
                        </a:rPr>
                        <a:t>free (04/12/18)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(03/31/18)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off </a:t>
                      </a:r>
                      <a:r>
                        <a:rPr sz="900" b="0">
                          <a:solidFill>
                            <a:srgbClr val="00B0F0"/>
                          </a:solidFill>
                          <a:latin typeface="NeueHaasGroteskText Std (Body)"/>
                        </a:rPr>
                        <a:t>selected </a:t>
                      </a:r>
                      <a:r>
                        <a:rPr sz="900" b="0">
                          <a:solidFill>
                            <a:srgbClr val="00B0F0"/>
                          </a:solidFill>
                          <a:latin typeface="NeueHaasGroteskText Std (Body)"/>
                        </a:rPr>
                        <a:t>smartphones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(03/30/18)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$40/mo. </a:t>
                      </a:r>
                      <a:r>
                        <a:rPr sz="900" b="0">
                          <a:solidFill>
                            <a:srgbClr val="00B0F0"/>
                          </a:solidFill>
                          <a:latin typeface="NeueHaasGroteskText Std (Body)"/>
                        </a:rPr>
                        <a:t>for </a:t>
                      </a:r>
                      <a:r>
                        <a:rPr sz="900" b="0">
                          <a:solidFill>
                            <a:srgbClr val="00B0F0"/>
                          </a:solidFill>
                          <a:latin typeface="NeueHaasGroteskText Std (Body)"/>
                        </a:rPr>
                        <a:t>one </a:t>
                      </a:r>
                      <a:r>
                        <a:rPr sz="900" b="0">
                          <a:solidFill>
                            <a:srgbClr val="00B0F0"/>
                          </a:solidFill>
                          <a:latin typeface="NeueHaasGroteskText Std (Body)"/>
                        </a:rPr>
                        <a:t>year </a:t>
                      </a:r>
                      <a:r>
                        <a:rPr sz="900" b="0">
                          <a:solidFill>
                            <a:srgbClr val="00B0F0"/>
                          </a:solidFill>
                          <a:latin typeface="NeueHaasGroteskText Std (Body)"/>
                        </a:rPr>
                        <a:t>on </a:t>
                      </a:r>
                      <a:r>
                        <a:rPr sz="900" b="0">
                          <a:solidFill>
                            <a:srgbClr val="00B0F0"/>
                          </a:solidFill>
                          <a:latin typeface="NeueHaasGroteskText Std (Body)"/>
                        </a:rPr>
                        <a:t>Cricket </a:t>
                      </a:r>
                      <a:r>
                        <a:rPr sz="900" b="0">
                          <a:solidFill>
                            <a:srgbClr val="00B0F0"/>
                          </a:solidFill>
                          <a:latin typeface="NeueHaasGroteskText Std (Body)"/>
                        </a:rPr>
                        <a:t>Unlimited </a:t>
                      </a:r>
                      <a:r>
                        <a:rPr sz="900" b="0">
                          <a:solidFill>
                            <a:srgbClr val="00B0F0"/>
                          </a:solidFill>
                          <a:latin typeface="NeueHaasGroteskText Std (Body)"/>
                        </a:rPr>
                        <a:t>2 </a:t>
                      </a:r>
                      <a:r>
                        <a:rPr sz="900" b="0">
                          <a:solidFill>
                            <a:srgbClr val="00B0F0"/>
                          </a:solidFill>
                          <a:latin typeface="NeueHaasGroteskText Std (Body)"/>
                        </a:rPr>
                        <a:t>Plan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(11/26/16)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Verso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(01/22/17)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PULSEMIX </a:t>
                      </a:r>
                      <a:r>
                        <a:rPr sz="900" b="0">
                          <a:solidFill>
                            <a:srgbClr val="000000"/>
                          </a:solidFill>
                          <a:latin typeface="NeueHaasGroteskText Std (Body)"/>
                        </a:rPr>
                        <a:t>for </a:t>
                      </a:r>
                      <a:r>
                        <a:rPr sz="900" b="1">
                          <a:solidFill>
                            <a:srgbClr val="000000"/>
                          </a:solidFill>
                          <a:latin typeface="NeueHaasGroteskText Std (Body)"/>
                        </a:rPr>
                        <a:t>$9.99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(02/07/18)
</a:t>
                      </a:r>
                      <a:r>
                        <a:rPr sz="900" b="0">
                          <a:solidFill>
                            <a:srgbClr val="FF0000"/>
                          </a:solidFill>
                          <a:latin typeface="NeueHaasGroteskText Std (Body)"/>
                        </a:rPr>
                        <a:t>Get </a:t>
                      </a:r>
                      <a:r>
                        <a:rPr sz="900" b="0">
                          <a:solidFill>
                            <a:srgbClr val="FF0000"/>
                          </a:solidFill>
                          <a:latin typeface="NeueHaasGroteskText Std (Body)"/>
                        </a:rPr>
                        <a:t>ZTE </a:t>
                      </a:r>
                      <a:r>
                        <a:rPr sz="900" b="0">
                          <a:solidFill>
                            <a:srgbClr val="FF0000"/>
                          </a:solidFill>
                          <a:latin typeface="NeueHaasGroteskText Std (Body)"/>
                        </a:rPr>
                        <a:t>Blade </a:t>
                      </a:r>
                      <a:r>
                        <a:rPr sz="900" b="0">
                          <a:solidFill>
                            <a:srgbClr val="FF0000"/>
                          </a:solidFill>
                          <a:latin typeface="NeueHaasGroteskText Std (Body)"/>
                        </a:rPr>
                        <a:t>X </a:t>
                      </a:r>
                      <a:r>
                        <a:rPr sz="900" b="0">
                          <a:solidFill>
                            <a:srgbClr val="FF0000"/>
                          </a:solidFill>
                          <a:latin typeface="NeueHaasGroteskText Std (Body)"/>
                        </a:rPr>
                        <a:t>Max </a:t>
                      </a:r>
                      <a:r>
                        <a:rPr sz="900" b="0">
                          <a:solidFill>
                            <a:srgbClr val="FF0000"/>
                          </a:solidFill>
                          <a:latin typeface="NeueHaasGroteskText Std (Body)"/>
                        </a:rPr>
                        <a:t>for </a:t>
                      </a:r>
                      <a:r>
                        <a:rPr sz="900" b="1">
                          <a:solidFill>
                            <a:srgbClr val="FF0000"/>
                          </a:solidFill>
                          <a:latin typeface="NeueHaasGroteskText Std (Body)"/>
                        </a:rPr>
                        <a:t>$99.99 </a:t>
                      </a:r>
                      <a:r>
                        <a:rPr sz="900" b="0">
                          <a:solidFill>
                            <a:srgbClr val="FF0000"/>
                          </a:solidFill>
                          <a:latin typeface="NeueHaasGroteskText Std (Body)"/>
                        </a:rPr>
                        <a:t>when </a:t>
                      </a:r>
                      <a:r>
                        <a:rPr sz="900" b="0">
                          <a:solidFill>
                            <a:srgbClr val="FF0000"/>
                          </a:solidFill>
                          <a:latin typeface="NeueHaasGroteskText Std (Body)"/>
                        </a:rPr>
                        <a:t>porting </a:t>
                      </a:r>
                      <a:r>
                        <a:rPr sz="900" b="0">
                          <a:solidFill>
                            <a:srgbClr val="FF0000"/>
                          </a:solidFill>
                          <a:latin typeface="NeueHaasGroteskText Std (Body)"/>
                        </a:rPr>
                        <a:t>a </a:t>
                      </a:r>
                      <a:r>
                        <a:rPr sz="900" b="0">
                          <a:solidFill>
                            <a:srgbClr val="FF0000"/>
                          </a:solidFill>
                          <a:latin typeface="NeueHaasGroteskText Std (Body)"/>
                        </a:rPr>
                        <a:t>number. (01/15/17)
</a:t>
                      </a:r>
                      <a:r>
                        <a:rPr sz="900" b="0">
                          <a:solidFill>
                            <a:srgbClr val="FF0000"/>
                          </a:solidFill>
                          <a:latin typeface="NeueHaasGroteskText Std (Body)"/>
                        </a:rPr>
                        <a:t>Get </a:t>
                      </a:r>
                      <a:r>
                        <a:rPr sz="900" b="0">
                          <a:solidFill>
                            <a:srgbClr val="FF0000"/>
                          </a:solidFill>
                          <a:latin typeface="NeueHaasGroteskText Std (Body)"/>
                        </a:rPr>
                        <a:t>HTC </a:t>
                      </a:r>
                      <a:r>
                        <a:rPr sz="900" b="0">
                          <a:solidFill>
                            <a:srgbClr val="FF0000"/>
                          </a:solidFill>
                          <a:latin typeface="NeueHaasGroteskText Std (Body)"/>
                        </a:rPr>
                        <a:t>Desire </a:t>
                      </a:r>
                      <a:r>
                        <a:rPr sz="900" b="0">
                          <a:solidFill>
                            <a:srgbClr val="FF0000"/>
                          </a:solidFill>
                          <a:latin typeface="NeueHaasGroteskText Std (Body)"/>
                        </a:rPr>
                        <a:t>555 </a:t>
                      </a:r>
                      <a:r>
                        <a:rPr sz="900" b="0">
                          <a:solidFill>
                            <a:srgbClr val="FF0000"/>
                          </a:solidFill>
                          <a:latin typeface="NeueHaasGroteskText Std (Body)"/>
                        </a:rPr>
                        <a:t>for </a:t>
                      </a:r>
                      <a:r>
                        <a:rPr sz="900" b="1">
                          <a:solidFill>
                            <a:srgbClr val="FF0000"/>
                          </a:solidFill>
                          <a:latin typeface="NeueHaasGroteskText Std (Body)"/>
                        </a:rPr>
                        <a:t>$89.99 </a:t>
                      </a:r>
                      <a:r>
                        <a:rPr sz="900" b="0">
                          <a:solidFill>
                            <a:srgbClr val="FF0000"/>
                          </a:solidFill>
                          <a:latin typeface="NeueHaasGroteskText Std (Body)"/>
                        </a:rPr>
                        <a:t>when </a:t>
                      </a:r>
                      <a:r>
                        <a:rPr sz="900" b="0">
                          <a:solidFill>
                            <a:srgbClr val="FF0000"/>
                          </a:solidFill>
                          <a:latin typeface="NeueHaasGroteskText Std (Body)"/>
                        </a:rPr>
                        <a:t>porting </a:t>
                      </a:r>
                      <a:r>
                        <a:rPr sz="900" b="0">
                          <a:solidFill>
                            <a:srgbClr val="FF0000"/>
                          </a:solidFill>
                          <a:latin typeface="NeueHaasGroteskText Std (Body)"/>
                        </a:rPr>
                        <a:t>a </a:t>
                      </a:r>
                      <a:r>
                        <a:rPr sz="900" b="0">
                          <a:solidFill>
                            <a:srgbClr val="FF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Samsung </a:t>
                      </a:r>
                      <a:r>
                        <a:rPr sz="900" b="0">
                          <a:solidFill>
                            <a:srgbClr val="000000"/>
                          </a:solidFill>
                          <a:latin typeface="NeueHaasGroteskText Std (Body)"/>
                        </a:rPr>
                        <a:t>Halo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$149.99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(01/26/18)
</a:t>
                      </a:r>
                      <a:r>
                        <a:rPr sz="900" b="0">
                          <a:solidFill>
                            <a:srgbClr val="FF0000"/>
                          </a:solidFill>
                          <a:latin typeface="NeueHaasGroteskText Std (Body)"/>
                        </a:rPr>
                        <a:t>Get </a:t>
                      </a:r>
                      <a:r>
                        <a:rPr sz="900" b="0">
                          <a:solidFill>
                            <a:srgbClr val="FF0000"/>
                          </a:solidFill>
                          <a:latin typeface="NeueHaasGroteskText Std (Body)"/>
                        </a:rPr>
                        <a:t>Amp </a:t>
                      </a:r>
                      <a:r>
                        <a:rPr sz="900" b="0">
                          <a:solidFill>
                            <a:srgbClr val="FF0000"/>
                          </a:solidFill>
                          <a:latin typeface="NeueHaasGroteskText Std (Body)"/>
                        </a:rPr>
                        <a:t>Prime </a:t>
                      </a:r>
                      <a:r>
                        <a:rPr sz="900" b="0">
                          <a:solidFill>
                            <a:srgbClr val="FF0000"/>
                          </a:solidFill>
                          <a:latin typeface="NeueHaasGroteskText Std (Body)"/>
                        </a:rPr>
                        <a:t>2 </a:t>
                      </a:r>
                      <a:r>
                        <a:rPr sz="900" b="0">
                          <a:solidFill>
                            <a:srgbClr val="FF0000"/>
                          </a:solidFill>
                          <a:latin typeface="NeueHaasGroteskText Std (Body)"/>
                        </a:rPr>
                        <a:t>for </a:t>
                      </a:r>
                      <a:r>
                        <a:rPr sz="900" b="1">
                          <a:solidFill>
                            <a:srgbClr val="FF0000"/>
                          </a:solidFill>
                          <a:latin typeface="NeueHaasGroteskText Std (Body)"/>
                        </a:rPr>
                        <a:t>$49.99 </a:t>
                      </a:r>
                      <a:r>
                        <a:rPr sz="900" b="0">
                          <a:solidFill>
                            <a:srgbClr val="FF0000"/>
                          </a:solidFill>
                          <a:latin typeface="NeueHaasGroteskText Std (Body)"/>
                        </a:rPr>
                        <a:t>when </a:t>
                      </a:r>
                      <a:r>
                        <a:rPr sz="900" b="0">
                          <a:solidFill>
                            <a:srgbClr val="FF0000"/>
                          </a:solidFill>
                          <a:latin typeface="NeueHaasGroteskText Std (Body)"/>
                        </a:rPr>
                        <a:t>porting </a:t>
                      </a:r>
                      <a:r>
                        <a:rPr sz="900" b="0">
                          <a:solidFill>
                            <a:srgbClr val="FF0000"/>
                          </a:solidFill>
                          <a:latin typeface="NeueHaasGroteskText Std (Body)"/>
                        </a:rPr>
                        <a:t>a </a:t>
                      </a:r>
                      <a:r>
                        <a:rPr sz="900" b="0">
                          <a:solidFill>
                            <a:srgbClr val="FF0000"/>
                          </a:solidFill>
                          <a:latin typeface="NeueHaasGroteskText Std (Body)"/>
                        </a:rPr>
                        <a:t>number </a:t>
                      </a:r>
                      <a:r>
                        <a:rPr sz="900" b="0">
                          <a:solidFill>
                            <a:srgbClr val="FF0000"/>
                          </a:solidFill>
                          <a:latin typeface="NeueHaasGroteskText Std (Body)"/>
                        </a:rPr>
                        <a:t>and </a:t>
                      </a:r>
                      <a:r>
                        <a:rPr sz="900" b="0">
                          <a:solidFill>
                            <a:srgbClr val="FF0000"/>
                          </a:solidFill>
                          <a:latin typeface="NeueHaasGroteskText Std (Body)"/>
                        </a:rPr>
                        <a:t>subscribing </a:t>
                      </a:r>
                      <a:r>
                        <a:rPr sz="900" b="0">
                          <a:solidFill>
                            <a:srgbClr val="FF0000"/>
                          </a:solidFill>
                          <a:latin typeface="NeueHaasGroteskText Std (Body)"/>
                        </a:rPr>
                        <a:t>to </a:t>
                      </a:r>
                      <a:r>
                        <a:rPr sz="900" b="0">
                          <a:solidFill>
                            <a:srgbClr val="FF0000"/>
                          </a:solidFill>
                          <a:latin typeface="NeueHaasGroteskText Std (Body)"/>
                        </a:rPr>
                        <a:t>at </a:t>
                      </a:r>
                      <a:r>
                        <a:rPr sz="900" b="0">
                          <a:solidFill>
                            <a:srgbClr val="FF0000"/>
                          </a:solidFill>
                          <a:latin typeface="NeueHaasGroteskText Std (Body)"/>
                        </a:rPr>
                        <a:t>least </a:t>
                      </a:r>
                      <a:r>
                        <a:rPr sz="900" b="0">
                          <a:solidFill>
                            <a:srgbClr val="FF0000"/>
                          </a:solidFill>
                          <a:latin typeface="NeueHaasGroteskText Std (Body)"/>
                        </a:rPr>
                        <a:t>a </a:t>
                      </a:r>
                      <a:r>
                        <a:rPr sz="900" b="1">
                          <a:solidFill>
                            <a:srgbClr val="FF0000"/>
                          </a:solidFill>
                          <a:latin typeface="NeueHaasGroteskText Std (Body)"/>
                        </a:rPr>
                        <a:t>$30/mo. </a:t>
                      </a:r>
                      <a:r>
                        <a:rPr sz="900" b="0">
                          <a:solidFill>
                            <a:srgbClr val="FF0000"/>
                          </a:solidFill>
                          <a:latin typeface="NeueHaasGroteskText Std (Body)"/>
                        </a:rPr>
                        <a:t>plan (11/10/17)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Overture </a:t>
                      </a:r>
                      <a:r>
                        <a:rPr sz="900" b="0">
                          <a:solidFill>
                            <a:srgbClr val="000000"/>
                          </a:solidFill>
                          <a:latin typeface="NeueHaasGroteskText Std (Body)"/>
                        </a:rPr>
                        <a:t>3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5 </a:t>
                      </a:r>
                      <a:r>
                        <a:rPr sz="900" b="0">
                          <a:solidFill>
                            <a:srgbClr val="000000"/>
                          </a:solidFill>
                          <a:latin typeface="NeueHaasGroteskText Std (Body)"/>
                        </a:rPr>
                        <a:t>for </a:t>
                      </a:r>
                      <a:r>
                        <a:rPr sz="900" b="1">
                          <a:solidFill>
                            <a:srgbClr val="000000"/>
                          </a:solidFill>
                          <a:latin typeface="NeueHaasGroteskText Std (Body)"/>
                        </a:rPr>
                        <a:t>$129.99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0">
                          <a:solidFill>
                            <a:srgbClr val="000000"/>
                          </a:solidFill>
                          <a:latin typeface="NeueHaasGroteskText Std (Body)"/>
                        </a:rPr>
                        <a:t>$30/mo.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4 </a:t>
                      </a:r>
                      <a:r>
                        <a:rPr sz="900" b="0">
                          <a:solidFill>
                            <a:srgbClr val="000000"/>
                          </a:solidFill>
                          <a:latin typeface="NeueHaasGroteskText Std (Body)"/>
                        </a:rPr>
                        <a:t>with </a:t>
                      </a:r>
                      <a:r>
                        <a:rPr sz="900" b="0">
                          <a:solidFill>
                            <a:srgbClr val="000000"/>
                          </a:solidFill>
                          <a:latin typeface="NeueHaasGroteskText Std (Body)"/>
                        </a:rPr>
                        <a:t>VR </a:t>
                      </a:r>
                      <a:r>
                        <a:rPr sz="900" b="0">
                          <a:solidFill>
                            <a:srgbClr val="000000"/>
                          </a:solidFill>
                          <a:latin typeface="NeueHaasGroteskText Std (Body)"/>
                        </a:rPr>
                        <a:t>goggles </a:t>
                      </a:r>
                      <a:r>
                        <a:rPr sz="900" b="0">
                          <a:solidFill>
                            <a:srgbClr val="000000"/>
                          </a:solidFill>
                          <a:latin typeface="NeueHaasGroteskText Std (Body)"/>
                        </a:rPr>
                        <a:t>for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(11/10/17)
</a:t>
                      </a:r>
                      <a:r>
                        <a:rPr sz="900" b="0">
                          <a:solidFill>
                            <a:srgbClr val="FF0000"/>
                          </a:solidFill>
                          <a:latin typeface="NeueHaasGroteskText Std (Body)"/>
                        </a:rPr>
                        <a:t>Get </a:t>
                      </a:r>
                      <a:r>
                        <a:rPr sz="900" b="0">
                          <a:solidFill>
                            <a:srgbClr val="FF0000"/>
                          </a:solidFill>
                          <a:latin typeface="NeueHaasGroteskText Std (Body)"/>
                        </a:rPr>
                        <a:t>LG </a:t>
                      </a:r>
                      <a:r>
                        <a:rPr sz="900" b="0">
                          <a:solidFill>
                            <a:srgbClr val="FF0000"/>
                          </a:solidFill>
                          <a:latin typeface="NeueHaasGroteskText Std (Body)"/>
                        </a:rPr>
                        <a:t>Harmony </a:t>
                      </a:r>
                      <a:r>
                        <a:rPr sz="900" b="0">
                          <a:solidFill>
                            <a:srgbClr val="FF0000"/>
                          </a:solidFill>
                          <a:latin typeface="NeueHaasGroteskText Std (Body)"/>
                        </a:rPr>
                        <a:t>for </a:t>
                      </a:r>
                      <a:r>
                        <a:rPr sz="900" b="1">
                          <a:solidFill>
                            <a:srgbClr val="FF0000"/>
                          </a:solidFill>
                          <a:latin typeface="NeueHaasGroteskText Std (Body)"/>
                        </a:rPr>
                        <a:t>$49.99 </a:t>
                      </a:r>
                      <a:r>
                        <a:rPr sz="900" b="0">
                          <a:solidFill>
                            <a:srgbClr val="FF0000"/>
                          </a:solidFill>
                          <a:latin typeface="NeueHaasGroteskText Std (Body)"/>
                        </a:rPr>
                        <a:t>when </a:t>
                      </a:r>
                      <a:r>
                        <a:rPr sz="900" b="0">
                          <a:solidFill>
                            <a:srgbClr val="FF0000"/>
                          </a:solidFill>
                          <a:latin typeface="NeueHaasGroteskText Std (Body)"/>
                        </a:rPr>
                        <a:t>porting </a:t>
                      </a:r>
                      <a:r>
                        <a:rPr sz="900" b="0">
                          <a:solidFill>
                            <a:srgbClr val="FF0000"/>
                          </a:solidFill>
                          <a:latin typeface="NeueHaasGroteskText Std (Body)"/>
                        </a:rPr>
                        <a:t>a </a:t>
                      </a:r>
                      <a:r>
                        <a:rPr sz="900" b="0">
                          <a:solidFill>
                            <a:srgbClr val="FF0000"/>
                          </a:solidFill>
                          <a:latin typeface="NeueHaasGroteskText Std (Body)"/>
                        </a:rPr>
                        <a:t>number </a:t>
                      </a:r>
                      <a:r>
                        <a:rPr sz="900" b="0">
                          <a:solidFill>
                            <a:srgbClr val="FF0000"/>
                          </a:solidFill>
                          <a:latin typeface="NeueHaasGroteskText Std (Body)"/>
                        </a:rPr>
                        <a:t>and </a:t>
                      </a:r>
                      <a:r>
                        <a:rPr sz="900" b="0">
                          <a:solidFill>
                            <a:srgbClr val="FF0000"/>
                          </a:solidFill>
                          <a:latin typeface="NeueHaasGroteskText Std (Body)"/>
                        </a:rPr>
                        <a:t>subscribing </a:t>
                      </a:r>
                      <a:r>
                        <a:rPr sz="900" b="0">
                          <a:solidFill>
                            <a:srgbClr val="FF0000"/>
                          </a:solidFill>
                          <a:latin typeface="NeueHaasGroteskText Std (Body)"/>
                        </a:rPr>
                        <a:t>to </a:t>
                      </a:r>
                      <a:r>
                        <a:rPr sz="900" b="0">
                          <a:solidFill>
                            <a:srgbClr val="FF0000"/>
                          </a:solidFill>
                          <a:latin typeface="NeueHaasGroteskText Std (Body)"/>
                        </a:rPr>
                        <a:t>at </a:t>
                      </a:r>
                      <a:r>
                        <a:rPr sz="900" b="0">
                          <a:solidFill>
                            <a:srgbClr val="FF0000"/>
                          </a:solidFill>
                          <a:latin typeface="NeueHaasGroteskText Std (Body)"/>
                        </a:rPr>
                        <a:t>least </a:t>
                      </a:r>
                      <a:r>
                        <a:rPr sz="900" b="0">
                          <a:solidFill>
                            <a:srgbClr val="FF0000"/>
                          </a:solidFill>
                          <a:latin typeface="NeueHaasGroteskText Std (Body)"/>
                        </a:rPr>
                        <a:t>a </a:t>
                      </a:r>
                      <a:r>
                        <a:rPr sz="900" b="1">
                          <a:solidFill>
                            <a:srgbClr val="FF0000"/>
                          </a:solidFill>
                          <a:latin typeface="NeueHaasGroteskText Std (Body)"/>
                        </a:rPr>
                        <a:t>$30/mo. </a:t>
                      </a:r>
                      <a:r>
                        <a:rPr sz="900" b="0">
                          <a:solidFill>
                            <a:srgbClr val="FF0000"/>
                          </a:solidFill>
                          <a:latin typeface="NeueHaasGroteskText Std (Body)"/>
                        </a:rPr>
                        <a:t>plan </a:t>
                      </a:r>
                      <a:r>
                        <a:rPr sz="900" b="0">
                          <a:solidFill>
                            <a:srgbClr val="FF0000"/>
                          </a:solidFill>
                          <a:latin typeface="NeueHaasGroteskText Std (Body)"/>
                        </a:rPr>
                        <a:t> (06/23/17)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Fortune </a:t>
                      </a:r>
                      <a:r>
                        <a:rPr sz="900" b="0">
                          <a:solidFill>
                            <a:srgbClr val="000000"/>
                          </a:solidFill>
                          <a:latin typeface="NeueHaasGroteskText Std (Body)"/>
                        </a:rPr>
                        <a:t>for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(11/10/17)
</a:t>
                      </a:r>
                      <a:r>
                        <a:rPr sz="900" b="0">
                          <a:solidFill>
                            <a:srgbClr val="FF0000"/>
                          </a:solidFill>
                          <a:latin typeface="NeueHaasGroteskText Std (Body)"/>
                        </a:rPr>
                        <a:t>Get </a:t>
                      </a:r>
                      <a:r>
                        <a:rPr sz="900" b="0">
                          <a:solidFill>
                            <a:srgbClr val="FF0000"/>
                          </a:solidFill>
                          <a:latin typeface="NeueHaasGroteskText Std (Body)"/>
                        </a:rPr>
                        <a:t>LG </a:t>
                      </a:r>
                      <a:r>
                        <a:rPr sz="900" b="0">
                          <a:solidFill>
                            <a:srgbClr val="FF0000"/>
                          </a:solidFill>
                          <a:latin typeface="NeueHaasGroteskText Std (Body)"/>
                        </a:rPr>
                        <a:t>Stylo </a:t>
                      </a:r>
                      <a:r>
                        <a:rPr sz="900" b="0">
                          <a:solidFill>
                            <a:srgbClr val="FF0000"/>
                          </a:solidFill>
                          <a:latin typeface="NeueHaasGroteskText Std (Body)"/>
                        </a:rPr>
                        <a:t>3 </a:t>
                      </a:r>
                      <a:r>
                        <a:rPr sz="900" b="0">
                          <a:solidFill>
                            <a:srgbClr val="FF0000"/>
                          </a:solidFill>
                          <a:latin typeface="NeueHaasGroteskText Std (Body)"/>
                        </a:rPr>
                        <a:t>for </a:t>
                      </a:r>
                      <a:r>
                        <a:rPr sz="900" b="1">
                          <a:solidFill>
                            <a:srgbClr val="FF0000"/>
                          </a:solidFill>
                          <a:latin typeface="NeueHaasGroteskText Std (Body)"/>
                        </a:rPr>
                        <a:t>$99.99 </a:t>
                      </a:r>
                      <a:r>
                        <a:rPr sz="900" b="0">
                          <a:solidFill>
                            <a:srgbClr val="FF0000"/>
                          </a:solidFill>
                          <a:latin typeface="NeueHaasGroteskText Std (Body)"/>
                        </a:rPr>
                        <a:t>when </a:t>
                      </a:r>
                      <a:r>
                        <a:rPr sz="900" b="0">
                          <a:solidFill>
                            <a:srgbClr val="FF0000"/>
                          </a:solidFill>
                          <a:latin typeface="NeueHaasGroteskText Std (Body)"/>
                        </a:rPr>
                        <a:t>porting </a:t>
                      </a:r>
                      <a:r>
                        <a:rPr sz="900" b="0">
                          <a:solidFill>
                            <a:srgbClr val="FF0000"/>
                          </a:solidFill>
                          <a:latin typeface="NeueHaasGroteskText Std (Body)"/>
                        </a:rPr>
                        <a:t>a </a:t>
                      </a:r>
                      <a:r>
                        <a:rPr sz="900" b="0">
                          <a:solidFill>
                            <a:srgbClr val="FF0000"/>
                          </a:solidFill>
                          <a:latin typeface="NeueHaasGroteskText Std (Body)"/>
                        </a:rPr>
                        <a:t>number </a:t>
                      </a:r>
                      <a:r>
                        <a:rPr sz="900" b="0">
                          <a:solidFill>
                            <a:srgbClr val="FF0000"/>
                          </a:solidFill>
                          <a:latin typeface="NeueHaasGroteskText Std (Body)"/>
                        </a:rPr>
                        <a:t> (07/21/17)
</a:t>
                      </a:r>
                      <a:r>
                        <a:rPr sz="900" b="0">
                          <a:solidFill>
                            <a:srgbClr val="FF0000"/>
                          </a:solidFill>
                          <a:latin typeface="NeueHaasGroteskText Std (Body)"/>
                        </a:rPr>
                        <a:t>Get </a:t>
                      </a:r>
                      <a:r>
                        <a:rPr sz="900" b="0">
                          <a:solidFill>
                            <a:srgbClr val="FF0000"/>
                          </a:solidFill>
                          <a:latin typeface="NeueHaasGroteskText Std (Body)"/>
                        </a:rPr>
                        <a:t>LG </a:t>
                      </a:r>
                      <a:r>
                        <a:rPr sz="900" b="0">
                          <a:solidFill>
                            <a:srgbClr val="FF0000"/>
                          </a:solidFill>
                          <a:latin typeface="NeueHaasGroteskText Std (Body)"/>
                        </a:rPr>
                        <a:t>X </a:t>
                      </a:r>
                      <a:r>
                        <a:rPr sz="900" b="0">
                          <a:solidFill>
                            <a:srgbClr val="FF0000"/>
                          </a:solidFill>
                          <a:latin typeface="NeueHaasGroteskText Std (Body)"/>
                        </a:rPr>
                        <a:t>Charge </a:t>
                      </a:r>
                      <a:r>
                        <a:rPr sz="900" b="0">
                          <a:solidFill>
                            <a:srgbClr val="FF0000"/>
                          </a:solidFill>
                          <a:latin typeface="NeueHaasGroteskText Std (Body)"/>
                        </a:rPr>
                        <a:t>for </a:t>
                      </a:r>
                      <a:r>
                        <a:rPr sz="900" b="1">
                          <a:solidFill>
                            <a:srgbClr val="FF0000"/>
                          </a:solidFill>
                          <a:latin typeface="NeueHaasGroteskText Std (Body)"/>
                        </a:rPr>
                        <a:t>$79.99 </a:t>
                      </a:r>
                      <a:r>
                        <a:rPr sz="900" b="0">
                          <a:solidFill>
                            <a:srgbClr val="FF0000"/>
                          </a:solidFill>
                          <a:latin typeface="NeueHaasGroteskText Std (Body)"/>
                        </a:rPr>
                        <a:t>when </a:t>
                      </a:r>
                      <a:r>
                        <a:rPr sz="900" b="0">
                          <a:solidFill>
                            <a:srgbClr val="FF0000"/>
                          </a:solidFill>
                          <a:latin typeface="NeueHaasGroteskText Std (Body)"/>
                        </a:rPr>
                        <a:t>porting </a:t>
                      </a:r>
                      <a:r>
                        <a:rPr sz="900" b="0">
                          <a:solidFill>
                            <a:srgbClr val="FF0000"/>
                          </a:solidFill>
                          <a:latin typeface="NeueHaasGroteskText Std (Body)"/>
                        </a:rPr>
                        <a:t>a </a:t>
                      </a:r>
                      <a:r>
                        <a:rPr sz="900" b="0">
                          <a:solidFill>
                            <a:srgbClr val="FF0000"/>
                          </a:solidFill>
                          <a:latin typeface="NeueHaasGroteskText Std (Body)"/>
                        </a:rPr>
                        <a:t>number (07/21/17)
</a:t>
                      </a:r>
                      <a:r>
                        <a:rPr sz="900" b="0">
                          <a:solidFill>
                            <a:srgbClr val="FF0000"/>
                          </a:solidFill>
                          <a:latin typeface="NeueHaasGroteskText Std (Body)"/>
                        </a:rPr>
                        <a:t>Get </a:t>
                      </a:r>
                      <a:r>
                        <a:rPr sz="900" b="0">
                          <a:solidFill>
                            <a:srgbClr val="FF0000"/>
                          </a:solidFill>
                          <a:latin typeface="NeueHaasGroteskText Std (Body)"/>
                        </a:rPr>
                        <a:t>ZTE </a:t>
                      </a:r>
                      <a:r>
                        <a:rPr sz="900" b="0">
                          <a:solidFill>
                            <a:srgbClr val="FF0000"/>
                          </a:solidFill>
                          <a:latin typeface="NeueHaasGroteskText Std (Body)"/>
                        </a:rPr>
                        <a:t>Blade </a:t>
                      </a:r>
                      <a:r>
                        <a:rPr sz="900" b="0">
                          <a:solidFill>
                            <a:srgbClr val="FF0000"/>
                          </a:solidFill>
                          <a:latin typeface="NeueHaasGroteskText Std (Body)"/>
                        </a:rPr>
                        <a:t>X </a:t>
                      </a:r>
                      <a:r>
                        <a:rPr sz="900" b="1">
                          <a:solidFill>
                            <a:srgbClr val="FF0000"/>
                          </a:solidFill>
                          <a:latin typeface="NeueHaasGroteskText Std (Body)"/>
                        </a:rPr>
                        <a:t>$39.99 </a:t>
                      </a:r>
                      <a:r>
                        <a:rPr sz="900" b="0">
                          <a:solidFill>
                            <a:srgbClr val="FF0000"/>
                          </a:solidFill>
                          <a:latin typeface="NeueHaasGroteskText Std (Body)"/>
                        </a:rPr>
                        <a:t>when </a:t>
                      </a:r>
                      <a:r>
                        <a:rPr sz="900" b="0">
                          <a:solidFill>
                            <a:srgbClr val="FF0000"/>
                          </a:solidFill>
                          <a:latin typeface="NeueHaasGroteskText Std (Body)"/>
                        </a:rPr>
                        <a:t>porting </a:t>
                      </a:r>
                      <a:r>
                        <a:rPr sz="900" b="0">
                          <a:solidFill>
                            <a:srgbClr val="FF0000"/>
                          </a:solidFill>
                          <a:latin typeface="NeueHaasGroteskText Std (Body)"/>
                        </a:rPr>
                        <a:t>a </a:t>
                      </a:r>
                      <a:r>
                        <a:rPr sz="900" b="0">
                          <a:solidFill>
                            <a:srgbClr val="FF0000"/>
                          </a:solidFill>
                          <a:latin typeface="NeueHaasGroteskText Std (Body)"/>
                        </a:rPr>
                        <a:t>number </a:t>
                      </a:r>
                      <a:r>
                        <a:rPr sz="900" b="0">
                          <a:solidFill>
                            <a:srgbClr val="FF0000"/>
                          </a:solidFill>
                          <a:latin typeface="NeueHaasGroteskText Std (Body)"/>
                        </a:rPr>
                        <a:t>and </a:t>
                      </a:r>
                      <a:r>
                        <a:rPr sz="900" b="0">
                          <a:solidFill>
                            <a:srgbClr val="FF0000"/>
                          </a:solidFill>
                          <a:latin typeface="NeueHaasGroteskText Std (Body)"/>
                        </a:rPr>
                        <a:t>subscribing </a:t>
                      </a:r>
                      <a:r>
                        <a:rPr sz="900" b="0">
                          <a:solidFill>
                            <a:srgbClr val="FF0000"/>
                          </a:solidFill>
                          <a:latin typeface="NeueHaasGroteskText Std (Body)"/>
                        </a:rPr>
                        <a:t>to </a:t>
                      </a:r>
                      <a:r>
                        <a:rPr sz="900" b="0">
                          <a:solidFill>
                            <a:srgbClr val="FF0000"/>
                          </a:solidFill>
                          <a:latin typeface="NeueHaasGroteskText Std (Body)"/>
                        </a:rPr>
                        <a:t>at </a:t>
                      </a:r>
                      <a:r>
                        <a:rPr sz="900" b="0">
                          <a:solidFill>
                            <a:srgbClr val="FF0000"/>
                          </a:solidFill>
                          <a:latin typeface="NeueHaasGroteskText Std (Body)"/>
                        </a:rPr>
                        <a:t>least </a:t>
                      </a:r>
                      <a:r>
                        <a:rPr sz="900" b="0">
                          <a:solidFill>
                            <a:srgbClr val="FF0000"/>
                          </a:solidFill>
                          <a:latin typeface="NeueHaasGroteskText Std (Body)"/>
                        </a:rPr>
                        <a:t>a </a:t>
                      </a:r>
                      <a:r>
                        <a:rPr sz="900" b="1">
                          <a:solidFill>
                            <a:srgbClr val="FF0000"/>
                          </a:solidFill>
                          <a:latin typeface="NeueHaasGroteskText Std (Body)"/>
                        </a:rPr>
                        <a:t>$30/mo. </a:t>
                      </a:r>
                      <a:r>
                        <a:rPr sz="900" b="0">
                          <a:solidFill>
                            <a:srgbClr val="FF0000"/>
                          </a:solidFill>
                          <a:latin typeface="NeueHaasGroteskText Std (Body)"/>
                        </a:rPr>
                        <a:t>plan </a:t>
                      </a:r>
                      <a:r>
                        <a:rPr sz="900" b="0">
                          <a:solidFill>
                            <a:srgbClr val="FF0000"/>
                          </a:solidFill>
                          <a:latin typeface="NeueHaasGroteskText Std (Body)"/>
                        </a:rPr>
                        <a:t> (11/12/17)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$10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b="1" sz="2600">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i="1" sz="1000">
                <a:latin typeface="NeueHaasGroteskText Std (Body)"/>
              </a:rPr>
              <a:t>as of 04/13/2018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2/05</a:t>
                      </a:r>
                    </a:p>
                  </a:txBody>
                  <a:tcPr>
                    <a:solidFill>
                      <a:schemeClr val="accent2"/>
                    </a:solidFill>
                  </a:tcPr>
                </a:tc>
                <a:tc>
                  <a:txBody>
                    <a:bodyPr anchor="ctr"/>
                    <a:lstStyle/>
                    <a:p>
                      <a:pPr algn="ctr"/>
                      <a:r>
                        <a:rPr sz="1100">
                          <a:solidFill>
                            <a:srgbClr val="000000"/>
                          </a:solidFill>
                          <a:latin typeface="NeueHaasGroteskText Std (Body)"/>
                        </a:rPr>
                        <a:t>2/12</a:t>
                      </a:r>
                    </a:p>
                  </a:txBody>
                  <a:tcPr>
                    <a:solidFill>
                      <a:schemeClr val="accent2"/>
                    </a:solidFill>
                  </a:tcPr>
                </a:tc>
                <a:tc>
                  <a:txBody>
                    <a:bodyPr anchor="ctr"/>
                    <a:lstStyle/>
                    <a:p>
                      <a:pPr algn="ctr"/>
                      <a:r>
                        <a:rPr sz="1100">
                          <a:solidFill>
                            <a:srgbClr val="000000"/>
                          </a:solidFill>
                          <a:latin typeface="NeueHaasGroteskText Std (Body)"/>
                        </a:rPr>
                        <a:t>2/19</a:t>
                      </a:r>
                    </a:p>
                  </a:txBody>
                  <a:tcPr>
                    <a:solidFill>
                      <a:schemeClr val="accent2"/>
                    </a:solidFill>
                  </a:tcPr>
                </a:tc>
                <a:tc>
                  <a:txBody>
                    <a:bodyPr anchor="ctr"/>
                    <a:lstStyle/>
                    <a:p>
                      <a:pPr algn="ctr"/>
                      <a:r>
                        <a:rPr sz="1100">
                          <a:solidFill>
                            <a:srgbClr val="000000"/>
                          </a:solidFill>
                          <a:latin typeface="NeueHaasGroteskText Std (Body)"/>
                        </a:rPr>
                        <a:t>2/26</a:t>
                      </a:r>
                    </a:p>
                  </a:txBody>
                  <a:tcPr>
                    <a:solidFill>
                      <a:schemeClr val="accent2"/>
                    </a:solidFill>
                  </a:tcPr>
                </a:tc>
                <a:tc>
                  <a:txBody>
                    <a:bodyPr anchor="ctr"/>
                    <a:lstStyle/>
                    <a:p>
                      <a:pPr algn="ctr"/>
                      <a:r>
                        <a:rPr sz="1100">
                          <a:solidFill>
                            <a:srgbClr val="000000"/>
                          </a:solidFill>
                          <a:latin typeface="NeueHaasGroteskText Std (Body)"/>
                        </a:rPr>
                        <a:t>3/05</a:t>
                      </a:r>
                    </a:p>
                  </a:txBody>
                  <a:tcPr>
                    <a:solidFill>
                      <a:schemeClr val="accent2"/>
                    </a:solidFill>
                  </a:tcPr>
                </a:tc>
                <a:tc>
                  <a:txBody>
                    <a:bodyPr anchor="ctr"/>
                    <a:lstStyle/>
                    <a:p>
                      <a:pPr algn="ctr"/>
                      <a:r>
                        <a:rPr sz="1100">
                          <a:solidFill>
                            <a:srgbClr val="000000"/>
                          </a:solidFill>
                          <a:latin typeface="NeueHaasGroteskText Std (Body)"/>
                        </a:rPr>
                        <a:t>3/12</a:t>
                      </a:r>
                    </a:p>
                  </a:txBody>
                  <a:tcPr>
                    <a:solidFill>
                      <a:schemeClr val="accent2"/>
                    </a:solidFill>
                  </a:tcPr>
                </a:tc>
                <a:tc>
                  <a:txBody>
                    <a:bodyPr anchor="ctr"/>
                    <a:lstStyle/>
                    <a:p>
                      <a:pPr algn="ctr"/>
                      <a:r>
                        <a:rPr sz="1100">
                          <a:solidFill>
                            <a:srgbClr val="000000"/>
                          </a:solidFill>
                          <a:latin typeface="NeueHaasGroteskText Std (Body)"/>
                        </a:rPr>
                        <a:t>3/19</a:t>
                      </a:r>
                    </a:p>
                  </a:txBody>
                  <a:tcPr>
                    <a:solidFill>
                      <a:schemeClr val="accent2"/>
                    </a:solidFill>
                  </a:tcPr>
                </a:tc>
                <a:tc>
                  <a:txBody>
                    <a:bodyPr anchor="ctr"/>
                    <a:lstStyle/>
                    <a:p>
                      <a:pPr algn="ctr"/>
                      <a:r>
                        <a:rPr sz="1100">
                          <a:solidFill>
                            <a:srgbClr val="000000"/>
                          </a:solidFill>
                          <a:latin typeface="NeueHaasGroteskText Std (Body)"/>
                        </a:rPr>
                        <a:t>3/26</a:t>
                      </a:r>
                    </a:p>
                  </a:txBody>
                  <a:tcPr>
                    <a:solidFill>
                      <a:schemeClr val="accent2"/>
                    </a:solidFill>
                  </a:tcPr>
                </a:tc>
                <a:tc>
                  <a:txBody>
                    <a:bodyPr anchor="ctr"/>
                    <a:lstStyle/>
                    <a:p>
                      <a:pPr algn="ctr"/>
                      <a:r>
                        <a:rPr sz="1100">
                          <a:solidFill>
                            <a:srgbClr val="000000"/>
                          </a:solidFill>
                          <a:latin typeface="NeueHaasGroteskText Std (Body)"/>
                        </a:rPr>
                        <a:t>4/02</a:t>
                      </a:r>
                    </a:p>
                  </a:txBody>
                  <a:tcPr>
                    <a:solidFill>
                      <a:schemeClr val="accent2"/>
                    </a:solidFill>
                  </a:tcPr>
                </a:tc>
                <a:tc>
                  <a:txBody>
                    <a:bodyPr anchor="ctr"/>
                    <a:lstStyle/>
                    <a:p>
                      <a:pPr algn="ctr"/>
                      <a:r>
                        <a:rPr sz="1100">
                          <a:solidFill>
                            <a:srgbClr val="000000"/>
                          </a:solidFill>
                          <a:latin typeface="NeueHaasGroteskText Std (Body)"/>
                        </a:rPr>
                        <a:t>4/09</a:t>
                      </a:r>
                    </a:p>
                  </a:txBody>
                  <a:tcPr>
                    <a:solidFill>
                      <a:schemeClr val="accent2"/>
                    </a:solidFill>
                  </a:tcPr>
                </a:tc>
                <a:tc>
                  <a:txBody>
                    <a:bodyPr anchor="ctr"/>
                    <a:lstStyle/>
                    <a:p>
                      <a:pPr algn="ctr"/>
                      <a:r>
                        <a:rPr sz="1100">
                          <a:solidFill>
                            <a:srgbClr val="000000"/>
                          </a:solidFill>
                          <a:latin typeface="NeueHaasGroteskText Std (Body)"/>
                        </a:rPr>
                        <a:t>4/16</a:t>
                      </a:r>
                    </a:p>
                  </a:txBody>
                  <a:tcPr>
                    <a:solidFill>
                      <a:schemeClr val="accent2"/>
                    </a:solidFill>
                  </a:tcPr>
                </a:tc>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3840480"/>
                <a:gridCol w="3840480"/>
                <a:gridCol w="2880360"/>
              </a:tblGrid>
              <a:tr h="388620">
                <a:tc>
                  <a:txBody>
                    <a:bodyPr anchor="ctr"/>
                    <a:lstStyle/>
                    <a:p>
                      <a:pPr algn="ctr"/>
                      <a:r>
                        <a:rPr i="1" b="1" sz="1100">
                          <a:solidFill>
                            <a:srgbClr val="000000"/>
                          </a:solidFill>
                          <a:latin typeface="NeueHaasGroteskText Std (Body)"/>
                        </a:rPr>
                        <a:t>Feb</a:t>
                      </a:r>
                    </a:p>
                  </a:txBody>
                  <a:tcPr>
                    <a:solidFill>
                      <a:srgbClr val="F9B295"/>
                    </a:solidFill>
                  </a:tcPr>
                </a:tc>
                <a:tc>
                  <a:txBody>
                    <a:bodyPr anchor="ctr"/>
                    <a:lstStyle/>
                    <a:p>
                      <a:pPr algn="ctr"/>
                      <a:r>
                        <a:rPr i="1" b="1" sz="1100">
                          <a:solidFill>
                            <a:srgbClr val="000000"/>
                          </a:solidFill>
                          <a:latin typeface="NeueHaasGroteskText Std (Body)"/>
                        </a:rPr>
                        <a:t>Mar</a:t>
                      </a:r>
                    </a:p>
                  </a:txBody>
                  <a:tcPr>
                    <a:solidFill>
                      <a:srgbClr val="F9B295"/>
                    </a:solidFill>
                  </a:tcPr>
                </a:tc>
                <a:tc>
                  <a:txBody>
                    <a:bodyPr anchor="ctr"/>
                    <a:lstStyle/>
                    <a:p>
                      <a:pPr algn="ctr"/>
                      <a:r>
                        <a:rPr i="1" b="1" sz="1100">
                          <a:solidFill>
                            <a:srgbClr val="000000"/>
                          </a:solidFill>
                          <a:latin typeface="NeueHaasGroteskText Std (Body)"/>
                        </a:rPr>
                        <a:t>Apr</a:t>
                      </a:r>
                    </a:p>
                  </a:txBody>
                  <a:tcPr>
                    <a:solidFill>
                      <a:srgbClr val="F9B295"/>
                    </a:solidFill>
                  </a:tcPr>
                </a:tc>
              </a:tr>
            </a:tbl>
          </a:graphicData>
        </a:graphic>
      </p:graphicFrame>
      <p:sp>
        <p:nvSpPr>
          <p:cNvPr id="7" name="Rounded Rectangle 6"/>
          <p:cNvSpPr/>
          <p:nvPr/>
        </p:nvSpPr>
        <p:spPr>
          <a:xfrm>
            <a:off x="1143000" y="1312164"/>
            <a:ext cx="1392655"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BOGOF Android phones (1/24-2/15)</a:t>
            </a:r>
          </a:p>
        </p:txBody>
      </p:sp>
      <p:sp>
        <p:nvSpPr>
          <p:cNvPr id="8" name="Rounded Rectangle 7"/>
          <p:cNvSpPr/>
          <p:nvPr/>
        </p:nvSpPr>
        <p:spPr>
          <a:xfrm>
            <a:off x="1143000" y="1723644"/>
            <a:ext cx="3481638"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BOGOF iPhone phones (1/29-3/02)</a:t>
            </a:r>
          </a:p>
        </p:txBody>
      </p:sp>
      <p:sp>
        <p:nvSpPr>
          <p:cNvPr id="9" name="Rounded Rectangle 8"/>
          <p:cNvSpPr/>
          <p:nvPr/>
        </p:nvSpPr>
        <p:spPr>
          <a:xfrm>
            <a:off x="4903169" y="2135124"/>
            <a:ext cx="4456496"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10" name="Rounded Rectangle 9"/>
          <p:cNvSpPr/>
          <p:nvPr/>
        </p:nvSpPr>
        <p:spPr>
          <a:xfrm>
            <a:off x="1143000" y="2563977"/>
            <a:ext cx="5292090"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SS Galaxy S8, S8+, S8 Active (12/18-3/15)</a:t>
            </a:r>
          </a:p>
        </p:txBody>
      </p:sp>
      <p:sp>
        <p:nvSpPr>
          <p:cNvPr id="11" name="Rounded Rectangle 10"/>
          <p:cNvSpPr/>
          <p:nvPr/>
        </p:nvSpPr>
        <p:spPr>
          <a:xfrm>
            <a:off x="2117858" y="2872587"/>
            <a:ext cx="6963276"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(2/12-4/03)</a:t>
            </a:r>
          </a:p>
        </p:txBody>
      </p:sp>
      <p:sp>
        <p:nvSpPr>
          <p:cNvPr id="12" name="Rounded Rectangle 11"/>
          <p:cNvSpPr/>
          <p:nvPr/>
        </p:nvSpPr>
        <p:spPr>
          <a:xfrm>
            <a:off x="1143000" y="3181197"/>
            <a:ext cx="7938134"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(1/02-4/03)</a:t>
            </a:r>
          </a:p>
        </p:txBody>
      </p:sp>
      <p:sp>
        <p:nvSpPr>
          <p:cNvPr id="13" name="Rounded Rectangle 12"/>
          <p:cNvSpPr/>
          <p:nvPr/>
        </p:nvSpPr>
        <p:spPr>
          <a:xfrm>
            <a:off x="3649779" y="3489807"/>
            <a:ext cx="5431355"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4" name="Rounded Rectangle 13"/>
          <p:cNvSpPr/>
          <p:nvPr/>
        </p:nvSpPr>
        <p:spPr>
          <a:xfrm>
            <a:off x="1143000" y="3815791"/>
            <a:ext cx="3342372"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SS Galaxy S8, S8+, S8 Active, Note8 (1/12-3/01)</a:t>
            </a:r>
          </a:p>
        </p:txBody>
      </p:sp>
      <p:sp>
        <p:nvSpPr>
          <p:cNvPr id="15" name="Rounded Rectangle 14"/>
          <p:cNvSpPr/>
          <p:nvPr/>
        </p:nvSpPr>
        <p:spPr>
          <a:xfrm>
            <a:off x="4485372" y="4124401"/>
            <a:ext cx="7241807"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a:t>
            </a:r>
          </a:p>
        </p:txBody>
      </p:sp>
      <p:sp>
        <p:nvSpPr>
          <p:cNvPr id="16" name="Rounded Rectangle 15"/>
          <p:cNvSpPr/>
          <p:nvPr/>
        </p:nvSpPr>
        <p:spPr>
          <a:xfrm>
            <a:off x="3789045" y="4433011"/>
            <a:ext cx="7938134"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a:t>
            </a:r>
          </a:p>
        </p:txBody>
      </p:sp>
      <p:sp>
        <p:nvSpPr>
          <p:cNvPr id="17" name="Rounded Rectangle 16"/>
          <p:cNvSpPr/>
          <p:nvPr/>
        </p:nvSpPr>
        <p:spPr>
          <a:xfrm>
            <a:off x="8524072" y="4741621"/>
            <a:ext cx="3203107"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a:t>
            </a:r>
          </a:p>
        </p:txBody>
      </p:sp>
      <p:sp>
        <p:nvSpPr>
          <p:cNvPr id="19" name="Rounded Rectangle 18"/>
          <p:cNvSpPr/>
          <p:nvPr/>
        </p:nvSpPr>
        <p:spPr>
          <a:xfrm>
            <a:off x="1143000" y="5067604"/>
            <a:ext cx="8912993"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0" name="Rounded Rectangle 19"/>
          <p:cNvSpPr/>
          <p:nvPr/>
        </p:nvSpPr>
        <p:spPr>
          <a:xfrm>
            <a:off x="1143000" y="5479084"/>
            <a:ext cx="10584180"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or iPhone X (1/19-...)</a:t>
            </a:r>
          </a:p>
        </p:txBody>
      </p:sp>
      <p:sp>
        <p:nvSpPr>
          <p:cNvPr id="21" name="Rounded Rectangle 20"/>
          <p:cNvSpPr/>
          <p:nvPr/>
        </p:nvSpPr>
        <p:spPr>
          <a:xfrm>
            <a:off x="6574355" y="5890564"/>
            <a:ext cx="3899434"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2" name="Rectangle 21"/>
          <p:cNvSpPr/>
          <p:nvPr/>
        </p:nvSpPr>
        <p:spPr>
          <a:xfrm>
            <a:off x="10469158"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Down Arrow Callout 22"/>
          <p:cNvSpPr/>
          <p:nvPr/>
        </p:nvSpPr>
        <p:spPr>
          <a:xfrm>
            <a:off x="10130830"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i="0" b="0" sz="1400">
                <a:solidFill>
                  <a:srgbClr val="000000"/>
                </a:solidFill>
                <a:latin typeface="NeueHaasGroteskText Std (Body)"/>
              </a:rPr>
              <a:t>TODAY
04/13</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04/13/2018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BOGOF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V30+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$800 </a:t>
                      </a:r>
                      <a:r>
                        <a:rPr sz="900" b="0">
                          <a:solidFill>
                            <a:srgbClr val="000000"/>
                          </a:solidFill>
                          <a:latin typeface="NeueHaasGroteskText Std (Body)"/>
                        </a:rPr>
                        <a:t>(SIM </a:t>
                      </a:r>
                      <a:r>
                        <a:rPr sz="900" b="0">
                          <a:solidFill>
                            <a:srgbClr val="000000"/>
                          </a:solidFill>
                          <a:latin typeface="NeueHaasGroteskText Std (Body)"/>
                        </a:rPr>
                        <a:t>starter </a:t>
                      </a:r>
                      <a:r>
                        <a:rPr sz="900" b="0">
                          <a:solidFill>
                            <a:srgbClr val="000000"/>
                          </a:solidFill>
                          <a:latin typeface="NeueHaasGroteskText Std (Body)"/>
                        </a:rPr>
                        <a:t>kit, </a:t>
                      </a:r>
                      <a:r>
                        <a:rPr sz="900" b="0">
                          <a:solidFill>
                            <a:srgbClr val="000000"/>
                          </a:solidFill>
                          <a:latin typeface="NeueHaasGroteskText Std (Body)"/>
                        </a:rPr>
                        <a:t>financing </a:t>
                      </a:r>
                      <a:r>
                        <a:rPr sz="900" b="0">
                          <a:solidFill>
                            <a:srgbClr val="000000"/>
                          </a:solidFill>
                          <a:latin typeface="NeueHaasGroteskText Std (Body)"/>
                        </a:rPr>
                        <a:t>agreements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qualifying </a:t>
                      </a:r>
                      <a:r>
                        <a:rPr sz="900" b="0">
                          <a:solidFill>
                            <a:srgbClr val="000000"/>
                          </a:solidFill>
                          <a:latin typeface="NeueHaasGroteskText Std (Body)"/>
                        </a:rPr>
                        <a:t>service </a:t>
                      </a:r>
                      <a:r>
                        <a:rPr sz="900" b="0">
                          <a:solidFill>
                            <a:srgbClr val="000000"/>
                          </a:solidFill>
                          <a:latin typeface="NeueHaasGroteskText Std (Body)"/>
                        </a:rPr>
                        <a:t>required) (03/01/18)
</a:t>
                      </a:r>
                      <a:r>
                        <a:rPr sz="900" b="0">
                          <a:solidFill>
                            <a:srgbClr val="00B0F0"/>
                          </a:solidFill>
                          <a:latin typeface="NeueHaasGroteskText Std (Body)"/>
                        </a:rPr>
                        <a:t>BOGOF </a:t>
                      </a:r>
                      <a:r>
                        <a:rPr sz="900" b="0">
                          <a:solidFill>
                            <a:srgbClr val="00B0F0"/>
                          </a:solidFill>
                          <a:latin typeface="NeueHaasGroteskText Std (Body)"/>
                        </a:rPr>
                        <a:t>Buy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Plus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8 </a:t>
                      </a:r>
                      <a:r>
                        <a:rPr sz="900" b="1">
                          <a:solidFill>
                            <a:srgbClr val="00B0F0"/>
                          </a:solidFill>
                          <a:latin typeface="NeueHaasGroteskText Std (Body)"/>
                        </a:rPr>
                        <a:t>free </a:t>
                      </a:r>
                      <a:r>
                        <a:rPr sz="900" b="0">
                          <a:solidFill>
                            <a:srgbClr val="00B0F0"/>
                          </a:solidFill>
                          <a:latin typeface="NeueHaasGroteskText Std (Body)"/>
                        </a:rPr>
                        <a:t>or </a:t>
                      </a:r>
                      <a:r>
                        <a:rPr sz="900" b="0">
                          <a:solidFill>
                            <a:srgbClr val="00B0F0"/>
                          </a:solidFill>
                          <a:latin typeface="NeueHaasGroteskText Std (Body)"/>
                        </a:rPr>
                        <a:t>phone </a:t>
                      </a:r>
                      <a:r>
                        <a:rPr sz="900" b="0">
                          <a:solidFill>
                            <a:srgbClr val="00B0F0"/>
                          </a:solidFill>
                          <a:latin typeface="NeueHaasGroteskText Std (Body)"/>
                        </a:rPr>
                        <a:t>of </a:t>
                      </a:r>
                      <a:r>
                        <a:rPr sz="900" b="0">
                          <a:solidFill>
                            <a:srgbClr val="00B0F0"/>
                          </a:solidFill>
                          <a:latin typeface="NeueHaasGroteskText Std (Body)"/>
                        </a:rPr>
                        <a:t>equal </a:t>
                      </a:r>
                      <a:r>
                        <a:rPr sz="900" b="0">
                          <a:solidFill>
                            <a:srgbClr val="00B0F0"/>
                          </a:solidFill>
                          <a:latin typeface="NeueHaasGroteskText Std (Body)"/>
                        </a:rPr>
                        <a:t>or </a:t>
                      </a:r>
                      <a:r>
                        <a:rPr sz="900" b="0">
                          <a:solidFill>
                            <a:srgbClr val="00B0F0"/>
                          </a:solidFill>
                          <a:latin typeface="NeueHaasGroteskText Std (Body)"/>
                        </a:rPr>
                        <a:t>lesser </a:t>
                      </a:r>
                      <a:r>
                        <a:rPr sz="900" b="0">
                          <a:solidFill>
                            <a:srgbClr val="00B0F0"/>
                          </a:solidFill>
                          <a:latin typeface="NeueHaasGroteskText Std (Body)"/>
                        </a:rPr>
                        <a:t>value </a:t>
                      </a:r>
                      <a:r>
                        <a:rPr sz="900" b="0">
                          <a:solidFill>
                            <a:srgbClr val="00B0F0"/>
                          </a:solidFill>
                          <a:latin typeface="NeueHaasGroteskText Std (Body)"/>
                        </a:rPr>
                        <a:t>after </a:t>
                      </a:r>
                      <a:r>
                        <a:rPr sz="900" b="1">
                          <a:solidFill>
                            <a:srgbClr val="00B0F0"/>
                          </a:solidFill>
                          <a:latin typeface="NeueHaasGroteskText Std (Body)"/>
                        </a:rPr>
                        <a:t>$700 </a:t>
                      </a:r>
                      <a:r>
                        <a:rPr sz="900" b="0">
                          <a:solidFill>
                            <a:srgbClr val="00B0F0"/>
                          </a:solidFill>
                          <a:latin typeface="NeueHaasGroteskText Std (Body)"/>
                        </a:rPr>
                        <a:t>rebate </a:t>
                      </a:r>
                      <a:r>
                        <a:rPr sz="900" b="0">
                          <a:solidFill>
                            <a:srgbClr val="00B0F0"/>
                          </a:solidFill>
                          <a:latin typeface="NeueHaasGroteskText Std (Body)"/>
                        </a:rPr>
                        <a:t>and </a:t>
                      </a:r>
                      <a:r>
                        <a:rPr sz="900" b="0">
                          <a:solidFill>
                            <a:srgbClr val="00B0F0"/>
                          </a:solidFill>
                          <a:latin typeface="NeueHaasGroteskText Std (Body)"/>
                        </a:rPr>
                        <a:t>qualifying </a:t>
                      </a:r>
                      <a:r>
                        <a:rPr sz="900" b="0">
                          <a:solidFill>
                            <a:srgbClr val="00B0F0"/>
                          </a:solidFill>
                          <a:latin typeface="NeueHaasGroteskText Std (Body)"/>
                        </a:rPr>
                        <a:t>trade-in </a:t>
                      </a:r>
                      <a:r>
                        <a:rPr sz="900" b="0">
                          <a:solidFill>
                            <a:srgbClr val="00B0F0"/>
                          </a:solidFill>
                          <a:latin typeface="NeueHaasGroteskText Std (Body)"/>
                        </a:rPr>
                        <a:t>(SIM </a:t>
                      </a:r>
                      <a:r>
                        <a:rPr sz="900" b="0">
                          <a:solidFill>
                            <a:srgbClr val="00B0F0"/>
                          </a:solidFill>
                          <a:latin typeface="NeueHaasGroteskText Std (Body)"/>
                        </a:rPr>
                        <a:t>starter </a:t>
                      </a:r>
                      <a:r>
                        <a:rPr sz="900" b="0">
                          <a:solidFill>
                            <a:srgbClr val="00B0F0"/>
                          </a:solidFill>
                          <a:latin typeface="NeueHaasGroteskText Std (Body)"/>
                        </a:rPr>
                        <a:t>kit, </a:t>
                      </a:r>
                      <a:r>
                        <a:rPr sz="900" b="0">
                          <a:solidFill>
                            <a:srgbClr val="00B0F0"/>
                          </a:solidFill>
                          <a:latin typeface="NeueHaasGroteskText Std (Body)"/>
                        </a:rPr>
                        <a:t>qualifying </a:t>
                      </a:r>
                      <a:r>
                        <a:rPr sz="900" b="0">
                          <a:solidFill>
                            <a:srgbClr val="00B0F0"/>
                          </a:solidFill>
                          <a:latin typeface="NeueHaasGroteskText Std (Body)"/>
                        </a:rPr>
                        <a:t>credit, </a:t>
                      </a:r>
                      <a:r>
                        <a:rPr sz="900" b="0">
                          <a:solidFill>
                            <a:srgbClr val="00B0F0"/>
                          </a:solidFill>
                          <a:latin typeface="NeueHaasGroteskText Std (Body)"/>
                        </a:rPr>
                        <a:t>port-in,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qualifying </a:t>
                      </a:r>
                      <a:r>
                        <a:rPr sz="900" b="0">
                          <a:solidFill>
                            <a:srgbClr val="00B0F0"/>
                          </a:solidFill>
                          <a:latin typeface="NeueHaasGroteskText Std (Body)"/>
                        </a:rPr>
                        <a:t>service, </a:t>
                      </a:r>
                      <a:r>
                        <a:rPr sz="900" b="0">
                          <a:solidFill>
                            <a:srgbClr val="00B0F0"/>
                          </a:solidFill>
                          <a:latin typeface="NeueHaasGroteskText Std (Body)"/>
                        </a:rPr>
                        <a:t>qualifying </a:t>
                      </a:r>
                      <a:r>
                        <a:rPr sz="900" b="0">
                          <a:solidFill>
                            <a:srgbClr val="00B0F0"/>
                          </a:solidFill>
                          <a:latin typeface="NeueHaasGroteskText Std (Body)"/>
                        </a:rPr>
                        <a:t>device </a:t>
                      </a:r>
                      <a:r>
                        <a:rPr sz="900" b="0">
                          <a:solidFill>
                            <a:srgbClr val="00B0F0"/>
                          </a:solidFill>
                          <a:latin typeface="NeueHaasGroteskText Std (Body)"/>
                        </a:rPr>
                        <a:t>purchase, </a:t>
                      </a:r>
                      <a:r>
                        <a:rPr sz="900" b="0">
                          <a:solidFill>
                            <a:srgbClr val="00B0F0"/>
                          </a:solidFill>
                          <a:latin typeface="NeueHaasGroteskText Std (Body)"/>
                        </a:rPr>
                        <a:t>and </a:t>
                      </a:r>
                      <a:r>
                        <a:rPr sz="900" b="0">
                          <a:solidFill>
                            <a:srgbClr val="00B0F0"/>
                          </a:solidFill>
                          <a:latin typeface="NeueHaasGroteskText Std (Body)"/>
                        </a:rPr>
                        <a:t>finance </a:t>
                      </a:r>
                      <a:r>
                        <a:rPr sz="900" b="0">
                          <a:solidFill>
                            <a:srgbClr val="00B0F0"/>
                          </a:solidFill>
                          <a:latin typeface="NeueHaasGroteskText Std (Body)"/>
                        </a:rPr>
                        <a:t>agreements </a:t>
                      </a:r>
                      <a:r>
                        <a:rPr sz="900" b="0">
                          <a:solidFill>
                            <a:srgbClr val="00B0F0"/>
                          </a:solidFill>
                          <a:latin typeface="NeueHaasGroteskText Std (Body)"/>
                        </a:rPr>
                        <a:t>for </a:t>
                      </a:r>
                      <a:r>
                        <a:rPr sz="900" b="0">
                          <a:solidFill>
                            <a:srgbClr val="00B0F0"/>
                          </a:solidFill>
                          <a:latin typeface="NeueHaasGroteskText Std (Body)"/>
                        </a:rPr>
                        <a:t>both </a:t>
                      </a:r>
                      <a:r>
                        <a:rPr sz="900" b="0">
                          <a:solidFill>
                            <a:srgbClr val="00B0F0"/>
                          </a:solidFill>
                          <a:latin typeface="NeueHaasGroteskText Std (Body)"/>
                        </a:rPr>
                        <a:t>devices </a:t>
                      </a:r>
                      <a:r>
                        <a:rPr sz="900" b="0">
                          <a:solidFill>
                            <a:srgbClr val="00B0F0"/>
                          </a:solidFill>
                          <a:latin typeface="NeueHaasGroteskText Std (Body)"/>
                        </a:rPr>
                        <a:t>required) (02/24/18)
</a:t>
                      </a:r>
                      <a:r>
                        <a:rPr sz="900" b="0">
                          <a:solidFill>
                            <a:srgbClr val="00B0F0"/>
                          </a:solidFill>
                          <a:latin typeface="NeueHaasGroteskText Std (Body)"/>
                        </a:rPr>
                        <a:t>BOGOF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Galaxy </a:t>
                      </a:r>
                      <a:r>
                        <a:rPr sz="900" b="0">
                          <a:solidFill>
                            <a:srgbClr val="00B0F0"/>
                          </a:solidFill>
                          <a:latin typeface="NeueHaasGroteskText Std (Body)"/>
                        </a:rPr>
                        <a:t>S8 </a:t>
                      </a:r>
                      <a:r>
                        <a:rPr sz="900" b="0">
                          <a:solidFill>
                            <a:srgbClr val="00B0F0"/>
                          </a:solidFill>
                          <a:latin typeface="NeueHaasGroteskText Std (Body)"/>
                        </a:rPr>
                        <a:t>Active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one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$720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two </a:t>
                      </a:r>
                      <a:r>
                        <a:rPr sz="900" b="0">
                          <a:solidFill>
                            <a:srgbClr val="00B0F0"/>
                          </a:solidFill>
                          <a:latin typeface="NeueHaasGroteskText Std (Body)"/>
                        </a:rPr>
                        <a:t>qualifying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service (03/30/18)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64GB </a:t>
                      </a:r>
                      <a:r>
                        <a:rPr sz="900" b="1">
                          <a:solidFill>
                            <a:srgbClr val="000000"/>
                          </a:solidFill>
                          <a:latin typeface="NeueHaasGroteskText Std (Body)"/>
                        </a:rPr>
                        <a:t>$29.17/mo.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$41.67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2nd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2 </a:t>
                      </a:r>
                      <a:r>
                        <a:rPr sz="900" b="0">
                          <a:solidFill>
                            <a:srgbClr val="000000"/>
                          </a:solidFill>
                          <a:latin typeface="NeueHaasGroteskText Std (Body)"/>
                        </a:rPr>
                        <a:t>new </a:t>
                      </a:r>
                      <a:r>
                        <a:rPr sz="900" b="0">
                          <a:solidFill>
                            <a:srgbClr val="000000"/>
                          </a:solidFill>
                          <a:latin typeface="NeueHaasGroteskText Std (Body)"/>
                        </a:rPr>
                        <a:t>lines </a:t>
                      </a:r>
                      <a:r>
                        <a:rPr sz="900" b="0">
                          <a:solidFill>
                            <a:srgbClr val="000000"/>
                          </a:solidFill>
                          <a:latin typeface="NeueHaasGroteskText Std (Body)"/>
                        </a:rPr>
                        <a:t>or </a:t>
                      </a:r>
                      <a:r>
                        <a:rPr sz="900" b="0">
                          <a:solidFill>
                            <a:srgbClr val="000000"/>
                          </a:solidFill>
                          <a:latin typeface="NeueHaasGroteskText Std (Body)"/>
                        </a:rPr>
                        <a:t>1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1 </a:t>
                      </a:r>
                      <a:r>
                        <a:rPr sz="900" b="0">
                          <a:solidFill>
                            <a:srgbClr val="000000"/>
                          </a:solidFill>
                          <a:latin typeface="NeueHaasGroteskText Std (Body)"/>
                        </a:rPr>
                        <a:t>upgrade) (01/19/18)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04/13/2018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(for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 (02/20/18)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1">
                          <a:solidFill>
                            <a:srgbClr val="000000"/>
                          </a:solidFill>
                          <a:latin typeface="NeueHaasGroteskText Std (Body)"/>
                        </a:rPr>
                        <a:t>free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ZÂ²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(06/29/17)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(reqs.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$349.99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$109.99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(04/06/18)
</a:t>
                      </a:r>
                    </a:p>
                  </a:txBody>
                  <a:tcPr>
                    <a:solidFill>
                      <a:schemeClr val="accent2"/>
                    </a:solidFill>
                  </a:tcPr>
                </a:tc>
                <a:tc>
                  <a:txBody>
                    <a:bodyPr/>
                    <a:lstStyle/>
                    <a:p>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$350)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$400)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ZTE </a:t>
                      </a:r>
                      <a:r>
                        <a:rPr sz="900" b="0">
                          <a:solidFill>
                            <a:srgbClr val="000000"/>
                          </a:solidFill>
                          <a:latin typeface="NeueHaasGroteskText Std (Body)"/>
                        </a:rPr>
                        <a:t>Axon </a:t>
                      </a:r>
                      <a:r>
                        <a:rPr sz="900" b="0">
                          <a:solidFill>
                            <a:srgbClr val="000000"/>
                          </a:solidFill>
                          <a:latin typeface="NeueHaasGroteskText Std (Body)"/>
                        </a:rPr>
                        <a:t>M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$362.50) (04/03/18)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Note8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$395) (03/19/18)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receive </a:t>
                      </a:r>
                      <a:r>
                        <a:rPr sz="900" b="0">
                          <a:solidFill>
                            <a:srgbClr val="000000"/>
                          </a:solidFill>
                          <a:latin typeface="NeueHaasGroteskText Std (Body)"/>
                        </a:rPr>
                        <a:t>a </a:t>
                      </a:r>
                      <a:r>
                        <a:rPr sz="900" b="0">
                          <a:solidFill>
                            <a:srgbClr val="000000"/>
                          </a:solidFill>
                          <a:latin typeface="NeueHaasGroteskText Std (Body)"/>
                        </a:rPr>
                        <a:t>Smart </a:t>
                      </a:r>
                      <a:r>
                        <a:rPr sz="900" b="0">
                          <a:solidFill>
                            <a:srgbClr val="000000"/>
                          </a:solidFill>
                          <a:latin typeface="NeueHaasGroteskText Std (Body)"/>
                        </a:rPr>
                        <a:t>Speaker </a:t>
                      </a:r>
                      <a:r>
                        <a:rPr sz="900" b="0">
                          <a:solidFill>
                            <a:srgbClr val="000000"/>
                          </a:solidFill>
                          <a:latin typeface="NeueHaasGroteskText Std (Body)"/>
                        </a:rPr>
                        <a:t>with </a:t>
                      </a:r>
                      <a:r>
                        <a:rPr sz="900" b="0">
                          <a:solidFill>
                            <a:srgbClr val="000000"/>
                          </a:solidFill>
                          <a:latin typeface="NeueHaasGroteskText Std (Body)"/>
                        </a:rPr>
                        <a:t>Amazon </a:t>
                      </a:r>
                      <a:r>
                        <a:rPr sz="900" b="0">
                          <a:solidFill>
                            <a:srgbClr val="000000"/>
                          </a:solidFill>
                          <a:latin typeface="NeueHaasGroteskText Std (Body)"/>
                        </a:rPr>
                        <a:t>Alexa </a:t>
                      </a:r>
                      <a:r>
                        <a:rPr sz="900" b="0">
                          <a:solidFill>
                            <a:srgbClr val="000000"/>
                          </a:solidFill>
                          <a:latin typeface="NeueHaasGroteskText Std (Body)"/>
                        </a:rPr>
                        <a:t>MotoMod™ </a:t>
                      </a:r>
                      <a:r>
                        <a:rPr sz="900" b="0">
                          <a:solidFill>
                            <a:srgbClr val="000000"/>
                          </a:solidFill>
                          <a:latin typeface="NeueHaasGroteskText Std (Body)"/>
                        </a:rPr>
                        <a:t>and </a:t>
                      </a:r>
                      <a:r>
                        <a:rPr sz="900" b="0">
                          <a:solidFill>
                            <a:srgbClr val="000000"/>
                          </a:solidFill>
                          <a:latin typeface="NeueHaasGroteskText Std (Body)"/>
                        </a:rPr>
                        <a:t>2-month </a:t>
                      </a:r>
                      <a:r>
                        <a:rPr sz="900" b="1">
                          <a:solidFill>
                            <a:srgbClr val="000000"/>
                          </a:solidFill>
                          <a:latin typeface="NeueHaasGroteskText Std (Body)"/>
                        </a:rPr>
                        <a:t>free </a:t>
                      </a:r>
                      <a:r>
                        <a:rPr sz="900" b="0">
                          <a:solidFill>
                            <a:srgbClr val="000000"/>
                          </a:solidFill>
                          <a:latin typeface="NeueHaasGroteskText Std (Body)"/>
                        </a:rPr>
                        <a:t>trial </a:t>
                      </a:r>
                      <a:r>
                        <a:rPr sz="900" b="0">
                          <a:solidFill>
                            <a:srgbClr val="000000"/>
                          </a:solidFill>
                          <a:latin typeface="NeueHaasGroteskText Std (Body)"/>
                        </a:rPr>
                        <a:t>of </a:t>
                      </a:r>
                      <a:r>
                        <a:rPr sz="900" b="0">
                          <a:solidFill>
                            <a:srgbClr val="000000"/>
                          </a:solidFill>
                          <a:latin typeface="NeueHaasGroteskText Std (Body)"/>
                        </a:rPr>
                        <a:t>Amazon </a:t>
                      </a:r>
                      <a:r>
                        <a:rPr sz="900" b="0">
                          <a:solidFill>
                            <a:srgbClr val="000000"/>
                          </a:solidFill>
                          <a:latin typeface="NeueHaasGroteskText Std (Body)"/>
                        </a:rPr>
                        <a:t>Music </a:t>
                      </a:r>
                      <a:r>
                        <a:rPr sz="900" b="0">
                          <a:solidFill>
                            <a:srgbClr val="000000"/>
                          </a:solidFill>
                          <a:latin typeface="NeueHaasGroteskText Std (Body)"/>
                        </a:rPr>
                        <a:t>Unlimited (04/02/18)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$307.50) (04/04/18)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(03/07/18)
</a:t>
                      </a:r>
                      <a:r>
                        <a:rPr sz="900" b="0">
                          <a:solidFill>
                            <a:srgbClr val="000000"/>
                          </a:solidFill>
                          <a:latin typeface="NeueHaasGroteskText Std (Body)"/>
                        </a:rPr>
                        <a:t>Save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$950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Note8 (02/23/18)
</a:t>
                      </a:r>
                      <a:r>
                        <a:rPr sz="900" b="1">
                          <a:solidFill>
                            <a:srgbClr val="000000"/>
                          </a:solidFill>
                          <a:latin typeface="NeueHaasGroteskText Std (Body)"/>
                        </a:rPr>
                        <a:t>$375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the </a:t>
                      </a:r>
                      <a:r>
                        <a:rPr sz="900" b="0">
                          <a:solidFill>
                            <a:srgbClr val="000000"/>
                          </a:solidFill>
                          <a:latin typeface="NeueHaasGroteskText Std (Body)"/>
                        </a:rPr>
                        <a:t>Motorola </a:t>
                      </a:r>
                      <a:r>
                        <a:rPr sz="900" b="0">
                          <a:solidFill>
                            <a:srgbClr val="000000"/>
                          </a:solidFill>
                          <a:latin typeface="NeueHaasGroteskText Std (Body)"/>
                        </a:rPr>
                        <a:t>Moto </a:t>
                      </a:r>
                      <a:r>
                        <a:rPr sz="900" b="0">
                          <a:solidFill>
                            <a:srgbClr val="000000"/>
                          </a:solidFill>
                          <a:latin typeface="NeueHaasGroteskText Std (Body)"/>
                        </a:rPr>
                        <a:t>Z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2nd </a:t>
                      </a:r>
                      <a:r>
                        <a:rPr sz="900" b="0">
                          <a:solidFill>
                            <a:srgbClr val="000000"/>
                          </a:solidFill>
                          <a:latin typeface="NeueHaasGroteskText Std (Body)"/>
                        </a:rPr>
                        <a:t>Gen </a:t>
                      </a:r>
                      <a:r>
                        <a:rPr sz="900" b="0">
                          <a:solidFill>
                            <a:srgbClr val="000000"/>
                          </a:solidFill>
                          <a:latin typeface="NeueHaasGroteskText Std (Body)"/>
                        </a:rPr>
                        <a:t>at </a:t>
                      </a:r>
                      <a:r>
                        <a:rPr sz="900" b="0">
                          <a:solidFill>
                            <a:srgbClr val="000000"/>
                          </a:solidFill>
                          <a:latin typeface="NeueHaasGroteskText Std (Body)"/>
                        </a:rPr>
                        <a:t>T-Mobile (01/26/18)
</a:t>
                      </a:r>
                      <a:r>
                        <a:rPr sz="900" b="0">
                          <a:solidFill>
                            <a:srgbClr val="000000"/>
                          </a:solidFill>
                          <a:latin typeface="NeueHaasGroteskText Std (Body)"/>
                        </a:rPr>
                        <a:t>Save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$275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(11/22/17)
</a:t>
                      </a:r>
                      <a:r>
                        <a:rPr sz="900" b="0">
                          <a:solidFill>
                            <a:srgbClr val="000000"/>
                          </a:solidFill>
                          <a:latin typeface="NeueHaasGroteskText Std (Body)"/>
                        </a:rPr>
                        <a:t>Save </a:t>
                      </a:r>
                      <a:r>
                        <a:rPr sz="900" b="1">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new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$200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(01/24/18)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a:t>
                      </a:r>
                      <a:r>
                        <a:rPr sz="900" b="0">
                          <a:solidFill>
                            <a:srgbClr val="000000"/>
                          </a:solidFill>
                          <a:latin typeface="NeueHaasGroteskText Std (Body)"/>
                        </a:rPr>
                        <a:t>or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(02/09/18)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Moto </a:t>
                      </a:r>
                      <a:r>
                        <a:rPr sz="900" b="0">
                          <a:solidFill>
                            <a:srgbClr val="000000"/>
                          </a:solidFill>
                          <a:latin typeface="NeueHaasGroteskText Std (Body)"/>
                        </a:rPr>
                        <a:t>e4 </a:t>
                      </a:r>
                      <a:r>
                        <a:rPr sz="900" b="0">
                          <a:solidFill>
                            <a:srgbClr val="000000"/>
                          </a:solidFill>
                          <a:latin typeface="NeueHaasGroteskText Std (Body)"/>
                        </a:rPr>
                        <a:t>leases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(09/08/17)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Dynasty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$6.39/mo.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 (02/09/18)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ZÂ²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(07/26/17)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lease, </a:t>
                      </a:r>
                      <a:r>
                        <a:rPr sz="900" b="0">
                          <a:solidFill>
                            <a:srgbClr val="000000"/>
                          </a:solidFill>
                          <a:latin typeface="NeueHaasGroteskText Std (Body)"/>
                        </a:rPr>
                        <a:t>plus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 (07/14/17)
</a:t>
                      </a:r>
                      <a:r>
                        <a:rPr sz="900" b="0">
                          <a:solidFill>
                            <a:srgbClr val="00B0F0"/>
                          </a:solidFill>
                          <a:latin typeface="NeueHaasGroteskText Std (Body)"/>
                        </a:rPr>
                        <a:t>Get </a:t>
                      </a:r>
                      <a:r>
                        <a:rPr sz="900" b="0">
                          <a:solidFill>
                            <a:srgbClr val="00B0F0"/>
                          </a:solidFill>
                          <a:latin typeface="NeueHaasGroteskText Std (Body)"/>
                        </a:rPr>
                        <a:t>the </a:t>
                      </a:r>
                      <a:r>
                        <a:rPr sz="900" b="0">
                          <a:solidFill>
                            <a:srgbClr val="00B0F0"/>
                          </a:solidFill>
                          <a:latin typeface="NeueHaasGroteskText Std (Body)"/>
                        </a:rPr>
                        <a:t>ZTE </a:t>
                      </a:r>
                      <a:r>
                        <a:rPr sz="900" b="0">
                          <a:solidFill>
                            <a:srgbClr val="00B0F0"/>
                          </a:solidFill>
                          <a:latin typeface="NeueHaasGroteskText Std (Body)"/>
                        </a:rPr>
                        <a:t>Max </a:t>
                      </a:r>
                      <a:r>
                        <a:rPr sz="900" b="0">
                          <a:solidFill>
                            <a:srgbClr val="00B0F0"/>
                          </a:solidFill>
                          <a:latin typeface="NeueHaasGroteskText Std (Body)"/>
                        </a:rPr>
                        <a:t>XL,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Emerge </a:t>
                      </a:r>
                      <a:r>
                        <a:rPr sz="900" b="0">
                          <a:solidFill>
                            <a:srgbClr val="00B0F0"/>
                          </a:solidFill>
                          <a:latin typeface="NeueHaasGroteskText Std (Body)"/>
                        </a:rPr>
                        <a:t>or </a:t>
                      </a:r>
                      <a:r>
                        <a:rPr sz="900" b="0">
                          <a:solidFill>
                            <a:srgbClr val="00B0F0"/>
                          </a:solidFill>
                          <a:latin typeface="NeueHaasGroteskText Std (Body)"/>
                        </a:rPr>
                        <a:t>LG </a:t>
                      </a:r>
                      <a:r>
                        <a:rPr sz="900" b="0">
                          <a:solidFill>
                            <a:srgbClr val="00B0F0"/>
                          </a:solidFill>
                          <a:latin typeface="NeueHaasGroteskText Std (Body)"/>
                        </a:rPr>
                        <a:t>Tribute </a:t>
                      </a:r>
                      <a:r>
                        <a:rPr sz="900" b="0">
                          <a:solidFill>
                            <a:srgbClr val="00B0F0"/>
                          </a:solidFill>
                          <a:latin typeface="NeueHaasGroteskText Std (Body)"/>
                        </a:rPr>
                        <a:t>HD </a:t>
                      </a:r>
                      <a:r>
                        <a:rPr sz="900" b="0">
                          <a:solidFill>
                            <a:srgbClr val="00B0F0"/>
                          </a:solidFill>
                          <a:latin typeface="NeueHaasGroteskText Std (Body)"/>
                        </a:rPr>
                        <a:t>for </a:t>
                      </a:r>
                      <a:r>
                        <a:rPr sz="900" b="1">
                          <a:solidFill>
                            <a:srgbClr val="00B0F0"/>
                          </a:solidFill>
                          <a:latin typeface="NeueHaasGroteskText Std (Body)"/>
                        </a:rPr>
                        <a:t>$0.00/mo. </a:t>
                      </a:r>
                      <a:r>
                        <a:rPr sz="900" b="0">
                          <a:solidFill>
                            <a:srgbClr val="00B0F0"/>
                          </a:solidFill>
                          <a:latin typeface="NeueHaasGroteskText Std (Body)"/>
                        </a:rPr>
                        <a:t>after </a:t>
                      </a:r>
                      <a:r>
                        <a:rPr sz="900" b="1">
                          <a:solidFill>
                            <a:srgbClr val="00B0F0"/>
                          </a:solidFill>
                          <a:latin typeface="NeueHaasGroteskText Std (Body)"/>
                        </a:rPr>
                        <a:t>$25.00 </a:t>
                      </a:r>
                      <a:r>
                        <a:rPr sz="900" b="0">
                          <a:solidFill>
                            <a:srgbClr val="00B0F0"/>
                          </a:solidFill>
                          <a:latin typeface="NeueHaasGroteskText Std (Body)"/>
                        </a:rPr>
                        <a:t>down. </a:t>
                      </a:r>
                      <a:r>
                        <a:rPr sz="900" b="1">
                          <a:solidFill>
                            <a:srgbClr val="00B0F0"/>
                          </a:solidFill>
                          <a:latin typeface="NeueHaasGroteskText Std (Body)"/>
                        </a:rPr>
                        <a:t>Free </a:t>
                      </a:r>
                      <a:r>
                        <a:rPr sz="900" b="0">
                          <a:solidFill>
                            <a:srgbClr val="00B0F0"/>
                          </a:solidFill>
                          <a:latin typeface="NeueHaasGroteskText Std (Body)"/>
                        </a:rPr>
                        <a:t>upgrade </a:t>
                      </a:r>
                      <a:r>
                        <a:rPr sz="900" b="0">
                          <a:solidFill>
                            <a:srgbClr val="00B0F0"/>
                          </a:solidFill>
                          <a:latin typeface="NeueHaasGroteskText Std (Body)"/>
                        </a:rPr>
                        <a:t>available </a:t>
                      </a:r>
                      <a:r>
                        <a:rPr sz="900" b="0">
                          <a:solidFill>
                            <a:srgbClr val="00B0F0"/>
                          </a:solidFill>
                          <a:latin typeface="NeueHaasGroteskText Std (Body)"/>
                        </a:rPr>
                        <a:t>after </a:t>
                      </a:r>
                      <a:r>
                        <a:rPr sz="900" b="0">
                          <a:solidFill>
                            <a:srgbClr val="00B0F0"/>
                          </a:solidFill>
                          <a:latin typeface="NeueHaasGroteskText Std (Body)"/>
                        </a:rPr>
                        <a:t>12 </a:t>
                      </a:r>
                      <a:r>
                        <a:rPr sz="900" b="0">
                          <a:solidFill>
                            <a:srgbClr val="00B0F0"/>
                          </a:solidFill>
                          <a:latin typeface="NeueHaasGroteskText Std (Body)"/>
                        </a:rPr>
                        <a:t>consecutive </a:t>
                      </a:r>
                      <a:r>
                        <a:rPr sz="900" b="0">
                          <a:solidFill>
                            <a:srgbClr val="00B0F0"/>
                          </a:solidFill>
                          <a:latin typeface="NeueHaasGroteskText Std (Body)"/>
                        </a:rPr>
                        <a:t>on-time </a:t>
                      </a:r>
                      <a:r>
                        <a:rPr sz="900" b="0">
                          <a:solidFill>
                            <a:srgbClr val="00B0F0"/>
                          </a:solidFill>
                          <a:latin typeface="NeueHaasGroteskText Std (Body)"/>
                        </a:rPr>
                        <a:t>payments </a:t>
                      </a:r>
                      <a:r>
                        <a:rPr sz="900" b="0">
                          <a:solidFill>
                            <a:srgbClr val="00B0F0"/>
                          </a:solidFill>
                          <a:latin typeface="NeueHaasGroteskText Std (Body)"/>
                        </a:rPr>
                        <a:t>(reqs. </a:t>
                      </a:r>
                      <a:r>
                        <a:rPr sz="900" b="0">
                          <a:solidFill>
                            <a:srgbClr val="00B0F0"/>
                          </a:solidFill>
                          <a:latin typeface="NeueHaasGroteskText Std (Body)"/>
                        </a:rPr>
                        <a:t>18-mo </a:t>
                      </a:r>
                      <a:r>
                        <a:rPr sz="900" b="0">
                          <a:solidFill>
                            <a:srgbClr val="00B0F0"/>
                          </a:solidFill>
                          <a:latin typeface="NeueHaasGroteskText Std (Body)"/>
                        </a:rPr>
                        <a:t>lease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activation </a:t>
                      </a:r>
                      <a:r>
                        <a:rPr sz="900" b="0">
                          <a:solidFill>
                            <a:srgbClr val="00B0F0"/>
                          </a:solidFill>
                          <a:latin typeface="NeueHaasGroteskText Std (Body)"/>
                        </a:rPr>
                        <a:t>and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Online </a:t>
                      </a:r>
                      <a:r>
                        <a:rPr sz="900" b="0">
                          <a:solidFill>
                            <a:srgbClr val="00B0F0"/>
                          </a:solidFill>
                          <a:latin typeface="NeueHaasGroteskText Std (Body)"/>
                        </a:rPr>
                        <a:t>or </a:t>
                      </a:r>
                      <a:r>
                        <a:rPr sz="900" b="0">
                          <a:solidFill>
                            <a:srgbClr val="00B0F0"/>
                          </a:solidFill>
                          <a:latin typeface="NeueHaasGroteskText Std (Body)"/>
                        </a:rPr>
                        <a:t>call-in </a:t>
                      </a:r>
                      <a:r>
                        <a:rPr sz="900" b="0">
                          <a:solidFill>
                            <a:srgbClr val="00B0F0"/>
                          </a:solidFill>
                          <a:latin typeface="NeueHaasGroteskText Std (Body)"/>
                        </a:rPr>
                        <a:t>only. (03/05/18)
</a:t>
                      </a:r>
                      <a:r>
                        <a:rPr sz="900" b="1">
                          <a:solidFill>
                            <a:srgbClr val="000000"/>
                          </a:solidFill>
                          <a:latin typeface="NeueHaasGroteskText Std (Body)"/>
                        </a:rPr>
                        <a:t>$125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(128GB)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Excludes </a:t>
                      </a:r>
                      <a:r>
                        <a:rPr sz="900" b="0">
                          <a:solidFill>
                            <a:srgbClr val="000000"/>
                          </a:solidFill>
                          <a:latin typeface="NeueHaasGroteskText Std (Body)"/>
                        </a:rPr>
                        <a:t>upgrades. </a:t>
                      </a:r>
                      <a:r>
                        <a:rPr sz="900" b="0">
                          <a:solidFill>
                            <a:srgbClr val="000000"/>
                          </a:solidFill>
                          <a:latin typeface="NeueHaasGroteskText Std (Body)"/>
                        </a:rPr>
                        <a:t>Click </a:t>
                      </a:r>
                      <a:r>
                        <a:rPr sz="900" b="0">
                          <a:solidFill>
                            <a:srgbClr val="000000"/>
                          </a:solidFill>
                          <a:latin typeface="NeueHaasGroteskText Std (Body)"/>
                        </a:rPr>
                        <a:t>or </a:t>
                      </a:r>
                      <a:r>
                        <a:rPr sz="900" b="0">
                          <a:solidFill>
                            <a:srgbClr val="000000"/>
                          </a:solidFill>
                          <a:latin typeface="NeueHaasGroteskText Std (Body)"/>
                        </a:rPr>
                        <a:t>call </a:t>
                      </a:r>
                      <a:r>
                        <a:rPr sz="900" b="0">
                          <a:solidFill>
                            <a:srgbClr val="000000"/>
                          </a:solidFill>
                          <a:latin typeface="NeueHaasGroteskText Std (Body)"/>
                        </a:rPr>
                        <a:t>only. (12/14/17)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(call </a:t>
                      </a:r>
                      <a:r>
                        <a:rPr sz="900" b="0">
                          <a:solidFill>
                            <a:srgbClr val="000000"/>
                          </a:solidFill>
                          <a:latin typeface="NeueHaasGroteskText Std (Body)"/>
                        </a:rPr>
                        <a:t>in </a:t>
                      </a:r>
                      <a:r>
                        <a:rPr sz="900" b="0">
                          <a:solidFill>
                            <a:srgbClr val="000000"/>
                          </a:solidFill>
                          <a:latin typeface="NeueHaasGroteskText Std (Body)"/>
                        </a:rPr>
                        <a:t>or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 (11/26/16)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select </a:t>
                      </a:r>
                      <a:r>
                        <a:rPr sz="900" b="0">
                          <a:solidFill>
                            <a:srgbClr val="000000"/>
                          </a:solidFill>
                          <a:latin typeface="NeueHaasGroteskText Std (Body)"/>
                        </a:rPr>
                        <a:t>the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8/8+, </a:t>
                      </a:r>
                      <a:r>
                        <a:rPr sz="900" b="0">
                          <a:solidFill>
                            <a:srgbClr val="000000"/>
                          </a:solidFill>
                          <a:latin typeface="NeueHaasGroteskText Std (Body)"/>
                        </a:rPr>
                        <a:t>iPhone </a:t>
                      </a:r>
                      <a:r>
                        <a:rPr sz="900" b="0">
                          <a:solidFill>
                            <a:srgbClr val="000000"/>
                          </a:solidFill>
                          <a:latin typeface="NeueHaasGroteskText Std (Body)"/>
                        </a:rPr>
                        <a:t>7/7+, </a:t>
                      </a:r>
                      <a:r>
                        <a:rPr sz="900" b="0">
                          <a:solidFill>
                            <a:srgbClr val="000000"/>
                          </a:solidFill>
                          <a:latin typeface="NeueHaasGroteskText Std (Body)"/>
                        </a:rPr>
                        <a:t>Galaxy </a:t>
                      </a:r>
                      <a:r>
                        <a:rPr sz="900" b="0">
                          <a:solidFill>
                            <a:srgbClr val="000000"/>
                          </a:solidFill>
                          <a:latin typeface="NeueHaasGroteskText Std (Body)"/>
                        </a:rPr>
                        <a:t>S8/8+, </a:t>
                      </a:r>
                      <a:r>
                        <a:rPr sz="900" b="0">
                          <a:solidFill>
                            <a:srgbClr val="000000"/>
                          </a:solidFill>
                          <a:latin typeface="NeueHaasGroteskText Std (Body)"/>
                        </a:rPr>
                        <a:t>Galaxy </a:t>
                      </a:r>
                      <a:r>
                        <a:rPr sz="900" b="0">
                          <a:solidFill>
                            <a:srgbClr val="000000"/>
                          </a:solidFill>
                          <a:latin typeface="NeueHaasGroteskText Std (Body)"/>
                        </a:rPr>
                        <a:t>Note8 </a:t>
                      </a:r>
                      <a:r>
                        <a:rPr sz="900" b="0">
                          <a:solidFill>
                            <a:srgbClr val="000000"/>
                          </a:solidFill>
                          <a:latin typeface="NeueHaasGroteskText Std (Body)"/>
                        </a:rPr>
                        <a:t>and </a:t>
                      </a:r>
                      <a:r>
                        <a:rPr sz="900" b="0">
                          <a:solidFill>
                            <a:srgbClr val="000000"/>
                          </a:solidFill>
                          <a:latin typeface="NeueHaasGroteskText Std (Body)"/>
                        </a:rPr>
                        <a:t>Sprint </a:t>
                      </a:r>
                      <a:r>
                        <a:rPr sz="900" b="0">
                          <a:solidFill>
                            <a:srgbClr val="000000"/>
                          </a:solidFill>
                          <a:latin typeface="NeueHaasGroteskText Std (Body)"/>
                        </a:rPr>
                        <a:t>Deals </a:t>
                      </a:r>
                      <a:r>
                        <a:rPr sz="900" b="0">
                          <a:solidFill>
                            <a:srgbClr val="000000"/>
                          </a:solidFill>
                          <a:latin typeface="NeueHaasGroteskText Std (Body)"/>
                        </a:rPr>
                        <a:t>phones, </a:t>
                      </a:r>
                      <a:r>
                        <a:rPr sz="900" b="0">
                          <a:solidFill>
                            <a:srgbClr val="000000"/>
                          </a:solidFill>
                          <a:latin typeface="NeueHaasGroteskText Std (Body)"/>
                        </a:rPr>
                        <a:t>or </a:t>
                      </a:r>
                      <a:r>
                        <a:rPr sz="900" b="0">
                          <a:solidFill>
                            <a:srgbClr val="000000"/>
                          </a:solidFill>
                          <a:latin typeface="NeueHaasGroteskText Std (Body)"/>
                        </a:rPr>
                        <a:t>add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are </a:t>
                      </a:r>
                      <a:r>
                        <a:rPr sz="900" b="0">
                          <a:solidFill>
                            <a:srgbClr val="000000"/>
                          </a:solidFill>
                          <a:latin typeface="NeueHaasGroteskText Std (Body)"/>
                        </a:rPr>
                        <a:t>eligible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device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payments </a:t>
                      </a:r>
                      <a:r>
                        <a:rPr sz="900" b="0">
                          <a:solidFill>
                            <a:srgbClr val="000000"/>
                          </a:solidFill>
                          <a:latin typeface="NeueHaasGroteskText Std (Body)"/>
                        </a:rPr>
                        <a:t>(instead </a:t>
                      </a:r>
                      <a:r>
                        <a:rPr sz="900" b="0">
                          <a:solidFill>
                            <a:srgbClr val="000000"/>
                          </a:solidFill>
                          <a:latin typeface="NeueHaasGroteskText Std (Body)"/>
                        </a:rPr>
                        <a:t>of </a:t>
                      </a:r>
                      <a:r>
                        <a:rPr sz="900" b="0">
                          <a:solidFill>
                            <a:srgbClr val="000000"/>
                          </a:solidFill>
                          <a:latin typeface="NeueHaasGroteskText Std (Body)"/>
                        </a:rPr>
                        <a:t>18). </a:t>
                      </a:r>
                      <a:r>
                        <a:rPr sz="900" b="0">
                          <a:solidFill>
                            <a:srgbClr val="000000"/>
                          </a:solidFill>
                          <a:latin typeface="NeueHaasGroteskText Std (Body)"/>
                        </a:rPr>
                        <a:t> (09/30/17)
</a:t>
                      </a:r>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(04/11/18)
</a:t>
                      </a:r>
                    </a:p>
                  </a:txBody>
                  <a:tcPr>
                    <a:solidFill>
                      <a:schemeClr val="accent2"/>
                    </a:solidFill>
                  </a:tcPr>
                </a:tc>
                <a:tc>
                  <a:txBody>
                    <a:bodyPr/>
                    <a:lstStyle/>
                    <a:p>
                      <a:r>
                        <a:rPr sz="900" b="1">
                          <a:solidFill>
                            <a:srgbClr val="FF0000"/>
                          </a:solidFill>
                          <a:latin typeface="NeueHaasGroteskText Std (Body)"/>
                        </a:rPr>
                        <a:t>$200 </a:t>
                      </a:r>
                      <a:r>
                        <a:rPr sz="900" b="0">
                          <a:solidFill>
                            <a:srgbClr val="FF0000"/>
                          </a:solidFill>
                          <a:latin typeface="NeueHaasGroteskText Std (Body)"/>
                        </a:rPr>
                        <a:t>off </a:t>
                      </a:r>
                      <a:r>
                        <a:rPr sz="900" b="0">
                          <a:solidFill>
                            <a:srgbClr val="FF0000"/>
                          </a:solidFill>
                          <a:latin typeface="NeueHaasGroteskText Std (Body)"/>
                        </a:rPr>
                        <a:t>iPhone </a:t>
                      </a:r>
                      <a:r>
                        <a:rPr sz="900" b="0">
                          <a:solidFill>
                            <a:srgbClr val="FF0000"/>
                          </a:solidFill>
                          <a:latin typeface="NeueHaasGroteskText Std (Body)"/>
                        </a:rPr>
                        <a:t>SE </a:t>
                      </a:r>
                      <a:r>
                        <a:rPr sz="900" b="0">
                          <a:solidFill>
                            <a:srgbClr val="FF0000"/>
                          </a:solidFill>
                          <a:latin typeface="NeueHaasGroteskText Std (Body)"/>
                        </a:rPr>
                        <a:t>32 </a:t>
                      </a:r>
                      <a:r>
                        <a:rPr sz="900" b="0">
                          <a:solidFill>
                            <a:srgbClr val="FF0000"/>
                          </a:solidFill>
                          <a:latin typeface="NeueHaasGroteskText Std (Body)"/>
                        </a:rPr>
                        <a:t>GB </a:t>
                      </a:r>
                      <a:r>
                        <a:rPr sz="900" b="0">
                          <a:solidFill>
                            <a:srgbClr val="FF0000"/>
                          </a:solidFill>
                          <a:latin typeface="NeueHaasGroteskText Std (Body)"/>
                        </a:rPr>
                        <a:t>and </a:t>
                      </a:r>
                      <a:r>
                        <a:rPr sz="900" b="0">
                          <a:solidFill>
                            <a:srgbClr val="FF0000"/>
                          </a:solidFill>
                          <a:latin typeface="NeueHaasGroteskText Std (Body)"/>
                        </a:rPr>
                        <a:t>iPhone </a:t>
                      </a:r>
                      <a:r>
                        <a:rPr sz="900" b="0">
                          <a:solidFill>
                            <a:srgbClr val="FF0000"/>
                          </a:solidFill>
                          <a:latin typeface="NeueHaasGroteskText Std (Body)"/>
                        </a:rPr>
                        <a:t>SE </a:t>
                      </a:r>
                      <a:r>
                        <a:rPr sz="900" b="0">
                          <a:solidFill>
                            <a:srgbClr val="FF0000"/>
                          </a:solidFill>
                          <a:latin typeface="NeueHaasGroteskText Std (Body)"/>
                        </a:rPr>
                        <a:t>64 </a:t>
                      </a:r>
                      <a:r>
                        <a:rPr sz="900" b="0">
                          <a:solidFill>
                            <a:srgbClr val="FF0000"/>
                          </a:solidFill>
                          <a:latin typeface="NeueHaasGroteskText Std (Body)"/>
                        </a:rPr>
                        <a:t>GB (01/01/17)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Fierce </a:t>
                      </a:r>
                      <a:r>
                        <a:rPr sz="900" b="0">
                          <a:solidFill>
                            <a:srgbClr val="000000"/>
                          </a:solidFill>
                          <a:latin typeface="NeueHaasGroteskText Std (Body)"/>
                        </a:rPr>
                        <a:t>4,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(01/01/17)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Trio,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530,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and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2 (01/01/17)
</a:t>
                      </a:r>
                      <a:r>
                        <a:rPr sz="900" b="1">
                          <a:solidFill>
                            <a:srgbClr val="000000"/>
                          </a:solidFill>
                          <a:latin typeface="NeueHaasGroteskText Std (Body)"/>
                        </a:rPr>
                        <a:t>$70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Fierce,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Plus </a:t>
                      </a:r>
                      <a:r>
                        <a:rPr sz="900" b="0">
                          <a:solidFill>
                            <a:srgbClr val="000000"/>
                          </a:solidFill>
                          <a:latin typeface="NeueHaasGroteskText Std (Body)"/>
                        </a:rPr>
                        <a:t>and </a:t>
                      </a:r>
                      <a:r>
                        <a:rPr sz="900" b="0">
                          <a:solidFill>
                            <a:srgbClr val="000000"/>
                          </a:solidFill>
                          <a:latin typeface="NeueHaasGroteskText Std (Body)"/>
                        </a:rPr>
                        <a:t>Moto </a:t>
                      </a:r>
                      <a:r>
                        <a:rPr sz="900" b="0">
                          <a:solidFill>
                            <a:srgbClr val="000000"/>
                          </a:solidFill>
                          <a:latin typeface="NeueHaasGroteskText Std (Body)"/>
                        </a:rPr>
                        <a:t>e (01/01/17)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4,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Z </a:t>
                      </a:r>
                      <a:r>
                        <a:rPr sz="900" b="0">
                          <a:solidFill>
                            <a:srgbClr val="000000"/>
                          </a:solidFill>
                          <a:latin typeface="NeueHaasGroteskText Std (Body)"/>
                        </a:rPr>
                        <a:t>Max, </a:t>
                      </a:r>
                      <a:r>
                        <a:rPr sz="900" b="0">
                          <a:solidFill>
                            <a:srgbClr val="000000"/>
                          </a:solidFill>
                          <a:latin typeface="NeueHaasGroteskText Std (Body)"/>
                        </a:rPr>
                        <a:t>and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32GB (01/01/17)
</a:t>
                      </a:r>
                      <a:r>
                        <a:rPr sz="900" b="1">
                          <a:solidFill>
                            <a:srgbClr val="000000"/>
                          </a:solidFill>
                          <a:latin typeface="NeueHaasGroteskText Std (Body)"/>
                        </a:rPr>
                        <a:t>$30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S9 (01/01/17)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(11/26/16)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$10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19</cp:revision>
  <dcterms:created xsi:type="dcterms:W3CDTF">2018-03-07T12:14:23Z</dcterms:created>
  <dcterms:modified xsi:type="dcterms:W3CDTF">2018-04-10T13:48:01Z</dcterms:modified>
</cp:coreProperties>
</file>