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18,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 5th Generation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04/18/2018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Simpel Choice customers can stream unlimited movies and music without data usage (11/24/17)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(savings on the plan until 3/31/19)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34A221AC-E412-40FB-86FA-9ACC1C75830B}"/>
              </a:ext>
            </a:extLst>
          </p:cNvPr>
          <p:cNvGraphicFramePr>
            <a:graphicFrameLocks noGrp="1"/>
          </p:cNvGraphicFramePr>
          <p:nvPr>
            <p:extLst>
              <p:ext uri="{D42A27DB-BD31-4B8C-83A1-F6EECF244321}">
                <p14:modId xmlns:p14="http://schemas.microsoft.com/office/powerpoint/2010/main" val="3645475869"/>
              </p:ext>
            </p:extLst>
          </p:nvPr>
        </p:nvGraphicFramePr>
        <p:xfrm>
          <a:off x="609600" y="1348381"/>
          <a:ext cx="10972796" cy="4839988"/>
        </p:xfrm>
        <a:graphic>
          <a:graphicData uri="http://schemas.openxmlformats.org/drawingml/2006/table">
            <a:tbl>
              <a:tblPr/>
              <a:tblGrid>
                <a:gridCol w="2105426">
                  <a:extLst>
                    <a:ext uri="{9D8B030D-6E8A-4147-A177-3AD203B41FA5}">
                      <a16:colId xmlns:a16="http://schemas.microsoft.com/office/drawing/2014/main" val="201464337"/>
                    </a:ext>
                  </a:extLst>
                </a:gridCol>
                <a:gridCol w="799139">
                  <a:extLst>
                    <a:ext uri="{9D8B030D-6E8A-4147-A177-3AD203B41FA5}">
                      <a16:colId xmlns:a16="http://schemas.microsoft.com/office/drawing/2014/main" val="2760504966"/>
                    </a:ext>
                  </a:extLst>
                </a:gridCol>
                <a:gridCol w="875980">
                  <a:extLst>
                    <a:ext uri="{9D8B030D-6E8A-4147-A177-3AD203B41FA5}">
                      <a16:colId xmlns:a16="http://schemas.microsoft.com/office/drawing/2014/main" val="118656483"/>
                    </a:ext>
                  </a:extLst>
                </a:gridCol>
                <a:gridCol w="799139">
                  <a:extLst>
                    <a:ext uri="{9D8B030D-6E8A-4147-A177-3AD203B41FA5}">
                      <a16:colId xmlns:a16="http://schemas.microsoft.com/office/drawing/2014/main" val="1301445617"/>
                    </a:ext>
                  </a:extLst>
                </a:gridCol>
                <a:gridCol w="799139">
                  <a:extLst>
                    <a:ext uri="{9D8B030D-6E8A-4147-A177-3AD203B41FA5}">
                      <a16:colId xmlns:a16="http://schemas.microsoft.com/office/drawing/2014/main" val="2208457713"/>
                    </a:ext>
                  </a:extLst>
                </a:gridCol>
                <a:gridCol w="799139">
                  <a:extLst>
                    <a:ext uri="{9D8B030D-6E8A-4147-A177-3AD203B41FA5}">
                      <a16:colId xmlns:a16="http://schemas.microsoft.com/office/drawing/2014/main" val="1406462285"/>
                    </a:ext>
                  </a:extLst>
                </a:gridCol>
                <a:gridCol w="799139">
                  <a:extLst>
                    <a:ext uri="{9D8B030D-6E8A-4147-A177-3AD203B41FA5}">
                      <a16:colId xmlns:a16="http://schemas.microsoft.com/office/drawing/2014/main" val="3977497798"/>
                    </a:ext>
                  </a:extLst>
                </a:gridCol>
                <a:gridCol w="799139">
                  <a:extLst>
                    <a:ext uri="{9D8B030D-6E8A-4147-A177-3AD203B41FA5}">
                      <a16:colId xmlns:a16="http://schemas.microsoft.com/office/drawing/2014/main" val="1825128616"/>
                    </a:ext>
                  </a:extLst>
                </a:gridCol>
                <a:gridCol w="799139">
                  <a:extLst>
                    <a:ext uri="{9D8B030D-6E8A-4147-A177-3AD203B41FA5}">
                      <a16:colId xmlns:a16="http://schemas.microsoft.com/office/drawing/2014/main" val="1372511320"/>
                    </a:ext>
                  </a:extLst>
                </a:gridCol>
                <a:gridCol w="799139">
                  <a:extLst>
                    <a:ext uri="{9D8B030D-6E8A-4147-A177-3AD203B41FA5}">
                      <a16:colId xmlns:a16="http://schemas.microsoft.com/office/drawing/2014/main" val="3492205071"/>
                    </a:ext>
                  </a:extLst>
                </a:gridCol>
                <a:gridCol w="799139">
                  <a:extLst>
                    <a:ext uri="{9D8B030D-6E8A-4147-A177-3AD203B41FA5}">
                      <a16:colId xmlns:a16="http://schemas.microsoft.com/office/drawing/2014/main" val="3799678009"/>
                    </a:ext>
                  </a:extLst>
                </a:gridCol>
                <a:gridCol w="799139">
                  <a:extLst>
                    <a:ext uri="{9D8B030D-6E8A-4147-A177-3AD203B41FA5}">
                      <a16:colId xmlns:a16="http://schemas.microsoft.com/office/drawing/2014/main" val="912577124"/>
                    </a:ext>
                  </a:extLst>
                </a:gridCol>
              </a:tblGrid>
              <a:tr h="178799">
                <a:tc>
                  <a:txBody>
                    <a:bodyPr/>
                    <a:lstStyle/>
                    <a:p>
                      <a:pPr algn="ctr" fontAlgn="ctr"/>
                      <a:r>
                        <a:rPr lang="en-US" sz="800" b="0" i="0" u="none" strike="noStrike">
                          <a:solidFill>
                            <a:srgbClr val="000000"/>
                          </a:solidFill>
                          <a:effectLst/>
                          <a:latin typeface="Arial" panose="020B0604020202020204" pitchFamily="34" charset="0"/>
                        </a:rPr>
                        <a:t>4/18/2018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83836206"/>
                  </a:ext>
                </a:extLst>
              </a:tr>
              <a:tr h="546329">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969936425"/>
                  </a:ext>
                </a:extLst>
              </a:tr>
              <a:tr h="178799">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85505791"/>
                  </a:ext>
                </a:extLst>
              </a:tr>
              <a:tr h="178799">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6345739"/>
                  </a:ext>
                </a:extLst>
              </a:tr>
              <a:tr h="178799">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72454727"/>
                  </a:ext>
                </a:extLst>
              </a:tr>
              <a:tr h="178799">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82195990"/>
                  </a:ext>
                </a:extLst>
              </a:tr>
              <a:tr h="178799">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11323057"/>
                  </a:ext>
                </a:extLst>
              </a:tr>
              <a:tr h="178799">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36586283"/>
                  </a:ext>
                </a:extLst>
              </a:tr>
              <a:tr h="178799">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69606158"/>
                  </a:ext>
                </a:extLst>
              </a:tr>
              <a:tr h="178799">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73225372"/>
                  </a:ext>
                </a:extLst>
              </a:tr>
              <a:tr h="178799">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88383871"/>
                  </a:ext>
                </a:extLst>
              </a:tr>
              <a:tr h="178799">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62764798"/>
                  </a:ext>
                </a:extLst>
              </a:tr>
              <a:tr h="178799">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35651734"/>
                  </a:ext>
                </a:extLst>
              </a:tr>
              <a:tr h="178799">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24726060"/>
                  </a:ext>
                </a:extLst>
              </a:tr>
              <a:tr h="178799">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86747822"/>
                  </a:ext>
                </a:extLst>
              </a:tr>
              <a:tr h="178799">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99452826"/>
                  </a:ext>
                </a:extLst>
              </a:tr>
              <a:tr h="178799">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05069645"/>
                  </a:ext>
                </a:extLst>
              </a:tr>
              <a:tr h="178799">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21402831"/>
                  </a:ext>
                </a:extLst>
              </a:tr>
              <a:tr h="178799">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74828005"/>
                  </a:ext>
                </a:extLst>
              </a:tr>
              <a:tr h="178799">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60079254"/>
                  </a:ext>
                </a:extLst>
              </a:tr>
              <a:tr h="181282">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23235156"/>
                  </a:ext>
                </a:extLst>
              </a:tr>
              <a:tr h="178799">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01485486"/>
                  </a:ext>
                </a:extLst>
              </a:tr>
              <a:tr h="178799">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549809"/>
                  </a:ext>
                </a:extLst>
              </a:tr>
              <a:tr h="178799">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02197815"/>
                  </a:ext>
                </a:extLst>
              </a:tr>
              <a:tr h="178799">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98991532"/>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F3EA6858-449E-4C7E-8806-7A599522DC62}"/>
              </a:ext>
            </a:extLst>
          </p:cNvPr>
          <p:cNvGraphicFramePr>
            <a:graphicFrameLocks noGrp="1"/>
          </p:cNvGraphicFramePr>
          <p:nvPr>
            <p:extLst>
              <p:ext uri="{D42A27DB-BD31-4B8C-83A1-F6EECF244321}">
                <p14:modId xmlns:p14="http://schemas.microsoft.com/office/powerpoint/2010/main" val="1346746318"/>
              </p:ext>
            </p:extLst>
          </p:nvPr>
        </p:nvGraphicFramePr>
        <p:xfrm>
          <a:off x="609600" y="1386513"/>
          <a:ext cx="10972802" cy="4774137"/>
        </p:xfrm>
        <a:graphic>
          <a:graphicData uri="http://schemas.openxmlformats.org/drawingml/2006/table">
            <a:tbl>
              <a:tblPr/>
              <a:tblGrid>
                <a:gridCol w="1962498">
                  <a:extLst>
                    <a:ext uri="{9D8B030D-6E8A-4147-A177-3AD203B41FA5}">
                      <a16:colId xmlns:a16="http://schemas.microsoft.com/office/drawing/2014/main" val="3689942310"/>
                    </a:ext>
                  </a:extLst>
                </a:gridCol>
                <a:gridCol w="744890">
                  <a:extLst>
                    <a:ext uri="{9D8B030D-6E8A-4147-A177-3AD203B41FA5}">
                      <a16:colId xmlns:a16="http://schemas.microsoft.com/office/drawing/2014/main" val="1126486102"/>
                    </a:ext>
                  </a:extLst>
                </a:gridCol>
                <a:gridCol w="816514">
                  <a:extLst>
                    <a:ext uri="{9D8B030D-6E8A-4147-A177-3AD203B41FA5}">
                      <a16:colId xmlns:a16="http://schemas.microsoft.com/office/drawing/2014/main" val="576169264"/>
                    </a:ext>
                  </a:extLst>
                </a:gridCol>
                <a:gridCol w="744890">
                  <a:extLst>
                    <a:ext uri="{9D8B030D-6E8A-4147-A177-3AD203B41FA5}">
                      <a16:colId xmlns:a16="http://schemas.microsoft.com/office/drawing/2014/main" val="3661871983"/>
                    </a:ext>
                  </a:extLst>
                </a:gridCol>
                <a:gridCol w="744890">
                  <a:extLst>
                    <a:ext uri="{9D8B030D-6E8A-4147-A177-3AD203B41FA5}">
                      <a16:colId xmlns:a16="http://schemas.microsoft.com/office/drawing/2014/main" val="2304713189"/>
                    </a:ext>
                  </a:extLst>
                </a:gridCol>
                <a:gridCol w="744890">
                  <a:extLst>
                    <a:ext uri="{9D8B030D-6E8A-4147-A177-3AD203B41FA5}">
                      <a16:colId xmlns:a16="http://schemas.microsoft.com/office/drawing/2014/main" val="167103828"/>
                    </a:ext>
                  </a:extLst>
                </a:gridCol>
                <a:gridCol w="744890">
                  <a:extLst>
                    <a:ext uri="{9D8B030D-6E8A-4147-A177-3AD203B41FA5}">
                      <a16:colId xmlns:a16="http://schemas.microsoft.com/office/drawing/2014/main" val="3834470666"/>
                    </a:ext>
                  </a:extLst>
                </a:gridCol>
                <a:gridCol w="744890">
                  <a:extLst>
                    <a:ext uri="{9D8B030D-6E8A-4147-A177-3AD203B41FA5}">
                      <a16:colId xmlns:a16="http://schemas.microsoft.com/office/drawing/2014/main" val="1954028627"/>
                    </a:ext>
                  </a:extLst>
                </a:gridCol>
                <a:gridCol w="744890">
                  <a:extLst>
                    <a:ext uri="{9D8B030D-6E8A-4147-A177-3AD203B41FA5}">
                      <a16:colId xmlns:a16="http://schemas.microsoft.com/office/drawing/2014/main" val="2139238302"/>
                    </a:ext>
                  </a:extLst>
                </a:gridCol>
                <a:gridCol w="744890">
                  <a:extLst>
                    <a:ext uri="{9D8B030D-6E8A-4147-A177-3AD203B41FA5}">
                      <a16:colId xmlns:a16="http://schemas.microsoft.com/office/drawing/2014/main" val="164018479"/>
                    </a:ext>
                  </a:extLst>
                </a:gridCol>
                <a:gridCol w="744890">
                  <a:extLst>
                    <a:ext uri="{9D8B030D-6E8A-4147-A177-3AD203B41FA5}">
                      <a16:colId xmlns:a16="http://schemas.microsoft.com/office/drawing/2014/main" val="2488773857"/>
                    </a:ext>
                  </a:extLst>
                </a:gridCol>
                <a:gridCol w="744890">
                  <a:extLst>
                    <a:ext uri="{9D8B030D-6E8A-4147-A177-3AD203B41FA5}">
                      <a16:colId xmlns:a16="http://schemas.microsoft.com/office/drawing/2014/main" val="672724865"/>
                    </a:ext>
                  </a:extLst>
                </a:gridCol>
                <a:gridCol w="744890">
                  <a:extLst>
                    <a:ext uri="{9D8B030D-6E8A-4147-A177-3AD203B41FA5}">
                      <a16:colId xmlns:a16="http://schemas.microsoft.com/office/drawing/2014/main" val="3728284877"/>
                    </a:ext>
                  </a:extLst>
                </a:gridCol>
              </a:tblGrid>
              <a:tr h="191818">
                <a:tc>
                  <a:txBody>
                    <a:bodyPr/>
                    <a:lstStyle/>
                    <a:p>
                      <a:pPr algn="ctr" fontAlgn="ctr"/>
                      <a:r>
                        <a:rPr lang="en-US" sz="800" b="0" i="0" u="none" strike="noStrike">
                          <a:solidFill>
                            <a:srgbClr val="000000"/>
                          </a:solidFill>
                          <a:effectLst/>
                          <a:latin typeface="Arial" panose="020B0604020202020204" pitchFamily="34" charset="0"/>
                        </a:rPr>
                        <a:t>4/18/2018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893402611"/>
                  </a:ext>
                </a:extLst>
              </a:tr>
              <a:tr h="55414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393949194"/>
                  </a:ext>
                </a:extLst>
              </a:tr>
              <a:tr h="191818">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84591963"/>
                  </a:ext>
                </a:extLst>
              </a:tr>
              <a:tr h="191818">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87271931"/>
                  </a:ext>
                </a:extLst>
              </a:tr>
              <a:tr h="191818">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344700482"/>
                  </a:ext>
                </a:extLst>
              </a:tr>
              <a:tr h="191818">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89743801"/>
                  </a:ext>
                </a:extLst>
              </a:tr>
              <a:tr h="191818">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71043776"/>
                  </a:ext>
                </a:extLst>
              </a:tr>
              <a:tr h="191818">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11369497"/>
                  </a:ext>
                </a:extLst>
              </a:tr>
              <a:tr h="191818">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19147078"/>
                  </a:ext>
                </a:extLst>
              </a:tr>
              <a:tr h="191818">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67383520"/>
                  </a:ext>
                </a:extLst>
              </a:tr>
              <a:tr h="191818">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40793082"/>
                  </a:ext>
                </a:extLst>
              </a:tr>
              <a:tr h="191818">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4102984"/>
                  </a:ext>
                </a:extLst>
              </a:tr>
              <a:tr h="191818">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9825768"/>
                  </a:ext>
                </a:extLst>
              </a:tr>
              <a:tr h="191818">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47807767"/>
                  </a:ext>
                </a:extLst>
              </a:tr>
              <a:tr h="191818">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79160937"/>
                  </a:ext>
                </a:extLst>
              </a:tr>
              <a:tr h="191818">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03603578"/>
                  </a:ext>
                </a:extLst>
              </a:tr>
              <a:tr h="191818">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39865799"/>
                  </a:ext>
                </a:extLst>
              </a:tr>
              <a:tr h="191818">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33372203"/>
                  </a:ext>
                </a:extLst>
              </a:tr>
              <a:tr h="191818">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2291361"/>
                  </a:ext>
                </a:extLst>
              </a:tr>
              <a:tr h="191818">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19754222"/>
                  </a:ext>
                </a:extLst>
              </a:tr>
              <a:tr h="191818">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9938483"/>
                  </a:ext>
                </a:extLst>
              </a:tr>
              <a:tr h="191818">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31580568"/>
                  </a:ext>
                </a:extLst>
              </a:tr>
              <a:tr h="191818">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4466903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DB46EA6B-389B-45CF-8386-102B21B33659}"/>
              </a:ext>
            </a:extLst>
          </p:cNvPr>
          <p:cNvGraphicFramePr>
            <a:graphicFrameLocks noGrp="1"/>
          </p:cNvGraphicFramePr>
          <p:nvPr>
            <p:extLst>
              <p:ext uri="{D42A27DB-BD31-4B8C-83A1-F6EECF244321}">
                <p14:modId xmlns:p14="http://schemas.microsoft.com/office/powerpoint/2010/main" val="691419760"/>
              </p:ext>
            </p:extLst>
          </p:nvPr>
        </p:nvGraphicFramePr>
        <p:xfrm>
          <a:off x="609600" y="1386513"/>
          <a:ext cx="10972796" cy="4783384"/>
        </p:xfrm>
        <a:graphic>
          <a:graphicData uri="http://schemas.openxmlformats.org/drawingml/2006/table">
            <a:tbl>
              <a:tblPr/>
              <a:tblGrid>
                <a:gridCol w="2105426">
                  <a:extLst>
                    <a:ext uri="{9D8B030D-6E8A-4147-A177-3AD203B41FA5}">
                      <a16:colId xmlns:a16="http://schemas.microsoft.com/office/drawing/2014/main" val="3532406096"/>
                    </a:ext>
                  </a:extLst>
                </a:gridCol>
                <a:gridCol w="799139">
                  <a:extLst>
                    <a:ext uri="{9D8B030D-6E8A-4147-A177-3AD203B41FA5}">
                      <a16:colId xmlns:a16="http://schemas.microsoft.com/office/drawing/2014/main" val="3260913203"/>
                    </a:ext>
                  </a:extLst>
                </a:gridCol>
                <a:gridCol w="875980">
                  <a:extLst>
                    <a:ext uri="{9D8B030D-6E8A-4147-A177-3AD203B41FA5}">
                      <a16:colId xmlns:a16="http://schemas.microsoft.com/office/drawing/2014/main" val="1007151426"/>
                    </a:ext>
                  </a:extLst>
                </a:gridCol>
                <a:gridCol w="799139">
                  <a:extLst>
                    <a:ext uri="{9D8B030D-6E8A-4147-A177-3AD203B41FA5}">
                      <a16:colId xmlns:a16="http://schemas.microsoft.com/office/drawing/2014/main" val="1900558973"/>
                    </a:ext>
                  </a:extLst>
                </a:gridCol>
                <a:gridCol w="799139">
                  <a:extLst>
                    <a:ext uri="{9D8B030D-6E8A-4147-A177-3AD203B41FA5}">
                      <a16:colId xmlns:a16="http://schemas.microsoft.com/office/drawing/2014/main" val="2964253744"/>
                    </a:ext>
                  </a:extLst>
                </a:gridCol>
                <a:gridCol w="799139">
                  <a:extLst>
                    <a:ext uri="{9D8B030D-6E8A-4147-A177-3AD203B41FA5}">
                      <a16:colId xmlns:a16="http://schemas.microsoft.com/office/drawing/2014/main" val="2327956886"/>
                    </a:ext>
                  </a:extLst>
                </a:gridCol>
                <a:gridCol w="799139">
                  <a:extLst>
                    <a:ext uri="{9D8B030D-6E8A-4147-A177-3AD203B41FA5}">
                      <a16:colId xmlns:a16="http://schemas.microsoft.com/office/drawing/2014/main" val="3128158322"/>
                    </a:ext>
                  </a:extLst>
                </a:gridCol>
                <a:gridCol w="799139">
                  <a:extLst>
                    <a:ext uri="{9D8B030D-6E8A-4147-A177-3AD203B41FA5}">
                      <a16:colId xmlns:a16="http://schemas.microsoft.com/office/drawing/2014/main" val="4000335037"/>
                    </a:ext>
                  </a:extLst>
                </a:gridCol>
                <a:gridCol w="799139">
                  <a:extLst>
                    <a:ext uri="{9D8B030D-6E8A-4147-A177-3AD203B41FA5}">
                      <a16:colId xmlns:a16="http://schemas.microsoft.com/office/drawing/2014/main" val="1209105913"/>
                    </a:ext>
                  </a:extLst>
                </a:gridCol>
                <a:gridCol w="799139">
                  <a:extLst>
                    <a:ext uri="{9D8B030D-6E8A-4147-A177-3AD203B41FA5}">
                      <a16:colId xmlns:a16="http://schemas.microsoft.com/office/drawing/2014/main" val="381796869"/>
                    </a:ext>
                  </a:extLst>
                </a:gridCol>
                <a:gridCol w="799139">
                  <a:extLst>
                    <a:ext uri="{9D8B030D-6E8A-4147-A177-3AD203B41FA5}">
                      <a16:colId xmlns:a16="http://schemas.microsoft.com/office/drawing/2014/main" val="4075710791"/>
                    </a:ext>
                  </a:extLst>
                </a:gridCol>
                <a:gridCol w="799139">
                  <a:extLst>
                    <a:ext uri="{9D8B030D-6E8A-4147-A177-3AD203B41FA5}">
                      <a16:colId xmlns:a16="http://schemas.microsoft.com/office/drawing/2014/main" val="1724843466"/>
                    </a:ext>
                  </a:extLst>
                </a:gridCol>
              </a:tblGrid>
              <a:tr h="217977">
                <a:tc>
                  <a:txBody>
                    <a:bodyPr/>
                    <a:lstStyle/>
                    <a:p>
                      <a:pPr algn="ctr" fontAlgn="ctr"/>
                      <a:r>
                        <a:rPr lang="en-US" sz="800" b="0" i="0" u="none" strike="noStrike">
                          <a:solidFill>
                            <a:srgbClr val="000000"/>
                          </a:solidFill>
                          <a:effectLst/>
                          <a:latin typeface="Arial" panose="020B0604020202020204" pitchFamily="34" charset="0"/>
                        </a:rPr>
                        <a:t>4/18/2018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942450286"/>
                  </a:ext>
                </a:extLst>
              </a:tr>
              <a:tr h="423844">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436280028"/>
                  </a:ext>
                </a:extLst>
              </a:tr>
              <a:tr h="217977">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83411319"/>
                  </a:ext>
                </a:extLst>
              </a:tr>
              <a:tr h="217977">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48764073"/>
                  </a:ext>
                </a:extLst>
              </a:tr>
              <a:tr h="217977">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39118686"/>
                  </a:ext>
                </a:extLst>
              </a:tr>
              <a:tr h="217977">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48694759"/>
                  </a:ext>
                </a:extLst>
              </a:tr>
              <a:tr h="217977">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44179895"/>
                  </a:ext>
                </a:extLst>
              </a:tr>
              <a:tr h="217977">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1592989"/>
                  </a:ext>
                </a:extLst>
              </a:tr>
              <a:tr h="217977">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96513885"/>
                  </a:ext>
                </a:extLst>
              </a:tr>
              <a:tr h="217977">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97572879"/>
                  </a:ext>
                </a:extLst>
              </a:tr>
              <a:tr h="217977">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44881497"/>
                  </a:ext>
                </a:extLst>
              </a:tr>
              <a:tr h="217977">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87154166"/>
                  </a:ext>
                </a:extLst>
              </a:tr>
              <a:tr h="217977">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40280552"/>
                  </a:ext>
                </a:extLst>
              </a:tr>
              <a:tr h="217977">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40328723"/>
                  </a:ext>
                </a:extLst>
              </a:tr>
              <a:tr h="217977">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54107632"/>
                  </a:ext>
                </a:extLst>
              </a:tr>
              <a:tr h="217977">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54004981"/>
                  </a:ext>
                </a:extLst>
              </a:tr>
              <a:tr h="217977">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22998807"/>
                  </a:ext>
                </a:extLst>
              </a:tr>
              <a:tr h="217977">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17760041"/>
                  </a:ext>
                </a:extLst>
              </a:tr>
              <a:tr h="217977">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91337636"/>
                  </a:ext>
                </a:extLst>
              </a:tr>
              <a:tr h="217977">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33776027"/>
                  </a:ext>
                </a:extLst>
              </a:tr>
              <a:tr h="217977">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7448930"/>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5E975D61-849A-47F7-B2A2-6568612D08F0}"/>
              </a:ext>
            </a:extLst>
          </p:cNvPr>
          <p:cNvGraphicFramePr>
            <a:graphicFrameLocks noGrp="1"/>
          </p:cNvGraphicFramePr>
          <p:nvPr>
            <p:extLst>
              <p:ext uri="{D42A27DB-BD31-4B8C-83A1-F6EECF244321}">
                <p14:modId xmlns:p14="http://schemas.microsoft.com/office/powerpoint/2010/main" val="1796704576"/>
              </p:ext>
            </p:extLst>
          </p:nvPr>
        </p:nvGraphicFramePr>
        <p:xfrm>
          <a:off x="609600" y="1277897"/>
          <a:ext cx="10972800" cy="4901232"/>
        </p:xfrm>
        <a:graphic>
          <a:graphicData uri="http://schemas.openxmlformats.org/drawingml/2006/table">
            <a:tbl>
              <a:tblPr/>
              <a:tblGrid>
                <a:gridCol w="2396789">
                  <a:extLst>
                    <a:ext uri="{9D8B030D-6E8A-4147-A177-3AD203B41FA5}">
                      <a16:colId xmlns:a16="http://schemas.microsoft.com/office/drawing/2014/main" val="2778179327"/>
                    </a:ext>
                  </a:extLst>
                </a:gridCol>
                <a:gridCol w="2677663">
                  <a:extLst>
                    <a:ext uri="{9D8B030D-6E8A-4147-A177-3AD203B41FA5}">
                      <a16:colId xmlns:a16="http://schemas.microsoft.com/office/drawing/2014/main" val="2245224925"/>
                    </a:ext>
                  </a:extLst>
                </a:gridCol>
                <a:gridCol w="2078465">
                  <a:extLst>
                    <a:ext uri="{9D8B030D-6E8A-4147-A177-3AD203B41FA5}">
                      <a16:colId xmlns:a16="http://schemas.microsoft.com/office/drawing/2014/main" val="2552243296"/>
                    </a:ext>
                  </a:extLst>
                </a:gridCol>
                <a:gridCol w="1928666">
                  <a:extLst>
                    <a:ext uri="{9D8B030D-6E8A-4147-A177-3AD203B41FA5}">
                      <a16:colId xmlns:a16="http://schemas.microsoft.com/office/drawing/2014/main" val="3152672545"/>
                    </a:ext>
                  </a:extLst>
                </a:gridCol>
                <a:gridCol w="1891217">
                  <a:extLst>
                    <a:ext uri="{9D8B030D-6E8A-4147-A177-3AD203B41FA5}">
                      <a16:colId xmlns:a16="http://schemas.microsoft.com/office/drawing/2014/main" val="1595295417"/>
                    </a:ext>
                  </a:extLst>
                </a:gridCol>
              </a:tblGrid>
              <a:tr h="204218">
                <a:tc>
                  <a:txBody>
                    <a:bodyPr/>
                    <a:lstStyle/>
                    <a:p>
                      <a:pPr algn="ctr" fontAlgn="ctr"/>
                      <a:r>
                        <a:rPr lang="en-US" sz="800" b="0" i="0" u="none" strike="noStrike">
                          <a:solidFill>
                            <a:srgbClr val="000000"/>
                          </a:solidFill>
                          <a:effectLst/>
                          <a:latin typeface="Arial" panose="020B0604020202020204" pitchFamily="34" charset="0"/>
                        </a:rPr>
                        <a:t>4/18/2018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77766651"/>
                  </a:ext>
                </a:extLst>
              </a:tr>
              <a:tr h="204218">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15099909"/>
                  </a:ext>
                </a:extLst>
              </a:tr>
              <a:tr h="20421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41194588"/>
                  </a:ext>
                </a:extLst>
              </a:tr>
              <a:tr h="20421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56740572"/>
                  </a:ext>
                </a:extLst>
              </a:tr>
              <a:tr h="204218">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97561041"/>
                  </a:ext>
                </a:extLst>
              </a:tr>
              <a:tr h="204218">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01655490"/>
                  </a:ext>
                </a:extLst>
              </a:tr>
              <a:tr h="204218">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98265985"/>
                  </a:ext>
                </a:extLst>
              </a:tr>
              <a:tr h="204218">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48503813"/>
                  </a:ext>
                </a:extLst>
              </a:tr>
              <a:tr h="204218">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96845959"/>
                  </a:ext>
                </a:extLst>
              </a:tr>
              <a:tr h="204218">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95363201"/>
                  </a:ext>
                </a:extLst>
              </a:tr>
              <a:tr h="204218">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45726286"/>
                  </a:ext>
                </a:extLst>
              </a:tr>
              <a:tr h="204218">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65595113"/>
                  </a:ext>
                </a:extLst>
              </a:tr>
              <a:tr h="204218">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49141170"/>
                  </a:ext>
                </a:extLst>
              </a:tr>
              <a:tr h="204218">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83745526"/>
                  </a:ext>
                </a:extLst>
              </a:tr>
              <a:tr h="204218">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59137043"/>
                  </a:ext>
                </a:extLst>
              </a:tr>
              <a:tr h="204218">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58560021"/>
                  </a:ext>
                </a:extLst>
              </a:tr>
              <a:tr h="204218">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98442719"/>
                  </a:ext>
                </a:extLst>
              </a:tr>
              <a:tr h="204218">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978089057"/>
                  </a:ext>
                </a:extLst>
              </a:tr>
              <a:tr h="204218">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941701129"/>
                  </a:ext>
                </a:extLst>
              </a:tr>
              <a:tr h="204218">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2506044"/>
                  </a:ext>
                </a:extLst>
              </a:tr>
              <a:tr h="204218">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981999383"/>
                  </a:ext>
                </a:extLst>
              </a:tr>
              <a:tr h="204218">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54928816"/>
                  </a:ext>
                </a:extLst>
              </a:tr>
              <a:tr h="204218">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01546232"/>
                  </a:ext>
                </a:extLst>
              </a:tr>
              <a:tr h="204218">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31154615"/>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BB9F51A1-E301-4491-9A80-F0B56E0B5DAD}"/>
              </a:ext>
            </a:extLst>
          </p:cNvPr>
          <p:cNvGraphicFramePr>
            <a:graphicFrameLocks noGrp="1"/>
          </p:cNvGraphicFramePr>
          <p:nvPr>
            <p:extLst>
              <p:ext uri="{D42A27DB-BD31-4B8C-83A1-F6EECF244321}">
                <p14:modId xmlns:p14="http://schemas.microsoft.com/office/powerpoint/2010/main" val="851294254"/>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501920696"/>
                    </a:ext>
                  </a:extLst>
                </a:gridCol>
                <a:gridCol w="3386666">
                  <a:extLst>
                    <a:ext uri="{9D8B030D-6E8A-4147-A177-3AD203B41FA5}">
                      <a16:colId xmlns:a16="http://schemas.microsoft.com/office/drawing/2014/main" val="1935639006"/>
                    </a:ext>
                  </a:extLst>
                </a:gridCol>
                <a:gridCol w="3386666">
                  <a:extLst>
                    <a:ext uri="{9D8B030D-6E8A-4147-A177-3AD203B41FA5}">
                      <a16:colId xmlns:a16="http://schemas.microsoft.com/office/drawing/2014/main" val="365874670"/>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4/18/2018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17063233"/>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645218212"/>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42429052"/>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35271347"/>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2147997"/>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70333159"/>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40078500"/>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57900777"/>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16306358"/>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04504587"/>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72599049"/>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50174398"/>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99481552"/>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05718747"/>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54128342"/>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71890287"/>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53053254"/>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73239863"/>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98114927"/>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45708250"/>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32957944"/>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857263102"/>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87987749"/>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30796222"/>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461962152"/>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0862614"/>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7082049"/>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26902755"/>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58690944"/>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04/18/2018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04/18</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04/18/2018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04/18/2018</a:t>
            </a:r>
          </a:p>
        </p:txBody>
      </p:sp>
      <p:graphicFrame>
        <p:nvGraphicFramePr>
          <p:cNvPr id="8" name="Table 7"/>
          <p:cNvGraphicFramePr>
            <a:graphicFrameLocks noGrp="1"/>
          </p:cNvGraphicFramePr>
          <p:nvPr/>
        </p:nvGraphicFramePr>
        <p:xfrm>
          <a:off x="594360" y="1280160"/>
          <a:ext cx="10972800" cy="76352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Online Only: Get the LG K20 V </a:t>
                      </a:r>
                      <a:r>
                        <a:rPr sz="900" b="1">
                          <a:solidFill>
                            <a:srgbClr val="000000"/>
                          </a:solidFill>
                          <a:latin typeface="NeueHaasGroteskText Std (Body)"/>
                        </a:rPr>
                        <a:t>free </a:t>
                      </a:r>
                      <a:r>
                        <a:rPr sz="900" b="0">
                          <a:solidFill>
                            <a:srgbClr val="000000"/>
                          </a:solidFill>
                          <a:latin typeface="NeueHaasGroteskText Std (Body)"/>
                        </a:rPr>
                        <a:t>(reqs. </a:t>
                      </a:r>
                      <a:r>
                        <a:rPr sz="900" b="1">
                          <a:solidFill>
                            <a:srgbClr val="000000"/>
                          </a:solidFill>
                          <a:latin typeface="NeueHaasGroteskText Std (Body)"/>
                        </a:rPr>
                        <a:t>$168 </a:t>
                      </a:r>
                      <a:r>
                        <a:rPr sz="900" b="0">
                          <a:solidFill>
                            <a:srgbClr val="000000"/>
                          </a:solidFill>
                          <a:latin typeface="NeueHaasGroteskText Std (Body)"/>
                        </a:rPr>
                        <a:t>device payment purchase less </a:t>
                      </a:r>
                      <a:r>
                        <a:rPr sz="900" b="1">
                          <a:solidFill>
                            <a:srgbClr val="000000"/>
                          </a:solidFill>
                          <a:latin typeface="NeueHaasGroteskText Std (Body)"/>
                        </a:rPr>
                        <a:t>$168 </a:t>
                      </a:r>
                      <a:r>
                        <a:rPr sz="900" b="0">
                          <a:solidFill>
                            <a:srgbClr val="000000"/>
                          </a:solidFill>
                          <a:latin typeface="NeueHaasGroteskText Std (Body)"/>
                        </a:rPr>
                        <a:t>promo credit applied over 24 mos. Ends 4/18) (04/16/18)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a:t>
                      </a:r>
                      <a:r>
                        <a:rPr sz="900" b="0">
                          <a:solidFill>
                            <a:srgbClr val="FF0000"/>
                          </a:solidFill>
                          <a:latin typeface="NeueHaasGroteskText Std (Body)"/>
                        </a:rPr>
                        <a:t>Get up to </a:t>
                      </a:r>
                      <a:r>
                        <a:rPr sz="900" b="1">
                          <a:solidFill>
                            <a:srgbClr val="FF0000"/>
                          </a:solidFill>
                          <a:latin typeface="NeueHaasGroteskText Std (Body)"/>
                        </a:rPr>
                        <a:t>$300 </a:t>
                      </a:r>
                      <a:r>
                        <a:rPr sz="900" b="0">
                          <a:solidFill>
                            <a:srgbClr val="FF0000"/>
                          </a:solidFill>
                          <a:latin typeface="NeueHaasGroteskText Std (Body)"/>
                        </a:rPr>
                        <a:t>off Google Pixel 2XL , plus get </a:t>
                      </a:r>
                      <a:r>
                        <a:rPr sz="900" b="1">
                          <a:solidFill>
                            <a:srgbClr val="FF0000"/>
                          </a:solidFill>
                          <a:latin typeface="NeueHaasGroteskText Std (Body)"/>
                        </a:rPr>
                        <a:t>free </a:t>
                      </a:r>
                      <a:r>
                        <a:rPr sz="900" b="0">
                          <a:solidFill>
                            <a:srgbClr val="FF0000"/>
                          </a:solidFill>
                          <a:latin typeface="NeueHaasGroteskText Std (Body)"/>
                        </a:rPr>
                        <a:t>YouTube TV for 2  months, Google Homecast Mini and Chromecast (reqs. up to </a:t>
                      </a:r>
                      <a:r>
                        <a:rPr sz="900" b="1">
                          <a:solidFill>
                            <a:srgbClr val="FF0000"/>
                          </a:solidFill>
                          <a:latin typeface="NeueHaasGroteskText Std (Body)"/>
                        </a:rPr>
                        <a:t>$949.99 </a:t>
                      </a:r>
                      <a:r>
                        <a:rPr sz="900" b="0">
                          <a:solidFill>
                            <a:srgbClr val="FF0000"/>
                          </a:solidFill>
                          <a:latin typeface="NeueHaasGroteskText Std (Body)"/>
                        </a:rPr>
                        <a:t>device payment purchase, less up to </a:t>
                      </a:r>
                      <a:r>
                        <a:rPr sz="900" b="1">
                          <a:solidFill>
                            <a:srgbClr val="FF0000"/>
                          </a:solidFill>
                          <a:latin typeface="NeueHaasGroteskText Std (Body)"/>
                        </a:rPr>
                        <a:t>$300 </a:t>
                      </a:r>
                      <a:r>
                        <a:rPr sz="900" b="0">
                          <a:solidFill>
                            <a:srgbClr val="FF000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a:t>
                      </a:r>
                    </a:p>
                  </a:txBody>
                  <a:tcPr>
                    <a:solidFill>
                      <a:schemeClr val="accent2"/>
                    </a:solidFill>
                  </a:tcPr>
                </a:tc>
                <a:tc>
                  <a:txBody>
                    <a:bodyPr/>
                    <a:lstStyle/>
                    <a:p>
                      <a:r>
                        <a:rPr sz="900" b="0" dirty="0">
                          <a:solidFill>
                            <a:srgbClr val="000000"/>
                          </a:solidFill>
                          <a:latin typeface="NeueHaasGroteskText Std (Body)"/>
                        </a:rPr>
                        <a:t>Save </a:t>
                      </a:r>
                      <a:r>
                        <a:rPr sz="900" b="1" dirty="0">
                          <a:solidFill>
                            <a:srgbClr val="000000"/>
                          </a:solidFill>
                          <a:latin typeface="NeueHaasGroteskText Std (Body)"/>
                        </a:rPr>
                        <a:t>$150 </a:t>
                      </a:r>
                      <a:r>
                        <a:rPr sz="900" b="0" dirty="0">
                          <a:solidFill>
                            <a:srgbClr val="000000"/>
                          </a:solidFill>
                          <a:latin typeface="NeueHaasGroteskText Std (Body)"/>
                        </a:rPr>
                        <a:t>off previous price of </a:t>
                      </a:r>
                      <a:r>
                        <a:rPr sz="900" b="1" dirty="0">
                          <a:solidFill>
                            <a:srgbClr val="000000"/>
                          </a:solidFill>
                          <a:latin typeface="NeueHaasGroteskText Std (Body)"/>
                        </a:rPr>
                        <a:t>$750 </a:t>
                      </a:r>
                      <a:r>
                        <a:rPr sz="900" b="0" dirty="0">
                          <a:solidFill>
                            <a:srgbClr val="000000"/>
                          </a:solidFill>
                          <a:latin typeface="NeueHaasGroteskText Std (Body)"/>
                        </a:rPr>
                        <a:t>when you get a Samsung Galaxy S8 (03/07/18)
Save </a:t>
                      </a:r>
                      <a:r>
                        <a:rPr sz="900" b="1" dirty="0">
                          <a:solidFill>
                            <a:srgbClr val="000000"/>
                          </a:solidFill>
                          <a:latin typeface="NeueHaasGroteskText Std (Body)"/>
                        </a:rPr>
                        <a:t>$80 </a:t>
                      </a:r>
                      <a:r>
                        <a:rPr sz="900" b="0" dirty="0">
                          <a:solidFill>
                            <a:srgbClr val="000000"/>
                          </a:solidFill>
                          <a:latin typeface="NeueHaasGroteskText Std (Body)"/>
                        </a:rPr>
                        <a:t>off the previous price of </a:t>
                      </a:r>
                      <a:r>
                        <a:rPr sz="900" b="1" dirty="0">
                          <a:solidFill>
                            <a:srgbClr val="000000"/>
                          </a:solidFill>
                          <a:latin typeface="NeueHaasGroteskText Std (Body)"/>
                        </a:rPr>
                        <a:t>$950 </a:t>
                      </a:r>
                      <a:r>
                        <a:rPr sz="900" b="0" dirty="0">
                          <a:solidFill>
                            <a:srgbClr val="000000"/>
                          </a:solidFill>
                          <a:latin typeface="NeueHaasGroteskText Std (Body)"/>
                        </a:rPr>
                        <a:t>when you get a Samsung Galaxy Note8 (02/23/18)
</a:t>
                      </a:r>
                      <a:r>
                        <a:rPr sz="900" b="1" dirty="0">
                          <a:solidFill>
                            <a:srgbClr val="000000"/>
                          </a:solidFill>
                          <a:latin typeface="NeueHaasGroteskText Std (Body)"/>
                        </a:rPr>
                        <a:t>$375 </a:t>
                      </a:r>
                      <a:r>
                        <a:rPr sz="900" b="0" dirty="0">
                          <a:solidFill>
                            <a:srgbClr val="000000"/>
                          </a:solidFill>
                          <a:latin typeface="NeueHaasGroteskText Std (Body)"/>
                        </a:rPr>
                        <a:t>off the previous price of </a:t>
                      </a:r>
                      <a:r>
                        <a:rPr sz="900" b="1" dirty="0">
                          <a:solidFill>
                            <a:srgbClr val="000000"/>
                          </a:solidFill>
                          <a:latin typeface="NeueHaasGroteskText Std (Body)"/>
                        </a:rPr>
                        <a:t>$750 </a:t>
                      </a:r>
                      <a:r>
                        <a:rPr sz="900" b="0" dirty="0">
                          <a:solidFill>
                            <a:srgbClr val="000000"/>
                          </a:solidFill>
                          <a:latin typeface="NeueHaasGroteskText Std (Body)"/>
                        </a:rPr>
                        <a:t>when you buy the Motorola Moto Z Force Edition 2nd Gen at T-Mobile (01/26/18)
</a:t>
                      </a:r>
                      <a:r>
                        <a:rPr sz="900" b="0" dirty="0">
                          <a:solidFill>
                            <a:srgbClr val="FF0000"/>
                          </a:solidFill>
                          <a:latin typeface="NeueHaasGroteskText Std (Body)"/>
                        </a:rPr>
                        <a:t>Get </a:t>
                      </a:r>
                      <a:r>
                        <a:rPr sz="900" b="1" dirty="0">
                          <a:solidFill>
                            <a:srgbClr val="FF0000"/>
                          </a:solidFill>
                          <a:latin typeface="NeueHaasGroteskText Std (Body)"/>
                        </a:rPr>
                        <a:t>$115 </a:t>
                      </a:r>
                      <a:r>
                        <a:rPr sz="900" b="0" dirty="0">
                          <a:solidFill>
                            <a:srgbClr val="FF0000"/>
                          </a:solidFill>
                          <a:latin typeface="NeueHaasGroteskText Std (Body)"/>
                        </a:rPr>
                        <a:t>off the Galaxy J3 Prime when you choose a no credit check plan (04/18/18)
Get </a:t>
                      </a:r>
                      <a:r>
                        <a:rPr sz="900" b="1" dirty="0">
                          <a:solidFill>
                            <a:srgbClr val="FF0000"/>
                          </a:solidFill>
                          <a:latin typeface="NeueHaasGroteskText Std (Body)"/>
                        </a:rPr>
                        <a:t>$115 </a:t>
                      </a:r>
                      <a:r>
                        <a:rPr sz="900" b="0" dirty="0">
                          <a:solidFill>
                            <a:srgbClr val="FF0000"/>
                          </a:solidFill>
                          <a:latin typeface="NeueHaasGroteskText Std (Body)"/>
                        </a:rPr>
                        <a:t>off the Moto E 4th Gen when you choose a no credit check plan (04/18/18)
</a:t>
                      </a:r>
                      <a:r>
                        <a:rPr sz="900" b="0" dirty="0">
                          <a:solidFill>
                            <a:srgbClr val="000000"/>
                          </a:solidFill>
                          <a:latin typeface="NeueHaasGroteskText Std (Body)"/>
                        </a:rPr>
                        <a:t>Save </a:t>
                      </a:r>
                      <a:r>
                        <a:rPr sz="900" b="1" dirty="0">
                          <a:solidFill>
                            <a:srgbClr val="000000"/>
                          </a:solidFill>
                          <a:latin typeface="NeueHaasGroteskText Std (Body)"/>
                        </a:rPr>
                        <a:t>$25 </a:t>
                      </a:r>
                      <a:r>
                        <a:rPr sz="900" b="0" dirty="0">
                          <a:solidFill>
                            <a:srgbClr val="000000"/>
                          </a:solidFill>
                          <a:latin typeface="NeueHaasGroteskText Std (Body)"/>
                        </a:rPr>
                        <a:t>off new previous price of </a:t>
                      </a:r>
                      <a:r>
                        <a:rPr sz="900" b="1" dirty="0">
                          <a:solidFill>
                            <a:srgbClr val="000000"/>
                          </a:solidFill>
                          <a:latin typeface="NeueHaasGroteskText Std (Body)"/>
                        </a:rPr>
                        <a:t>$200 </a:t>
                      </a:r>
                      <a:r>
                        <a:rPr sz="900" b="0" dirty="0">
                          <a:solidFill>
                            <a:srgbClr val="000000"/>
                          </a:solidFill>
                          <a:latin typeface="NeueHaasGroteskText Std (Body)"/>
                        </a:rPr>
                        <a:t>when you get an LG K20 Plus (01/24/18)
Get </a:t>
                      </a:r>
                      <a:r>
                        <a:rPr sz="900" b="1" dirty="0">
                          <a:solidFill>
                            <a:srgbClr val="000000"/>
                          </a:solidFill>
                          <a:latin typeface="NeueHaasGroteskText Std (Body)"/>
                        </a:rPr>
                        <a:t>$90 </a:t>
                      </a:r>
                      <a:r>
                        <a:rPr sz="900" b="0" dirty="0">
                          <a:solidFill>
                            <a:srgbClr val="000000"/>
                          </a:solidFill>
                          <a:latin typeface="NeueHaasGroteskText Std (Body)"/>
                        </a:rPr>
                        <a:t>off when you choose a no credit check plan (04/16/18)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dirty="0">
                          <a:solidFill>
                            <a:srgbClr val="00B0F0"/>
                          </a:solidFill>
                          <a:latin typeface="NeueHaasGroteskText Std (Body)"/>
                        </a:rPr>
                        <a:t>Free </a:t>
                      </a:r>
                      <a:r>
                        <a:rPr sz="900" b="0" dirty="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3878</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2018-04-18T13:02:34Z</dcterms:modified>
</cp:coreProperties>
</file>