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27,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FF0000"/>
                          </a:solidFill>
                          <a:latin typeface="NeueHaasGroteskText Std (Body)"/>
                        </a:rPr>
                        <a:t>Mobile </a:t>
                      </a:r>
                      <a:r>
                        <a:rPr sz="900" b="0">
                          <a:solidFill>
                            <a:srgbClr val="FF0000"/>
                          </a:solidFill>
                          <a:latin typeface="NeueHaasGroteskText Std (Body)"/>
                        </a:rPr>
                        <a:t>Share </a:t>
                      </a:r>
                      <a:r>
                        <a:rPr sz="900" b="0">
                          <a:solidFill>
                            <a:srgbClr val="FF0000"/>
                          </a:solidFill>
                          <a:latin typeface="NeueHaasGroteskText Std (Body)"/>
                        </a:rPr>
                        <a:t>Flex </a:t>
                      </a:r>
                      <a:r>
                        <a:rPr sz="900" b="1">
                          <a:solidFill>
                            <a:srgbClr val="FF0000"/>
                          </a:solidFill>
                          <a:latin typeface="NeueHaasGroteskText Std (Body)"/>
                        </a:rPr>
                        <a:t>$25 </a:t>
                      </a:r>
                      <a:r>
                        <a:rPr sz="900" b="0">
                          <a:solidFill>
                            <a:srgbClr val="FF0000"/>
                          </a:solidFill>
                          <a:latin typeface="NeueHaasGroteskText Std (Body)"/>
                        </a:rPr>
                        <a:t>1 </a:t>
                      </a:r>
                      <a:r>
                        <a:rPr sz="900" b="0">
                          <a:solidFill>
                            <a:srgbClr val="FF0000"/>
                          </a:solidFill>
                          <a:latin typeface="NeueHaasGroteskText Std (Body)"/>
                        </a:rPr>
                        <a:t>GB, </a:t>
                      </a:r>
                      <a:r>
                        <a:rPr sz="900" b="1">
                          <a:solidFill>
                            <a:srgbClr val="FF0000"/>
                          </a:solidFill>
                          <a:latin typeface="NeueHaasGroteskText Std (Body)"/>
                        </a:rPr>
                        <a:t>$50 </a:t>
                      </a:r>
                      <a:r>
                        <a:rPr sz="900" b="0">
                          <a:solidFill>
                            <a:srgbClr val="FF0000"/>
                          </a:solidFill>
                          <a:latin typeface="NeueHaasGroteskText Std (Body)"/>
                        </a:rPr>
                        <a:t>5 </a:t>
                      </a:r>
                      <a:r>
                        <a:rPr sz="900" b="0">
                          <a:solidFill>
                            <a:srgbClr val="FF0000"/>
                          </a:solidFill>
                          <a:latin typeface="NeueHaasGroteskText Std (Body)"/>
                        </a:rPr>
                        <a:t>GB, </a:t>
                      </a:r>
                      <a:r>
                        <a:rPr sz="900" b="1">
                          <a:solidFill>
                            <a:srgbClr val="FF0000"/>
                          </a:solidFill>
                          <a:latin typeface="NeueHaasGroteskText Std (Body)"/>
                        </a:rPr>
                        <a:t>$75 </a:t>
                      </a:r>
                      <a:r>
                        <a:rPr sz="900" b="0">
                          <a:solidFill>
                            <a:srgbClr val="FF0000"/>
                          </a:solidFill>
                          <a:latin typeface="NeueHaasGroteskText Std (Body)"/>
                        </a:rPr>
                        <a:t>10 </a:t>
                      </a:r>
                      <a:r>
                        <a:rPr sz="900" b="0">
                          <a:solidFill>
                            <a:srgbClr val="FF0000"/>
                          </a:solidFill>
                          <a:latin typeface="NeueHaasGroteskText Std (Body)"/>
                        </a:rPr>
                        <a:t>GB, </a:t>
                      </a:r>
                      <a:r>
                        <a:rPr sz="900" b="1">
                          <a:solidFill>
                            <a:srgbClr val="FF0000"/>
                          </a:solidFill>
                          <a:latin typeface="NeueHaasGroteskText Std (Body)"/>
                        </a:rPr>
                        <a:t>$100 </a:t>
                      </a:r>
                      <a:r>
                        <a:rPr sz="900" b="0">
                          <a:solidFill>
                            <a:srgbClr val="FF0000"/>
                          </a:solidFill>
                          <a:latin typeface="NeueHaasGroteskText Std (Body)"/>
                        </a:rPr>
                        <a:t>20 </a:t>
                      </a:r>
                      <a:r>
                        <a:rPr sz="900" b="0">
                          <a:solidFill>
                            <a:srgbClr val="FF0000"/>
                          </a:solidFill>
                          <a:latin typeface="NeueHaasGroteskText Std (Body)"/>
                        </a:rPr>
                        <a:t>GB </a:t>
                      </a:r>
                      <a:r>
                        <a:rPr sz="900" b="0">
                          <a:solidFill>
                            <a:srgbClr val="FF0000"/>
                          </a:solidFill>
                          <a:latin typeface="NeueHaasGroteskText Std (Body)"/>
                        </a:rPr>
                        <a:t>($10 </a:t>
                      </a:r>
                      <a:r>
                        <a:rPr sz="900" b="0">
                          <a:solidFill>
                            <a:srgbClr val="FF0000"/>
                          </a:solidFill>
                          <a:latin typeface="NeueHaasGroteskText Std (Body)"/>
                        </a:rPr>
                        <a:t>per </a:t>
                      </a:r>
                      <a:r>
                        <a:rPr sz="900" b="0">
                          <a:solidFill>
                            <a:srgbClr val="FF0000"/>
                          </a:solidFill>
                          <a:latin typeface="NeueHaasGroteskText Std (Body)"/>
                        </a:rPr>
                        <a:t>month </a:t>
                      </a:r>
                      <a:r>
                        <a:rPr sz="900" b="0">
                          <a:solidFill>
                            <a:srgbClr val="FF0000"/>
                          </a:solidFill>
                          <a:latin typeface="NeueHaasGroteskText Std (Body)"/>
                        </a:rPr>
                        <a:t>discount </a:t>
                      </a:r>
                      <a:r>
                        <a:rPr sz="900" b="0">
                          <a:solidFill>
                            <a:srgbClr val="FF0000"/>
                          </a:solidFill>
                          <a:latin typeface="NeueHaasGroteskText Std (Body)"/>
                        </a:rPr>
                        <a:t>if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paperless </a:t>
                      </a:r>
                      <a:r>
                        <a:rPr sz="900" b="0">
                          <a:solidFill>
                            <a:srgbClr val="FF0000"/>
                          </a:solidFill>
                          <a:latin typeface="NeueHaasGroteskText Std (Body)"/>
                        </a:rPr>
                        <a:t>billing </a:t>
                      </a:r>
                      <a:r>
                        <a:rPr sz="900" b="0">
                          <a:solidFill>
                            <a:srgbClr val="FF0000"/>
                          </a:solidFill>
                          <a:latin typeface="NeueHaasGroteskText Std (Body)"/>
                        </a:rPr>
                        <a:t>&amp; </a:t>
                      </a:r>
                      <a:r>
                        <a:rPr sz="900" b="0">
                          <a:solidFill>
                            <a:srgbClr val="FF0000"/>
                          </a:solidFill>
                          <a:latin typeface="NeueHaasGroteskText Std (Body)"/>
                        </a:rPr>
                        <a:t>AutoPay. </a:t>
                      </a:r>
                      <a:r>
                        <a:rPr sz="900" b="0">
                          <a:solidFill>
                            <a:srgbClr val="FF0000"/>
                          </a:solidFill>
                          <a:latin typeface="NeueHaasGroteskText Std (Body)"/>
                        </a:rPr>
                        <a:t>Discount </a:t>
                      </a:r>
                      <a:r>
                        <a:rPr sz="900" b="0">
                          <a:solidFill>
                            <a:srgbClr val="FF0000"/>
                          </a:solidFill>
                          <a:latin typeface="NeueHaasGroteskText Std (Body)"/>
                        </a:rPr>
                        <a:t>starts </a:t>
                      </a:r>
                      <a:r>
                        <a:rPr sz="900" b="0">
                          <a:solidFill>
                            <a:srgbClr val="FF0000"/>
                          </a:solidFill>
                          <a:latin typeface="NeueHaasGroteskText Std (Body)"/>
                        </a:rPr>
                        <a:t>w/in </a:t>
                      </a:r>
                      <a:r>
                        <a:rPr sz="900" b="0">
                          <a:solidFill>
                            <a:srgbClr val="FF0000"/>
                          </a:solidFill>
                          <a:latin typeface="NeueHaasGroteskText Std (Body)"/>
                        </a:rPr>
                        <a:t>2 </a:t>
                      </a:r>
                      <a:r>
                        <a:rPr sz="900" b="0">
                          <a:solidFill>
                            <a:srgbClr val="FF0000"/>
                          </a:solidFill>
                          <a:latin typeface="NeueHaasGroteskText Std (Body)"/>
                        </a:rPr>
                        <a:t>bill </a:t>
                      </a:r>
                      <a:r>
                        <a:rPr sz="900" b="0">
                          <a:solidFill>
                            <a:srgbClr val="FF0000"/>
                          </a:solidFill>
                          <a:latin typeface="NeueHaasGroteskText Std (Body)"/>
                        </a:rPr>
                        <a:t>cycles, </a:t>
                      </a:r>
                      <a:r>
                        <a:rPr sz="900" b="0">
                          <a:solidFill>
                            <a:srgbClr val="FF0000"/>
                          </a:solidFill>
                          <a:latin typeface="NeueHaasGroteskText Std (Body)"/>
                        </a:rPr>
                        <a:t>Limit </a:t>
                      </a:r>
                      <a:r>
                        <a:rPr sz="900" b="0">
                          <a:solidFill>
                            <a:srgbClr val="FF0000"/>
                          </a:solidFill>
                          <a:latin typeface="NeueHaasGroteskText Std (Body)"/>
                        </a:rPr>
                        <a:t>10 </a:t>
                      </a:r>
                      <a:r>
                        <a:rPr sz="900" b="0">
                          <a:solidFill>
                            <a:srgbClr val="FF0000"/>
                          </a:solidFill>
                          <a:latin typeface="NeueHaasGroteskText Std (Body)"/>
                        </a:rPr>
                        <a:t>devices </a:t>
                      </a:r>
                      <a:r>
                        <a:rPr sz="900" b="0">
                          <a:solidFill>
                            <a:srgbClr val="FF0000"/>
                          </a:solidFill>
                          <a:latin typeface="NeueHaasGroteskText Std (Body)"/>
                        </a:rPr>
                        <a:t>per </a:t>
                      </a:r>
                      <a:r>
                        <a:rPr sz="900" b="0">
                          <a:solidFill>
                            <a:srgbClr val="FF0000"/>
                          </a:solidFill>
                          <a:latin typeface="NeueHaasGroteskText Std (Body)"/>
                        </a:rPr>
                        <a:t>plan) </a:t>
                      </a:r>
                      <a:r>
                        <a:rPr sz="900" b="0">
                          <a:solidFill>
                            <a:srgbClr val="FF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04/27/2018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3840480"/>
                <a:gridCol w="480060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53192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BOGOF iPhone phones (1/29-3/02)</a:t>
            </a:r>
          </a:p>
        </p:txBody>
      </p:sp>
      <p:sp>
        <p:nvSpPr>
          <p:cNvPr id="8" name="Rounded Rectangle 7"/>
          <p:cNvSpPr/>
          <p:nvPr/>
        </p:nvSpPr>
        <p:spPr>
          <a:xfrm>
            <a:off x="2953451"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700062" y="276971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1" name="Rounded Rectangle 10"/>
          <p:cNvSpPr/>
          <p:nvPr/>
        </p:nvSpPr>
        <p:spPr>
          <a:xfrm>
            <a:off x="1143000" y="2975457"/>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2" name="Rounded Rectangle 11"/>
          <p:cNvSpPr/>
          <p:nvPr/>
        </p:nvSpPr>
        <p:spPr>
          <a:xfrm>
            <a:off x="1700062" y="318119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3" name="Rounded Rectangle 12"/>
          <p:cNvSpPr/>
          <p:nvPr/>
        </p:nvSpPr>
        <p:spPr>
          <a:xfrm>
            <a:off x="1143000" y="3815791"/>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SS Galaxy S8, S8+, S8 Active, Note8 (1/12-3/01)</a:t>
            </a:r>
          </a:p>
        </p:txBody>
      </p:sp>
      <p:sp>
        <p:nvSpPr>
          <p:cNvPr id="14" name="Rounded Rectangle 13"/>
          <p:cNvSpPr/>
          <p:nvPr/>
        </p:nvSpPr>
        <p:spPr>
          <a:xfrm>
            <a:off x="2535655" y="4062679"/>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6574355" y="4309567"/>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9638197" y="4556455"/>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LG G6, V30 and V30+ (4/21-...)</a:t>
            </a:r>
          </a:p>
        </p:txBody>
      </p:sp>
      <p:sp>
        <p:nvSpPr>
          <p:cNvPr id="17" name="Rounded Rectangle 16"/>
          <p:cNvSpPr/>
          <p:nvPr/>
        </p:nvSpPr>
        <p:spPr>
          <a:xfrm>
            <a:off x="1839327" y="4803343"/>
            <a:ext cx="863446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1143000" y="5067604"/>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4624638"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7409948"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8663338" y="6055156"/>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04/27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Plus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