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0" r:id="rId2"/>
  </p:sldMasterIdLst>
  <p:notesMasterIdLst>
    <p:notesMasterId r:id="rId17"/>
  </p:notesMasterIdLst>
  <p:sldIdLst>
    <p:sldId id="257" r:id="rId3"/>
    <p:sldId id="258" r:id="rId4"/>
    <p:sldId id="262" r:id="rId5"/>
    <p:sldId id="263" r:id="rId6"/>
    <p:sldId id="264" r:id="rId7"/>
    <p:sldId id="265" r:id="rId8"/>
    <p:sldId id="272" r:id="rId9"/>
    <p:sldId id="260" r:id="rId10"/>
    <p:sldId id="266" r:id="rId11"/>
    <p:sldId id="267" r:id="rId12"/>
    <p:sldId id="268" r:id="rId13"/>
    <p:sldId id="269" r:id="rId14"/>
    <p:sldId id="270"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EE6EE-08B6-429D-A4E0-BE22B2412F7C}" type="datetimeFigureOut">
              <a:rPr lang="en-US" smtClean="0"/>
              <a:t>4/19/2018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080D1C-9E78-4EF1-86D4-B98099DC31B5}" type="slidenum">
              <a:rPr lang="en-US" smtClean="0"/>
              <a:t>‹#›</a:t>
            </a:fld>
            <a:endParaRPr lang="en-US"/>
          </a:p>
        </p:txBody>
      </p:sp>
    </p:spTree>
    <p:extLst>
      <p:ext uri="{BB962C8B-B14F-4D97-AF65-F5344CB8AC3E}">
        <p14:creationId xmlns:p14="http://schemas.microsoft.com/office/powerpoint/2010/main" val="822432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52164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75594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46633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42568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0987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455036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0B9EEA-E6A3-49C2-9B39-C2B02A154A1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54111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029702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0169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74318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275995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223842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878779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80749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39424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38763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00616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87876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8946804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44591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857158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915279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36632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8810693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66460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9427976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48133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1669530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09673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541588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4216865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625379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082877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29495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689308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888737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06438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dirty="0"/>
              <a:t>Click to edit Master title style</a:t>
            </a:r>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
        <p:nvSpPr>
          <p:cNvPr id="10" name="Text Placeholder 9">
            <a:extLst>
              <a:ext uri="{FF2B5EF4-FFF2-40B4-BE49-F238E27FC236}">
                <a16:creationId xmlns:a16="http://schemas.microsoft.com/office/drawing/2014/main" id="{7CE1E85E-40B6-4D31-AB98-F039EB69017F}"/>
              </a:ext>
            </a:extLst>
          </p:cNvPr>
          <p:cNvSpPr>
            <a:spLocks noGrp="1"/>
          </p:cNvSpPr>
          <p:nvPr>
            <p:ph type="body" sz="quarter" idx="13"/>
          </p:nvPr>
        </p:nvSpPr>
        <p:spPr>
          <a:xfrm>
            <a:off x="10271125" y="295275"/>
            <a:ext cx="1311275" cy="228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92369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092816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7696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000827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3544757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8358082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6914755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760744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6197624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0205264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328402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4076613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180422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03786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9743972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1966876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2489862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1478270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66910565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0564629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565346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301966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18548841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673526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833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656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84535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224116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slideLayout" Target="../slideLayouts/slideLayout58.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31" Type="http://schemas.openxmlformats.org/officeDocument/2006/relationships/image" Target="../media/image1.emf"/><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695360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57304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 id="2147483713" r:id="rId23"/>
    <p:sldLayoutId id="2147483714" r:id="rId24"/>
    <p:sldLayoutId id="2147483715" r:id="rId25"/>
    <p:sldLayoutId id="2147483716" r:id="rId26"/>
    <p:sldLayoutId id="2147483717" r:id="rId27"/>
    <p:sldLayoutId id="2147483718" r:id="rId28"/>
    <p:sldLayoutId id="214748371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image" Target="../media/image4.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4" y="1036066"/>
            <a:ext cx="3458817" cy="1737360"/>
          </a:xfrm>
        </p:spPr>
        <p:txBody>
          <a:bodyPr/>
          <a:lstStyle/>
          <a:p>
            <a:r>
              <a:rPr lang="en-US" dirty="0"/>
              <a:t>Competitive Pricing Landscape</a:t>
            </a:r>
          </a:p>
        </p:txBody>
      </p:sp>
      <p:pic>
        <p:nvPicPr>
          <p:cNvPr id="5" name="Pictur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09604" y="5050432"/>
            <a:ext cx="1302106" cy="325526"/>
          </a:xfrm>
          <a:prstGeom prst="rect">
            <a:avLst/>
          </a:prstGeom>
        </p:spPr>
      </p:pic>
      <p:sp>
        <p:nvSpPr>
          <p:cNvPr id="6" name="TextBox 5"/>
          <p:cNvSpPr txBox="1"/>
          <p:nvPr/>
        </p:nvSpPr>
        <p:spPr>
          <a:xfrm>
            <a:off x="563922" y="4742655"/>
            <a:ext cx="269557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sp>
        <p:nvSpPr>
          <p:cNvPr id="3" name="TextBox 2"/>
          <p:cNvSpPr txBox="1"/>
          <p:nvPr/>
        </p:nvSpPr>
        <p:spPr>
          <a:xfrm>
            <a:off x="548640" y="2834640"/>
            <a:ext cx="2743200" cy="365760"/>
          </a:xfrm>
          <a:prstGeom prst="rect">
            <a:avLst/>
          </a:prstGeom>
          <a:noFill/>
        </p:spPr>
        <p:txBody>
          <a:bodyPr wrap="none">
            <a:spAutoFit/>
          </a:bodyPr>
          <a:lstStyle/>
          <a:p>
            <a:r>
              <a:rPr b="1" sz="1800">
                <a:latin typeface="NeueHaasGroteskText Std (Body)"/>
              </a:rPr>
              <a:t>April 28, 2018</a:t>
            </a:r>
          </a:p>
        </p:txBody>
      </p:sp>
    </p:spTree>
    <p:extLst>
      <p:ext uri="{BB962C8B-B14F-4D97-AF65-F5344CB8AC3E}">
        <p14:creationId xmlns:p14="http://schemas.microsoft.com/office/powerpoint/2010/main" val="222248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Tablet</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04/28/2018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1">
                          <a:solidFill>
                            <a:srgbClr val="000000"/>
                          </a:solidFill>
                          <a:latin typeface="NeueHaasGroteskText Std (Body)"/>
                        </a:rPr>
                        <a:t>$150 </a:t>
                      </a:r>
                      <a:r>
                        <a:rPr sz="900" b="0">
                          <a:solidFill>
                            <a:srgbClr val="000000"/>
                          </a:solidFill>
                          <a:latin typeface="NeueHaasGroteskText Std (Body)"/>
                        </a:rPr>
                        <a:t>off </a:t>
                      </a:r>
                      <a:r>
                        <a:rPr sz="900" b="0">
                          <a:solidFill>
                            <a:srgbClr val="000000"/>
                          </a:solidFill>
                          <a:latin typeface="NeueHaasGroteskText Std (Body)"/>
                        </a:rPr>
                        <a:t>select </a:t>
                      </a:r>
                      <a:r>
                        <a:rPr sz="900" b="0">
                          <a:solidFill>
                            <a:srgbClr val="000000"/>
                          </a:solidFill>
                          <a:latin typeface="NeueHaasGroteskText Std (Body)"/>
                        </a:rPr>
                        <a:t>iPad, </a:t>
                      </a:r>
                      <a:r>
                        <a:rPr sz="900" b="0">
                          <a:solidFill>
                            <a:srgbClr val="000000"/>
                          </a:solidFill>
                          <a:latin typeface="NeueHaasGroteskText Std (Body)"/>
                        </a:rPr>
                        <a:t>and </a:t>
                      </a:r>
                      <a:r>
                        <a:rPr sz="900" b="0">
                          <a:solidFill>
                            <a:srgbClr val="000000"/>
                          </a:solidFill>
                          <a:latin typeface="NeueHaasGroteskText Std (Body)"/>
                        </a:rPr>
                        <a:t>an </a:t>
                      </a:r>
                      <a:r>
                        <a:rPr sz="900" b="0">
                          <a:solidFill>
                            <a:srgbClr val="000000"/>
                          </a:solidFill>
                          <a:latin typeface="NeueHaasGroteskText Std (Body)"/>
                        </a:rPr>
                        <a:t>extra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with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iPhone </a:t>
                      </a:r>
                      <a:r>
                        <a:rPr sz="900" b="0">
                          <a:solidFill>
                            <a:srgbClr val="000000"/>
                          </a:solidFill>
                          <a:latin typeface="NeueHaasGroteskText Std (Body)"/>
                        </a:rPr>
                        <a:t>(reqs.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for </a:t>
                      </a:r>
                      <a:r>
                        <a:rPr sz="900" b="0">
                          <a:solidFill>
                            <a:srgbClr val="000000"/>
                          </a:solidFill>
                          <a:latin typeface="NeueHaasGroteskText Std (Body)"/>
                        </a:rPr>
                        <a:t>iPhone </a:t>
                      </a:r>
                      <a:r>
                        <a:rPr sz="900" b="0">
                          <a:solidFill>
                            <a:srgbClr val="000000"/>
                          </a:solidFill>
                          <a:latin typeface="NeueHaasGroteskText Std (Body)"/>
                        </a:rPr>
                        <a:t>and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for </a:t>
                      </a:r>
                      <a:r>
                        <a:rPr sz="900" b="0">
                          <a:solidFill>
                            <a:srgbClr val="000000"/>
                          </a:solidFill>
                          <a:latin typeface="NeueHaasGroteskText Std (Body)"/>
                        </a:rPr>
                        <a:t>iPad) </a:t>
                      </a:r>
                      <a:r>
                        <a:rPr sz="900" b="0">
                          <a:solidFill>
                            <a:srgbClr val="000000"/>
                          </a:solidFill>
                          <a:latin typeface="NeueHaasGroteskText Std (Body)"/>
                        </a:rPr>
                        <a:t> (11/27/17)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select </a:t>
                      </a:r>
                      <a:r>
                        <a:rPr sz="900" b="0">
                          <a:solidFill>
                            <a:srgbClr val="000000"/>
                          </a:solidFill>
                          <a:latin typeface="NeueHaasGroteskText Std (Body)"/>
                        </a:rPr>
                        <a:t>iPads </a:t>
                      </a:r>
                      <a:r>
                        <a:rPr sz="900" b="0">
                          <a:solidFill>
                            <a:srgbClr val="000000"/>
                          </a:solidFill>
                          <a:latin typeface="NeueHaasGroteskText Std (Body)"/>
                        </a:rPr>
                        <a:t>and </a:t>
                      </a:r>
                      <a:r>
                        <a:rPr sz="900" b="0">
                          <a:solidFill>
                            <a:srgbClr val="000000"/>
                          </a:solidFill>
                          <a:latin typeface="NeueHaasGroteskText Std (Body)"/>
                        </a:rPr>
                        <a:t>an </a:t>
                      </a:r>
                      <a:r>
                        <a:rPr sz="900" b="0">
                          <a:solidFill>
                            <a:srgbClr val="000000"/>
                          </a:solidFill>
                          <a:latin typeface="NeueHaasGroteskText Std (Body)"/>
                        </a:rPr>
                        <a:t>extra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with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iPhone </a:t>
                      </a:r>
                      <a:r>
                        <a:rPr sz="900" b="0">
                          <a:solidFill>
                            <a:srgbClr val="000000"/>
                          </a:solidFill>
                          <a:latin typeface="NeueHaasGroteskText Std (Body)"/>
                        </a:rPr>
                        <a:t>(reqs.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for </a:t>
                      </a:r>
                      <a:r>
                        <a:rPr sz="900" b="0">
                          <a:solidFill>
                            <a:srgbClr val="000000"/>
                          </a:solidFill>
                          <a:latin typeface="NeueHaasGroteskText Std (Body)"/>
                        </a:rPr>
                        <a:t>iPhone </a:t>
                      </a:r>
                      <a:r>
                        <a:rPr sz="900" b="0">
                          <a:solidFill>
                            <a:srgbClr val="000000"/>
                          </a:solidFill>
                          <a:latin typeface="NeueHaasGroteskText Std (Body)"/>
                        </a:rPr>
                        <a:t>and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for </a:t>
                      </a:r>
                      <a:r>
                        <a:rPr sz="900" b="0">
                          <a:solidFill>
                            <a:srgbClr val="000000"/>
                          </a:solidFill>
                          <a:latin typeface="NeueHaasGroteskText Std (Body)"/>
                        </a:rPr>
                        <a:t>iPad) (04/05/18)
</a:t>
                      </a:r>
                      <a:r>
                        <a:rPr sz="900" b="0">
                          <a:solidFill>
                            <a:srgbClr val="000000"/>
                          </a:solidFill>
                          <a:latin typeface="NeueHaasGroteskText Std (Body)"/>
                        </a:rPr>
                        <a:t>Save </a:t>
                      </a:r>
                      <a:r>
                        <a:rPr sz="900" b="1">
                          <a:solidFill>
                            <a:srgbClr val="000000"/>
                          </a:solidFill>
                          <a:latin typeface="NeueHaasGroteskText Std (Body)"/>
                        </a:rPr>
                        <a:t>$150 </a:t>
                      </a:r>
                      <a:r>
                        <a:rPr sz="900" b="0">
                          <a:solidFill>
                            <a:srgbClr val="000000"/>
                          </a:solidFill>
                          <a:latin typeface="NeueHaasGroteskText Std (Body)"/>
                        </a:rPr>
                        <a:t>on </a:t>
                      </a:r>
                      <a:r>
                        <a:rPr sz="900" b="0">
                          <a:solidFill>
                            <a:srgbClr val="000000"/>
                          </a:solidFill>
                          <a:latin typeface="NeueHaasGroteskText Std (Body)"/>
                        </a:rPr>
                        <a:t>Samsung </a:t>
                      </a:r>
                      <a:r>
                        <a:rPr sz="900" b="0">
                          <a:solidFill>
                            <a:srgbClr val="000000"/>
                          </a:solidFill>
                          <a:latin typeface="NeueHaasGroteskText Std (Body)"/>
                        </a:rPr>
                        <a:t>tablet </a:t>
                      </a:r>
                      <a:r>
                        <a:rPr sz="900" b="0">
                          <a:solidFill>
                            <a:srgbClr val="000000"/>
                          </a:solidFill>
                          <a:latin typeface="NeueHaasGroteskText Std (Body)"/>
                        </a:rPr>
                        <a:t>with </a:t>
                      </a:r>
                      <a:r>
                        <a:rPr sz="900" b="0">
                          <a:solidFill>
                            <a:srgbClr val="000000"/>
                          </a:solidFill>
                          <a:latin typeface="NeueHaasGroteskText Std (Body)"/>
                        </a:rPr>
                        <a:t>Android </a:t>
                      </a:r>
                      <a:r>
                        <a:rPr sz="900" b="0">
                          <a:solidFill>
                            <a:srgbClr val="000000"/>
                          </a:solidFill>
                          <a:latin typeface="NeueHaasGroteskText Std (Body)"/>
                        </a:rPr>
                        <a:t>Smartphone </a:t>
                      </a:r>
                      <a:r>
                        <a:rPr sz="900" b="0">
                          <a:solidFill>
                            <a:srgbClr val="000000"/>
                          </a:solidFill>
                          <a:latin typeface="NeueHaasGroteskText Std (Body)"/>
                        </a:rPr>
                        <a:t>purchase </a:t>
                      </a:r>
                      <a:r>
                        <a:rPr sz="900" b="0">
                          <a:solidFill>
                            <a:srgbClr val="000000"/>
                          </a:solidFill>
                          <a:latin typeface="NeueHaasGroteskText Std (Body)"/>
                        </a:rPr>
                        <a:t>(reqs.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for </a:t>
                      </a:r>
                      <a:r>
                        <a:rPr sz="900" b="0">
                          <a:solidFill>
                            <a:srgbClr val="000000"/>
                          </a:solidFill>
                          <a:latin typeface="NeueHaasGroteskText Std (Body)"/>
                        </a:rPr>
                        <a:t>smartphone </a:t>
                      </a:r>
                      <a:r>
                        <a:rPr sz="900" b="0">
                          <a:solidFill>
                            <a:srgbClr val="000000"/>
                          </a:solidFill>
                          <a:latin typeface="NeueHaasGroteskText Std (Body)"/>
                        </a:rPr>
                        <a:t>and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for </a:t>
                      </a:r>
                      <a:r>
                        <a:rPr sz="900" b="0">
                          <a:solidFill>
                            <a:srgbClr val="000000"/>
                          </a:solidFill>
                          <a:latin typeface="NeueHaasGroteskText Std (Body)"/>
                        </a:rPr>
                        <a:t>tablet) (04/05/18)
</a:t>
                      </a:r>
                      <a:r>
                        <a:rPr sz="900" b="1">
                          <a:solidFill>
                            <a:srgbClr val="000000"/>
                          </a:solidFill>
                          <a:latin typeface="NeueHaasGroteskText Std (Body)"/>
                        </a:rPr>
                        <a:t>$50 </a:t>
                      </a:r>
                      <a:r>
                        <a:rPr sz="900" b="0">
                          <a:solidFill>
                            <a:srgbClr val="000000"/>
                          </a:solidFill>
                          <a:latin typeface="NeueHaasGroteskText Std (Body)"/>
                        </a:rPr>
                        <a:t>savings </a:t>
                      </a:r>
                      <a:r>
                        <a:rPr sz="900" b="0">
                          <a:solidFill>
                            <a:srgbClr val="000000"/>
                          </a:solidFill>
                          <a:latin typeface="NeueHaasGroteskText Std (Body)"/>
                        </a:rPr>
                        <a:t>with </a:t>
                      </a:r>
                      <a:r>
                        <a:rPr sz="900" b="0">
                          <a:solidFill>
                            <a:srgbClr val="000000"/>
                          </a:solidFill>
                          <a:latin typeface="NeueHaasGroteskText Std (Body)"/>
                        </a:rPr>
                        <a:t>device </a:t>
                      </a:r>
                      <a:r>
                        <a:rPr sz="900" b="0">
                          <a:solidFill>
                            <a:srgbClr val="000000"/>
                          </a:solidFill>
                          <a:latin typeface="NeueHaasGroteskText Std (Body)"/>
                        </a:rPr>
                        <a:t>purchase </a:t>
                      </a:r>
                      <a:r>
                        <a:rPr sz="900" b="0">
                          <a:solidFill>
                            <a:srgbClr val="000000"/>
                          </a:solidFill>
                          <a:latin typeface="NeueHaasGroteskText Std (Body)"/>
                        </a:rPr>
                        <a:t>or </a:t>
                      </a:r>
                      <a:r>
                        <a:rPr sz="900" b="1">
                          <a:solidFill>
                            <a:srgbClr val="000000"/>
                          </a:solidFill>
                          <a:latin typeface="NeueHaasGroteskText Std (Body)"/>
                        </a:rPr>
                        <a:t>$150 </a:t>
                      </a:r>
                      <a:r>
                        <a:rPr sz="900" b="0">
                          <a:solidFill>
                            <a:srgbClr val="000000"/>
                          </a:solidFill>
                          <a:latin typeface="NeueHaasGroteskText Std (Body)"/>
                        </a:rPr>
                        <a:t>instant </a:t>
                      </a:r>
                      <a:r>
                        <a:rPr sz="900" b="0">
                          <a:solidFill>
                            <a:srgbClr val="000000"/>
                          </a:solidFill>
                          <a:latin typeface="NeueHaasGroteskText Std (Body)"/>
                        </a:rPr>
                        <a:t>savings </a:t>
                      </a:r>
                      <a:r>
                        <a:rPr sz="900" b="0">
                          <a:solidFill>
                            <a:srgbClr val="000000"/>
                          </a:solidFill>
                          <a:latin typeface="NeueHaasGroteskText Std (Body)"/>
                        </a:rPr>
                        <a:t>on </a:t>
                      </a:r>
                      <a:r>
                        <a:rPr sz="900" b="0">
                          <a:solidFill>
                            <a:srgbClr val="000000"/>
                          </a:solidFill>
                          <a:latin typeface="NeueHaasGroteskText Std (Body)"/>
                        </a:rPr>
                        <a:t>select </a:t>
                      </a:r>
                      <a:r>
                        <a:rPr sz="900" b="0">
                          <a:solidFill>
                            <a:srgbClr val="000000"/>
                          </a:solidFill>
                          <a:latin typeface="NeueHaasGroteskText Std (Body)"/>
                        </a:rPr>
                        <a:t>ASUS, </a:t>
                      </a:r>
                      <a:r>
                        <a:rPr sz="900" b="0">
                          <a:solidFill>
                            <a:srgbClr val="000000"/>
                          </a:solidFill>
                          <a:latin typeface="NeueHaasGroteskText Std (Body)"/>
                        </a:rPr>
                        <a:t>Ellipsis </a:t>
                      </a:r>
                      <a:r>
                        <a:rPr sz="900" b="0">
                          <a:solidFill>
                            <a:srgbClr val="000000"/>
                          </a:solidFill>
                          <a:latin typeface="NeueHaasGroteskText Std (Body)"/>
                        </a:rPr>
                        <a:t>and </a:t>
                      </a:r>
                      <a:r>
                        <a:rPr sz="900" b="0">
                          <a:solidFill>
                            <a:srgbClr val="000000"/>
                          </a:solidFill>
                          <a:latin typeface="NeueHaasGroteskText Std (Body)"/>
                        </a:rPr>
                        <a:t>GizmoTab </a:t>
                      </a:r>
                      <a:r>
                        <a:rPr sz="900" b="0">
                          <a:solidFill>
                            <a:srgbClr val="000000"/>
                          </a:solidFill>
                          <a:latin typeface="NeueHaasGroteskText Std (Body)"/>
                        </a:rPr>
                        <a:t>tablets </a:t>
                      </a:r>
                      <a:r>
                        <a:rPr sz="900" b="0">
                          <a:solidFill>
                            <a:srgbClr val="000000"/>
                          </a:solidFill>
                          <a:latin typeface="NeueHaasGroteskText Std (Body)"/>
                        </a:rPr>
                        <a:t>with </a:t>
                      </a:r>
                      <a:r>
                        <a:rPr sz="900" b="0">
                          <a:solidFill>
                            <a:srgbClr val="000000"/>
                          </a:solidFill>
                          <a:latin typeface="NeueHaasGroteskText Std (Body)"/>
                        </a:rPr>
                        <a:t>2 </a:t>
                      </a:r>
                      <a:r>
                        <a:rPr sz="900" b="0">
                          <a:solidFill>
                            <a:srgbClr val="000000"/>
                          </a:solidFill>
                          <a:latin typeface="NeueHaasGroteskText Std (Body)"/>
                        </a:rPr>
                        <a:t>yr. </a:t>
                      </a:r>
                      <a:r>
                        <a:rPr sz="900" b="0">
                          <a:solidFill>
                            <a:srgbClr val="000000"/>
                          </a:solidFill>
                          <a:latin typeface="NeueHaasGroteskText Std (Body)"/>
                        </a:rPr>
                        <a:t>activation </a:t>
                      </a:r>
                      <a:r>
                        <a:rPr sz="900" b="0">
                          <a:solidFill>
                            <a:srgbClr val="000000"/>
                          </a:solidFill>
                          <a:latin typeface="NeueHaasGroteskText Std (Body)"/>
                        </a:rPr>
                        <a:t> (04/05/18)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5th </a:t>
                      </a:r>
                      <a:r>
                        <a:rPr sz="900" b="0">
                          <a:solidFill>
                            <a:srgbClr val="000000"/>
                          </a:solidFill>
                          <a:latin typeface="NeueHaasGroteskText Std (Body)"/>
                        </a:rPr>
                        <a:t>Generation </a:t>
                      </a:r>
                      <a:r>
                        <a:rPr sz="900" b="0">
                          <a:solidFill>
                            <a:srgbClr val="000000"/>
                          </a:solidFill>
                          <a:latin typeface="NeueHaasGroteskText Std (Body)"/>
                        </a:rPr>
                        <a:t>iPad </a:t>
                      </a:r>
                      <a:r>
                        <a:rPr sz="900" b="0">
                          <a:solidFill>
                            <a:srgbClr val="000000"/>
                          </a:solidFill>
                          <a:latin typeface="NeueHaasGroteskText Std (Body)"/>
                        </a:rPr>
                        <a:t>32 </a:t>
                      </a:r>
                      <a:r>
                        <a:rPr sz="900" b="0">
                          <a:solidFill>
                            <a:srgbClr val="000000"/>
                          </a:solidFill>
                          <a:latin typeface="NeueHaasGroteskText Std (Body)"/>
                        </a:rPr>
                        <a:t>GB </a:t>
                      </a:r>
                      <a:r>
                        <a:rPr sz="900" b="0">
                          <a:solidFill>
                            <a:srgbClr val="000000"/>
                          </a:solidFill>
                          <a:latin typeface="NeueHaasGroteskText Std (Body)"/>
                        </a:rPr>
                        <a:t>for </a:t>
                      </a:r>
                      <a:r>
                        <a:rPr sz="900" b="1">
                          <a:solidFill>
                            <a:srgbClr val="000000"/>
                          </a:solidFill>
                          <a:latin typeface="NeueHaasGroteskText Std (Body)"/>
                        </a:rPr>
                        <a:t>$0 </a:t>
                      </a:r>
                      <a:r>
                        <a:rPr sz="900" b="0">
                          <a:solidFill>
                            <a:srgbClr val="000000"/>
                          </a:solidFill>
                          <a:latin typeface="NeueHaasGroteskText Std (Body)"/>
                        </a:rPr>
                        <a:t>on </a:t>
                      </a:r>
                      <a:r>
                        <a:rPr sz="900" b="0">
                          <a:solidFill>
                            <a:srgbClr val="000000"/>
                          </a:solidFill>
                          <a:latin typeface="NeueHaasGroteskText Std (Body)"/>
                        </a:rPr>
                        <a:t>a </a:t>
                      </a:r>
                      <a:r>
                        <a:rPr sz="900" b="0">
                          <a:solidFill>
                            <a:srgbClr val="000000"/>
                          </a:solidFill>
                          <a:latin typeface="NeueHaasGroteskText Std (Body)"/>
                        </a:rPr>
                        <a:t>two-year </a:t>
                      </a:r>
                      <a:r>
                        <a:rPr sz="900" b="0">
                          <a:solidFill>
                            <a:srgbClr val="000000"/>
                          </a:solidFill>
                          <a:latin typeface="NeueHaasGroteskText Std (Body)"/>
                        </a:rPr>
                        <a:t>agreement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buy </a:t>
                      </a:r>
                      <a:r>
                        <a:rPr sz="900" b="0">
                          <a:solidFill>
                            <a:srgbClr val="000000"/>
                          </a:solidFill>
                          <a:latin typeface="NeueHaasGroteskText Std (Body)"/>
                        </a:rPr>
                        <a:t>any </a:t>
                      </a:r>
                      <a:r>
                        <a:rPr sz="900" b="0">
                          <a:solidFill>
                            <a:srgbClr val="000000"/>
                          </a:solidFill>
                          <a:latin typeface="NeueHaasGroteskText Std (Body)"/>
                        </a:rPr>
                        <a:t>iPhone </a:t>
                      </a:r>
                      <a:r>
                        <a:rPr sz="900" b="0">
                          <a:solidFill>
                            <a:srgbClr val="000000"/>
                          </a:solidFill>
                          <a:latin typeface="NeueHaasGroteskText Std (Body)"/>
                        </a:rPr>
                        <a:t>on </a:t>
                      </a:r>
                      <a:r>
                        <a:rPr sz="900" b="0">
                          <a:solidFill>
                            <a:srgbClr val="000000"/>
                          </a:solidFill>
                          <a:latin typeface="NeueHaasGroteskText Std (Body)"/>
                        </a:rPr>
                        <a:t>AT&amp;T </a:t>
                      </a:r>
                      <a:r>
                        <a:rPr sz="900" b="0">
                          <a:solidFill>
                            <a:srgbClr val="000000"/>
                          </a:solidFill>
                          <a:latin typeface="NeueHaasGroteskText Std (Body)"/>
                        </a:rPr>
                        <a:t>Next </a:t>
                      </a:r>
                      <a:r>
                        <a:rPr sz="900" b="0">
                          <a:solidFill>
                            <a:srgbClr val="000000"/>
                          </a:solidFill>
                          <a:latin typeface="NeueHaasGroteskText Std (Body)"/>
                        </a:rPr>
                        <a:t>(eligible </a:t>
                      </a:r>
                      <a:r>
                        <a:rPr sz="900" b="0">
                          <a:solidFill>
                            <a:srgbClr val="000000"/>
                          </a:solidFill>
                          <a:latin typeface="NeueHaasGroteskText Std (Body)"/>
                        </a:rPr>
                        <a:t>wireless </a:t>
                      </a:r>
                      <a:r>
                        <a:rPr sz="900" b="0">
                          <a:solidFill>
                            <a:srgbClr val="000000"/>
                          </a:solidFill>
                          <a:latin typeface="NeueHaasGroteskText Std (Body)"/>
                        </a:rPr>
                        <a:t>service </a:t>
                      </a:r>
                      <a:r>
                        <a:rPr sz="900" b="0">
                          <a:solidFill>
                            <a:srgbClr val="000000"/>
                          </a:solidFill>
                          <a:latin typeface="NeueHaasGroteskText Std (Body)"/>
                        </a:rPr>
                        <a:t>required </a:t>
                      </a:r>
                      <a:r>
                        <a:rPr sz="900" b="0">
                          <a:solidFill>
                            <a:srgbClr val="000000"/>
                          </a:solidFill>
                          <a:latin typeface="NeueHaasGroteskText Std (Body)"/>
                        </a:rPr>
                        <a:t>for </a:t>
                      </a:r>
                      <a:r>
                        <a:rPr sz="900" b="0">
                          <a:solidFill>
                            <a:srgbClr val="000000"/>
                          </a:solidFill>
                          <a:latin typeface="NeueHaasGroteskText Std (Body)"/>
                        </a:rPr>
                        <a:t>both </a:t>
                      </a:r>
                      <a:r>
                        <a:rPr sz="900" b="0">
                          <a:solidFill>
                            <a:srgbClr val="000000"/>
                          </a:solidFill>
                          <a:latin typeface="NeueHaasGroteskText Std (Body)"/>
                        </a:rPr>
                        <a:t>devices) (03/03/18)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6th </a:t>
                      </a:r>
                      <a:r>
                        <a:rPr sz="900" b="0">
                          <a:solidFill>
                            <a:srgbClr val="000000"/>
                          </a:solidFill>
                          <a:latin typeface="NeueHaasGroteskText Std (Body)"/>
                        </a:rPr>
                        <a:t>Generation </a:t>
                      </a:r>
                      <a:r>
                        <a:rPr sz="900" b="0">
                          <a:solidFill>
                            <a:srgbClr val="000000"/>
                          </a:solidFill>
                          <a:latin typeface="NeueHaasGroteskText Std (Body)"/>
                        </a:rPr>
                        <a:t>iPad </a:t>
                      </a:r>
                      <a:r>
                        <a:rPr sz="900" b="0">
                          <a:solidFill>
                            <a:srgbClr val="000000"/>
                          </a:solidFill>
                          <a:latin typeface="NeueHaasGroteskText Std (Body)"/>
                        </a:rPr>
                        <a:t>32GB </a:t>
                      </a:r>
                      <a:r>
                        <a:rPr sz="900" b="0">
                          <a:solidFill>
                            <a:srgbClr val="000000"/>
                          </a:solidFill>
                          <a:latin typeface="NeueHaasGroteskText Std (Body)"/>
                        </a:rPr>
                        <a:t>for </a:t>
                      </a:r>
                      <a:r>
                        <a:rPr sz="900" b="1">
                          <a:solidFill>
                            <a:srgbClr val="000000"/>
                          </a:solidFill>
                          <a:latin typeface="NeueHaasGroteskText Std (Body)"/>
                        </a:rPr>
                        <a:t>$99.99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buy </a:t>
                      </a:r>
                      <a:r>
                        <a:rPr sz="900" b="0">
                          <a:solidFill>
                            <a:srgbClr val="000000"/>
                          </a:solidFill>
                          <a:latin typeface="NeueHaasGroteskText Std (Body)"/>
                        </a:rPr>
                        <a:t>any </a:t>
                      </a:r>
                      <a:r>
                        <a:rPr sz="900" b="0">
                          <a:solidFill>
                            <a:srgbClr val="000000"/>
                          </a:solidFill>
                          <a:latin typeface="NeueHaasGroteskText Std (Body)"/>
                        </a:rPr>
                        <a:t>iPhone </a:t>
                      </a:r>
                      <a:r>
                        <a:rPr sz="900" b="0">
                          <a:solidFill>
                            <a:srgbClr val="000000"/>
                          </a:solidFill>
                          <a:latin typeface="NeueHaasGroteskText Std (Body)"/>
                        </a:rPr>
                        <a:t>on </a:t>
                      </a:r>
                      <a:r>
                        <a:rPr sz="900" b="0">
                          <a:solidFill>
                            <a:srgbClr val="000000"/>
                          </a:solidFill>
                          <a:latin typeface="NeueHaasGroteskText Std (Body)"/>
                        </a:rPr>
                        <a:t>AT&amp;T </a:t>
                      </a:r>
                      <a:r>
                        <a:rPr sz="900" b="0">
                          <a:solidFill>
                            <a:srgbClr val="000000"/>
                          </a:solidFill>
                          <a:latin typeface="NeueHaasGroteskText Std (Body)"/>
                        </a:rPr>
                        <a:t>Next </a:t>
                      </a:r>
                      <a:r>
                        <a:rPr sz="900" b="0">
                          <a:solidFill>
                            <a:srgbClr val="000000"/>
                          </a:solidFill>
                          <a:latin typeface="NeueHaasGroteskText Std (Body)"/>
                        </a:rPr>
                        <a:t>(eligible </a:t>
                      </a:r>
                      <a:r>
                        <a:rPr sz="900" b="0">
                          <a:solidFill>
                            <a:srgbClr val="000000"/>
                          </a:solidFill>
                          <a:latin typeface="NeueHaasGroteskText Std (Body)"/>
                        </a:rPr>
                        <a:t>wireless </a:t>
                      </a:r>
                      <a:r>
                        <a:rPr sz="900" b="0">
                          <a:solidFill>
                            <a:srgbClr val="000000"/>
                          </a:solidFill>
                          <a:latin typeface="NeueHaasGroteskText Std (Body)"/>
                        </a:rPr>
                        <a:t>service </a:t>
                      </a:r>
                      <a:r>
                        <a:rPr sz="900" b="0">
                          <a:solidFill>
                            <a:srgbClr val="000000"/>
                          </a:solidFill>
                          <a:latin typeface="NeueHaasGroteskText Std (Body)"/>
                        </a:rPr>
                        <a:t>required </a:t>
                      </a:r>
                      <a:r>
                        <a:rPr sz="900" b="0">
                          <a:solidFill>
                            <a:srgbClr val="000000"/>
                          </a:solidFill>
                          <a:latin typeface="NeueHaasGroteskText Std (Body)"/>
                        </a:rPr>
                        <a:t>for </a:t>
                      </a:r>
                      <a:r>
                        <a:rPr sz="900" b="0">
                          <a:solidFill>
                            <a:srgbClr val="000000"/>
                          </a:solidFill>
                          <a:latin typeface="NeueHaasGroteskText Std (Body)"/>
                        </a:rPr>
                        <a:t>both </a:t>
                      </a:r>
                      <a:r>
                        <a:rPr sz="900" b="0">
                          <a:solidFill>
                            <a:srgbClr val="000000"/>
                          </a:solidFill>
                          <a:latin typeface="NeueHaasGroteskText Std (Body)"/>
                        </a:rPr>
                        <a:t>devices) (04/17/18)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a </a:t>
                      </a:r>
                      <a:r>
                        <a:rPr sz="900" b="1">
                          <a:solidFill>
                            <a:srgbClr val="000000"/>
                          </a:solidFill>
                          <a:latin typeface="NeueHaasGroteskText Std (Body)"/>
                        </a:rPr>
                        <a:t>free </a:t>
                      </a:r>
                      <a:r>
                        <a:rPr sz="900" b="0">
                          <a:solidFill>
                            <a:srgbClr val="000000"/>
                          </a:solidFill>
                          <a:latin typeface="NeueHaasGroteskText Std (Body)"/>
                        </a:rPr>
                        <a:t>Alcatel </a:t>
                      </a:r>
                      <a:r>
                        <a:rPr sz="900" b="0">
                          <a:solidFill>
                            <a:srgbClr val="000000"/>
                          </a:solidFill>
                          <a:latin typeface="NeueHaasGroteskText Std (Body)"/>
                        </a:rPr>
                        <a:t>A30 </a:t>
                      </a:r>
                      <a:r>
                        <a:rPr sz="900" b="0">
                          <a:solidFill>
                            <a:srgbClr val="000000"/>
                          </a:solidFill>
                          <a:latin typeface="NeueHaasGroteskText Std (Body)"/>
                        </a:rPr>
                        <a:t>tablet </a:t>
                      </a:r>
                      <a:r>
                        <a:rPr sz="900" b="0">
                          <a:solidFill>
                            <a:srgbClr val="000000"/>
                          </a:solidFill>
                          <a:latin typeface="NeueHaasGroteskText Std (Body)"/>
                        </a:rPr>
                        <a:t>via </a:t>
                      </a:r>
                      <a:r>
                        <a:rPr sz="900" b="0">
                          <a:solidFill>
                            <a:srgbClr val="000000"/>
                          </a:solidFill>
                          <a:latin typeface="NeueHaasGroteskText Std (Body)"/>
                        </a:rPr>
                        <a:t>24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with </a:t>
                      </a:r>
                      <a:r>
                        <a:rPr sz="900" b="0">
                          <a:solidFill>
                            <a:srgbClr val="000000"/>
                          </a:solidFill>
                          <a:latin typeface="NeueHaasGroteskText Std (Body)"/>
                        </a:rPr>
                        <a:t>finance </a:t>
                      </a:r>
                      <a:r>
                        <a:rPr sz="900" b="0">
                          <a:solidFill>
                            <a:srgbClr val="000000"/>
                          </a:solidFill>
                          <a:latin typeface="NeueHaasGroteskText Std (Body)"/>
                        </a:rPr>
                        <a:t>agreement (04/10/18)
</a:t>
                      </a:r>
                    </a:p>
                  </a:txBody>
                  <a:tcPr>
                    <a:solidFill>
                      <a:schemeClr val="accent2"/>
                    </a:solidFill>
                  </a:tcPr>
                </a:tc>
                <a:tc>
                  <a:txBody>
                    <a:bodyPr/>
                    <a:lstStyle/>
                    <a:p>
                      <a:r>
                        <a:rPr sz="900" b="1">
                          <a:solidFill>
                            <a:srgbClr val="000000"/>
                          </a:solidFill>
                          <a:latin typeface="NeueHaasGroteskText Std (Body)"/>
                        </a:rPr>
                        <a:t>$100 </a:t>
                      </a:r>
                      <a:r>
                        <a:rPr sz="900" b="0">
                          <a:solidFill>
                            <a:srgbClr val="000000"/>
                          </a:solidFill>
                          <a:latin typeface="NeueHaasGroteskText Std (Body)"/>
                        </a:rPr>
                        <a:t>credit </a:t>
                      </a:r>
                      <a:r>
                        <a:rPr sz="900" b="0">
                          <a:solidFill>
                            <a:srgbClr val="000000"/>
                          </a:solidFill>
                          <a:latin typeface="NeueHaasGroteskText Std (Body)"/>
                        </a:rPr>
                        <a:t>on </a:t>
                      </a:r>
                      <a:r>
                        <a:rPr sz="900" b="0">
                          <a:solidFill>
                            <a:srgbClr val="000000"/>
                          </a:solidFill>
                          <a:latin typeface="NeueHaasGroteskText Std (Body)"/>
                        </a:rPr>
                        <a:t>select </a:t>
                      </a:r>
                      <a:r>
                        <a:rPr sz="900" b="0">
                          <a:solidFill>
                            <a:srgbClr val="000000"/>
                          </a:solidFill>
                          <a:latin typeface="NeueHaasGroteskText Std (Body)"/>
                        </a:rPr>
                        <a:t>iPads </a:t>
                      </a:r>
                      <a:r>
                        <a:rPr sz="900" b="0">
                          <a:solidFill>
                            <a:srgbClr val="000000"/>
                          </a:solidFill>
                          <a:latin typeface="NeueHaasGroteskText Std (Body)"/>
                        </a:rPr>
                        <a:t>and </a:t>
                      </a:r>
                      <a:r>
                        <a:rPr sz="900" b="0">
                          <a:solidFill>
                            <a:srgbClr val="000000"/>
                          </a:solidFill>
                          <a:latin typeface="NeueHaasGroteskText Std (Body)"/>
                        </a:rPr>
                        <a:t>Android </a:t>
                      </a:r>
                      <a:r>
                        <a:rPr sz="900" b="0">
                          <a:solidFill>
                            <a:srgbClr val="000000"/>
                          </a:solidFill>
                          <a:latin typeface="NeueHaasGroteskText Std (Body)"/>
                        </a:rPr>
                        <a:t>tablets </a:t>
                      </a:r>
                      <a:r>
                        <a:rPr sz="900" b="0">
                          <a:solidFill>
                            <a:srgbClr val="000000"/>
                          </a:solidFill>
                          <a:latin typeface="NeueHaasGroteskText Std (Body)"/>
                        </a:rPr>
                        <a:t>with </a:t>
                      </a:r>
                      <a:r>
                        <a:rPr sz="900" b="0">
                          <a:solidFill>
                            <a:srgbClr val="000000"/>
                          </a:solidFill>
                          <a:latin typeface="NeueHaasGroteskText Std (Body)"/>
                        </a:rPr>
                        <a:t>24 </a:t>
                      </a:r>
                      <a:r>
                        <a:rPr sz="900" b="0">
                          <a:solidFill>
                            <a:srgbClr val="000000"/>
                          </a:solidFill>
                          <a:latin typeface="NeueHaasGroteskText Std (Body)"/>
                        </a:rPr>
                        <a:t>mo. </a:t>
                      </a:r>
                      <a:r>
                        <a:rPr sz="900" b="0">
                          <a:solidFill>
                            <a:srgbClr val="000000"/>
                          </a:solidFill>
                          <a:latin typeface="NeueHaasGroteskText Std (Body)"/>
                        </a:rPr>
                        <a:t>installment </a:t>
                      </a:r>
                      <a:r>
                        <a:rPr sz="900" b="0">
                          <a:solidFill>
                            <a:srgbClr val="000000"/>
                          </a:solidFill>
                          <a:latin typeface="NeueHaasGroteskText Std (Body)"/>
                        </a:rPr>
                        <a:t>billing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or </a:t>
                      </a:r>
                      <a:r>
                        <a:rPr sz="900" b="0">
                          <a:solidFill>
                            <a:srgbClr val="000000"/>
                          </a:solidFill>
                          <a:latin typeface="NeueHaasGroteskText Std (Body)"/>
                        </a:rPr>
                        <a:t>eligible </a:t>
                      </a:r>
                      <a:r>
                        <a:rPr sz="900" b="0">
                          <a:solidFill>
                            <a:srgbClr val="000000"/>
                          </a:solidFill>
                          <a:latin typeface="NeueHaasGroteskText Std (Body)"/>
                        </a:rPr>
                        <a:t>upgrade </a:t>
                      </a:r>
                      <a:r>
                        <a:rPr sz="900" b="0">
                          <a:solidFill>
                            <a:srgbClr val="000000"/>
                          </a:solidFill>
                          <a:latin typeface="NeueHaasGroteskText Std (Body)"/>
                        </a:rPr>
                        <a:t> </a:t>
                      </a:r>
                      <a:r>
                        <a:rPr sz="900" b="0">
                          <a:solidFill>
                            <a:srgbClr val="000000"/>
                          </a:solidFill>
                          <a:latin typeface="NeueHaasGroteskText Std (Body)"/>
                        </a:rPr>
                        <a:t> (01/15/18)
</a:t>
                      </a:r>
                      <a:r>
                        <a:rPr sz="900" b="1">
                          <a:solidFill>
                            <a:srgbClr val="000000"/>
                          </a:solidFill>
                          <a:latin typeface="NeueHaasGroteskText Std (Body)"/>
                        </a:rPr>
                        <a:t>Free </a:t>
                      </a:r>
                      <a:r>
                        <a:rPr sz="900" b="0">
                          <a:solidFill>
                            <a:srgbClr val="000000"/>
                          </a:solidFill>
                          <a:latin typeface="NeueHaasGroteskText Std (Body)"/>
                        </a:rPr>
                        <a:t>LG </a:t>
                      </a:r>
                      <a:r>
                        <a:rPr sz="900" b="0">
                          <a:solidFill>
                            <a:srgbClr val="000000"/>
                          </a:solidFill>
                          <a:latin typeface="NeueHaasGroteskText Std (Body)"/>
                        </a:rPr>
                        <a:t>G </a:t>
                      </a:r>
                      <a:r>
                        <a:rPr sz="900" b="0">
                          <a:solidFill>
                            <a:srgbClr val="000000"/>
                          </a:solidFill>
                          <a:latin typeface="NeueHaasGroteskText Std (Body)"/>
                        </a:rPr>
                        <a:t>Pad </a:t>
                      </a:r>
                      <a:r>
                        <a:rPr sz="900" b="0">
                          <a:solidFill>
                            <a:srgbClr val="000000"/>
                          </a:solidFill>
                          <a:latin typeface="NeueHaasGroteskText Std (Body)"/>
                        </a:rPr>
                        <a:t>F2 </a:t>
                      </a:r>
                      <a:r>
                        <a:rPr sz="900" b="0">
                          <a:solidFill>
                            <a:srgbClr val="000000"/>
                          </a:solidFill>
                          <a:latin typeface="NeueHaasGroteskText Std (Body)"/>
                        </a:rPr>
                        <a:t>after </a:t>
                      </a:r>
                      <a:r>
                        <a:rPr sz="900" b="1">
                          <a:solidFill>
                            <a:srgbClr val="000000"/>
                          </a:solidFill>
                          <a:latin typeface="NeueHaasGroteskText Std (Body)"/>
                        </a:rPr>
                        <a:t>$149.99 </a:t>
                      </a:r>
                      <a:r>
                        <a:rPr sz="900" b="0">
                          <a:solidFill>
                            <a:srgbClr val="000000"/>
                          </a:solidFill>
                          <a:latin typeface="NeueHaasGroteskText Std (Body)"/>
                        </a:rPr>
                        <a:t>in </a:t>
                      </a:r>
                      <a:r>
                        <a:rPr sz="900" b="0">
                          <a:solidFill>
                            <a:srgbClr val="000000"/>
                          </a:solidFill>
                          <a:latin typeface="NeueHaasGroteskText Std (Body)"/>
                        </a:rPr>
                        <a:t>service </a:t>
                      </a:r>
                      <a:r>
                        <a:rPr sz="900" b="0">
                          <a:solidFill>
                            <a:srgbClr val="000000"/>
                          </a:solidFill>
                          <a:latin typeface="NeueHaasGroteskText Std (Body)"/>
                        </a:rPr>
                        <a:t>credits </a:t>
                      </a:r>
                      <a:r>
                        <a:rPr sz="900" b="0">
                          <a:solidFill>
                            <a:srgbClr val="000000"/>
                          </a:solidFill>
                          <a:latin typeface="NeueHaasGroteskText Std (Body)"/>
                        </a:rPr>
                        <a:t>(reqs. </a:t>
                      </a:r>
                      <a:r>
                        <a:rPr sz="900" b="0">
                          <a:solidFill>
                            <a:srgbClr val="000000"/>
                          </a:solidFill>
                          <a:latin typeface="NeueHaasGroteskText Std (Body)"/>
                        </a:rPr>
                        <a:t>24 </a:t>
                      </a:r>
                      <a:r>
                        <a:rPr sz="900" b="0">
                          <a:solidFill>
                            <a:srgbClr val="000000"/>
                          </a:solidFill>
                          <a:latin typeface="NeueHaasGroteskText Std (Body)"/>
                        </a:rPr>
                        <a:t>mo. </a:t>
                      </a:r>
                      <a:r>
                        <a:rPr sz="900" b="0">
                          <a:solidFill>
                            <a:srgbClr val="000000"/>
                          </a:solidFill>
                          <a:latin typeface="NeueHaasGroteskText Std (Body)"/>
                        </a:rPr>
                        <a:t>installments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 (11/17/17)
</a:t>
                      </a:r>
                      <a:r>
                        <a:rPr sz="900" b="1">
                          <a:solidFill>
                            <a:srgbClr val="000000"/>
                          </a:solidFill>
                          <a:latin typeface="NeueHaasGroteskText Std (Body)"/>
                        </a:rPr>
                        <a:t>Free </a:t>
                      </a:r>
                      <a:r>
                        <a:rPr sz="900" b="0">
                          <a:solidFill>
                            <a:srgbClr val="000000"/>
                          </a:solidFill>
                          <a:latin typeface="NeueHaasGroteskText Std (Body)"/>
                        </a:rPr>
                        <a:t>Slate </a:t>
                      </a:r>
                      <a:r>
                        <a:rPr sz="900" b="0">
                          <a:solidFill>
                            <a:srgbClr val="000000"/>
                          </a:solidFill>
                          <a:latin typeface="NeueHaasGroteskText Std (Body)"/>
                        </a:rPr>
                        <a:t>tablet </a:t>
                      </a:r>
                      <a:r>
                        <a:rPr sz="900" b="0">
                          <a:solidFill>
                            <a:srgbClr val="000000"/>
                          </a:solidFill>
                          <a:latin typeface="NeueHaasGroteskText Std (Body)"/>
                        </a:rPr>
                        <a:t>after </a:t>
                      </a:r>
                      <a:r>
                        <a:rPr sz="900" b="1">
                          <a:solidFill>
                            <a:srgbClr val="000000"/>
                          </a:solidFill>
                          <a:latin typeface="NeueHaasGroteskText Std (Body)"/>
                        </a:rPr>
                        <a:t>$4.17/mo. </a:t>
                      </a:r>
                      <a:r>
                        <a:rPr sz="900" b="0">
                          <a:solidFill>
                            <a:srgbClr val="000000"/>
                          </a:solidFill>
                          <a:latin typeface="NeueHaasGroteskText Std (Body)"/>
                        </a:rPr>
                        <a:t>service </a:t>
                      </a:r>
                      <a:r>
                        <a:rPr sz="900" b="0">
                          <a:solidFill>
                            <a:srgbClr val="000000"/>
                          </a:solidFill>
                          <a:latin typeface="NeueHaasGroteskText Std (Body)"/>
                        </a:rPr>
                        <a:t>credits </a:t>
                      </a:r>
                      <a:r>
                        <a:rPr sz="900" b="0">
                          <a:solidFill>
                            <a:srgbClr val="000000"/>
                          </a:solidFill>
                          <a:latin typeface="NeueHaasGroteskText Std (Body)"/>
                        </a:rPr>
                        <a:t>with </a:t>
                      </a:r>
                      <a:r>
                        <a:rPr sz="900" b="0">
                          <a:solidFill>
                            <a:srgbClr val="000000"/>
                          </a:solidFill>
                          <a:latin typeface="NeueHaasGroteskText Std (Body)"/>
                        </a:rPr>
                        <a:t>24-mo. </a:t>
                      </a:r>
                      <a:r>
                        <a:rPr sz="900" b="0">
                          <a:solidFill>
                            <a:srgbClr val="000000"/>
                          </a:solidFill>
                          <a:latin typeface="NeueHaasGroteskText Std (Body)"/>
                        </a:rPr>
                        <a:t>installment </a:t>
                      </a:r>
                      <a:r>
                        <a:rPr sz="900" b="0">
                          <a:solidFill>
                            <a:srgbClr val="000000"/>
                          </a:solidFill>
                          <a:latin typeface="NeueHaasGroteskText Std (Body)"/>
                        </a:rPr>
                        <a:t>billing </a:t>
                      </a:r>
                      <a:r>
                        <a:rPr sz="900" b="0">
                          <a:solidFill>
                            <a:srgbClr val="000000"/>
                          </a:solidFill>
                          <a:latin typeface="NeueHaasGroteskText Std (Body)"/>
                        </a:rPr>
                        <a:t>(reqs.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or </a:t>
                      </a:r>
                      <a:r>
                        <a:rPr sz="900" b="0">
                          <a:solidFill>
                            <a:srgbClr val="000000"/>
                          </a:solidFill>
                          <a:latin typeface="NeueHaasGroteskText Std (Body)"/>
                        </a:rPr>
                        <a:t>eligible </a:t>
                      </a:r>
                      <a:r>
                        <a:rPr sz="900" b="0">
                          <a:solidFill>
                            <a:srgbClr val="000000"/>
                          </a:solidFill>
                          <a:latin typeface="NeueHaasGroteskText Std (Body)"/>
                        </a:rPr>
                        <a:t>upgrade) (04/16/18)
</a:t>
                      </a:r>
                    </a:p>
                  </a:txBody>
                  <a:tcPr>
                    <a:solidFill>
                      <a:schemeClr val="accent2"/>
                    </a:solidFill>
                  </a:tcPr>
                </a:tc>
                <a:tc>
                  <a:txBody>
                    <a:bodyPr/>
                    <a:lstStyle/>
                    <a:p/>
                  </a:txBody>
                  <a:tcPr>
                    <a:solidFill>
                      <a:schemeClr val="accent2"/>
                    </a:solidFill>
                  </a:tcPr>
                </a:tc>
                <a:tc>
                  <a:txBody>
                    <a:bodyPr/>
                    <a:lstStyle/>
                    <a:p/>
                  </a:txBody>
                  <a:tcPr>
                    <a:solidFill>
                      <a:schemeClr val="accent2"/>
                    </a:solidFill>
                  </a:tcPr>
                </a:tc>
              </a:tr>
            </a:tbl>
          </a:graphicData>
        </a:graphic>
      </p:graphicFrame>
    </p:spTree>
    <p:extLst>
      <p:ext uri="{BB962C8B-B14F-4D97-AF65-F5344CB8AC3E}">
        <p14:creationId xmlns:p14="http://schemas.microsoft.com/office/powerpoint/2010/main" val="3889678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data Plan/Network</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04/28/2018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0000"/>
                          </a:solidFill>
                          <a:latin typeface="NeueHaasGroteskText Std (Body)"/>
                        </a:rPr>
                        <a:t>Get </a:t>
                      </a:r>
                      <a:r>
                        <a:rPr sz="900" b="1">
                          <a:solidFill>
                            <a:srgbClr val="000000"/>
                          </a:solidFill>
                          <a:latin typeface="NeueHaasGroteskText Std (Body)"/>
                        </a:rPr>
                        <a:t>$10 </a:t>
                      </a:r>
                      <a:r>
                        <a:rPr sz="900" b="0">
                          <a:solidFill>
                            <a:srgbClr val="000000"/>
                          </a:solidFill>
                          <a:latin typeface="NeueHaasGroteskText Std (Body)"/>
                        </a:rPr>
                        <a:t>of </a:t>
                      </a:r>
                      <a:r>
                        <a:rPr sz="900" b="0">
                          <a:solidFill>
                            <a:srgbClr val="000000"/>
                          </a:solidFill>
                          <a:latin typeface="NeueHaasGroteskText Std (Body)"/>
                        </a:rPr>
                        <a:t>Fios </a:t>
                      </a:r>
                      <a:r>
                        <a:rPr sz="900" b="0">
                          <a:solidFill>
                            <a:srgbClr val="000000"/>
                          </a:solidFill>
                          <a:latin typeface="NeueHaasGroteskText Std (Body)"/>
                        </a:rPr>
                        <a:t>and </a:t>
                      </a:r>
                      <a:r>
                        <a:rPr sz="900" b="1">
                          <a:solidFill>
                            <a:srgbClr val="000000"/>
                          </a:solidFill>
                          <a:latin typeface="NeueHaasGroteskText Std (Body)"/>
                        </a:rPr>
                        <a:t>$10 </a:t>
                      </a:r>
                      <a:r>
                        <a:rPr sz="900" b="0">
                          <a:solidFill>
                            <a:srgbClr val="000000"/>
                          </a:solidFill>
                          <a:latin typeface="NeueHaasGroteskText Std (Body)"/>
                        </a:rPr>
                        <a:t>off </a:t>
                      </a:r>
                      <a:r>
                        <a:rPr sz="900" b="0">
                          <a:solidFill>
                            <a:srgbClr val="000000"/>
                          </a:solidFill>
                          <a:latin typeface="NeueHaasGroteskText Std (Body)"/>
                        </a:rPr>
                        <a:t>wireless. </a:t>
                      </a:r>
                      <a:r>
                        <a:rPr sz="900" b="0">
                          <a:solidFill>
                            <a:srgbClr val="000000"/>
                          </a:solidFill>
                          <a:latin typeface="NeueHaasGroteskText Std (Body)"/>
                        </a:rPr>
                        <a:t>Available </a:t>
                      </a:r>
                      <a:r>
                        <a:rPr sz="900" b="0">
                          <a:solidFill>
                            <a:srgbClr val="000000"/>
                          </a:solidFill>
                          <a:latin typeface="NeueHaasGroteskText Std (Body)"/>
                        </a:rPr>
                        <a:t>to </a:t>
                      </a:r>
                      <a:r>
                        <a:rPr sz="900" b="0">
                          <a:solidFill>
                            <a:srgbClr val="000000"/>
                          </a:solidFill>
                          <a:latin typeface="NeueHaasGroteskText Std (Body)"/>
                        </a:rPr>
                        <a:t>new </a:t>
                      </a:r>
                      <a:r>
                        <a:rPr sz="900" b="0">
                          <a:solidFill>
                            <a:srgbClr val="000000"/>
                          </a:solidFill>
                          <a:latin typeface="NeueHaasGroteskText Std (Body)"/>
                        </a:rPr>
                        <a:t>wireless </a:t>
                      </a:r>
                      <a:r>
                        <a:rPr sz="900" b="0">
                          <a:solidFill>
                            <a:srgbClr val="000000"/>
                          </a:solidFill>
                          <a:latin typeface="NeueHaasGroteskText Std (Body)"/>
                        </a:rPr>
                        <a:t>customers </a:t>
                      </a:r>
                      <a:r>
                        <a:rPr sz="900" b="0">
                          <a:solidFill>
                            <a:srgbClr val="000000"/>
                          </a:solidFill>
                          <a:latin typeface="NeueHaasGroteskText Std (Body)"/>
                        </a:rPr>
                        <a:t>who </a:t>
                      </a:r>
                      <a:r>
                        <a:rPr sz="900" b="0">
                          <a:solidFill>
                            <a:srgbClr val="000000"/>
                          </a:solidFill>
                          <a:latin typeface="NeueHaasGroteskText Std (Body)"/>
                        </a:rPr>
                        <a:t>subscribe </a:t>
                      </a:r>
                      <a:r>
                        <a:rPr sz="900" b="0">
                          <a:solidFill>
                            <a:srgbClr val="000000"/>
                          </a:solidFill>
                          <a:latin typeface="NeueHaasGroteskText Std (Body)"/>
                        </a:rPr>
                        <a:t>to </a:t>
                      </a:r>
                      <a:r>
                        <a:rPr sz="900" b="0">
                          <a:solidFill>
                            <a:srgbClr val="000000"/>
                          </a:solidFill>
                          <a:latin typeface="NeueHaasGroteskText Std (Body)"/>
                        </a:rPr>
                        <a:t>a </a:t>
                      </a:r>
                      <a:r>
                        <a:rPr sz="900" b="0">
                          <a:solidFill>
                            <a:srgbClr val="000000"/>
                          </a:solidFill>
                          <a:latin typeface="NeueHaasGroteskText Std (Body)"/>
                        </a:rPr>
                        <a:t>qualifying </a:t>
                      </a:r>
                      <a:r>
                        <a:rPr sz="900" b="0">
                          <a:solidFill>
                            <a:srgbClr val="000000"/>
                          </a:solidFill>
                          <a:latin typeface="NeueHaasGroteskText Std (Body)"/>
                        </a:rPr>
                        <a:t>Go </a:t>
                      </a:r>
                      <a:r>
                        <a:rPr sz="900" b="0">
                          <a:solidFill>
                            <a:srgbClr val="000000"/>
                          </a:solidFill>
                          <a:latin typeface="NeueHaasGroteskText Std (Body)"/>
                        </a:rPr>
                        <a:t>Unlimited </a:t>
                      </a:r>
                      <a:r>
                        <a:rPr sz="900" b="0">
                          <a:solidFill>
                            <a:srgbClr val="000000"/>
                          </a:solidFill>
                          <a:latin typeface="NeueHaasGroteskText Std (Body)"/>
                        </a:rPr>
                        <a:t>or </a:t>
                      </a:r>
                      <a:r>
                        <a:rPr sz="900" b="0">
                          <a:solidFill>
                            <a:srgbClr val="000000"/>
                          </a:solidFill>
                          <a:latin typeface="NeueHaasGroteskText Std (Body)"/>
                        </a:rPr>
                        <a:t>Beyond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 (02/02/18)
</a:t>
                      </a:r>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for </a:t>
                      </a:r>
                      <a:r>
                        <a:rPr sz="900" b="1">
                          <a:solidFill>
                            <a:srgbClr val="000000"/>
                          </a:solidFill>
                          <a:latin typeface="NeueHaasGroteskText Std (Body)"/>
                        </a:rPr>
                        <a:t>$75/mo. </a:t>
                      </a:r>
                      <a:r>
                        <a:rPr sz="900" b="0">
                          <a:solidFill>
                            <a:srgbClr val="000000"/>
                          </a:solidFill>
                          <a:latin typeface="NeueHaasGroteskText Std (Body)"/>
                        </a:rPr>
                        <a:t>with </a:t>
                      </a:r>
                      <a:r>
                        <a:rPr sz="900" b="0">
                          <a:solidFill>
                            <a:srgbClr val="000000"/>
                          </a:solidFill>
                          <a:latin typeface="NeueHaasGroteskText Std (Body)"/>
                        </a:rPr>
                        <a:t>no </a:t>
                      </a:r>
                      <a:r>
                        <a:rPr sz="900" b="0">
                          <a:solidFill>
                            <a:srgbClr val="000000"/>
                          </a:solidFill>
                          <a:latin typeface="NeueHaasGroteskText Std (Body)"/>
                        </a:rPr>
                        <a:t>annual </a:t>
                      </a:r>
                      <a:r>
                        <a:rPr sz="900" b="0">
                          <a:solidFill>
                            <a:srgbClr val="000000"/>
                          </a:solidFill>
                          <a:latin typeface="NeueHaasGroteskText Std (Body)"/>
                        </a:rPr>
                        <a:t>contract (11/26/17)
</a:t>
                      </a:r>
                      <a:r>
                        <a:rPr sz="900" b="0">
                          <a:solidFill>
                            <a:srgbClr val="000000"/>
                          </a:solidFill>
                          <a:latin typeface="NeueHaasGroteskText Std (Body)"/>
                        </a:rPr>
                        <a:t>Save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$80/mo. </a:t>
                      </a:r>
                      <a:r>
                        <a:rPr sz="900" b="0">
                          <a:solidFill>
                            <a:srgbClr val="000000"/>
                          </a:solidFill>
                          <a:latin typeface="NeueHaasGroteskText Std (Body)"/>
                        </a:rPr>
                        <a:t>on </a:t>
                      </a:r>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when </a:t>
                      </a:r>
                      <a:r>
                        <a:rPr sz="900" b="0">
                          <a:solidFill>
                            <a:srgbClr val="000000"/>
                          </a:solidFill>
                          <a:latin typeface="NeueHaasGroteskText Std (Body)"/>
                        </a:rPr>
                        <a:t>adding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4 </a:t>
                      </a:r>
                      <a:r>
                        <a:rPr sz="900" b="0">
                          <a:solidFill>
                            <a:srgbClr val="000000"/>
                          </a:solidFill>
                          <a:latin typeface="NeueHaasGroteskText Std (Body)"/>
                        </a:rPr>
                        <a:t>lines </a:t>
                      </a:r>
                      <a:r>
                        <a:rPr sz="900" b="0">
                          <a:solidFill>
                            <a:srgbClr val="000000"/>
                          </a:solidFill>
                          <a:latin typeface="NeueHaasGroteskText Std (Body)"/>
                        </a:rPr>
                        <a:t>(discount </a:t>
                      </a:r>
                      <a:r>
                        <a:rPr sz="900" b="0">
                          <a:solidFill>
                            <a:srgbClr val="000000"/>
                          </a:solidFill>
                          <a:latin typeface="NeueHaasGroteskText Std (Body)"/>
                        </a:rPr>
                        <a:t>of </a:t>
                      </a:r>
                      <a:r>
                        <a:rPr sz="900" b="1">
                          <a:solidFill>
                            <a:srgbClr val="000000"/>
                          </a:solidFill>
                          <a:latin typeface="NeueHaasGroteskText Std (Body)"/>
                        </a:rPr>
                        <a:t>$20/mo. </a:t>
                      </a:r>
                      <a:r>
                        <a:rPr sz="900" b="0">
                          <a:solidFill>
                            <a:srgbClr val="000000"/>
                          </a:solidFill>
                          <a:latin typeface="NeueHaasGroteskText Std (Body)"/>
                        </a:rPr>
                        <a:t>to </a:t>
                      </a:r>
                      <a:r>
                        <a:rPr sz="900" b="0">
                          <a:solidFill>
                            <a:srgbClr val="000000"/>
                          </a:solidFill>
                          <a:latin typeface="NeueHaasGroteskText Std (Body)"/>
                        </a:rPr>
                        <a:t>each </a:t>
                      </a:r>
                      <a:r>
                        <a:rPr sz="900" b="1">
                          <a:solidFill>
                            <a:srgbClr val="000000"/>
                          </a:solidFill>
                          <a:latin typeface="NeueHaasGroteskText Std (Body)"/>
                        </a:rPr>
                        <a:t>$60 </a:t>
                      </a:r>
                      <a:r>
                        <a:rPr sz="900" b="0">
                          <a:solidFill>
                            <a:srgbClr val="000000"/>
                          </a:solidFill>
                          <a:latin typeface="NeueHaasGroteskText Std (Body)"/>
                        </a:rPr>
                        <a:t>10 </a:t>
                      </a:r>
                      <a:r>
                        <a:rPr sz="900" b="0">
                          <a:solidFill>
                            <a:srgbClr val="000000"/>
                          </a:solidFill>
                          <a:latin typeface="NeueHaasGroteskText Std (Body)"/>
                        </a:rPr>
                        <a:t>GB </a:t>
                      </a:r>
                      <a:r>
                        <a:rPr sz="900" b="0">
                          <a:solidFill>
                            <a:srgbClr val="000000"/>
                          </a:solidFill>
                          <a:latin typeface="NeueHaasGroteskText Std (Body)"/>
                        </a:rPr>
                        <a:t>or </a:t>
                      </a:r>
                      <a:r>
                        <a:rPr sz="900" b="1">
                          <a:solidFill>
                            <a:srgbClr val="000000"/>
                          </a:solidFill>
                          <a:latin typeface="NeueHaasGroteskText Std (Body)"/>
                        </a:rPr>
                        <a:t>$75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when </a:t>
                      </a:r>
                      <a:r>
                        <a:rPr sz="900" b="0">
                          <a:solidFill>
                            <a:srgbClr val="000000"/>
                          </a:solidFill>
                          <a:latin typeface="NeueHaasGroteskText Std (Body)"/>
                        </a:rPr>
                        <a:t>added </a:t>
                      </a:r>
                      <a:r>
                        <a:rPr sz="900" b="0">
                          <a:solidFill>
                            <a:srgbClr val="000000"/>
                          </a:solidFill>
                          <a:latin typeface="NeueHaasGroteskText Std (Body)"/>
                        </a:rPr>
                        <a:t>as </a:t>
                      </a:r>
                      <a:r>
                        <a:rPr sz="900" b="0">
                          <a:solidFill>
                            <a:srgbClr val="000000"/>
                          </a:solidFill>
                          <a:latin typeface="NeueHaasGroteskText Std (Body)"/>
                        </a:rPr>
                        <a:t>2nd </a:t>
                      </a:r>
                      <a:r>
                        <a:rPr sz="900" b="0">
                          <a:solidFill>
                            <a:srgbClr val="000000"/>
                          </a:solidFill>
                          <a:latin typeface="NeueHaasGroteskText Std (Body)"/>
                        </a:rPr>
                        <a:t>through </a:t>
                      </a:r>
                      <a:r>
                        <a:rPr sz="900" b="0">
                          <a:solidFill>
                            <a:srgbClr val="000000"/>
                          </a:solidFill>
                          <a:latin typeface="NeueHaasGroteskText Std (Body)"/>
                        </a:rPr>
                        <a:t>5th </a:t>
                      </a:r>
                      <a:r>
                        <a:rPr sz="900" b="0">
                          <a:solidFill>
                            <a:srgbClr val="000000"/>
                          </a:solidFill>
                          <a:latin typeface="NeueHaasGroteskText Std (Body)"/>
                        </a:rPr>
                        <a:t>lines </a:t>
                      </a:r>
                      <a:r>
                        <a:rPr sz="900" b="0">
                          <a:solidFill>
                            <a:srgbClr val="000000"/>
                          </a:solidFill>
                          <a:latin typeface="NeueHaasGroteskText Std (Body)"/>
                        </a:rPr>
                        <a:t>on </a:t>
                      </a:r>
                      <a:r>
                        <a:rPr sz="900" b="0">
                          <a:solidFill>
                            <a:srgbClr val="000000"/>
                          </a:solidFill>
                          <a:latin typeface="NeueHaasGroteskText Std (Body)"/>
                        </a:rPr>
                        <a:t>a </a:t>
                      </a:r>
                      <a:r>
                        <a:rPr sz="900" b="0">
                          <a:solidFill>
                            <a:srgbClr val="000000"/>
                          </a:solidFill>
                          <a:latin typeface="NeueHaasGroteskText Std (Body)"/>
                        </a:rPr>
                        <a:t>family </a:t>
                      </a:r>
                      <a:r>
                        <a:rPr sz="900" b="0">
                          <a:solidFill>
                            <a:srgbClr val="000000"/>
                          </a:solidFill>
                          <a:latin typeface="NeueHaasGroteskText Std (Body)"/>
                        </a:rPr>
                        <a:t>account) </a:t>
                      </a:r>
                      <a:r>
                        <a:rPr sz="900" b="0">
                          <a:solidFill>
                            <a:srgbClr val="000000"/>
                          </a:solidFill>
                          <a:latin typeface="NeueHaasGroteskText Std (Body)"/>
                        </a:rPr>
                        <a:t> (11/30/17)
</a:t>
                      </a:r>
                      <a:r>
                        <a:rPr sz="900" b="0">
                          <a:solidFill>
                            <a:srgbClr val="00B0F0"/>
                          </a:solidFill>
                          <a:latin typeface="NeueHaasGroteskText Std (Body)"/>
                        </a:rPr>
                        <a:t>Verizon </a:t>
                      </a:r>
                      <a:r>
                        <a:rPr sz="900" b="0">
                          <a:solidFill>
                            <a:srgbClr val="00B0F0"/>
                          </a:solidFill>
                          <a:latin typeface="NeueHaasGroteskText Std (Body)"/>
                        </a:rPr>
                        <a:t>GO </a:t>
                      </a:r>
                      <a:r>
                        <a:rPr sz="900" b="0">
                          <a:solidFill>
                            <a:srgbClr val="00B0F0"/>
                          </a:solidFill>
                          <a:latin typeface="NeueHaasGroteskText Std (Body)"/>
                        </a:rPr>
                        <a:t>Unlimited </a:t>
                      </a:r>
                      <a:r>
                        <a:rPr sz="900" b="0">
                          <a:solidFill>
                            <a:srgbClr val="00B0F0"/>
                          </a:solidFill>
                          <a:latin typeface="NeueHaasGroteskText Std (Body)"/>
                        </a:rPr>
                        <a:t>Plan: </a:t>
                      </a:r>
                      <a:r>
                        <a:rPr sz="900" b="0">
                          <a:solidFill>
                            <a:srgbClr val="00B0F0"/>
                          </a:solidFill>
                          <a:latin typeface="NeueHaasGroteskText Std (Body)"/>
                        </a:rPr>
                        <a:t>Unlimited </a:t>
                      </a:r>
                      <a:r>
                        <a:rPr sz="900" b="0">
                          <a:solidFill>
                            <a:srgbClr val="00B0F0"/>
                          </a:solidFill>
                          <a:latin typeface="NeueHaasGroteskText Std (Body)"/>
                        </a:rPr>
                        <a:t>4G </a:t>
                      </a:r>
                      <a:r>
                        <a:rPr sz="900" b="0">
                          <a:solidFill>
                            <a:srgbClr val="00B0F0"/>
                          </a:solidFill>
                          <a:latin typeface="NeueHaasGroteskText Std (Body)"/>
                        </a:rPr>
                        <a:t>LTE </a:t>
                      </a:r>
                      <a:r>
                        <a:rPr sz="900" b="0">
                          <a:solidFill>
                            <a:srgbClr val="00B0F0"/>
                          </a:solidFill>
                          <a:latin typeface="NeueHaasGroteskText Std (Body)"/>
                        </a:rPr>
                        <a:t>data, </a:t>
                      </a:r>
                      <a:r>
                        <a:rPr sz="900" b="0">
                          <a:solidFill>
                            <a:srgbClr val="00B0F0"/>
                          </a:solidFill>
                          <a:latin typeface="NeueHaasGroteskText Std (Body)"/>
                        </a:rPr>
                        <a:t>unlimited </a:t>
                      </a:r>
                      <a:r>
                        <a:rPr sz="900" b="0">
                          <a:solidFill>
                            <a:srgbClr val="00B0F0"/>
                          </a:solidFill>
                          <a:latin typeface="NeueHaasGroteskText Std (Body)"/>
                        </a:rPr>
                        <a:t>talk </a:t>
                      </a:r>
                      <a:r>
                        <a:rPr sz="900" b="0">
                          <a:solidFill>
                            <a:srgbClr val="00B0F0"/>
                          </a:solidFill>
                          <a:latin typeface="NeueHaasGroteskText Std (Body)"/>
                        </a:rPr>
                        <a:t>and </a:t>
                      </a:r>
                      <a:r>
                        <a:rPr sz="900" b="0">
                          <a:solidFill>
                            <a:srgbClr val="00B0F0"/>
                          </a:solidFill>
                          <a:latin typeface="NeueHaasGroteskText Std (Body)"/>
                        </a:rPr>
                        <a:t>text, </a:t>
                      </a:r>
                      <a:r>
                        <a:rPr sz="900" b="0">
                          <a:solidFill>
                            <a:srgbClr val="00B0F0"/>
                          </a:solidFill>
                          <a:latin typeface="NeueHaasGroteskText Std (Body)"/>
                        </a:rPr>
                        <a:t>DVD </a:t>
                      </a:r>
                      <a:r>
                        <a:rPr sz="900" b="0">
                          <a:solidFill>
                            <a:srgbClr val="00B0F0"/>
                          </a:solidFill>
                          <a:latin typeface="NeueHaasGroteskText Std (Body)"/>
                        </a:rPr>
                        <a:t>quality </a:t>
                      </a:r>
                      <a:r>
                        <a:rPr sz="900" b="0">
                          <a:solidFill>
                            <a:srgbClr val="00B0F0"/>
                          </a:solidFill>
                          <a:latin typeface="NeueHaasGroteskText Std (Body)"/>
                        </a:rPr>
                        <a:t>streaming </a:t>
                      </a:r>
                      <a:r>
                        <a:rPr sz="900" b="0">
                          <a:solidFill>
                            <a:srgbClr val="00B0F0"/>
                          </a:solidFill>
                          <a:latin typeface="NeueHaasGroteskText Std (Body)"/>
                        </a:rPr>
                        <a:t>and </a:t>
                      </a:r>
                      <a:r>
                        <a:rPr sz="900" b="0">
                          <a:solidFill>
                            <a:srgbClr val="00B0F0"/>
                          </a:solidFill>
                          <a:latin typeface="NeueHaasGroteskText Std (Body)"/>
                        </a:rPr>
                        <a:t>unlimited </a:t>
                      </a:r>
                      <a:r>
                        <a:rPr sz="900" b="0">
                          <a:solidFill>
                            <a:srgbClr val="00B0F0"/>
                          </a:solidFill>
                          <a:latin typeface="NeueHaasGroteskText Std (Body)"/>
                        </a:rPr>
                        <a:t>mobile </a:t>
                      </a:r>
                      <a:r>
                        <a:rPr sz="900" b="0">
                          <a:solidFill>
                            <a:srgbClr val="00B0F0"/>
                          </a:solidFill>
                          <a:latin typeface="NeueHaasGroteskText Std (Body)"/>
                        </a:rPr>
                        <a:t>hotspot </a:t>
                      </a:r>
                      <a:r>
                        <a:rPr sz="900" b="0">
                          <a:solidFill>
                            <a:srgbClr val="00B0F0"/>
                          </a:solidFill>
                          <a:latin typeface="NeueHaasGroteskText Std (Body)"/>
                        </a:rPr>
                        <a:t>(6000 </a:t>
                      </a:r>
                      <a:r>
                        <a:rPr sz="900" b="0">
                          <a:solidFill>
                            <a:srgbClr val="00B0F0"/>
                          </a:solidFill>
                          <a:latin typeface="NeueHaasGroteskText Std (Body)"/>
                        </a:rPr>
                        <a:t>kps) </a:t>
                      </a:r>
                      <a:r>
                        <a:rPr sz="900" b="0">
                          <a:solidFill>
                            <a:srgbClr val="00B0F0"/>
                          </a:solidFill>
                          <a:latin typeface="NeueHaasGroteskText Std (Body)"/>
                        </a:rPr>
                        <a:t>for </a:t>
                      </a:r>
                      <a:r>
                        <a:rPr sz="900" b="1">
                          <a:solidFill>
                            <a:srgbClr val="00B0F0"/>
                          </a:solidFill>
                          <a:latin typeface="NeueHaasGroteskText Std (Body)"/>
                        </a:rPr>
                        <a:t>$40/line/month </a:t>
                      </a:r>
                      <a:r>
                        <a:rPr sz="900" b="0">
                          <a:solidFill>
                            <a:srgbClr val="00B0F0"/>
                          </a:solidFill>
                          <a:latin typeface="NeueHaasGroteskText Std (Body)"/>
                        </a:rPr>
                        <a:t>for </a:t>
                      </a:r>
                      <a:r>
                        <a:rPr sz="900" b="0">
                          <a:solidFill>
                            <a:srgbClr val="00B0F0"/>
                          </a:solidFill>
                          <a:latin typeface="NeueHaasGroteskText Std (Body)"/>
                        </a:rPr>
                        <a:t>4 </a:t>
                      </a:r>
                      <a:r>
                        <a:rPr sz="900" b="0">
                          <a:solidFill>
                            <a:srgbClr val="00B0F0"/>
                          </a:solidFill>
                          <a:latin typeface="NeueHaasGroteskText Std (Body)"/>
                        </a:rPr>
                        <a:t>lines, </a:t>
                      </a:r>
                      <a:r>
                        <a:rPr sz="900" b="1">
                          <a:solidFill>
                            <a:srgbClr val="00B0F0"/>
                          </a:solidFill>
                          <a:latin typeface="NeueHaasGroteskText Std (Body)"/>
                        </a:rPr>
                        <a:t>$50/line/month </a:t>
                      </a:r>
                      <a:r>
                        <a:rPr sz="900" b="0">
                          <a:solidFill>
                            <a:srgbClr val="00B0F0"/>
                          </a:solidFill>
                          <a:latin typeface="NeueHaasGroteskText Std (Body)"/>
                        </a:rPr>
                        <a:t>for </a:t>
                      </a:r>
                      <a:r>
                        <a:rPr sz="900" b="0">
                          <a:solidFill>
                            <a:srgbClr val="00B0F0"/>
                          </a:solidFill>
                          <a:latin typeface="NeueHaasGroteskText Std (Body)"/>
                        </a:rPr>
                        <a:t>3 </a:t>
                      </a:r>
                      <a:r>
                        <a:rPr sz="900" b="0">
                          <a:solidFill>
                            <a:srgbClr val="00B0F0"/>
                          </a:solidFill>
                          <a:latin typeface="NeueHaasGroteskText Std (Body)"/>
                        </a:rPr>
                        <a:t>lines, </a:t>
                      </a:r>
                      <a:r>
                        <a:rPr sz="900" b="1">
                          <a:solidFill>
                            <a:srgbClr val="00B0F0"/>
                          </a:solidFill>
                          <a:latin typeface="NeueHaasGroteskText Std (Body)"/>
                        </a:rPr>
                        <a:t>$65/line/month </a:t>
                      </a:r>
                      <a:r>
                        <a:rPr sz="900" b="0">
                          <a:solidFill>
                            <a:srgbClr val="00B0F0"/>
                          </a:solidFill>
                          <a:latin typeface="NeueHaasGroteskText Std (Body)"/>
                        </a:rPr>
                        <a:t>for </a:t>
                      </a:r>
                      <a:r>
                        <a:rPr sz="900" b="0">
                          <a:solidFill>
                            <a:srgbClr val="00B0F0"/>
                          </a:solidFill>
                          <a:latin typeface="NeueHaasGroteskText Std (Body)"/>
                        </a:rPr>
                        <a:t>2 </a:t>
                      </a:r>
                      <a:r>
                        <a:rPr sz="900" b="0">
                          <a:solidFill>
                            <a:srgbClr val="00B0F0"/>
                          </a:solidFill>
                          <a:latin typeface="NeueHaasGroteskText Std (Body)"/>
                        </a:rPr>
                        <a:t>lines </a:t>
                      </a:r>
                      <a:r>
                        <a:rPr sz="900" b="0">
                          <a:solidFill>
                            <a:srgbClr val="00B0F0"/>
                          </a:solidFill>
                          <a:latin typeface="NeueHaasGroteskText Std (Body)"/>
                        </a:rPr>
                        <a:t>and </a:t>
                      </a:r>
                      <a:r>
                        <a:rPr sz="900" b="1">
                          <a:solidFill>
                            <a:srgbClr val="00B0F0"/>
                          </a:solidFill>
                          <a:latin typeface="NeueHaasGroteskText Std (Body)"/>
                        </a:rPr>
                        <a:t>$75/month </a:t>
                      </a:r>
                      <a:r>
                        <a:rPr sz="900" b="0">
                          <a:solidFill>
                            <a:srgbClr val="00B0F0"/>
                          </a:solidFill>
                          <a:latin typeface="NeueHaasGroteskText Std (Body)"/>
                        </a:rPr>
                        <a:t>for </a:t>
                      </a:r>
                      <a:r>
                        <a:rPr sz="900" b="0">
                          <a:solidFill>
                            <a:srgbClr val="00B0F0"/>
                          </a:solidFill>
                          <a:latin typeface="NeueHaasGroteskText Std (Body)"/>
                        </a:rPr>
                        <a:t>1 </a:t>
                      </a:r>
                      <a:r>
                        <a:rPr sz="900" b="0">
                          <a:solidFill>
                            <a:srgbClr val="00B0F0"/>
                          </a:solidFill>
                          <a:latin typeface="NeueHaasGroteskText Std (Body)"/>
                        </a:rPr>
                        <a:t>line </a:t>
                      </a:r>
                      <a:r>
                        <a:rPr sz="900" b="0">
                          <a:solidFill>
                            <a:srgbClr val="00B0F0"/>
                          </a:solidFill>
                          <a:latin typeface="NeueHaasGroteskText Std (Body)"/>
                        </a:rPr>
                        <a:t>when </a:t>
                      </a:r>
                      <a:r>
                        <a:rPr sz="900" b="0">
                          <a:solidFill>
                            <a:srgbClr val="00B0F0"/>
                          </a:solidFill>
                          <a:latin typeface="NeueHaasGroteskText Std (Body)"/>
                        </a:rPr>
                        <a:t>enrolled </a:t>
                      </a:r>
                      <a:r>
                        <a:rPr sz="900" b="0">
                          <a:solidFill>
                            <a:srgbClr val="00B0F0"/>
                          </a:solidFill>
                          <a:latin typeface="NeueHaasGroteskText Std (Body)"/>
                        </a:rPr>
                        <a:t>in </a:t>
                      </a:r>
                      <a:r>
                        <a:rPr sz="900" b="0">
                          <a:solidFill>
                            <a:srgbClr val="00B0F0"/>
                          </a:solidFill>
                          <a:latin typeface="NeueHaasGroteskText Std (Body)"/>
                        </a:rPr>
                        <a:t>Autopay </a:t>
                      </a:r>
                      <a:r>
                        <a:rPr sz="900" b="0">
                          <a:solidFill>
                            <a:srgbClr val="00B0F0"/>
                          </a:solidFill>
                          <a:latin typeface="NeueHaasGroteskText Std (Body)"/>
                        </a:rPr>
                        <a:t>(maximum </a:t>
                      </a:r>
                      <a:r>
                        <a:rPr sz="900" b="0">
                          <a:solidFill>
                            <a:srgbClr val="00B0F0"/>
                          </a:solidFill>
                          <a:latin typeface="NeueHaasGroteskText Std (Body)"/>
                        </a:rPr>
                        <a:t>up </a:t>
                      </a:r>
                      <a:r>
                        <a:rPr sz="900" b="0">
                          <a:solidFill>
                            <a:srgbClr val="00B0F0"/>
                          </a:solidFill>
                          <a:latin typeface="NeueHaasGroteskText Std (Body)"/>
                        </a:rPr>
                        <a:t>to </a:t>
                      </a:r>
                      <a:r>
                        <a:rPr sz="900" b="0">
                          <a:solidFill>
                            <a:srgbClr val="00B0F0"/>
                          </a:solidFill>
                          <a:latin typeface="NeueHaasGroteskText Std (Body)"/>
                        </a:rPr>
                        <a:t>10 </a:t>
                      </a:r>
                      <a:r>
                        <a:rPr sz="900" b="0">
                          <a:solidFill>
                            <a:srgbClr val="00B0F0"/>
                          </a:solidFill>
                          <a:latin typeface="NeueHaasGroteskText Std (Body)"/>
                        </a:rPr>
                        <a:t>lines) </a:t>
                      </a:r>
                      <a:r>
                        <a:rPr sz="900" b="0">
                          <a:solidFill>
                            <a:srgbClr val="00B0F0"/>
                          </a:solidFill>
                          <a:latin typeface="NeueHaasGroteskText Std (Body)"/>
                        </a:rPr>
                        <a:t> (11/30/17)
</a:t>
                      </a:r>
                      <a:r>
                        <a:rPr sz="900" b="0">
                          <a:solidFill>
                            <a:srgbClr val="000000"/>
                          </a:solidFill>
                          <a:latin typeface="NeueHaasGroteskText Std (Body)"/>
                        </a:rPr>
                        <a:t>Verizon </a:t>
                      </a:r>
                      <a:r>
                        <a:rPr sz="900" b="0">
                          <a:solidFill>
                            <a:srgbClr val="000000"/>
                          </a:solidFill>
                          <a:latin typeface="NeueHaasGroteskText Std (Body)"/>
                        </a:rPr>
                        <a:t>Beyond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4G </a:t>
                      </a:r>
                      <a:r>
                        <a:rPr sz="900" b="0">
                          <a:solidFill>
                            <a:srgbClr val="000000"/>
                          </a:solidFill>
                          <a:latin typeface="NeueHaasGroteskText Std (Body)"/>
                        </a:rPr>
                        <a:t>LTE </a:t>
                      </a:r>
                      <a:r>
                        <a:rPr sz="900" b="0">
                          <a:solidFill>
                            <a:srgbClr val="000000"/>
                          </a:solidFill>
                          <a:latin typeface="NeueHaasGroteskText Std (Body)"/>
                        </a:rPr>
                        <a:t>data, </a:t>
                      </a:r>
                      <a:r>
                        <a:rPr sz="900" b="0">
                          <a:solidFill>
                            <a:srgbClr val="000000"/>
                          </a:solidFill>
                          <a:latin typeface="NeueHaasGroteskText Std (Body)"/>
                        </a:rPr>
                        <a:t>unlimited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HD </a:t>
                      </a:r>
                      <a:r>
                        <a:rPr sz="900" b="0">
                          <a:solidFill>
                            <a:srgbClr val="000000"/>
                          </a:solidFill>
                          <a:latin typeface="NeueHaasGroteskText Std (Body)"/>
                        </a:rPr>
                        <a:t>quality </a:t>
                      </a:r>
                      <a:r>
                        <a:rPr sz="900" b="0">
                          <a:solidFill>
                            <a:srgbClr val="000000"/>
                          </a:solidFill>
                          <a:latin typeface="NeueHaasGroteskText Std (Body)"/>
                        </a:rPr>
                        <a:t>streaming </a:t>
                      </a:r>
                      <a:r>
                        <a:rPr sz="900" b="0">
                          <a:solidFill>
                            <a:srgbClr val="000000"/>
                          </a:solidFill>
                          <a:latin typeface="NeueHaasGroteskText Std (Body)"/>
                        </a:rPr>
                        <a:t>and </a:t>
                      </a:r>
                      <a:r>
                        <a:rPr sz="900" b="0">
                          <a:solidFill>
                            <a:srgbClr val="000000"/>
                          </a:solidFill>
                          <a:latin typeface="NeueHaasGroteskText Std (Body)"/>
                        </a:rPr>
                        <a:t>unlimited </a:t>
                      </a:r>
                      <a:r>
                        <a:rPr sz="900" b="0">
                          <a:solidFill>
                            <a:srgbClr val="000000"/>
                          </a:solidFill>
                          <a:latin typeface="NeueHaasGroteskText Std (Body)"/>
                        </a:rPr>
                        <a:t>mobile </a:t>
                      </a:r>
                      <a:r>
                        <a:rPr sz="900" b="0">
                          <a:solidFill>
                            <a:srgbClr val="000000"/>
                          </a:solidFill>
                          <a:latin typeface="NeueHaasGroteskText Std (Body)"/>
                        </a:rPr>
                        <a:t>hotspot </a:t>
                      </a:r>
                      <a:r>
                        <a:rPr sz="900" b="0">
                          <a:solidFill>
                            <a:srgbClr val="000000"/>
                          </a:solidFill>
                          <a:latin typeface="NeueHaasGroteskText Std (Body)"/>
                        </a:rPr>
                        <a:t>with </a:t>
                      </a:r>
                      <a:r>
                        <a:rPr sz="900" b="0">
                          <a:solidFill>
                            <a:srgbClr val="000000"/>
                          </a:solidFill>
                          <a:latin typeface="NeueHaasGroteskText Std (Body)"/>
                        </a:rPr>
                        <a:t>15 </a:t>
                      </a:r>
                      <a:r>
                        <a:rPr sz="900" b="0">
                          <a:solidFill>
                            <a:srgbClr val="000000"/>
                          </a:solidFill>
                          <a:latin typeface="NeueHaasGroteskText Std (Body)"/>
                        </a:rPr>
                        <a:t>GB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for </a:t>
                      </a:r>
                      <a:r>
                        <a:rPr sz="900" b="1">
                          <a:solidFill>
                            <a:srgbClr val="000000"/>
                          </a:solidFill>
                          <a:latin typeface="NeueHaasGroteskText Std (Body)"/>
                        </a:rPr>
                        <a:t>$50/line/month </a:t>
                      </a:r>
                      <a:r>
                        <a:rPr sz="900" b="0">
                          <a:solidFill>
                            <a:srgbClr val="000000"/>
                          </a:solidFill>
                          <a:latin typeface="NeueHaasGroteskText Std (Body)"/>
                        </a:rPr>
                        <a:t>for </a:t>
                      </a:r>
                      <a:r>
                        <a:rPr sz="900" b="0">
                          <a:solidFill>
                            <a:srgbClr val="000000"/>
                          </a:solidFill>
                          <a:latin typeface="NeueHaasGroteskText Std (Body)"/>
                        </a:rPr>
                        <a:t>4 </a:t>
                      </a:r>
                      <a:r>
                        <a:rPr sz="900" b="0">
                          <a:solidFill>
                            <a:srgbClr val="000000"/>
                          </a:solidFill>
                          <a:latin typeface="NeueHaasGroteskText Std (Body)"/>
                        </a:rPr>
                        <a:t>lines, </a:t>
                      </a:r>
                      <a:r>
                        <a:rPr sz="900" b="1">
                          <a:solidFill>
                            <a:srgbClr val="000000"/>
                          </a:solidFill>
                          <a:latin typeface="NeueHaasGroteskText Std (Body)"/>
                        </a:rPr>
                        <a:t>$60/line/month </a:t>
                      </a:r>
                      <a:r>
                        <a:rPr sz="900" b="0">
                          <a:solidFill>
                            <a:srgbClr val="000000"/>
                          </a:solidFill>
                          <a:latin typeface="NeueHaasGroteskText Std (Body)"/>
                        </a:rPr>
                        <a:t>for </a:t>
                      </a:r>
                      <a:r>
                        <a:rPr sz="900" b="0">
                          <a:solidFill>
                            <a:srgbClr val="000000"/>
                          </a:solidFill>
                          <a:latin typeface="NeueHaasGroteskText Std (Body)"/>
                        </a:rPr>
                        <a:t>3 </a:t>
                      </a:r>
                      <a:r>
                        <a:rPr sz="900" b="0">
                          <a:solidFill>
                            <a:srgbClr val="000000"/>
                          </a:solidFill>
                          <a:latin typeface="NeueHaasGroteskText Std (Body)"/>
                        </a:rPr>
                        <a:t>lines, </a:t>
                      </a:r>
                      <a:r>
                        <a:rPr sz="900" b="1">
                          <a:solidFill>
                            <a:srgbClr val="000000"/>
                          </a:solidFill>
                          <a:latin typeface="NeueHaasGroteskText Std (Body)"/>
                        </a:rPr>
                        <a:t>$80/line/month </a:t>
                      </a:r>
                      <a:r>
                        <a:rPr sz="900" b="0">
                          <a:solidFill>
                            <a:srgbClr val="000000"/>
                          </a:solidFill>
                          <a:latin typeface="NeueHaasGroteskText Std (Body)"/>
                        </a:rPr>
                        <a:t>for </a:t>
                      </a:r>
                      <a:r>
                        <a:rPr sz="900" b="0">
                          <a:solidFill>
                            <a:srgbClr val="000000"/>
                          </a:solidFill>
                          <a:latin typeface="NeueHaasGroteskText Std (Body)"/>
                        </a:rPr>
                        <a:t>2 </a:t>
                      </a:r>
                      <a:r>
                        <a:rPr sz="900" b="0">
                          <a:solidFill>
                            <a:srgbClr val="000000"/>
                          </a:solidFill>
                          <a:latin typeface="NeueHaasGroteskText Std (Body)"/>
                        </a:rPr>
                        <a:t>lines </a:t>
                      </a:r>
                      <a:r>
                        <a:rPr sz="900" b="0">
                          <a:solidFill>
                            <a:srgbClr val="000000"/>
                          </a:solidFill>
                          <a:latin typeface="NeueHaasGroteskText Std (Body)"/>
                        </a:rPr>
                        <a:t>and </a:t>
                      </a:r>
                      <a:r>
                        <a:rPr sz="900" b="1">
                          <a:solidFill>
                            <a:srgbClr val="000000"/>
                          </a:solidFill>
                          <a:latin typeface="NeueHaasGroteskText Std (Body)"/>
                        </a:rPr>
                        <a:t>$85/month </a:t>
                      </a:r>
                      <a:r>
                        <a:rPr sz="900" b="0">
                          <a:solidFill>
                            <a:srgbClr val="000000"/>
                          </a:solidFill>
                          <a:latin typeface="NeueHaasGroteskText Std (Body)"/>
                        </a:rPr>
                        <a:t>for </a:t>
                      </a:r>
                      <a:r>
                        <a:rPr sz="900" b="0">
                          <a:solidFill>
                            <a:srgbClr val="000000"/>
                          </a:solidFill>
                          <a:latin typeface="NeueHaasGroteskText Std (Body)"/>
                        </a:rPr>
                        <a:t>1 </a:t>
                      </a:r>
                      <a:r>
                        <a:rPr sz="900" b="0">
                          <a:solidFill>
                            <a:srgbClr val="000000"/>
                          </a:solidFill>
                          <a:latin typeface="NeueHaasGroteskText Std (Body)"/>
                        </a:rPr>
                        <a:t>line </a:t>
                      </a:r>
                      <a:r>
                        <a:rPr sz="900" b="0">
                          <a:solidFill>
                            <a:srgbClr val="000000"/>
                          </a:solidFill>
                          <a:latin typeface="NeueHaasGroteskText Std (Body)"/>
                        </a:rPr>
                        <a:t>when </a:t>
                      </a:r>
                      <a:r>
                        <a:rPr sz="900" b="0">
                          <a:solidFill>
                            <a:srgbClr val="000000"/>
                          </a:solidFill>
                          <a:latin typeface="NeueHaasGroteskText Std (Body)"/>
                        </a:rPr>
                        <a:t>enrolled </a:t>
                      </a:r>
                      <a:r>
                        <a:rPr sz="900" b="0">
                          <a:solidFill>
                            <a:srgbClr val="000000"/>
                          </a:solidFill>
                          <a:latin typeface="NeueHaasGroteskText Std (Body)"/>
                        </a:rPr>
                        <a:t>in </a:t>
                      </a:r>
                      <a:r>
                        <a:rPr sz="900" b="0">
                          <a:solidFill>
                            <a:srgbClr val="000000"/>
                          </a:solidFill>
                          <a:latin typeface="NeueHaasGroteskText Std (Body)"/>
                        </a:rPr>
                        <a:t>Autopay </a:t>
                      </a:r>
                      <a:r>
                        <a:rPr sz="900" b="0">
                          <a:solidFill>
                            <a:srgbClr val="000000"/>
                          </a:solidFill>
                          <a:latin typeface="NeueHaasGroteskText Std (Body)"/>
                        </a:rPr>
                        <a:t>(maximum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10 </a:t>
                      </a:r>
                      <a:r>
                        <a:rPr sz="900" b="0">
                          <a:solidFill>
                            <a:srgbClr val="000000"/>
                          </a:solidFill>
                          <a:latin typeface="NeueHaasGroteskText Std (Body)"/>
                        </a:rPr>
                        <a:t>lines) (11/30/17)
</a:t>
                      </a:r>
                      <a:r>
                        <a:rPr sz="900" b="0">
                          <a:solidFill>
                            <a:srgbClr val="000000"/>
                          </a:solidFill>
                          <a:latin typeface="NeueHaasGroteskText Std (Body)"/>
                        </a:rPr>
                        <a:t>Special </a:t>
                      </a:r>
                      <a:r>
                        <a:rPr sz="900" b="0">
                          <a:solidFill>
                            <a:srgbClr val="000000"/>
                          </a:solidFill>
                          <a:latin typeface="NeueHaasGroteskText Std (Body)"/>
                        </a:rPr>
                        <a:t>offer </a:t>
                      </a:r>
                      <a:r>
                        <a:rPr sz="900" b="0">
                          <a:solidFill>
                            <a:srgbClr val="000000"/>
                          </a:solidFill>
                          <a:latin typeface="NeueHaasGroteskText Std (Body)"/>
                        </a:rPr>
                        <a:t>for </a:t>
                      </a:r>
                      <a:r>
                        <a:rPr sz="900" b="0">
                          <a:solidFill>
                            <a:srgbClr val="000000"/>
                          </a:solidFill>
                          <a:latin typeface="NeueHaasGroteskText Std (Body)"/>
                        </a:rPr>
                        <a:t>military </a:t>
                      </a:r>
                      <a:r>
                        <a:rPr sz="900" b="0">
                          <a:solidFill>
                            <a:srgbClr val="000000"/>
                          </a:solidFill>
                          <a:latin typeface="NeueHaasGroteskText Std (Body)"/>
                        </a:rPr>
                        <a:t>and </a:t>
                      </a:r>
                      <a:r>
                        <a:rPr sz="900" b="0">
                          <a:solidFill>
                            <a:srgbClr val="000000"/>
                          </a:solidFill>
                          <a:latin typeface="NeueHaasGroteskText Std (Body)"/>
                        </a:rPr>
                        <a:t>vets: </a:t>
                      </a:r>
                      <a:r>
                        <a:rPr sz="900" b="1">
                          <a:solidFill>
                            <a:srgbClr val="000000"/>
                          </a:solidFill>
                          <a:latin typeface="NeueHaasGroteskText Std (Body)"/>
                        </a:rPr>
                        <a:t>$15/mo. </a:t>
                      </a:r>
                      <a:r>
                        <a:rPr sz="900" b="0">
                          <a:solidFill>
                            <a:srgbClr val="000000"/>
                          </a:solidFill>
                          <a:latin typeface="NeueHaasGroteskText Std (Body)"/>
                        </a:rPr>
                        <a:t>off </a:t>
                      </a:r>
                      <a:r>
                        <a:rPr sz="900" b="0">
                          <a:solidFill>
                            <a:srgbClr val="000000"/>
                          </a:solidFill>
                          <a:latin typeface="NeueHaasGroteskText Std (Body)"/>
                        </a:rPr>
                        <a:t>Go </a:t>
                      </a:r>
                      <a:r>
                        <a:rPr sz="900" b="0">
                          <a:solidFill>
                            <a:srgbClr val="000000"/>
                          </a:solidFill>
                          <a:latin typeface="NeueHaasGroteskText Std (Body)"/>
                        </a:rPr>
                        <a:t>Unlimited </a:t>
                      </a:r>
                      <a:r>
                        <a:rPr sz="900" b="0">
                          <a:solidFill>
                            <a:srgbClr val="000000"/>
                          </a:solidFill>
                          <a:latin typeface="NeueHaasGroteskText Std (Body)"/>
                        </a:rPr>
                        <a:t>and </a:t>
                      </a:r>
                      <a:r>
                        <a:rPr sz="900" b="0">
                          <a:solidFill>
                            <a:srgbClr val="000000"/>
                          </a:solidFill>
                          <a:latin typeface="NeueHaasGroteskText Std (Body)"/>
                        </a:rPr>
                        <a:t>Beyond </a:t>
                      </a:r>
                      <a:r>
                        <a:rPr sz="900" b="0">
                          <a:solidFill>
                            <a:srgbClr val="000000"/>
                          </a:solidFill>
                          <a:latin typeface="NeueHaasGroteskText Std (Body)"/>
                        </a:rPr>
                        <a:t>Unlimited, </a:t>
                      </a:r>
                      <a:r>
                        <a:rPr sz="900" b="0">
                          <a:solidFill>
                            <a:srgbClr val="000000"/>
                          </a:solidFill>
                          <a:latin typeface="NeueHaasGroteskText Std (Body)"/>
                        </a:rPr>
                        <a:t>15% </a:t>
                      </a:r>
                      <a:r>
                        <a:rPr sz="900" b="0">
                          <a:solidFill>
                            <a:srgbClr val="000000"/>
                          </a:solidFill>
                          <a:latin typeface="NeueHaasGroteskText Std (Body)"/>
                        </a:rPr>
                        <a:t>off </a:t>
                      </a:r>
                      <a:r>
                        <a:rPr sz="900" b="0">
                          <a:solidFill>
                            <a:srgbClr val="000000"/>
                          </a:solidFill>
                          <a:latin typeface="NeueHaasGroteskText Std (Body)"/>
                        </a:rPr>
                        <a:t>other </a:t>
                      </a:r>
                      <a:r>
                        <a:rPr sz="900" b="0">
                          <a:solidFill>
                            <a:srgbClr val="000000"/>
                          </a:solidFill>
                          <a:latin typeface="NeueHaasGroteskText Std (Body)"/>
                        </a:rPr>
                        <a:t>plans </a:t>
                      </a:r>
                      <a:r>
                        <a:rPr sz="900" b="0">
                          <a:solidFill>
                            <a:srgbClr val="000000"/>
                          </a:solidFill>
                          <a:latin typeface="NeueHaasGroteskText Std (Body)"/>
                        </a:rPr>
                        <a:t>and </a:t>
                      </a:r>
                      <a:r>
                        <a:rPr sz="900" b="0">
                          <a:solidFill>
                            <a:srgbClr val="000000"/>
                          </a:solidFill>
                          <a:latin typeface="NeueHaasGroteskText Std (Body)"/>
                        </a:rPr>
                        <a:t>25% </a:t>
                      </a:r>
                      <a:r>
                        <a:rPr sz="900" b="0">
                          <a:solidFill>
                            <a:srgbClr val="000000"/>
                          </a:solidFill>
                          <a:latin typeface="NeueHaasGroteskText Std (Body)"/>
                        </a:rPr>
                        <a:t>off </a:t>
                      </a:r>
                      <a:r>
                        <a:rPr sz="900" b="0">
                          <a:solidFill>
                            <a:srgbClr val="000000"/>
                          </a:solidFill>
                          <a:latin typeface="NeueHaasGroteskText Std (Body)"/>
                        </a:rPr>
                        <a:t>accessories (04/09/18)
</a:t>
                      </a:r>
                    </a:p>
                  </a:txBody>
                  <a:tcPr>
                    <a:solidFill>
                      <a:schemeClr val="accent2"/>
                    </a:solidFill>
                  </a:tcPr>
                </a:tc>
                <a:tc>
                  <a:txBody>
                    <a:bodyPr/>
                    <a:lstStyle/>
                    <a:p>
                      <a:r>
                        <a:rPr sz="900" b="0">
                          <a:solidFill>
                            <a:srgbClr val="000000"/>
                          </a:solidFill>
                          <a:latin typeface="NeueHaasGroteskText Std (Body)"/>
                        </a:rPr>
                        <a:t>AT&amp;T </a:t>
                      </a:r>
                      <a:r>
                        <a:rPr sz="900" b="0">
                          <a:solidFill>
                            <a:srgbClr val="000000"/>
                          </a:solidFill>
                          <a:latin typeface="NeueHaasGroteskText Std (Body)"/>
                        </a:rPr>
                        <a:t>Unlimited </a:t>
                      </a:r>
                      <a:r>
                        <a:rPr sz="900" b="0">
                          <a:solidFill>
                            <a:srgbClr val="000000"/>
                          </a:solidFill>
                          <a:latin typeface="NeueHaasGroteskText Std (Body)"/>
                        </a:rPr>
                        <a:t>Plus </a:t>
                      </a:r>
                      <a:r>
                        <a:rPr sz="900" b="0">
                          <a:solidFill>
                            <a:srgbClr val="000000"/>
                          </a:solidFill>
                          <a:latin typeface="NeueHaasGroteskText Std (Body)"/>
                        </a:rPr>
                        <a:t>Enhanced: </a:t>
                      </a:r>
                      <a:r>
                        <a:rPr sz="900" b="0">
                          <a:solidFill>
                            <a:srgbClr val="000000"/>
                          </a:solidFill>
                          <a:latin typeface="NeueHaasGroteskText Std (Body)"/>
                        </a:rPr>
                        <a:t>Single </a:t>
                      </a:r>
                      <a:r>
                        <a:rPr sz="900" b="0">
                          <a:solidFill>
                            <a:srgbClr val="000000"/>
                          </a:solidFill>
                          <a:latin typeface="NeueHaasGroteskText Std (Body)"/>
                        </a:rPr>
                        <a:t>Line </a:t>
                      </a:r>
                      <a:r>
                        <a:rPr sz="900" b="0">
                          <a:solidFill>
                            <a:srgbClr val="000000"/>
                          </a:solidFill>
                          <a:latin typeface="NeueHaasGroteskText Std (Body)"/>
                        </a:rPr>
                        <a:t>plan </a:t>
                      </a:r>
                      <a:r>
                        <a:rPr sz="900" b="0">
                          <a:solidFill>
                            <a:srgbClr val="000000"/>
                          </a:solidFill>
                          <a:latin typeface="NeueHaasGroteskText Std (Body)"/>
                        </a:rPr>
                        <a:t>for </a:t>
                      </a:r>
                      <a:r>
                        <a:rPr sz="900" b="1">
                          <a:solidFill>
                            <a:srgbClr val="000000"/>
                          </a:solidFill>
                          <a:latin typeface="NeueHaasGroteskText Std (Body)"/>
                        </a:rPr>
                        <a:t>$80/mo. </a:t>
                      </a:r>
                      <a:r>
                        <a:rPr sz="900" b="0">
                          <a:solidFill>
                            <a:srgbClr val="000000"/>
                          </a:solidFill>
                          <a:latin typeface="NeueHaasGroteskText Std (Body)"/>
                        </a:rPr>
                        <a:t>(includes </a:t>
                      </a:r>
                      <a:r>
                        <a:rPr sz="900" b="1">
                          <a:solidFill>
                            <a:srgbClr val="000000"/>
                          </a:solidFill>
                          <a:latin typeface="NeueHaasGroteskText Std (Body)"/>
                        </a:rPr>
                        <a:t>$5/mo.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or </a:t>
                      </a:r>
                      <a:r>
                        <a:rPr sz="900" b="0">
                          <a:solidFill>
                            <a:srgbClr val="000000"/>
                          </a:solidFill>
                          <a:latin typeface="NeueHaasGroteskText Std (Body)"/>
                        </a:rPr>
                        <a:t>less </a:t>
                      </a:r>
                      <a:r>
                        <a:rPr sz="900" b="0">
                          <a:solidFill>
                            <a:srgbClr val="000000"/>
                          </a:solidFill>
                          <a:latin typeface="NeueHaasGroteskText Std (Body)"/>
                        </a:rPr>
                        <a:t>than </a:t>
                      </a:r>
                      <a:r>
                        <a:rPr sz="900" b="1">
                          <a:solidFill>
                            <a:srgbClr val="000000"/>
                          </a:solidFill>
                          <a:latin typeface="NeueHaasGroteskText Std (Body)"/>
                        </a:rPr>
                        <a:t>$48/mo.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for </a:t>
                      </a:r>
                      <a:r>
                        <a:rPr sz="900" b="0">
                          <a:solidFill>
                            <a:srgbClr val="000000"/>
                          </a:solidFill>
                          <a:latin typeface="NeueHaasGroteskText Std (Body)"/>
                        </a:rPr>
                        <a:t>four </a:t>
                      </a:r>
                      <a:r>
                        <a:rPr sz="900" b="0">
                          <a:solidFill>
                            <a:srgbClr val="000000"/>
                          </a:solidFill>
                          <a:latin typeface="NeueHaasGroteskText Std (Body)"/>
                        </a:rPr>
                        <a:t>lines </a:t>
                      </a:r>
                      <a:r>
                        <a:rPr sz="900" b="0">
                          <a:solidFill>
                            <a:srgbClr val="000000"/>
                          </a:solidFill>
                          <a:latin typeface="NeueHaasGroteskText Std (Body)"/>
                        </a:rPr>
                        <a:t>(includes </a:t>
                      </a:r>
                      <a:r>
                        <a:rPr sz="900" b="1">
                          <a:solidFill>
                            <a:srgbClr val="000000"/>
                          </a:solidFill>
                          <a:latin typeface="NeueHaasGroteskText Std (Body)"/>
                        </a:rPr>
                        <a:t>$10/mo. </a:t>
                      </a:r>
                      <a:r>
                        <a:rPr sz="900" b="0">
                          <a:solidFill>
                            <a:srgbClr val="000000"/>
                          </a:solidFill>
                          <a:latin typeface="NeueHaasGroteskText Std (Body)"/>
                        </a:rPr>
                        <a:t>multi-line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Users </a:t>
                      </a:r>
                      <a:r>
                        <a:rPr sz="900" b="0">
                          <a:solidFill>
                            <a:srgbClr val="000000"/>
                          </a:solidFill>
                          <a:latin typeface="NeueHaasGroteskText Std (Body)"/>
                        </a:rPr>
                        <a:t>can </a:t>
                      </a:r>
                      <a:r>
                        <a:rPr sz="900" b="0">
                          <a:solidFill>
                            <a:srgbClr val="000000"/>
                          </a:solidFill>
                          <a:latin typeface="NeueHaasGroteskText Std (Body)"/>
                        </a:rPr>
                        <a:t>add </a:t>
                      </a:r>
                      <a:r>
                        <a:rPr sz="900" b="0">
                          <a:solidFill>
                            <a:srgbClr val="000000"/>
                          </a:solidFill>
                          <a:latin typeface="NeueHaasGroteskText Std (Body)"/>
                        </a:rPr>
                        <a:t>up </a:t>
                      </a:r>
                      <a:r>
                        <a:rPr sz="900" b="0">
                          <a:solidFill>
                            <a:srgbClr val="000000"/>
                          </a:solidFill>
                          <a:latin typeface="NeueHaasGroteskText Std (Body)"/>
                        </a:rPr>
                        <a:t>5-10 </a:t>
                      </a:r>
                      <a:r>
                        <a:rPr sz="900" b="0">
                          <a:solidFill>
                            <a:srgbClr val="000000"/>
                          </a:solidFill>
                          <a:latin typeface="NeueHaasGroteskText Std (Body)"/>
                        </a:rPr>
                        <a:t>additional </a:t>
                      </a:r>
                      <a:r>
                        <a:rPr sz="900" b="0">
                          <a:solidFill>
                            <a:srgbClr val="000000"/>
                          </a:solidFill>
                          <a:latin typeface="NeueHaasGroteskText Std (Body)"/>
                        </a:rPr>
                        <a:t>devices </a:t>
                      </a:r>
                      <a:r>
                        <a:rPr sz="900" b="0">
                          <a:solidFill>
                            <a:srgbClr val="000000"/>
                          </a:solidFill>
                          <a:latin typeface="NeueHaasGroteskText Std (Body)"/>
                        </a:rPr>
                        <a:t>for </a:t>
                      </a:r>
                      <a:r>
                        <a:rPr sz="900" b="1">
                          <a:solidFill>
                            <a:srgbClr val="000000"/>
                          </a:solidFill>
                          <a:latin typeface="NeueHaasGroteskText Std (Body)"/>
                        </a:rPr>
                        <a:t>$30/mo. </a:t>
                      </a:r>
                      <a:r>
                        <a:rPr sz="900" b="0">
                          <a:solidFill>
                            <a:srgbClr val="000000"/>
                          </a:solidFill>
                          <a:latin typeface="NeueHaasGroteskText Std (Body)"/>
                        </a:rPr>
                        <a:t>each. </a:t>
                      </a:r>
                      <a:r>
                        <a:rPr sz="900" b="0">
                          <a:solidFill>
                            <a:srgbClr val="000000"/>
                          </a:solidFill>
                          <a:latin typeface="NeueHaasGroteskText Std (Body)"/>
                        </a:rPr>
                        <a:t>HBO </a:t>
                      </a:r>
                      <a:r>
                        <a:rPr sz="900" b="0">
                          <a:solidFill>
                            <a:srgbClr val="000000"/>
                          </a:solidFill>
                          <a:latin typeface="NeueHaasGroteskText Std (Body)"/>
                        </a:rPr>
                        <a:t>included </a:t>
                      </a:r>
                      <a:r>
                        <a:rPr sz="900" b="1">
                          <a:solidFill>
                            <a:srgbClr val="000000"/>
                          </a:solidFill>
                          <a:latin typeface="NeueHaasGroteskText Std (Body)"/>
                        </a:rPr>
                        <a:t>free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 (03/01/18)
</a:t>
                      </a:r>
                      <a:r>
                        <a:rPr sz="900" b="0">
                          <a:solidFill>
                            <a:srgbClr val="00B0F0"/>
                          </a:solidFill>
                          <a:latin typeface="NeueHaasGroteskText Std (Body)"/>
                        </a:rPr>
                        <a:t>AT&amp;T </a:t>
                      </a:r>
                      <a:r>
                        <a:rPr sz="900" b="0">
                          <a:solidFill>
                            <a:srgbClr val="00B0F0"/>
                          </a:solidFill>
                          <a:latin typeface="NeueHaasGroteskText Std (Body)"/>
                        </a:rPr>
                        <a:t>Unlimited </a:t>
                      </a:r>
                      <a:r>
                        <a:rPr sz="900" b="0">
                          <a:solidFill>
                            <a:srgbClr val="00B0F0"/>
                          </a:solidFill>
                          <a:latin typeface="NeueHaasGroteskText Std (Body)"/>
                        </a:rPr>
                        <a:t>Choice </a:t>
                      </a:r>
                      <a:r>
                        <a:rPr sz="900" b="0">
                          <a:solidFill>
                            <a:srgbClr val="00B0F0"/>
                          </a:solidFill>
                          <a:latin typeface="NeueHaasGroteskText Std (Body)"/>
                        </a:rPr>
                        <a:t>Enhanced: </a:t>
                      </a:r>
                      <a:r>
                        <a:rPr sz="900" b="0">
                          <a:solidFill>
                            <a:srgbClr val="00B0F0"/>
                          </a:solidFill>
                          <a:latin typeface="NeueHaasGroteskText Std (Body)"/>
                        </a:rPr>
                        <a:t>Single </a:t>
                      </a:r>
                      <a:r>
                        <a:rPr sz="900" b="0">
                          <a:solidFill>
                            <a:srgbClr val="00B0F0"/>
                          </a:solidFill>
                          <a:latin typeface="NeueHaasGroteskText Std (Body)"/>
                        </a:rPr>
                        <a:t>Line </a:t>
                      </a:r>
                      <a:r>
                        <a:rPr sz="900" b="0">
                          <a:solidFill>
                            <a:srgbClr val="00B0F0"/>
                          </a:solidFill>
                          <a:latin typeface="NeueHaasGroteskText Std (Body)"/>
                        </a:rPr>
                        <a:t>plan </a:t>
                      </a:r>
                      <a:r>
                        <a:rPr sz="900" b="0">
                          <a:solidFill>
                            <a:srgbClr val="00B0F0"/>
                          </a:solidFill>
                          <a:latin typeface="NeueHaasGroteskText Std (Body)"/>
                        </a:rPr>
                        <a:t>for </a:t>
                      </a:r>
                      <a:r>
                        <a:rPr sz="900" b="1">
                          <a:solidFill>
                            <a:srgbClr val="00B0F0"/>
                          </a:solidFill>
                          <a:latin typeface="NeueHaasGroteskText Std (Body)"/>
                        </a:rPr>
                        <a:t>$65/mo. </a:t>
                      </a:r>
                      <a:r>
                        <a:rPr sz="900" b="0">
                          <a:solidFill>
                            <a:srgbClr val="00B0F0"/>
                          </a:solidFill>
                          <a:latin typeface="NeueHaasGroteskText Std (Body)"/>
                        </a:rPr>
                        <a:t>(includes </a:t>
                      </a:r>
                      <a:r>
                        <a:rPr sz="900" b="1">
                          <a:solidFill>
                            <a:srgbClr val="00B0F0"/>
                          </a:solidFill>
                          <a:latin typeface="NeueHaasGroteskText Std (Body)"/>
                        </a:rPr>
                        <a:t>$5/mo. </a:t>
                      </a:r>
                      <a:r>
                        <a:rPr sz="900" b="0">
                          <a:solidFill>
                            <a:srgbClr val="00B0F0"/>
                          </a:solidFill>
                          <a:latin typeface="NeueHaasGroteskText Std (Body)"/>
                        </a:rPr>
                        <a:t>discount </a:t>
                      </a:r>
                      <a:r>
                        <a:rPr sz="900" b="0">
                          <a:solidFill>
                            <a:srgbClr val="00B0F0"/>
                          </a:solidFill>
                          <a:latin typeface="NeueHaasGroteskText Std (Body)"/>
                        </a:rPr>
                        <a:t>with </a:t>
                      </a:r>
                      <a:r>
                        <a:rPr sz="900" b="0">
                          <a:solidFill>
                            <a:srgbClr val="00B0F0"/>
                          </a:solidFill>
                          <a:latin typeface="NeueHaasGroteskText Std (Body)"/>
                        </a:rPr>
                        <a:t>AutoPay) </a:t>
                      </a:r>
                      <a:r>
                        <a:rPr sz="900" b="0">
                          <a:solidFill>
                            <a:srgbClr val="00B0F0"/>
                          </a:solidFill>
                          <a:latin typeface="NeueHaasGroteskText Std (Body)"/>
                        </a:rPr>
                        <a:t>or </a:t>
                      </a:r>
                      <a:r>
                        <a:rPr sz="900" b="1">
                          <a:solidFill>
                            <a:srgbClr val="00B0F0"/>
                          </a:solidFill>
                          <a:latin typeface="NeueHaasGroteskText Std (Body)"/>
                        </a:rPr>
                        <a:t>$40/mo. </a:t>
                      </a:r>
                      <a:r>
                        <a:rPr sz="900" b="0">
                          <a:solidFill>
                            <a:srgbClr val="00B0F0"/>
                          </a:solidFill>
                          <a:latin typeface="NeueHaasGroteskText Std (Body)"/>
                        </a:rPr>
                        <a:t>per </a:t>
                      </a:r>
                      <a:r>
                        <a:rPr sz="900" b="0">
                          <a:solidFill>
                            <a:srgbClr val="00B0F0"/>
                          </a:solidFill>
                          <a:latin typeface="NeueHaasGroteskText Std (Body)"/>
                        </a:rPr>
                        <a:t>line </a:t>
                      </a:r>
                      <a:r>
                        <a:rPr sz="900" b="0">
                          <a:solidFill>
                            <a:srgbClr val="00B0F0"/>
                          </a:solidFill>
                          <a:latin typeface="NeueHaasGroteskText Std (Body)"/>
                        </a:rPr>
                        <a:t>for </a:t>
                      </a:r>
                      <a:r>
                        <a:rPr sz="900" b="0">
                          <a:solidFill>
                            <a:srgbClr val="00B0F0"/>
                          </a:solidFill>
                          <a:latin typeface="NeueHaasGroteskText Std (Body)"/>
                        </a:rPr>
                        <a:t>four </a:t>
                      </a:r>
                      <a:r>
                        <a:rPr sz="900" b="0">
                          <a:solidFill>
                            <a:srgbClr val="00B0F0"/>
                          </a:solidFill>
                          <a:latin typeface="NeueHaasGroteskText Std (Body)"/>
                        </a:rPr>
                        <a:t>lines </a:t>
                      </a:r>
                      <a:r>
                        <a:rPr sz="900" b="0">
                          <a:solidFill>
                            <a:srgbClr val="00B0F0"/>
                          </a:solidFill>
                          <a:latin typeface="NeueHaasGroteskText Std (Body)"/>
                        </a:rPr>
                        <a:t>(includes </a:t>
                      </a:r>
                      <a:r>
                        <a:rPr sz="900" b="1">
                          <a:solidFill>
                            <a:srgbClr val="00B0F0"/>
                          </a:solidFill>
                          <a:latin typeface="NeueHaasGroteskText Std (Body)"/>
                        </a:rPr>
                        <a:t>$10/mo. </a:t>
                      </a:r>
                      <a:r>
                        <a:rPr sz="900" b="0">
                          <a:solidFill>
                            <a:srgbClr val="00B0F0"/>
                          </a:solidFill>
                          <a:latin typeface="NeueHaasGroteskText Std (Body)"/>
                        </a:rPr>
                        <a:t>multi-line </a:t>
                      </a:r>
                      <a:r>
                        <a:rPr sz="900" b="0">
                          <a:solidFill>
                            <a:srgbClr val="00B0F0"/>
                          </a:solidFill>
                          <a:latin typeface="NeueHaasGroteskText Std (Body)"/>
                        </a:rPr>
                        <a:t>discount </a:t>
                      </a:r>
                      <a:r>
                        <a:rPr sz="900" b="0">
                          <a:solidFill>
                            <a:srgbClr val="00B0F0"/>
                          </a:solidFill>
                          <a:latin typeface="NeueHaasGroteskText Std (Body)"/>
                        </a:rPr>
                        <a:t>with </a:t>
                      </a:r>
                      <a:r>
                        <a:rPr sz="900" b="0">
                          <a:solidFill>
                            <a:srgbClr val="00B0F0"/>
                          </a:solidFill>
                          <a:latin typeface="NeueHaasGroteskText Std (Body)"/>
                        </a:rPr>
                        <a:t>AutoPay). </a:t>
                      </a:r>
                      <a:r>
                        <a:rPr sz="900" b="0">
                          <a:solidFill>
                            <a:srgbClr val="00B0F0"/>
                          </a:solidFill>
                          <a:latin typeface="NeueHaasGroteskText Std (Body)"/>
                        </a:rPr>
                        <a:t>Users </a:t>
                      </a:r>
                      <a:r>
                        <a:rPr sz="900" b="0">
                          <a:solidFill>
                            <a:srgbClr val="00B0F0"/>
                          </a:solidFill>
                          <a:latin typeface="NeueHaasGroteskText Std (Body)"/>
                        </a:rPr>
                        <a:t>can </a:t>
                      </a:r>
                      <a:r>
                        <a:rPr sz="900" b="0">
                          <a:solidFill>
                            <a:srgbClr val="00B0F0"/>
                          </a:solidFill>
                          <a:latin typeface="NeueHaasGroteskText Std (Body)"/>
                        </a:rPr>
                        <a:t>add </a:t>
                      </a:r>
                      <a:r>
                        <a:rPr sz="900" b="0">
                          <a:solidFill>
                            <a:srgbClr val="00B0F0"/>
                          </a:solidFill>
                          <a:latin typeface="NeueHaasGroteskText Std (Body)"/>
                        </a:rPr>
                        <a:t>5-10 </a:t>
                      </a:r>
                      <a:r>
                        <a:rPr sz="900" b="0">
                          <a:solidFill>
                            <a:srgbClr val="00B0F0"/>
                          </a:solidFill>
                          <a:latin typeface="NeueHaasGroteskText Std (Body)"/>
                        </a:rPr>
                        <a:t>additional </a:t>
                      </a:r>
                      <a:r>
                        <a:rPr sz="900" b="0">
                          <a:solidFill>
                            <a:srgbClr val="00B0F0"/>
                          </a:solidFill>
                          <a:latin typeface="NeueHaasGroteskText Std (Body)"/>
                        </a:rPr>
                        <a:t>devices </a:t>
                      </a:r>
                      <a:r>
                        <a:rPr sz="900" b="0">
                          <a:solidFill>
                            <a:srgbClr val="00B0F0"/>
                          </a:solidFill>
                          <a:latin typeface="NeueHaasGroteskText Std (Body)"/>
                        </a:rPr>
                        <a:t>for </a:t>
                      </a:r>
                      <a:r>
                        <a:rPr sz="900" b="1">
                          <a:solidFill>
                            <a:srgbClr val="00B0F0"/>
                          </a:solidFill>
                          <a:latin typeface="NeueHaasGroteskText Std (Body)"/>
                        </a:rPr>
                        <a:t>$30/mo. </a:t>
                      </a:r>
                      <a:r>
                        <a:rPr sz="900" b="0">
                          <a:solidFill>
                            <a:srgbClr val="00B0F0"/>
                          </a:solidFill>
                          <a:latin typeface="NeueHaasGroteskText Std (Body)"/>
                        </a:rPr>
                        <a:t>each. </a:t>
                      </a:r>
                      <a:r>
                        <a:rPr sz="900" b="0">
                          <a:solidFill>
                            <a:srgbClr val="00B0F0"/>
                          </a:solidFill>
                          <a:latin typeface="NeueHaasGroteskText Std (Body)"/>
                        </a:rPr>
                        <a:t> </a:t>
                      </a:r>
                      <a:r>
                        <a:rPr sz="900" b="0">
                          <a:solidFill>
                            <a:srgbClr val="00B0F0"/>
                          </a:solidFill>
                          <a:latin typeface="NeueHaasGroteskText Std (Body)"/>
                        </a:rPr>
                        <a:t>HBO </a:t>
                      </a:r>
                      <a:r>
                        <a:rPr sz="900" b="0">
                          <a:solidFill>
                            <a:srgbClr val="00B0F0"/>
                          </a:solidFill>
                          <a:latin typeface="NeueHaasGroteskText Std (Body)"/>
                        </a:rPr>
                        <a:t>included </a:t>
                      </a:r>
                      <a:r>
                        <a:rPr sz="900" b="1">
                          <a:solidFill>
                            <a:srgbClr val="00B0F0"/>
                          </a:solidFill>
                          <a:latin typeface="NeueHaasGroteskText Std (Body)"/>
                        </a:rPr>
                        <a:t>free </a:t>
                      </a:r>
                      <a:r>
                        <a:rPr sz="900" b="0">
                          <a:solidFill>
                            <a:srgbClr val="00B0F0"/>
                          </a:solidFill>
                          <a:latin typeface="NeueHaasGroteskText Std (Body)"/>
                        </a:rPr>
                        <a:t>via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 (03/01/18)
</a:t>
                      </a:r>
                      <a:r>
                        <a:rPr sz="900" b="0">
                          <a:solidFill>
                            <a:srgbClr val="000000"/>
                          </a:solidFill>
                          <a:latin typeface="NeueHaasGroteskText Std (Body)"/>
                        </a:rPr>
                        <a:t>Save </a:t>
                      </a:r>
                      <a:r>
                        <a:rPr sz="900" b="1">
                          <a:solidFill>
                            <a:srgbClr val="000000"/>
                          </a:solidFill>
                          <a:latin typeface="NeueHaasGroteskText Std (Body)"/>
                        </a:rPr>
                        <a:t>$15/mo.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bundle </a:t>
                      </a:r>
                      <a:r>
                        <a:rPr sz="900" b="0">
                          <a:solidFill>
                            <a:srgbClr val="000000"/>
                          </a:solidFill>
                          <a:latin typeface="NeueHaasGroteskText Std (Body)"/>
                        </a:rPr>
                        <a:t>DirecTV </a:t>
                      </a:r>
                      <a:r>
                        <a:rPr sz="900" b="0">
                          <a:solidFill>
                            <a:srgbClr val="000000"/>
                          </a:solidFill>
                          <a:latin typeface="NeueHaasGroteskText Std (Body)"/>
                        </a:rPr>
                        <a:t>or </a:t>
                      </a:r>
                      <a:r>
                        <a:rPr sz="900" b="0">
                          <a:solidFill>
                            <a:srgbClr val="000000"/>
                          </a:solidFill>
                          <a:latin typeface="NeueHaasGroteskText Std (Body)"/>
                        </a:rPr>
                        <a:t>DirecTV </a:t>
                      </a:r>
                      <a:r>
                        <a:rPr sz="900" b="0">
                          <a:solidFill>
                            <a:srgbClr val="000000"/>
                          </a:solidFill>
                          <a:latin typeface="NeueHaasGroteskText Std (Body)"/>
                        </a:rPr>
                        <a:t>Now </a:t>
                      </a:r>
                      <a:r>
                        <a:rPr sz="900" b="0">
                          <a:solidFill>
                            <a:srgbClr val="000000"/>
                          </a:solidFill>
                          <a:latin typeface="NeueHaasGroteskText Std (Body)"/>
                        </a:rPr>
                        <a:t>with </a:t>
                      </a:r>
                      <a:r>
                        <a:rPr sz="900" b="0">
                          <a:solidFill>
                            <a:srgbClr val="000000"/>
                          </a:solidFill>
                          <a:latin typeface="NeueHaasGroteskText Std (Body)"/>
                        </a:rPr>
                        <a:t>AT&amp;T </a:t>
                      </a:r>
                      <a:r>
                        <a:rPr sz="900" b="0">
                          <a:solidFill>
                            <a:srgbClr val="000000"/>
                          </a:solidFill>
                          <a:latin typeface="NeueHaasGroteskText Std (Body)"/>
                        </a:rPr>
                        <a:t>Unlimited </a:t>
                      </a:r>
                      <a:r>
                        <a:rPr sz="900" b="0">
                          <a:solidFill>
                            <a:srgbClr val="000000"/>
                          </a:solidFill>
                          <a:latin typeface="NeueHaasGroteskText Std (Body)"/>
                        </a:rPr>
                        <a:t>Plus </a:t>
                      </a:r>
                      <a:r>
                        <a:rPr sz="900" b="0">
                          <a:solidFill>
                            <a:srgbClr val="000000"/>
                          </a:solidFill>
                          <a:latin typeface="NeueHaasGroteskText Std (Body)"/>
                        </a:rPr>
                        <a:t>plan </a:t>
                      </a:r>
                      <a:r>
                        <a:rPr sz="900" b="0">
                          <a:solidFill>
                            <a:srgbClr val="000000"/>
                          </a:solidFill>
                          <a:latin typeface="NeueHaasGroteskText Std (Body)"/>
                        </a:rPr>
                        <a:t>or </a:t>
                      </a:r>
                      <a:r>
                        <a:rPr sz="900" b="0">
                          <a:solidFill>
                            <a:srgbClr val="000000"/>
                          </a:solidFill>
                          <a:latin typeface="NeueHaasGroteskText Std (Body)"/>
                        </a:rPr>
                        <a:t>DirecTV </a:t>
                      </a:r>
                      <a:r>
                        <a:rPr sz="900" b="0">
                          <a:solidFill>
                            <a:srgbClr val="000000"/>
                          </a:solidFill>
                          <a:latin typeface="NeueHaasGroteskText Std (Body)"/>
                        </a:rPr>
                        <a:t>Now </a:t>
                      </a:r>
                      <a:r>
                        <a:rPr sz="900" b="0">
                          <a:solidFill>
                            <a:srgbClr val="000000"/>
                          </a:solidFill>
                          <a:latin typeface="NeueHaasGroteskText Std (Body)"/>
                        </a:rPr>
                        <a:t>with </a:t>
                      </a:r>
                      <a:r>
                        <a:rPr sz="900" b="0">
                          <a:solidFill>
                            <a:srgbClr val="000000"/>
                          </a:solidFill>
                          <a:latin typeface="NeueHaasGroteskText Std (Body)"/>
                        </a:rPr>
                        <a:t>AT&amp;T </a:t>
                      </a:r>
                      <a:r>
                        <a:rPr sz="900" b="0">
                          <a:solidFill>
                            <a:srgbClr val="000000"/>
                          </a:solidFill>
                          <a:latin typeface="NeueHaasGroteskText Std (Body)"/>
                        </a:rPr>
                        <a:t>Unlimited </a:t>
                      </a:r>
                      <a:r>
                        <a:rPr sz="900" b="0">
                          <a:solidFill>
                            <a:srgbClr val="000000"/>
                          </a:solidFill>
                          <a:latin typeface="NeueHaasGroteskText Std (Body)"/>
                        </a:rPr>
                        <a:t>Choice </a:t>
                      </a:r>
                      <a:r>
                        <a:rPr sz="900" b="0">
                          <a:solidFill>
                            <a:srgbClr val="000000"/>
                          </a:solidFill>
                          <a:latin typeface="NeueHaasGroteskText Std (Body)"/>
                        </a:rPr>
                        <a:t>plan. </a:t>
                      </a:r>
                      <a:r>
                        <a:rPr sz="900" b="0">
                          <a:solidFill>
                            <a:srgbClr val="000000"/>
                          </a:solidFill>
                          <a:latin typeface="NeueHaasGroteskText Std (Body)"/>
                        </a:rPr>
                        <a:t> (11/13/17)
</a:t>
                      </a:r>
                      <a:r>
                        <a:rPr sz="900" b="0">
                          <a:solidFill>
                            <a:srgbClr val="000000"/>
                          </a:solidFill>
                          <a:latin typeface="NeueHaasGroteskText Std (Body)"/>
                        </a:rPr>
                        <a:t>Mobile </a:t>
                      </a:r>
                      <a:r>
                        <a:rPr sz="900" b="0">
                          <a:solidFill>
                            <a:srgbClr val="000000"/>
                          </a:solidFill>
                          <a:latin typeface="NeueHaasGroteskText Std (Body)"/>
                        </a:rPr>
                        <a:t>Share </a:t>
                      </a:r>
                      <a:r>
                        <a:rPr sz="900" b="0">
                          <a:solidFill>
                            <a:srgbClr val="000000"/>
                          </a:solidFill>
                          <a:latin typeface="NeueHaasGroteskText Std (Body)"/>
                        </a:rPr>
                        <a:t>Flex </a:t>
                      </a:r>
                      <a:r>
                        <a:rPr sz="900" b="1">
                          <a:solidFill>
                            <a:srgbClr val="000000"/>
                          </a:solidFill>
                          <a:latin typeface="NeueHaasGroteskText Std (Body)"/>
                        </a:rPr>
                        <a:t>$25 </a:t>
                      </a:r>
                      <a:r>
                        <a:rPr sz="900" b="0">
                          <a:solidFill>
                            <a:srgbClr val="000000"/>
                          </a:solidFill>
                          <a:latin typeface="NeueHaasGroteskText Std (Body)"/>
                        </a:rPr>
                        <a:t>1 </a:t>
                      </a:r>
                      <a:r>
                        <a:rPr sz="900" b="0">
                          <a:solidFill>
                            <a:srgbClr val="000000"/>
                          </a:solidFill>
                          <a:latin typeface="NeueHaasGroteskText Std (Body)"/>
                        </a:rPr>
                        <a:t>GB, </a:t>
                      </a:r>
                      <a:r>
                        <a:rPr sz="900" b="1">
                          <a:solidFill>
                            <a:srgbClr val="000000"/>
                          </a:solidFill>
                          <a:latin typeface="NeueHaasGroteskText Std (Body)"/>
                        </a:rPr>
                        <a:t>$50 </a:t>
                      </a:r>
                      <a:r>
                        <a:rPr sz="900" b="0">
                          <a:solidFill>
                            <a:srgbClr val="000000"/>
                          </a:solidFill>
                          <a:latin typeface="NeueHaasGroteskText Std (Body)"/>
                        </a:rPr>
                        <a:t>5 </a:t>
                      </a:r>
                      <a:r>
                        <a:rPr sz="900" b="0">
                          <a:solidFill>
                            <a:srgbClr val="000000"/>
                          </a:solidFill>
                          <a:latin typeface="NeueHaasGroteskText Std (Body)"/>
                        </a:rPr>
                        <a:t>GB, </a:t>
                      </a:r>
                      <a:r>
                        <a:rPr sz="900" b="1">
                          <a:solidFill>
                            <a:srgbClr val="000000"/>
                          </a:solidFill>
                          <a:latin typeface="NeueHaasGroteskText Std (Body)"/>
                        </a:rPr>
                        <a:t>$75 </a:t>
                      </a:r>
                      <a:r>
                        <a:rPr sz="900" b="0">
                          <a:solidFill>
                            <a:srgbClr val="000000"/>
                          </a:solidFill>
                          <a:latin typeface="NeueHaasGroteskText Std (Body)"/>
                        </a:rPr>
                        <a:t>10 </a:t>
                      </a:r>
                      <a:r>
                        <a:rPr sz="900" b="0">
                          <a:solidFill>
                            <a:srgbClr val="000000"/>
                          </a:solidFill>
                          <a:latin typeface="NeueHaasGroteskText Std (Body)"/>
                        </a:rPr>
                        <a:t>GB, </a:t>
                      </a:r>
                      <a:r>
                        <a:rPr sz="900" b="1">
                          <a:solidFill>
                            <a:srgbClr val="000000"/>
                          </a:solidFill>
                          <a:latin typeface="NeueHaasGroteskText Std (Body)"/>
                        </a:rPr>
                        <a:t>$100 </a:t>
                      </a:r>
                      <a:r>
                        <a:rPr sz="900" b="0">
                          <a:solidFill>
                            <a:srgbClr val="000000"/>
                          </a:solidFill>
                          <a:latin typeface="NeueHaasGroteskText Std (Body)"/>
                        </a:rPr>
                        <a:t>20 </a:t>
                      </a:r>
                      <a:r>
                        <a:rPr sz="900" b="0">
                          <a:solidFill>
                            <a:srgbClr val="000000"/>
                          </a:solidFill>
                          <a:latin typeface="NeueHaasGroteskText Std (Body)"/>
                        </a:rPr>
                        <a:t>GB </a:t>
                      </a:r>
                      <a:r>
                        <a:rPr sz="900" b="0">
                          <a:solidFill>
                            <a:srgbClr val="000000"/>
                          </a:solidFill>
                          <a:latin typeface="NeueHaasGroteskText Std (Body)"/>
                        </a:rPr>
                        <a:t>($10 </a:t>
                      </a:r>
                      <a:r>
                        <a:rPr sz="900" b="0">
                          <a:solidFill>
                            <a:srgbClr val="000000"/>
                          </a:solidFill>
                          <a:latin typeface="NeueHaasGroteskText Std (Body)"/>
                        </a:rPr>
                        <a:t>per </a:t>
                      </a:r>
                      <a:r>
                        <a:rPr sz="900" b="0">
                          <a:solidFill>
                            <a:srgbClr val="000000"/>
                          </a:solidFill>
                          <a:latin typeface="NeueHaasGroteskText Std (Body)"/>
                        </a:rPr>
                        <a:t>month </a:t>
                      </a:r>
                      <a:r>
                        <a:rPr sz="900" b="0">
                          <a:solidFill>
                            <a:srgbClr val="000000"/>
                          </a:solidFill>
                          <a:latin typeface="NeueHaasGroteskText Std (Body)"/>
                        </a:rPr>
                        <a:t>discount </a:t>
                      </a:r>
                      <a:r>
                        <a:rPr sz="900" b="0">
                          <a:solidFill>
                            <a:srgbClr val="000000"/>
                          </a:solidFill>
                          <a:latin typeface="NeueHaasGroteskText Std (Body)"/>
                        </a:rPr>
                        <a:t>if </a:t>
                      </a:r>
                      <a:r>
                        <a:rPr sz="900" b="0">
                          <a:solidFill>
                            <a:srgbClr val="000000"/>
                          </a:solidFill>
                          <a:latin typeface="NeueHaasGroteskText Std (Body)"/>
                        </a:rPr>
                        <a:t>enrolled </a:t>
                      </a:r>
                      <a:r>
                        <a:rPr sz="900" b="0">
                          <a:solidFill>
                            <a:srgbClr val="000000"/>
                          </a:solidFill>
                          <a:latin typeface="NeueHaasGroteskText Std (Body)"/>
                        </a:rPr>
                        <a:t>in </a:t>
                      </a:r>
                      <a:r>
                        <a:rPr sz="900" b="0">
                          <a:solidFill>
                            <a:srgbClr val="000000"/>
                          </a:solidFill>
                          <a:latin typeface="NeueHaasGroteskText Std (Body)"/>
                        </a:rPr>
                        <a:t>paperless </a:t>
                      </a:r>
                      <a:r>
                        <a:rPr sz="900" b="0">
                          <a:solidFill>
                            <a:srgbClr val="000000"/>
                          </a:solidFill>
                          <a:latin typeface="NeueHaasGroteskText Std (Body)"/>
                        </a:rPr>
                        <a:t>billing </a:t>
                      </a:r>
                      <a:r>
                        <a:rPr sz="900" b="0">
                          <a:solidFill>
                            <a:srgbClr val="000000"/>
                          </a:solidFill>
                          <a:latin typeface="NeueHaasGroteskText Std (Body)"/>
                        </a:rPr>
                        <a:t>&amp; </a:t>
                      </a:r>
                      <a:r>
                        <a:rPr sz="900" b="0">
                          <a:solidFill>
                            <a:srgbClr val="000000"/>
                          </a:solidFill>
                          <a:latin typeface="NeueHaasGroteskText Std (Body)"/>
                        </a:rPr>
                        <a:t>AutoPay. </a:t>
                      </a:r>
                      <a:r>
                        <a:rPr sz="900" b="0">
                          <a:solidFill>
                            <a:srgbClr val="000000"/>
                          </a:solidFill>
                          <a:latin typeface="NeueHaasGroteskText Std (Body)"/>
                        </a:rPr>
                        <a:t>Discount </a:t>
                      </a:r>
                      <a:r>
                        <a:rPr sz="900" b="0">
                          <a:solidFill>
                            <a:srgbClr val="000000"/>
                          </a:solidFill>
                          <a:latin typeface="NeueHaasGroteskText Std (Body)"/>
                        </a:rPr>
                        <a:t>starts </a:t>
                      </a:r>
                      <a:r>
                        <a:rPr sz="900" b="0">
                          <a:solidFill>
                            <a:srgbClr val="000000"/>
                          </a:solidFill>
                          <a:latin typeface="NeueHaasGroteskText Std (Body)"/>
                        </a:rPr>
                        <a:t>w/in </a:t>
                      </a:r>
                      <a:r>
                        <a:rPr sz="900" b="0">
                          <a:solidFill>
                            <a:srgbClr val="000000"/>
                          </a:solidFill>
                          <a:latin typeface="NeueHaasGroteskText Std (Body)"/>
                        </a:rPr>
                        <a:t>2 </a:t>
                      </a:r>
                      <a:r>
                        <a:rPr sz="900" b="0">
                          <a:solidFill>
                            <a:srgbClr val="000000"/>
                          </a:solidFill>
                          <a:latin typeface="NeueHaasGroteskText Std (Body)"/>
                        </a:rPr>
                        <a:t>bill </a:t>
                      </a:r>
                      <a:r>
                        <a:rPr sz="900" b="0">
                          <a:solidFill>
                            <a:srgbClr val="000000"/>
                          </a:solidFill>
                          <a:latin typeface="NeueHaasGroteskText Std (Body)"/>
                        </a:rPr>
                        <a:t>cycles, </a:t>
                      </a:r>
                      <a:r>
                        <a:rPr sz="900" b="0">
                          <a:solidFill>
                            <a:srgbClr val="000000"/>
                          </a:solidFill>
                          <a:latin typeface="NeueHaasGroteskText Std (Body)"/>
                        </a:rPr>
                        <a:t>Limit </a:t>
                      </a:r>
                      <a:r>
                        <a:rPr sz="900" b="0">
                          <a:solidFill>
                            <a:srgbClr val="000000"/>
                          </a:solidFill>
                          <a:latin typeface="NeueHaasGroteskText Std (Body)"/>
                        </a:rPr>
                        <a:t>10 </a:t>
                      </a:r>
                      <a:r>
                        <a:rPr sz="900" b="0">
                          <a:solidFill>
                            <a:srgbClr val="000000"/>
                          </a:solidFill>
                          <a:latin typeface="NeueHaasGroteskText Std (Body)"/>
                        </a:rPr>
                        <a:t>devices </a:t>
                      </a:r>
                      <a:r>
                        <a:rPr sz="900" b="0">
                          <a:solidFill>
                            <a:srgbClr val="000000"/>
                          </a:solidFill>
                          <a:latin typeface="NeueHaasGroteskText Std (Body)"/>
                        </a:rPr>
                        <a:t>per </a:t>
                      </a:r>
                      <a:r>
                        <a:rPr sz="900" b="0">
                          <a:solidFill>
                            <a:srgbClr val="000000"/>
                          </a:solidFill>
                          <a:latin typeface="NeueHaasGroteskText Std (Body)"/>
                        </a:rPr>
                        <a:t>plan) </a:t>
                      </a:r>
                      <a:r>
                        <a:rPr sz="900" b="0">
                          <a:solidFill>
                            <a:srgbClr val="000000"/>
                          </a:solidFill>
                          <a:latin typeface="NeueHaasGroteskText Std (Body)"/>
                        </a:rPr>
                        <a:t> (01/17/18)
</a:t>
                      </a:r>
                    </a:p>
                  </a:txBody>
                  <a:tcPr>
                    <a:solidFill>
                      <a:schemeClr val="accent2"/>
                    </a:solidFill>
                  </a:tcPr>
                </a:tc>
                <a:tc>
                  <a:txBody>
                    <a:bodyPr/>
                    <a:lstStyle/>
                    <a:p>
                      <a:r>
                        <a:rPr sz="900" b="0">
                          <a:solidFill>
                            <a:srgbClr val="00B0F0"/>
                          </a:solidFill>
                          <a:latin typeface="NeueHaasGroteskText Std (Body)"/>
                        </a:rPr>
                        <a:t>Limited </a:t>
                      </a:r>
                      <a:r>
                        <a:rPr sz="900" b="0">
                          <a:solidFill>
                            <a:srgbClr val="00B0F0"/>
                          </a:solidFill>
                          <a:latin typeface="NeueHaasGroteskText Std (Body)"/>
                        </a:rPr>
                        <a:t>time </a:t>
                      </a:r>
                      <a:r>
                        <a:rPr sz="900" b="0">
                          <a:solidFill>
                            <a:srgbClr val="00B0F0"/>
                          </a:solidFill>
                          <a:latin typeface="NeueHaasGroteskText Std (Body)"/>
                        </a:rPr>
                        <a:t>offer: </a:t>
                      </a:r>
                      <a:r>
                        <a:rPr sz="900" b="0">
                          <a:solidFill>
                            <a:srgbClr val="00B0F0"/>
                          </a:solidFill>
                          <a:latin typeface="NeueHaasGroteskText Std (Body)"/>
                        </a:rPr>
                        <a:t>4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$40. </a:t>
                      </a:r>
                      <a:r>
                        <a:rPr sz="900" b="0">
                          <a:solidFill>
                            <a:srgbClr val="00B0F0"/>
                          </a:solidFill>
                          <a:latin typeface="NeueHaasGroteskText Std (Body)"/>
                        </a:rPr>
                        <a:t>T-Mobile </a:t>
                      </a:r>
                      <a:r>
                        <a:rPr sz="900" b="0">
                          <a:solidFill>
                            <a:srgbClr val="00B0F0"/>
                          </a:solidFill>
                          <a:latin typeface="NeueHaasGroteskText Std (Body)"/>
                        </a:rPr>
                        <a:t>One: </a:t>
                      </a:r>
                      <a:r>
                        <a:rPr sz="900" b="0">
                          <a:solidFill>
                            <a:srgbClr val="00B0F0"/>
                          </a:solidFill>
                          <a:latin typeface="NeueHaasGroteskText Std (Body)"/>
                        </a:rPr>
                        <a:t>First </a:t>
                      </a:r>
                      <a:r>
                        <a:rPr sz="900" b="0">
                          <a:solidFill>
                            <a:srgbClr val="00B0F0"/>
                          </a:solidFill>
                          <a:latin typeface="NeueHaasGroteskText Std (Body)"/>
                        </a:rPr>
                        <a:t>line </a:t>
                      </a:r>
                      <a:r>
                        <a:rPr sz="900" b="0">
                          <a:solidFill>
                            <a:srgbClr val="00B0F0"/>
                          </a:solidFill>
                          <a:latin typeface="NeueHaasGroteskText Std (Body)"/>
                        </a:rPr>
                        <a:t>is </a:t>
                      </a:r>
                      <a:r>
                        <a:rPr sz="900" b="1">
                          <a:solidFill>
                            <a:srgbClr val="00B0F0"/>
                          </a:solidFill>
                          <a:latin typeface="NeueHaasGroteskText Std (Body)"/>
                        </a:rPr>
                        <a:t>$70, </a:t>
                      </a:r>
                      <a:r>
                        <a:rPr sz="900" b="0">
                          <a:solidFill>
                            <a:srgbClr val="00B0F0"/>
                          </a:solidFill>
                          <a:latin typeface="NeueHaasGroteskText Std (Body)"/>
                        </a:rPr>
                        <a:t>two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$120, </a:t>
                      </a:r>
                      <a:r>
                        <a:rPr sz="900" b="0">
                          <a:solidFill>
                            <a:srgbClr val="00B0F0"/>
                          </a:solidFill>
                          <a:latin typeface="NeueHaasGroteskText Std (Body)"/>
                        </a:rPr>
                        <a:t>three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$140 </a:t>
                      </a:r>
                      <a:r>
                        <a:rPr sz="900" b="0">
                          <a:solidFill>
                            <a:srgbClr val="00B0F0"/>
                          </a:solidFill>
                          <a:latin typeface="NeueHaasGroteskText Std (Body)"/>
                        </a:rPr>
                        <a:t>and </a:t>
                      </a:r>
                      <a:r>
                        <a:rPr sz="900" b="0">
                          <a:solidFill>
                            <a:srgbClr val="00B0F0"/>
                          </a:solidFill>
                          <a:latin typeface="NeueHaasGroteskText Std (Body)"/>
                        </a:rPr>
                        <a:t>four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$160 </a:t>
                      </a:r>
                      <a:r>
                        <a:rPr sz="900" b="0">
                          <a:solidFill>
                            <a:srgbClr val="00B0F0"/>
                          </a:solidFill>
                          <a:latin typeface="NeueHaasGroteskText Std (Body)"/>
                        </a:rPr>
                        <a:t>after </a:t>
                      </a:r>
                      <a:r>
                        <a:rPr sz="900" b="0">
                          <a:solidFill>
                            <a:srgbClr val="00B0F0"/>
                          </a:solidFill>
                          <a:latin typeface="NeueHaasGroteskText Std (Body)"/>
                        </a:rPr>
                        <a:t>bill </a:t>
                      </a:r>
                      <a:r>
                        <a:rPr sz="900" b="0">
                          <a:solidFill>
                            <a:srgbClr val="00B0F0"/>
                          </a:solidFill>
                          <a:latin typeface="NeueHaasGroteskText Std (Body)"/>
                        </a:rPr>
                        <a:t>credits. </a:t>
                      </a:r>
                      <a:r>
                        <a:rPr sz="900" b="0">
                          <a:solidFill>
                            <a:srgbClr val="00B0F0"/>
                          </a:solidFill>
                          <a:latin typeface="NeueHaasGroteskText Std (Body)"/>
                        </a:rPr>
                        <a:t>(Taxes </a:t>
                      </a:r>
                      <a:r>
                        <a:rPr sz="900" b="0">
                          <a:solidFill>
                            <a:srgbClr val="00B0F0"/>
                          </a:solidFill>
                          <a:latin typeface="NeueHaasGroteskText Std (Body)"/>
                        </a:rPr>
                        <a:t>and </a:t>
                      </a:r>
                      <a:r>
                        <a:rPr sz="900" b="0">
                          <a:solidFill>
                            <a:srgbClr val="00B0F0"/>
                          </a:solidFill>
                          <a:latin typeface="NeueHaasGroteskText Std (Body)"/>
                        </a:rPr>
                        <a:t>Fees </a:t>
                      </a:r>
                      <a:r>
                        <a:rPr sz="900" b="0">
                          <a:solidFill>
                            <a:srgbClr val="00B0F0"/>
                          </a:solidFill>
                          <a:latin typeface="NeueHaasGroteskText Std (Body)"/>
                        </a:rPr>
                        <a:t>Included. </a:t>
                      </a:r>
                      <a:r>
                        <a:rPr sz="900" b="0">
                          <a:solidFill>
                            <a:srgbClr val="00B0F0"/>
                          </a:solidFill>
                          <a:latin typeface="NeueHaasGroteskText Std (Body)"/>
                        </a:rPr>
                        <a:t>While </a:t>
                      </a:r>
                      <a:r>
                        <a:rPr sz="900" b="0">
                          <a:solidFill>
                            <a:srgbClr val="00B0F0"/>
                          </a:solidFill>
                          <a:latin typeface="NeueHaasGroteskText Std (Body)"/>
                        </a:rPr>
                        <a:t>using </a:t>
                      </a:r>
                      <a:r>
                        <a:rPr sz="900" b="0">
                          <a:solidFill>
                            <a:srgbClr val="00B0F0"/>
                          </a:solidFill>
                          <a:latin typeface="NeueHaasGroteskText Std (Body)"/>
                        </a:rPr>
                        <a:t>AutoPay) (02/10/18)
</a:t>
                      </a:r>
                      <a:r>
                        <a:rPr sz="900" b="0">
                          <a:solidFill>
                            <a:srgbClr val="000000"/>
                          </a:solidFill>
                          <a:latin typeface="NeueHaasGroteskText Std (Body)"/>
                        </a:rPr>
                        <a:t>T-Mobile </a:t>
                      </a:r>
                      <a:r>
                        <a:rPr sz="900" b="0">
                          <a:solidFill>
                            <a:srgbClr val="000000"/>
                          </a:solidFill>
                          <a:latin typeface="NeueHaasGroteskText Std (Body)"/>
                        </a:rPr>
                        <a:t>ONE </a:t>
                      </a:r>
                      <a:r>
                        <a:rPr sz="900" b="0">
                          <a:solidFill>
                            <a:srgbClr val="000000"/>
                          </a:solidFill>
                          <a:latin typeface="NeueHaasGroteskText Std (Body)"/>
                        </a:rPr>
                        <a:t>Unlimited </a:t>
                      </a:r>
                      <a:r>
                        <a:rPr sz="900" b="0">
                          <a:solidFill>
                            <a:srgbClr val="000000"/>
                          </a:solidFill>
                          <a:latin typeface="NeueHaasGroteskText Std (Body)"/>
                        </a:rPr>
                        <a:t>55+: </a:t>
                      </a:r>
                      <a:r>
                        <a:rPr sz="900" b="0">
                          <a:solidFill>
                            <a:srgbClr val="000000"/>
                          </a:solidFill>
                          <a:latin typeface="NeueHaasGroteskText Std (Body)"/>
                        </a:rPr>
                        <a:t>Two </a:t>
                      </a:r>
                      <a:r>
                        <a:rPr sz="900" b="0">
                          <a:solidFill>
                            <a:srgbClr val="000000"/>
                          </a:solidFill>
                          <a:latin typeface="NeueHaasGroteskText Std (Body)"/>
                        </a:rPr>
                        <a:t>lines </a:t>
                      </a:r>
                      <a:r>
                        <a:rPr sz="900" b="0">
                          <a:solidFill>
                            <a:srgbClr val="000000"/>
                          </a:solidFill>
                          <a:latin typeface="NeueHaasGroteskText Std (Body)"/>
                        </a:rPr>
                        <a:t>for </a:t>
                      </a:r>
                      <a:r>
                        <a:rPr sz="900" b="1">
                          <a:solidFill>
                            <a:srgbClr val="000000"/>
                          </a:solidFill>
                          <a:latin typeface="NeueHaasGroteskText Std (Body)"/>
                        </a:rPr>
                        <a:t>$70 </a:t>
                      </a:r>
                      <a:r>
                        <a:rPr sz="900" b="0">
                          <a:solidFill>
                            <a:srgbClr val="000000"/>
                          </a:solidFill>
                          <a:latin typeface="NeueHaasGroteskText Std (Body)"/>
                        </a:rPr>
                        <a:t>or </a:t>
                      </a:r>
                      <a:r>
                        <a:rPr sz="900" b="1">
                          <a:solidFill>
                            <a:srgbClr val="000000"/>
                          </a:solidFill>
                          <a:latin typeface="NeueHaasGroteskText Std (Body)"/>
                        </a:rPr>
                        <a:t>$35 </a:t>
                      </a:r>
                      <a:r>
                        <a:rPr sz="900" b="0">
                          <a:solidFill>
                            <a:srgbClr val="000000"/>
                          </a:solidFill>
                          <a:latin typeface="NeueHaasGroteskText Std (Body)"/>
                        </a:rPr>
                        <a:t>each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(Taxes </a:t>
                      </a:r>
                      <a:r>
                        <a:rPr sz="900" b="0">
                          <a:solidFill>
                            <a:srgbClr val="000000"/>
                          </a:solidFill>
                          <a:latin typeface="NeueHaasGroteskText Std (Body)"/>
                        </a:rPr>
                        <a:t>and </a:t>
                      </a:r>
                      <a:r>
                        <a:rPr sz="900" b="0">
                          <a:solidFill>
                            <a:srgbClr val="000000"/>
                          </a:solidFill>
                          <a:latin typeface="NeueHaasGroteskText Std (Body)"/>
                        </a:rPr>
                        <a:t>Fees </a:t>
                      </a:r>
                      <a:r>
                        <a:rPr sz="900" b="0">
                          <a:solidFill>
                            <a:srgbClr val="000000"/>
                          </a:solidFill>
                          <a:latin typeface="NeueHaasGroteskText Std (Body)"/>
                        </a:rPr>
                        <a:t>included. </a:t>
                      </a:r>
                      <a:r>
                        <a:rPr sz="900" b="0">
                          <a:solidFill>
                            <a:srgbClr val="000000"/>
                          </a:solidFill>
                          <a:latin typeface="NeueHaasGroteskText Std (Body)"/>
                        </a:rPr>
                        <a:t>While </a:t>
                      </a:r>
                      <a:r>
                        <a:rPr sz="900" b="0">
                          <a:solidFill>
                            <a:srgbClr val="000000"/>
                          </a:solidFill>
                          <a:latin typeface="NeueHaasGroteskText Std (Body)"/>
                        </a:rPr>
                        <a:t>using </a:t>
                      </a:r>
                      <a:r>
                        <a:rPr sz="900" b="0">
                          <a:solidFill>
                            <a:srgbClr val="000000"/>
                          </a:solidFill>
                          <a:latin typeface="NeueHaasGroteskText Std (Body)"/>
                        </a:rPr>
                        <a:t>Autopay) </a:t>
                      </a:r>
                      <a:r>
                        <a:rPr sz="900" b="0">
                          <a:solidFill>
                            <a:srgbClr val="000000"/>
                          </a:solidFill>
                          <a:latin typeface="NeueHaasGroteskText Std (Body)"/>
                        </a:rPr>
                        <a:t> (03/19/18)
</a:t>
                      </a:r>
                      <a:r>
                        <a:rPr sz="900" b="0">
                          <a:solidFill>
                            <a:srgbClr val="00B0F0"/>
                          </a:solidFill>
                          <a:latin typeface="NeueHaasGroteskText Std (Body)"/>
                        </a:rPr>
                        <a:t>Get </a:t>
                      </a:r>
                      <a:r>
                        <a:rPr sz="900" b="0">
                          <a:solidFill>
                            <a:srgbClr val="00B0F0"/>
                          </a:solidFill>
                          <a:latin typeface="NeueHaasGroteskText Std (Body)"/>
                        </a:rPr>
                        <a:t>Netflix </a:t>
                      </a:r>
                      <a:r>
                        <a:rPr sz="900" b="0">
                          <a:solidFill>
                            <a:srgbClr val="00B0F0"/>
                          </a:solidFill>
                          <a:latin typeface="NeueHaasGroteskText Std (Body)"/>
                        </a:rPr>
                        <a:t>for </a:t>
                      </a:r>
                      <a:r>
                        <a:rPr sz="900" b="1">
                          <a:solidFill>
                            <a:srgbClr val="00B0F0"/>
                          </a:solidFill>
                          <a:latin typeface="NeueHaasGroteskText Std (Body)"/>
                        </a:rPr>
                        <a:t>free </a:t>
                      </a:r>
                      <a:r>
                        <a:rPr sz="900" b="0">
                          <a:solidFill>
                            <a:srgbClr val="00B0F0"/>
                          </a:solidFill>
                          <a:latin typeface="NeueHaasGroteskText Std (Body)"/>
                        </a:rPr>
                        <a:t>with </a:t>
                      </a:r>
                      <a:r>
                        <a:rPr sz="900" b="0">
                          <a:solidFill>
                            <a:srgbClr val="00B0F0"/>
                          </a:solidFill>
                          <a:latin typeface="NeueHaasGroteskText Std (Body)"/>
                        </a:rPr>
                        <a:t>T-Mobile </a:t>
                      </a:r>
                      <a:r>
                        <a:rPr sz="900" b="0">
                          <a:solidFill>
                            <a:srgbClr val="00B0F0"/>
                          </a:solidFill>
                          <a:latin typeface="NeueHaasGroteskText Std (Body)"/>
                        </a:rPr>
                        <a:t>ONE </a:t>
                      </a:r>
                      <a:r>
                        <a:rPr sz="900" b="0">
                          <a:solidFill>
                            <a:srgbClr val="00B0F0"/>
                          </a:solidFill>
                          <a:latin typeface="NeueHaasGroteskText Std (Body)"/>
                        </a:rPr>
                        <a:t>family </a:t>
                      </a:r>
                      <a:r>
                        <a:rPr sz="900" b="0">
                          <a:solidFill>
                            <a:srgbClr val="00B0F0"/>
                          </a:solidFill>
                          <a:latin typeface="NeueHaasGroteskText Std (Body)"/>
                        </a:rPr>
                        <a:t>plan </a:t>
                      </a:r>
                      <a:r>
                        <a:rPr sz="900" b="0">
                          <a:solidFill>
                            <a:srgbClr val="00B0F0"/>
                          </a:solidFill>
                          <a:latin typeface="NeueHaasGroteskText Std (Body)"/>
                        </a:rPr>
                        <a:t>(reqs </a:t>
                      </a:r>
                      <a:r>
                        <a:rPr sz="900" b="0">
                          <a:solidFill>
                            <a:srgbClr val="00B0F0"/>
                          </a:solidFill>
                          <a:latin typeface="NeueHaasGroteskText Std (Body)"/>
                        </a:rPr>
                        <a:t>two </a:t>
                      </a:r>
                      <a:r>
                        <a:rPr sz="900" b="0">
                          <a:solidFill>
                            <a:srgbClr val="00B0F0"/>
                          </a:solidFill>
                          <a:latin typeface="NeueHaasGroteskText Std (Body)"/>
                        </a:rPr>
                        <a:t>or </a:t>
                      </a:r>
                      <a:r>
                        <a:rPr sz="900" b="0">
                          <a:solidFill>
                            <a:srgbClr val="00B0F0"/>
                          </a:solidFill>
                          <a:latin typeface="NeueHaasGroteskText Std (Body)"/>
                        </a:rPr>
                        <a:t>more </a:t>
                      </a:r>
                      <a:r>
                        <a:rPr sz="900" b="0">
                          <a:solidFill>
                            <a:srgbClr val="00B0F0"/>
                          </a:solidFill>
                          <a:latin typeface="NeueHaasGroteskText Std (Body)"/>
                        </a:rPr>
                        <a:t>lines) (09/07/17)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tablet </a:t>
                      </a:r>
                      <a:r>
                        <a:rPr sz="900" b="0">
                          <a:solidFill>
                            <a:srgbClr val="000000"/>
                          </a:solidFill>
                          <a:latin typeface="NeueHaasGroteskText Std (Body)"/>
                        </a:rPr>
                        <a:t>for </a:t>
                      </a:r>
                      <a:r>
                        <a:rPr sz="900" b="1">
                          <a:solidFill>
                            <a:srgbClr val="000000"/>
                          </a:solidFill>
                          <a:latin typeface="NeueHaasGroteskText Std (Body)"/>
                        </a:rPr>
                        <a:t>$20/mo. </a:t>
                      </a:r>
                      <a:r>
                        <a:rPr sz="900" b="0">
                          <a:solidFill>
                            <a:srgbClr val="000000"/>
                          </a:solidFill>
                          <a:latin typeface="NeueHaasGroteskText Std (Body)"/>
                        </a:rPr>
                        <a:t>or </a:t>
                      </a:r>
                      <a:r>
                        <a:rPr sz="900" b="0">
                          <a:solidFill>
                            <a:srgbClr val="000000"/>
                          </a:solidFill>
                          <a:latin typeface="NeueHaasGroteskText Std (Body)"/>
                        </a:rPr>
                        <a:t>a </a:t>
                      </a:r>
                      <a:r>
                        <a:rPr sz="900" b="0">
                          <a:solidFill>
                            <a:srgbClr val="000000"/>
                          </a:solidFill>
                          <a:latin typeface="NeueHaasGroteskText Std (Body)"/>
                        </a:rPr>
                        <a:t>wearable </a:t>
                      </a:r>
                      <a:r>
                        <a:rPr sz="900" b="0">
                          <a:solidFill>
                            <a:srgbClr val="000000"/>
                          </a:solidFill>
                          <a:latin typeface="NeueHaasGroteskText Std (Body)"/>
                        </a:rPr>
                        <a:t>for </a:t>
                      </a:r>
                      <a:r>
                        <a:rPr sz="900" b="1">
                          <a:solidFill>
                            <a:srgbClr val="000000"/>
                          </a:solidFill>
                          <a:latin typeface="NeueHaasGroteskText Std (Body)"/>
                        </a:rPr>
                        <a:t>$10/mo. </a:t>
                      </a:r>
                      <a:r>
                        <a:rPr sz="900" b="0">
                          <a:solidFill>
                            <a:srgbClr val="000000"/>
                          </a:solidFill>
                          <a:latin typeface="NeueHaasGroteskText Std (Body)"/>
                        </a:rPr>
                        <a:t>to </a:t>
                      </a:r>
                      <a:r>
                        <a:rPr sz="900" b="0">
                          <a:solidFill>
                            <a:srgbClr val="000000"/>
                          </a:solidFill>
                          <a:latin typeface="NeueHaasGroteskText Std (Body)"/>
                        </a:rPr>
                        <a:t>a </a:t>
                      </a:r>
                      <a:r>
                        <a:rPr sz="900" b="0">
                          <a:solidFill>
                            <a:srgbClr val="000000"/>
                          </a:solidFill>
                          <a:latin typeface="NeueHaasGroteskText Std (Body)"/>
                        </a:rPr>
                        <a:t>voice </a:t>
                      </a:r>
                      <a:r>
                        <a:rPr sz="900" b="0">
                          <a:solidFill>
                            <a:srgbClr val="000000"/>
                          </a:solidFill>
                          <a:latin typeface="NeueHaasGroteskText Std (Body)"/>
                        </a:rPr>
                        <a:t>plan </a:t>
                      </a:r>
                      <a:r>
                        <a:rPr sz="900" b="0">
                          <a:solidFill>
                            <a:srgbClr val="000000"/>
                          </a:solidFill>
                          <a:latin typeface="NeueHaasGroteskText Std (Body)"/>
                        </a:rPr>
                        <a:t>(while </a:t>
                      </a:r>
                      <a:r>
                        <a:rPr sz="900" b="0">
                          <a:solidFill>
                            <a:srgbClr val="000000"/>
                          </a:solidFill>
                          <a:latin typeface="NeueHaasGroteskText Std (Body)"/>
                        </a:rPr>
                        <a:t>using </a:t>
                      </a:r>
                      <a:r>
                        <a:rPr sz="900" b="0">
                          <a:solidFill>
                            <a:srgbClr val="000000"/>
                          </a:solidFill>
                          <a:latin typeface="NeueHaasGroteskText Std (Body)"/>
                        </a:rPr>
                        <a:t>AutoPay) (06/14/17)
</a:t>
                      </a:r>
                      <a:r>
                        <a:rPr sz="900" b="0">
                          <a:solidFill>
                            <a:srgbClr val="000000"/>
                          </a:solidFill>
                          <a:latin typeface="NeueHaasGroteskText Std (Body)"/>
                        </a:rPr>
                        <a:t>Binge </a:t>
                      </a:r>
                      <a:r>
                        <a:rPr sz="900" b="0">
                          <a:solidFill>
                            <a:srgbClr val="000000"/>
                          </a:solidFill>
                          <a:latin typeface="NeueHaasGroteskText Std (Body)"/>
                        </a:rPr>
                        <a:t>On: </a:t>
                      </a:r>
                      <a:r>
                        <a:rPr sz="900" b="0">
                          <a:solidFill>
                            <a:srgbClr val="000000"/>
                          </a:solidFill>
                          <a:latin typeface="NeueHaasGroteskText Std (Body)"/>
                        </a:rPr>
                        <a:t>Simple </a:t>
                      </a:r>
                      <a:r>
                        <a:rPr sz="900" b="0">
                          <a:solidFill>
                            <a:srgbClr val="000000"/>
                          </a:solidFill>
                          <a:latin typeface="NeueHaasGroteskText Std (Body)"/>
                        </a:rPr>
                        <a:t>Choice </a:t>
                      </a:r>
                      <a:r>
                        <a:rPr sz="900" b="0">
                          <a:solidFill>
                            <a:srgbClr val="000000"/>
                          </a:solidFill>
                          <a:latin typeface="NeueHaasGroteskText Std (Body)"/>
                        </a:rPr>
                        <a:t>customers </a:t>
                      </a:r>
                      <a:r>
                        <a:rPr sz="900" b="0">
                          <a:solidFill>
                            <a:srgbClr val="000000"/>
                          </a:solidFill>
                          <a:latin typeface="NeueHaasGroteskText Std (Body)"/>
                        </a:rPr>
                        <a:t>can </a:t>
                      </a:r>
                      <a:r>
                        <a:rPr sz="900" b="0">
                          <a:solidFill>
                            <a:srgbClr val="000000"/>
                          </a:solidFill>
                          <a:latin typeface="NeueHaasGroteskText Std (Body)"/>
                        </a:rPr>
                        <a:t>stream </a:t>
                      </a:r>
                      <a:r>
                        <a:rPr sz="900" b="0">
                          <a:solidFill>
                            <a:srgbClr val="000000"/>
                          </a:solidFill>
                          <a:latin typeface="NeueHaasGroteskText Std (Body)"/>
                        </a:rPr>
                        <a:t>unlimited </a:t>
                      </a:r>
                      <a:r>
                        <a:rPr sz="900" b="0">
                          <a:solidFill>
                            <a:srgbClr val="000000"/>
                          </a:solidFill>
                          <a:latin typeface="NeueHaasGroteskText Std (Body)"/>
                        </a:rPr>
                        <a:t>movies </a:t>
                      </a:r>
                      <a:r>
                        <a:rPr sz="900" b="0">
                          <a:solidFill>
                            <a:srgbClr val="000000"/>
                          </a:solidFill>
                          <a:latin typeface="NeueHaasGroteskText Std (Body)"/>
                        </a:rPr>
                        <a:t>and </a:t>
                      </a:r>
                      <a:r>
                        <a:rPr sz="900" b="0">
                          <a:solidFill>
                            <a:srgbClr val="000000"/>
                          </a:solidFill>
                          <a:latin typeface="NeueHaasGroteskText Std (Body)"/>
                        </a:rPr>
                        <a:t>music </a:t>
                      </a:r>
                      <a:r>
                        <a:rPr sz="900" b="0">
                          <a:solidFill>
                            <a:srgbClr val="000000"/>
                          </a:solidFill>
                          <a:latin typeface="NeueHaasGroteskText Std (Body)"/>
                        </a:rPr>
                        <a:t>without </a:t>
                      </a:r>
                      <a:r>
                        <a:rPr sz="900" b="0">
                          <a:solidFill>
                            <a:srgbClr val="000000"/>
                          </a:solidFill>
                          <a:latin typeface="NeueHaasGroteskText Std (Body)"/>
                        </a:rPr>
                        <a:t>data </a:t>
                      </a:r>
                      <a:r>
                        <a:rPr sz="900" b="0">
                          <a:solidFill>
                            <a:srgbClr val="000000"/>
                          </a:solidFill>
                          <a:latin typeface="NeueHaasGroteskText Std (Body)"/>
                        </a:rPr>
                        <a:t>usage (11/24/17)
</a:t>
                      </a:r>
                      <a:r>
                        <a:rPr sz="900" b="0">
                          <a:solidFill>
                            <a:srgbClr val="000000"/>
                          </a:solidFill>
                          <a:latin typeface="NeueHaasGroteskText Std (Body)"/>
                        </a:rPr>
                        <a:t>T-Mobile </a:t>
                      </a:r>
                      <a:r>
                        <a:rPr sz="900" b="0">
                          <a:solidFill>
                            <a:srgbClr val="000000"/>
                          </a:solidFill>
                          <a:latin typeface="NeueHaasGroteskText Std (Body)"/>
                        </a:rPr>
                        <a:t>One </a:t>
                      </a:r>
                      <a:r>
                        <a:rPr sz="900" b="0">
                          <a:solidFill>
                            <a:srgbClr val="000000"/>
                          </a:solidFill>
                          <a:latin typeface="NeueHaasGroteskText Std (Body)"/>
                        </a:rPr>
                        <a:t>Military: </a:t>
                      </a:r>
                      <a:r>
                        <a:rPr sz="900" b="0">
                          <a:solidFill>
                            <a:srgbClr val="000000"/>
                          </a:solidFill>
                          <a:latin typeface="NeueHaasGroteskText Std (Body)"/>
                        </a:rPr>
                        <a:t>Military </a:t>
                      </a:r>
                      <a:r>
                        <a:rPr sz="900" b="0">
                          <a:solidFill>
                            <a:srgbClr val="000000"/>
                          </a:solidFill>
                          <a:latin typeface="NeueHaasGroteskText Std (Body)"/>
                        </a:rPr>
                        <a:t>families </a:t>
                      </a:r>
                      <a:r>
                        <a:rPr sz="900" b="0">
                          <a:solidFill>
                            <a:srgbClr val="000000"/>
                          </a:solidFill>
                          <a:latin typeface="NeueHaasGroteskText Std (Body)"/>
                        </a:rPr>
                        <a:t>get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family </a:t>
                      </a:r>
                      <a:r>
                        <a:rPr sz="900" b="0">
                          <a:solidFill>
                            <a:srgbClr val="000000"/>
                          </a:solidFill>
                          <a:latin typeface="NeueHaasGroteskText Std (Body)"/>
                        </a:rPr>
                        <a:t>lines </a:t>
                      </a:r>
                      <a:r>
                        <a:rPr sz="900" b="0">
                          <a:solidFill>
                            <a:srgbClr val="000000"/>
                          </a:solidFill>
                          <a:latin typeface="NeueHaasGroteskText Std (Body)"/>
                        </a:rPr>
                        <a:t>(1 </a:t>
                      </a:r>
                      <a:r>
                        <a:rPr sz="900" b="0">
                          <a:solidFill>
                            <a:srgbClr val="000000"/>
                          </a:solidFill>
                          <a:latin typeface="NeueHaasGroteskText Std (Body)"/>
                        </a:rPr>
                        <a:t>line </a:t>
                      </a:r>
                      <a:r>
                        <a:rPr sz="900" b="1">
                          <a:solidFill>
                            <a:srgbClr val="000000"/>
                          </a:solidFill>
                          <a:latin typeface="NeueHaasGroteskText Std (Body)"/>
                        </a:rPr>
                        <a:t>$55, </a:t>
                      </a:r>
                      <a:r>
                        <a:rPr sz="900" b="0">
                          <a:solidFill>
                            <a:srgbClr val="000000"/>
                          </a:solidFill>
                          <a:latin typeface="NeueHaasGroteskText Std (Body)"/>
                        </a:rPr>
                        <a:t>+$25 </a:t>
                      </a:r>
                      <a:r>
                        <a:rPr sz="900" b="0">
                          <a:solidFill>
                            <a:srgbClr val="000000"/>
                          </a:solidFill>
                          <a:latin typeface="NeueHaasGroteskText Std (Body)"/>
                        </a:rPr>
                        <a:t>for </a:t>
                      </a:r>
                      <a:r>
                        <a:rPr sz="900" b="0">
                          <a:solidFill>
                            <a:srgbClr val="000000"/>
                          </a:solidFill>
                          <a:latin typeface="NeueHaasGroteskText Std (Body)"/>
                        </a:rPr>
                        <a:t>a </a:t>
                      </a:r>
                      <a:r>
                        <a:rPr sz="900" b="0">
                          <a:solidFill>
                            <a:srgbClr val="000000"/>
                          </a:solidFill>
                          <a:latin typeface="NeueHaasGroteskText Std (Body)"/>
                        </a:rPr>
                        <a:t>2nd </a:t>
                      </a:r>
                      <a:r>
                        <a:rPr sz="900" b="0">
                          <a:solidFill>
                            <a:srgbClr val="000000"/>
                          </a:solidFill>
                          <a:latin typeface="NeueHaasGroteskText Std (Body)"/>
                        </a:rPr>
                        <a:t>line </a:t>
                      </a:r>
                      <a:r>
                        <a:rPr sz="900" b="0">
                          <a:solidFill>
                            <a:srgbClr val="000000"/>
                          </a:solidFill>
                          <a:latin typeface="NeueHaasGroteskText Std (Body)"/>
                        </a:rPr>
                        <a:t>and </a:t>
                      </a:r>
                      <a:r>
                        <a:rPr sz="900" b="0">
                          <a:solidFill>
                            <a:srgbClr val="000000"/>
                          </a:solidFill>
                          <a:latin typeface="NeueHaasGroteskText Std (Body)"/>
                        </a:rPr>
                        <a:t>+$10 </a:t>
                      </a:r>
                      <a:r>
                        <a:rPr sz="900" b="0">
                          <a:solidFill>
                            <a:srgbClr val="000000"/>
                          </a:solidFill>
                          <a:latin typeface="NeueHaasGroteskText Std (Body)"/>
                        </a:rPr>
                        <a:t>for </a:t>
                      </a:r>
                      <a:r>
                        <a:rPr sz="900" b="0">
                          <a:solidFill>
                            <a:srgbClr val="000000"/>
                          </a:solidFill>
                          <a:latin typeface="NeueHaasGroteskText Std (Body)"/>
                        </a:rPr>
                        <a:t>the </a:t>
                      </a:r>
                      <a:r>
                        <a:rPr sz="900" b="0">
                          <a:solidFill>
                            <a:srgbClr val="000000"/>
                          </a:solidFill>
                          <a:latin typeface="NeueHaasGroteskText Std (Body)"/>
                        </a:rPr>
                        <a:t>3rd-6th </a:t>
                      </a:r>
                      <a:r>
                        <a:rPr sz="900" b="0">
                          <a:solidFill>
                            <a:srgbClr val="000000"/>
                          </a:solidFill>
                          <a:latin typeface="NeueHaasGroteskText Std (Body)"/>
                        </a:rPr>
                        <a:t>line, </a:t>
                      </a:r>
                      <a:r>
                        <a:rPr sz="900" b="0">
                          <a:solidFill>
                            <a:srgbClr val="000000"/>
                          </a:solidFill>
                          <a:latin typeface="NeueHaasGroteskText Std (Body)"/>
                        </a:rPr>
                        <a:t>starts </a:t>
                      </a:r>
                      <a:r>
                        <a:rPr sz="900" b="0">
                          <a:solidFill>
                            <a:srgbClr val="000000"/>
                          </a:solidFill>
                          <a:latin typeface="NeueHaasGroteskText Std (Body)"/>
                        </a:rPr>
                        <a:t>4/22/18) (04/19/18)
</a:t>
                      </a:r>
                    </a:p>
                  </a:txBody>
                  <a:tcPr>
                    <a:solidFill>
                      <a:schemeClr val="accent2"/>
                    </a:solidFill>
                  </a:tcPr>
                </a:tc>
                <a:tc>
                  <a:txBody>
                    <a:bodyPr/>
                    <a:lstStyle/>
                    <a:p>
                      <a:r>
                        <a:rPr sz="900" b="0">
                          <a:solidFill>
                            <a:srgbClr val="000000"/>
                          </a:solidFill>
                          <a:latin typeface="NeueHaasGroteskText Std (Body)"/>
                        </a:rPr>
                        <a:t>Refer </a:t>
                      </a:r>
                      <a:r>
                        <a:rPr sz="900" b="0">
                          <a:solidFill>
                            <a:srgbClr val="000000"/>
                          </a:solidFill>
                          <a:latin typeface="NeueHaasGroteskText Std (Body)"/>
                        </a:rPr>
                        <a:t>a </a:t>
                      </a:r>
                      <a:r>
                        <a:rPr sz="900" b="0">
                          <a:solidFill>
                            <a:srgbClr val="000000"/>
                          </a:solidFill>
                          <a:latin typeface="NeueHaasGroteskText Std (Body)"/>
                        </a:rPr>
                        <a:t>friend </a:t>
                      </a:r>
                      <a:r>
                        <a:rPr sz="900" b="0">
                          <a:solidFill>
                            <a:srgbClr val="000000"/>
                          </a:solidFill>
                          <a:latin typeface="NeueHaasGroteskText Std (Body)"/>
                        </a:rPr>
                        <a:t>to </a:t>
                      </a:r>
                      <a:r>
                        <a:rPr sz="900" b="0">
                          <a:solidFill>
                            <a:srgbClr val="000000"/>
                          </a:solidFill>
                          <a:latin typeface="NeueHaasGroteskText Std (Body)"/>
                        </a:rPr>
                        <a:t>Sprint </a:t>
                      </a:r>
                      <a:r>
                        <a:rPr sz="900" b="0">
                          <a:solidFill>
                            <a:srgbClr val="000000"/>
                          </a:solidFill>
                          <a:latin typeface="NeueHaasGroteskText Std (Body)"/>
                        </a:rPr>
                        <a:t>and </a:t>
                      </a:r>
                      <a:r>
                        <a:rPr sz="900" b="0">
                          <a:solidFill>
                            <a:srgbClr val="000000"/>
                          </a:solidFill>
                          <a:latin typeface="NeueHaasGroteskText Std (Body)"/>
                        </a:rPr>
                        <a:t>earn </a:t>
                      </a:r>
                      <a:r>
                        <a:rPr sz="900" b="1">
                          <a:solidFill>
                            <a:srgbClr val="000000"/>
                          </a:solidFill>
                          <a:latin typeface="NeueHaasGroteskText Std (Body)"/>
                        </a:rPr>
                        <a:t>$50 </a:t>
                      </a:r>
                      <a:r>
                        <a:rPr sz="900" b="0">
                          <a:solidFill>
                            <a:srgbClr val="000000"/>
                          </a:solidFill>
                          <a:latin typeface="NeueHaasGroteskText Std (Body)"/>
                        </a:rPr>
                        <a:t>for </a:t>
                      </a:r>
                      <a:r>
                        <a:rPr sz="900" b="0">
                          <a:solidFill>
                            <a:srgbClr val="000000"/>
                          </a:solidFill>
                          <a:latin typeface="NeueHaasGroteskText Std (Body)"/>
                        </a:rPr>
                        <a:t>every </a:t>
                      </a:r>
                      <a:r>
                        <a:rPr sz="900" b="0">
                          <a:solidFill>
                            <a:srgbClr val="000000"/>
                          </a:solidFill>
                          <a:latin typeface="NeueHaasGroteskText Std (Body)"/>
                        </a:rPr>
                        <a:t>activated </a:t>
                      </a:r>
                      <a:r>
                        <a:rPr sz="900" b="0">
                          <a:solidFill>
                            <a:srgbClr val="000000"/>
                          </a:solidFill>
                          <a:latin typeface="NeueHaasGroteskText Std (Body)"/>
                        </a:rPr>
                        <a:t>account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$500/yr. </a:t>
                      </a:r>
                      <a:r>
                        <a:rPr sz="900" b="0">
                          <a:solidFill>
                            <a:srgbClr val="000000"/>
                          </a:solidFill>
                          <a:latin typeface="NeueHaasGroteskText Std (Body)"/>
                        </a:rPr>
                        <a:t>in </a:t>
                      </a:r>
                      <a:r>
                        <a:rPr sz="900" b="0">
                          <a:solidFill>
                            <a:srgbClr val="000000"/>
                          </a:solidFill>
                          <a:latin typeface="NeueHaasGroteskText Std (Body)"/>
                        </a:rPr>
                        <a:t>referral </a:t>
                      </a:r>
                      <a:r>
                        <a:rPr sz="900" b="0">
                          <a:solidFill>
                            <a:srgbClr val="000000"/>
                          </a:solidFill>
                          <a:latin typeface="NeueHaasGroteskText Std (Body)"/>
                        </a:rPr>
                        <a:t>rewards) (11/26/16)
</a:t>
                      </a:r>
                      <a:r>
                        <a:rPr sz="900" b="0">
                          <a:solidFill>
                            <a:srgbClr val="000000"/>
                          </a:solidFill>
                          <a:latin typeface="NeueHaasGroteskText Std (Body)"/>
                        </a:rPr>
                        <a:t>Get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for </a:t>
                      </a:r>
                      <a:r>
                        <a:rPr sz="900" b="0">
                          <a:solidFill>
                            <a:srgbClr val="000000"/>
                          </a:solidFill>
                          <a:latin typeface="NeueHaasGroteskText Std (Body)"/>
                        </a:rPr>
                        <a:t>your </a:t>
                      </a:r>
                      <a:r>
                        <a:rPr sz="900" b="0">
                          <a:solidFill>
                            <a:srgbClr val="000000"/>
                          </a:solidFill>
                          <a:latin typeface="NeueHaasGroteskText Std (Body)"/>
                        </a:rPr>
                        <a:t>tablet </a:t>
                      </a:r>
                      <a:r>
                        <a:rPr sz="900" b="0">
                          <a:solidFill>
                            <a:srgbClr val="000000"/>
                          </a:solidFill>
                          <a:latin typeface="NeueHaasGroteskText Std (Body)"/>
                        </a:rPr>
                        <a:t>for </a:t>
                      </a:r>
                      <a:r>
                        <a:rPr sz="900" b="1">
                          <a:solidFill>
                            <a:srgbClr val="000000"/>
                          </a:solidFill>
                          <a:latin typeface="NeueHaasGroteskText Std (Body)"/>
                        </a:rPr>
                        <a:t>$25/mo./line </a:t>
                      </a:r>
                      <a:r>
                        <a:rPr sz="900" b="0">
                          <a:solidFill>
                            <a:srgbClr val="000000"/>
                          </a:solidFill>
                          <a:latin typeface="NeueHaasGroteskText Std (Body)"/>
                        </a:rPr>
                        <a:t>more </a:t>
                      </a:r>
                      <a:r>
                        <a:rPr sz="900" b="0">
                          <a:solidFill>
                            <a:srgbClr val="000000"/>
                          </a:solidFill>
                          <a:latin typeface="NeueHaasGroteskText Std (Body)"/>
                        </a:rPr>
                        <a:t>(price </a:t>
                      </a:r>
                      <a:r>
                        <a:rPr sz="900" b="0">
                          <a:solidFill>
                            <a:srgbClr val="000000"/>
                          </a:solidFill>
                          <a:latin typeface="NeueHaasGroteskText Std (Body)"/>
                        </a:rPr>
                        <a:t>reflects </a:t>
                      </a:r>
                      <a:r>
                        <a:rPr sz="900" b="0">
                          <a:solidFill>
                            <a:srgbClr val="000000"/>
                          </a:solidFill>
                          <a:latin typeface="NeueHaasGroteskText Std (Body)"/>
                        </a:rPr>
                        <a:t>Autopay </a:t>
                      </a:r>
                      <a:r>
                        <a:rPr sz="900" b="0">
                          <a:solidFill>
                            <a:srgbClr val="000000"/>
                          </a:solidFill>
                          <a:latin typeface="NeueHaasGroteskText Std (Body)"/>
                        </a:rPr>
                        <a:t>discount). </a:t>
                      </a:r>
                      <a:r>
                        <a:rPr sz="900" b="0">
                          <a:solidFill>
                            <a:srgbClr val="000000"/>
                          </a:solidFill>
                          <a:latin typeface="NeueHaasGroteskText Std (Body)"/>
                        </a:rPr>
                        <a:t>In </a:t>
                      </a:r>
                      <a:r>
                        <a:rPr sz="900" b="0">
                          <a:solidFill>
                            <a:srgbClr val="000000"/>
                          </a:solidFill>
                          <a:latin typeface="NeueHaasGroteskText Std (Body)"/>
                        </a:rPr>
                        <a:t>store </a:t>
                      </a:r>
                      <a:r>
                        <a:rPr sz="900" b="0">
                          <a:solidFill>
                            <a:srgbClr val="000000"/>
                          </a:solidFill>
                          <a:latin typeface="NeueHaasGroteskText Std (Body)"/>
                        </a:rPr>
                        <a:t>only. (03/16/18)
</a:t>
                      </a:r>
                      <a:r>
                        <a:rPr sz="900" b="0">
                          <a:solidFill>
                            <a:srgbClr val="00B0F0"/>
                          </a:solidFill>
                          <a:latin typeface="NeueHaasGroteskText Std (Body)"/>
                        </a:rPr>
                        <a:t>Get </a:t>
                      </a:r>
                      <a:r>
                        <a:rPr sz="900" b="0">
                          <a:solidFill>
                            <a:srgbClr val="00B0F0"/>
                          </a:solidFill>
                          <a:latin typeface="NeueHaasGroteskText Std (Body)"/>
                        </a:rPr>
                        <a:t>unlimited </a:t>
                      </a:r>
                      <a:r>
                        <a:rPr sz="900" b="0">
                          <a:solidFill>
                            <a:srgbClr val="00B0F0"/>
                          </a:solidFill>
                          <a:latin typeface="NeueHaasGroteskText Std (Body)"/>
                        </a:rPr>
                        <a:t>data, </a:t>
                      </a:r>
                      <a:r>
                        <a:rPr sz="900" b="0">
                          <a:solidFill>
                            <a:srgbClr val="00B0F0"/>
                          </a:solidFill>
                          <a:latin typeface="NeueHaasGroteskText Std (Body)"/>
                        </a:rPr>
                        <a:t>talk </a:t>
                      </a:r>
                      <a:r>
                        <a:rPr sz="900" b="0">
                          <a:solidFill>
                            <a:srgbClr val="00B0F0"/>
                          </a:solidFill>
                          <a:latin typeface="NeueHaasGroteskText Std (Body)"/>
                        </a:rPr>
                        <a:t>and </a:t>
                      </a:r>
                      <a:r>
                        <a:rPr sz="900" b="0">
                          <a:solidFill>
                            <a:srgbClr val="00B0F0"/>
                          </a:solidFill>
                          <a:latin typeface="NeueHaasGroteskText Std (Body)"/>
                        </a:rPr>
                        <a:t>text </a:t>
                      </a:r>
                      <a:r>
                        <a:rPr sz="900" b="0">
                          <a:solidFill>
                            <a:srgbClr val="00B0F0"/>
                          </a:solidFill>
                          <a:latin typeface="NeueHaasGroteskText Std (Body)"/>
                        </a:rPr>
                        <a:t>plus </a:t>
                      </a:r>
                      <a:r>
                        <a:rPr sz="900" b="0">
                          <a:solidFill>
                            <a:srgbClr val="00B0F0"/>
                          </a:solidFill>
                          <a:latin typeface="NeueHaasGroteskText Std (Body)"/>
                        </a:rPr>
                        <a:t>access </a:t>
                      </a:r>
                      <a:r>
                        <a:rPr sz="900" b="0">
                          <a:solidFill>
                            <a:srgbClr val="00B0F0"/>
                          </a:solidFill>
                          <a:latin typeface="NeueHaasGroteskText Std (Body)"/>
                        </a:rPr>
                        <a:t>to </a:t>
                      </a:r>
                      <a:r>
                        <a:rPr sz="900" b="0">
                          <a:solidFill>
                            <a:srgbClr val="00B0F0"/>
                          </a:solidFill>
                          <a:latin typeface="NeueHaasGroteskText Std (Body)"/>
                        </a:rPr>
                        <a:t>Hulu </a:t>
                      </a:r>
                      <a:r>
                        <a:rPr sz="900" b="0">
                          <a:solidFill>
                            <a:srgbClr val="00B0F0"/>
                          </a:solidFill>
                          <a:latin typeface="NeueHaasGroteskText Std (Body)"/>
                        </a:rPr>
                        <a:t>for </a:t>
                      </a:r>
                      <a:r>
                        <a:rPr sz="900" b="1">
                          <a:solidFill>
                            <a:srgbClr val="00B0F0"/>
                          </a:solidFill>
                          <a:latin typeface="NeueHaasGroteskText Std (Body)"/>
                        </a:rPr>
                        <a:t>$100 </a:t>
                      </a:r>
                      <a:r>
                        <a:rPr sz="900" b="0">
                          <a:solidFill>
                            <a:srgbClr val="00B0F0"/>
                          </a:solidFill>
                          <a:latin typeface="NeueHaasGroteskText Std (Body)"/>
                        </a:rPr>
                        <a:t>per </a:t>
                      </a:r>
                      <a:r>
                        <a:rPr sz="900" b="0">
                          <a:solidFill>
                            <a:srgbClr val="00B0F0"/>
                          </a:solidFill>
                          <a:latin typeface="NeueHaasGroteskText Std (Body)"/>
                        </a:rPr>
                        <a:t>month </a:t>
                      </a:r>
                      <a:r>
                        <a:rPr sz="900" b="0">
                          <a:solidFill>
                            <a:srgbClr val="00B0F0"/>
                          </a:solidFill>
                          <a:latin typeface="NeueHaasGroteskText Std (Body)"/>
                        </a:rPr>
                        <a:t>for </a:t>
                      </a:r>
                      <a:r>
                        <a:rPr sz="900" b="0">
                          <a:solidFill>
                            <a:srgbClr val="00B0F0"/>
                          </a:solidFill>
                          <a:latin typeface="NeueHaasGroteskText Std (Body)"/>
                        </a:rPr>
                        <a:t>two </a:t>
                      </a:r>
                      <a:r>
                        <a:rPr sz="900" b="0">
                          <a:solidFill>
                            <a:srgbClr val="00B0F0"/>
                          </a:solidFill>
                          <a:latin typeface="NeueHaasGroteskText Std (Body)"/>
                        </a:rPr>
                        <a:t>to </a:t>
                      </a:r>
                      <a:r>
                        <a:rPr sz="900" b="0">
                          <a:solidFill>
                            <a:srgbClr val="00B0F0"/>
                          </a:solidFill>
                          <a:latin typeface="NeueHaasGroteskText Std (Body)"/>
                        </a:rPr>
                        <a:t>five </a:t>
                      </a:r>
                      <a:r>
                        <a:rPr sz="900" b="0">
                          <a:solidFill>
                            <a:srgbClr val="00B0F0"/>
                          </a:solidFill>
                          <a:latin typeface="NeueHaasGroteskText Std (Body)"/>
                        </a:rPr>
                        <a:t>lines. (11/17/17)
</a:t>
                      </a:r>
                      <a:r>
                        <a:rPr sz="900" b="0">
                          <a:solidFill>
                            <a:srgbClr val="000000"/>
                          </a:solidFill>
                          <a:latin typeface="NeueHaasGroteskText Std (Body)"/>
                        </a:rPr>
                        <a:t>Switch </a:t>
                      </a:r>
                      <a:r>
                        <a:rPr sz="900" b="0">
                          <a:solidFill>
                            <a:srgbClr val="000000"/>
                          </a:solidFill>
                          <a:latin typeface="NeueHaasGroteskText Std (Body)"/>
                        </a:rPr>
                        <a:t>to </a:t>
                      </a:r>
                      <a:r>
                        <a:rPr sz="900" b="0">
                          <a:solidFill>
                            <a:srgbClr val="000000"/>
                          </a:solidFill>
                          <a:latin typeface="NeueHaasGroteskText Std (Body)"/>
                        </a:rPr>
                        <a:t>Sprint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1">
                          <a:solidFill>
                            <a:srgbClr val="000000"/>
                          </a:solidFill>
                          <a:latin typeface="NeueHaasGroteskText Std (Body)"/>
                        </a:rPr>
                        <a:t>free </a:t>
                      </a:r>
                      <a:r>
                        <a:rPr sz="900" b="0">
                          <a:solidFill>
                            <a:srgbClr val="000000"/>
                          </a:solidFill>
                          <a:latin typeface="NeueHaasGroteskText Std (Body)"/>
                        </a:rPr>
                        <a:t>for </a:t>
                      </a:r>
                      <a:r>
                        <a:rPr sz="900" b="0">
                          <a:solidFill>
                            <a:srgbClr val="000000"/>
                          </a:solidFill>
                          <a:latin typeface="NeueHaasGroteskText Std (Body)"/>
                        </a:rPr>
                        <a:t>one </a:t>
                      </a:r>
                      <a:r>
                        <a:rPr sz="900" b="0">
                          <a:solidFill>
                            <a:srgbClr val="000000"/>
                          </a:solidFill>
                          <a:latin typeface="NeueHaasGroteskText Std (Body)"/>
                        </a:rPr>
                        <a:t>year </a:t>
                      </a:r>
                      <a:r>
                        <a:rPr sz="900" b="0">
                          <a:solidFill>
                            <a:srgbClr val="000000"/>
                          </a:solidFill>
                          <a:latin typeface="NeueHaasGroteskText Std (Body)"/>
                        </a:rPr>
                        <a:t>with </a:t>
                      </a:r>
                      <a:r>
                        <a:rPr sz="900" b="0">
                          <a:solidFill>
                            <a:srgbClr val="000000"/>
                          </a:solidFill>
                          <a:latin typeface="NeueHaasGroteskText Std (Body)"/>
                        </a:rPr>
                        <a:t>no </a:t>
                      </a:r>
                      <a:r>
                        <a:rPr sz="900" b="0">
                          <a:solidFill>
                            <a:srgbClr val="000000"/>
                          </a:solidFill>
                          <a:latin typeface="NeueHaasGroteskText Std (Body)"/>
                        </a:rPr>
                        <a:t>annual </a:t>
                      </a:r>
                      <a:r>
                        <a:rPr sz="900" b="0">
                          <a:solidFill>
                            <a:srgbClr val="000000"/>
                          </a:solidFill>
                          <a:latin typeface="NeueHaasGroteskText Std (Body)"/>
                        </a:rPr>
                        <a:t>contract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bring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device </a:t>
                      </a:r>
                      <a:r>
                        <a:rPr sz="900" b="0">
                          <a:solidFill>
                            <a:srgbClr val="000000"/>
                          </a:solidFill>
                          <a:latin typeface="NeueHaasGroteskText Std (Body)"/>
                        </a:rPr>
                        <a:t>(reqs. </a:t>
                      </a:r>
                      <a:r>
                        <a:rPr sz="900" b="0">
                          <a:solidFill>
                            <a:srgbClr val="000000"/>
                          </a:solidFill>
                          <a:latin typeface="NeueHaasGroteskText Std (Body)"/>
                        </a:rPr>
                        <a:t>unlocked </a:t>
                      </a:r>
                      <a:r>
                        <a:rPr sz="900" b="0">
                          <a:solidFill>
                            <a:srgbClr val="000000"/>
                          </a:solidFill>
                          <a:latin typeface="NeueHaasGroteskText Std (Body)"/>
                        </a:rPr>
                        <a:t>device,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Sprint </a:t>
                      </a:r>
                      <a:r>
                        <a:rPr sz="900" b="0">
                          <a:solidFill>
                            <a:srgbClr val="000000"/>
                          </a:solidFill>
                          <a:latin typeface="NeueHaasGroteskText Std (Body)"/>
                        </a:rPr>
                        <a:t>SIM </a:t>
                      </a:r>
                      <a:r>
                        <a:rPr sz="900" b="0">
                          <a:solidFill>
                            <a:srgbClr val="000000"/>
                          </a:solidFill>
                          <a:latin typeface="NeueHaasGroteskText Std (Body)"/>
                        </a:rPr>
                        <a:t>card, </a:t>
                      </a:r>
                      <a:r>
                        <a:rPr sz="900" b="0">
                          <a:solidFill>
                            <a:srgbClr val="000000"/>
                          </a:solidFill>
                          <a:latin typeface="NeueHaasGroteskText Std (Body)"/>
                        </a:rPr>
                        <a:t>ebill </a:t>
                      </a:r>
                      <a:r>
                        <a:rPr sz="900" b="0">
                          <a:solidFill>
                            <a:srgbClr val="000000"/>
                          </a:solidFill>
                          <a:latin typeface="NeueHaasGroteskText Std (Body)"/>
                        </a:rPr>
                        <a:t>and </a:t>
                      </a:r>
                      <a:r>
                        <a:rPr sz="900" b="0">
                          <a:solidFill>
                            <a:srgbClr val="000000"/>
                          </a:solidFill>
                          <a:latin typeface="NeueHaasGroteskText Std (Body)"/>
                        </a:rPr>
                        <a:t>autopay, </a:t>
                      </a:r>
                      <a:r>
                        <a:rPr sz="900" b="0">
                          <a:solidFill>
                            <a:srgbClr val="000000"/>
                          </a:solidFill>
                          <a:latin typeface="NeueHaasGroteskText Std (Body)"/>
                        </a:rPr>
                        <a:t>activation </a:t>
                      </a:r>
                      <a:r>
                        <a:rPr sz="900" b="0">
                          <a:solidFill>
                            <a:srgbClr val="000000"/>
                          </a:solidFill>
                          <a:latin typeface="NeueHaasGroteskText Std (Body)"/>
                        </a:rPr>
                        <a:t>fee </a:t>
                      </a:r>
                      <a:r>
                        <a:rPr sz="900" b="0">
                          <a:solidFill>
                            <a:srgbClr val="000000"/>
                          </a:solidFill>
                          <a:latin typeface="NeueHaasGroteskText Std (Body)"/>
                        </a:rPr>
                        <a:t>waived) </a:t>
                      </a:r>
                      <a:r>
                        <a:rPr sz="900" b="0">
                          <a:solidFill>
                            <a:srgbClr val="000000"/>
                          </a:solidFill>
                          <a:latin typeface="NeueHaasGroteskText Std (Body)"/>
                        </a:rPr>
                        <a:t> (09/05/17)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2GB, </a:t>
                      </a:r>
                      <a:r>
                        <a:rPr sz="900" b="1">
                          <a:solidFill>
                            <a:srgbClr val="000000"/>
                          </a:solidFill>
                          <a:latin typeface="NeueHaasGroteskText Std (Body)"/>
                        </a:rPr>
                        <a:t>$40 </a:t>
                      </a:r>
                      <a:r>
                        <a:rPr sz="900" b="0">
                          <a:solidFill>
                            <a:srgbClr val="000000"/>
                          </a:solidFill>
                          <a:latin typeface="NeueHaasGroteskText Std (Body)"/>
                        </a:rPr>
                        <a:t>5GB, </a:t>
                      </a:r>
                      <a:r>
                        <a:rPr sz="900" b="1">
                          <a:solidFill>
                            <a:srgbClr val="000000"/>
                          </a:solidFill>
                          <a:latin typeface="NeueHaasGroteskText Std (Body)"/>
                        </a:rPr>
                        <a:t>$50 </a:t>
                      </a:r>
                      <a:r>
                        <a:rPr sz="900" b="0">
                          <a:solidFill>
                            <a:srgbClr val="000000"/>
                          </a:solidFill>
                          <a:latin typeface="NeueHaasGroteskText Std (Body)"/>
                        </a:rPr>
                        <a:t>unlimited, </a:t>
                      </a:r>
                      <a:r>
                        <a:rPr sz="900" b="0">
                          <a:solidFill>
                            <a:srgbClr val="000000"/>
                          </a:solidFill>
                          <a:latin typeface="NeueHaasGroteskText Std (Body)"/>
                        </a:rPr>
                        <a:t>or </a:t>
                      </a:r>
                      <a:r>
                        <a:rPr sz="900" b="1">
                          <a:solidFill>
                            <a:srgbClr val="000000"/>
                          </a:solidFill>
                          <a:latin typeface="NeueHaasGroteskText Std (Body)"/>
                        </a:rPr>
                        <a:t>$60 </a:t>
                      </a:r>
                      <a:r>
                        <a:rPr sz="900" b="0">
                          <a:solidFill>
                            <a:srgbClr val="000000"/>
                          </a:solidFill>
                          <a:latin typeface="NeueHaasGroteskText Std (Body)"/>
                        </a:rPr>
                        <a:t>unlimited </a:t>
                      </a:r>
                      <a:r>
                        <a:rPr sz="900" b="0">
                          <a:solidFill>
                            <a:srgbClr val="000000"/>
                          </a:solidFill>
                          <a:latin typeface="NeueHaasGroteskText Std (Body)"/>
                        </a:rPr>
                        <a:t>+ </a:t>
                      </a:r>
                      <a:r>
                        <a:rPr sz="900" b="0">
                          <a:solidFill>
                            <a:srgbClr val="000000"/>
                          </a:solidFill>
                          <a:latin typeface="NeueHaasGroteskText Std (Body)"/>
                        </a:rPr>
                        <a:t>10GB </a:t>
                      </a:r>
                      <a:r>
                        <a:rPr sz="900" b="0">
                          <a:solidFill>
                            <a:srgbClr val="000000"/>
                          </a:solidFill>
                          <a:latin typeface="NeueHaasGroteskText Std (Body)"/>
                        </a:rPr>
                        <a:t>hotspot.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line </a:t>
                      </a:r>
                      <a:r>
                        <a:rPr sz="900" b="0">
                          <a:solidFill>
                            <a:srgbClr val="000000"/>
                          </a:solidFill>
                          <a:latin typeface="NeueHaasGroteskText Std (Body)"/>
                        </a:rPr>
                        <a:t>for </a:t>
                      </a:r>
                      <a:r>
                        <a:rPr sz="900" b="1">
                          <a:solidFill>
                            <a:srgbClr val="000000"/>
                          </a:solidFill>
                          <a:latin typeface="NeueHaasGroteskText Std (Body)"/>
                        </a:rPr>
                        <a:t>$30 </a:t>
                      </a:r>
                      <a:r>
                        <a:rPr sz="900" b="0">
                          <a:solidFill>
                            <a:srgbClr val="000000"/>
                          </a:solidFill>
                          <a:latin typeface="NeueHaasGroteskText Std (Body)"/>
                        </a:rPr>
                        <a:t>to </a:t>
                      </a:r>
                      <a:r>
                        <a:rPr sz="900" b="0">
                          <a:solidFill>
                            <a:srgbClr val="000000"/>
                          </a:solidFill>
                          <a:latin typeface="NeueHaasGroteskText Std (Body)"/>
                        </a:rPr>
                        <a:t>any </a:t>
                      </a:r>
                      <a:r>
                        <a:rPr sz="900" b="0">
                          <a:solidFill>
                            <a:srgbClr val="000000"/>
                          </a:solidFill>
                          <a:latin typeface="NeueHaasGroteskText Std (Body)"/>
                        </a:rPr>
                        <a:t>plan. (10/11/17)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 </a:t>
                      </a:r>
                      <a:r>
                        <a:rPr sz="900" b="0">
                          <a:solidFill>
                            <a:srgbClr val="000000"/>
                          </a:solidFill>
                          <a:latin typeface="NeueHaasGroteskText Std (Body)"/>
                        </a:rPr>
                        <a:t>GB, </a:t>
                      </a:r>
                      <a:r>
                        <a:rPr sz="900" b="1">
                          <a:solidFill>
                            <a:srgbClr val="000000"/>
                          </a:solidFill>
                          <a:latin typeface="NeueHaasGroteskText Std (Body)"/>
                        </a:rPr>
                        <a:t>$40 </a:t>
                      </a:r>
                      <a:r>
                        <a:rPr sz="900" b="0">
                          <a:solidFill>
                            <a:srgbClr val="000000"/>
                          </a:solidFill>
                          <a:latin typeface="NeueHaasGroteskText Std (Body)"/>
                        </a:rPr>
                        <a:t>5 </a:t>
                      </a:r>
                      <a:r>
                        <a:rPr sz="900" b="0">
                          <a:solidFill>
                            <a:srgbClr val="000000"/>
                          </a:solidFill>
                          <a:latin typeface="NeueHaasGroteskText Std (Body)"/>
                        </a:rPr>
                        <a:t>GB, </a:t>
                      </a:r>
                      <a:r>
                        <a:rPr sz="900" b="1">
                          <a:solidFill>
                            <a:srgbClr val="000000"/>
                          </a:solidFill>
                          <a:latin typeface="NeueHaasGroteskText Std (Body)"/>
                        </a:rPr>
                        <a:t>$55 </a:t>
                      </a:r>
                      <a:r>
                        <a:rPr sz="900" b="0">
                          <a:solidFill>
                            <a:srgbClr val="000000"/>
                          </a:solidFill>
                          <a:latin typeface="NeueHaasGroteskText Std (Body)"/>
                        </a:rPr>
                        <a:t>Unlimited, </a:t>
                      </a:r>
                      <a:r>
                        <a:rPr sz="900" b="1">
                          <a:solidFill>
                            <a:srgbClr val="000000"/>
                          </a:solidFill>
                          <a:latin typeface="NeueHaasGroteskText Std (Body)"/>
                        </a:rPr>
                        <a:t>$60 </a:t>
                      </a:r>
                      <a:r>
                        <a:rPr sz="900" b="0">
                          <a:solidFill>
                            <a:srgbClr val="000000"/>
                          </a:solidFill>
                          <a:latin typeface="NeueHaasGroteskText Std (Body)"/>
                        </a:rPr>
                        <a:t>Unlimited </a:t>
                      </a:r>
                      <a:r>
                        <a:rPr sz="900" b="0">
                          <a:solidFill>
                            <a:srgbClr val="000000"/>
                          </a:solidFill>
                          <a:latin typeface="NeueHaasGroteskText Std (Body)"/>
                        </a:rPr>
                        <a:t>Max (11/26/16)
</a:t>
                      </a:r>
                      <a:r>
                        <a:rPr sz="900" b="1">
                          <a:solidFill>
                            <a:srgbClr val="00B0F0"/>
                          </a:solidFill>
                          <a:latin typeface="NeueHaasGroteskText Std (Body)"/>
                        </a:rPr>
                        <a:t>$10 </a:t>
                      </a:r>
                      <a:r>
                        <a:rPr sz="900" b="0">
                          <a:solidFill>
                            <a:srgbClr val="00B0F0"/>
                          </a:solidFill>
                          <a:latin typeface="NeueHaasGroteskText Std (Body)"/>
                        </a:rPr>
                        <a:t>off </a:t>
                      </a:r>
                      <a:r>
                        <a:rPr sz="900" b="0">
                          <a:solidFill>
                            <a:srgbClr val="00B0F0"/>
                          </a:solidFill>
                          <a:latin typeface="NeueHaasGroteskText Std (Body)"/>
                        </a:rPr>
                        <a:t>2nd </a:t>
                      </a:r>
                      <a:r>
                        <a:rPr sz="900" b="0">
                          <a:solidFill>
                            <a:srgbClr val="00B0F0"/>
                          </a:solidFill>
                          <a:latin typeface="NeueHaasGroteskText Std (Body)"/>
                        </a:rPr>
                        <a:t>line, </a:t>
                      </a:r>
                      <a:r>
                        <a:rPr sz="900" b="1">
                          <a:solidFill>
                            <a:srgbClr val="00B0F0"/>
                          </a:solidFill>
                          <a:latin typeface="NeueHaasGroteskText Std (Body)"/>
                        </a:rPr>
                        <a:t>$20 </a:t>
                      </a:r>
                      <a:r>
                        <a:rPr sz="900" b="0">
                          <a:solidFill>
                            <a:srgbClr val="00B0F0"/>
                          </a:solidFill>
                          <a:latin typeface="NeueHaasGroteskText Std (Body)"/>
                        </a:rPr>
                        <a:t>off </a:t>
                      </a:r>
                      <a:r>
                        <a:rPr sz="900" b="0">
                          <a:solidFill>
                            <a:srgbClr val="00B0F0"/>
                          </a:solidFill>
                          <a:latin typeface="NeueHaasGroteskText Std (Body)"/>
                        </a:rPr>
                        <a:t>3rd </a:t>
                      </a:r>
                      <a:r>
                        <a:rPr sz="900" b="0">
                          <a:solidFill>
                            <a:srgbClr val="00B0F0"/>
                          </a:solidFill>
                          <a:latin typeface="NeueHaasGroteskText Std (Body)"/>
                        </a:rPr>
                        <a:t>line, </a:t>
                      </a:r>
                      <a:r>
                        <a:rPr sz="900" b="1">
                          <a:solidFill>
                            <a:srgbClr val="00B0F0"/>
                          </a:solidFill>
                          <a:latin typeface="NeueHaasGroteskText Std (Body)"/>
                        </a:rPr>
                        <a:t>$20 </a:t>
                      </a:r>
                      <a:r>
                        <a:rPr sz="900" b="0">
                          <a:solidFill>
                            <a:srgbClr val="00B0F0"/>
                          </a:solidFill>
                          <a:latin typeface="NeueHaasGroteskText Std (Body)"/>
                        </a:rPr>
                        <a:t>off </a:t>
                      </a:r>
                      <a:r>
                        <a:rPr sz="900" b="0">
                          <a:solidFill>
                            <a:srgbClr val="00B0F0"/>
                          </a:solidFill>
                          <a:latin typeface="NeueHaasGroteskText Std (Body)"/>
                        </a:rPr>
                        <a:t>4th </a:t>
                      </a:r>
                      <a:r>
                        <a:rPr sz="900" b="0">
                          <a:solidFill>
                            <a:srgbClr val="00B0F0"/>
                          </a:solidFill>
                          <a:latin typeface="NeueHaasGroteskText Std (Body)"/>
                        </a:rPr>
                        <a:t>line </a:t>
                      </a:r>
                      <a:r>
                        <a:rPr sz="900" b="0">
                          <a:solidFill>
                            <a:srgbClr val="00B0F0"/>
                          </a:solidFill>
                          <a:latin typeface="NeueHaasGroteskText Std (Body)"/>
                        </a:rPr>
                        <a:t>and </a:t>
                      </a:r>
                      <a:r>
                        <a:rPr sz="900" b="1">
                          <a:solidFill>
                            <a:srgbClr val="00B0F0"/>
                          </a:solidFill>
                          <a:latin typeface="NeueHaasGroteskText Std (Body)"/>
                        </a:rPr>
                        <a:t>$20 </a:t>
                      </a:r>
                      <a:r>
                        <a:rPr sz="900" b="0">
                          <a:solidFill>
                            <a:srgbClr val="00B0F0"/>
                          </a:solidFill>
                          <a:latin typeface="NeueHaasGroteskText Std (Body)"/>
                        </a:rPr>
                        <a:t>off </a:t>
                      </a:r>
                      <a:r>
                        <a:rPr sz="900" b="0">
                          <a:solidFill>
                            <a:srgbClr val="00B0F0"/>
                          </a:solidFill>
                          <a:latin typeface="NeueHaasGroteskText Std (Body)"/>
                        </a:rPr>
                        <a:t>5th </a:t>
                      </a:r>
                      <a:r>
                        <a:rPr sz="900" b="0">
                          <a:solidFill>
                            <a:srgbClr val="00B0F0"/>
                          </a:solidFill>
                          <a:latin typeface="NeueHaasGroteskText Std (Body)"/>
                        </a:rPr>
                        <a:t>line </a:t>
                      </a:r>
                      <a:r>
                        <a:rPr sz="900" b="0">
                          <a:solidFill>
                            <a:srgbClr val="00B0F0"/>
                          </a:solidFill>
                          <a:latin typeface="NeueHaasGroteskText Std (Body)"/>
                        </a:rPr>
                        <a:t>($70 </a:t>
                      </a:r>
                      <a:r>
                        <a:rPr sz="900" b="0">
                          <a:solidFill>
                            <a:srgbClr val="00B0F0"/>
                          </a:solidFill>
                          <a:latin typeface="NeueHaasGroteskText Std (Body)"/>
                        </a:rPr>
                        <a:t>savings </a:t>
                      </a:r>
                      <a:r>
                        <a:rPr sz="900" b="0">
                          <a:solidFill>
                            <a:srgbClr val="00B0F0"/>
                          </a:solidFill>
                          <a:latin typeface="NeueHaasGroteskText Std (Body)"/>
                        </a:rPr>
                        <a:t>on </a:t>
                      </a:r>
                      <a:r>
                        <a:rPr sz="900" b="0">
                          <a:solidFill>
                            <a:srgbClr val="00B0F0"/>
                          </a:solidFill>
                          <a:latin typeface="NeueHaasGroteskText Std (Body)"/>
                        </a:rPr>
                        <a:t>5 </a:t>
                      </a:r>
                      <a:r>
                        <a:rPr sz="900" b="0">
                          <a:solidFill>
                            <a:srgbClr val="00B0F0"/>
                          </a:solidFill>
                          <a:latin typeface="NeueHaasGroteskText Std (Body)"/>
                        </a:rPr>
                        <a:t>lines) (11/26/16)
</a:t>
                      </a:r>
                      <a:r>
                        <a:rPr sz="900" b="1">
                          <a:solidFill>
                            <a:srgbClr val="000000"/>
                          </a:solidFill>
                          <a:latin typeface="NeueHaasGroteskText Std (Body)"/>
                        </a:rPr>
                        <a:t>$5/mo.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 </a:t>
                      </a:r>
                      <a:r>
                        <a:rPr sz="900" b="0">
                          <a:solidFill>
                            <a:srgbClr val="000000"/>
                          </a:solidFill>
                          <a:latin typeface="NeueHaasGroteskText Std (Body)"/>
                        </a:rPr>
                        <a:t>Pay </a:t>
                      </a:r>
                      <a:r>
                        <a:rPr sz="900" b="0">
                          <a:solidFill>
                            <a:srgbClr val="000000"/>
                          </a:solidFill>
                          <a:latin typeface="NeueHaasGroteskText Std (Body)"/>
                        </a:rPr>
                        <a:t>(not </a:t>
                      </a:r>
                      <a:r>
                        <a:rPr sz="900" b="0">
                          <a:solidFill>
                            <a:srgbClr val="000000"/>
                          </a:solidFill>
                          <a:latin typeface="NeueHaasGroteskText Std (Body)"/>
                        </a:rPr>
                        <a:t>available </a:t>
                      </a:r>
                      <a:r>
                        <a:rPr sz="900" b="0">
                          <a:solidFill>
                            <a:srgbClr val="000000"/>
                          </a:solidFill>
                          <a:latin typeface="NeueHaasGroteskText Std (Body)"/>
                        </a:rPr>
                        <a:t>with </a:t>
                      </a:r>
                      <a:r>
                        <a:rPr sz="900" b="0">
                          <a:solidFill>
                            <a:srgbClr val="000000"/>
                          </a:solidFill>
                          <a:latin typeface="NeueHaasGroteskText Std (Body)"/>
                        </a:rPr>
                        <a:t>Group </a:t>
                      </a:r>
                      <a:r>
                        <a:rPr sz="900" b="0">
                          <a:solidFill>
                            <a:srgbClr val="000000"/>
                          </a:solidFill>
                          <a:latin typeface="NeueHaasGroteskText Std (Body)"/>
                        </a:rPr>
                        <a:t>Save </a:t>
                      </a:r>
                      <a:r>
                        <a:rPr sz="900" b="0">
                          <a:solidFill>
                            <a:srgbClr val="000000"/>
                          </a:solidFill>
                          <a:latin typeface="NeueHaasGroteskText Std (Body)"/>
                        </a:rPr>
                        <a:t>Discount) (11/26/16)
</a:t>
                      </a:r>
                      <a:r>
                        <a:rPr sz="900" b="0">
                          <a:solidFill>
                            <a:srgbClr val="00B0F0"/>
                          </a:solidFill>
                          <a:latin typeface="NeueHaasGroteskText Std (Body)"/>
                        </a:rPr>
                        <a:t>Get </a:t>
                      </a:r>
                      <a:r>
                        <a:rPr sz="900" b="0">
                          <a:solidFill>
                            <a:srgbClr val="00B0F0"/>
                          </a:solidFill>
                          <a:latin typeface="NeueHaasGroteskText Std (Body)"/>
                        </a:rPr>
                        <a:t>4 </a:t>
                      </a:r>
                      <a:r>
                        <a:rPr sz="900" b="0">
                          <a:solidFill>
                            <a:srgbClr val="00B0F0"/>
                          </a:solidFill>
                          <a:latin typeface="NeueHaasGroteskText Std (Body)"/>
                        </a:rPr>
                        <a:t>lines </a:t>
                      </a:r>
                      <a:r>
                        <a:rPr sz="900" b="0">
                          <a:solidFill>
                            <a:srgbClr val="00B0F0"/>
                          </a:solidFill>
                          <a:latin typeface="NeueHaasGroteskText Std (Body)"/>
                        </a:rPr>
                        <a:t>of </a:t>
                      </a:r>
                      <a:r>
                        <a:rPr sz="900" b="0">
                          <a:solidFill>
                            <a:srgbClr val="00B0F0"/>
                          </a:solidFill>
                          <a:latin typeface="NeueHaasGroteskText Std (Body)"/>
                        </a:rPr>
                        <a:t>Unlimited </a:t>
                      </a:r>
                      <a:r>
                        <a:rPr sz="900" b="0">
                          <a:solidFill>
                            <a:srgbClr val="00B0F0"/>
                          </a:solidFill>
                          <a:latin typeface="NeueHaasGroteskText Std (Body)"/>
                        </a:rPr>
                        <a:t>data </a:t>
                      </a:r>
                      <a:r>
                        <a:rPr sz="900" b="0">
                          <a:solidFill>
                            <a:srgbClr val="00B0F0"/>
                          </a:solidFill>
                          <a:latin typeface="NeueHaasGroteskText Std (Body)"/>
                        </a:rPr>
                        <a:t>for </a:t>
                      </a:r>
                      <a:r>
                        <a:rPr sz="900" b="1">
                          <a:solidFill>
                            <a:srgbClr val="00B0F0"/>
                          </a:solidFill>
                          <a:latin typeface="NeueHaasGroteskText Std (Body)"/>
                        </a:rPr>
                        <a:t>$100 </a:t>
                      </a:r>
                      <a:r>
                        <a:rPr sz="900" b="0">
                          <a:solidFill>
                            <a:srgbClr val="00B0F0"/>
                          </a:solidFill>
                          <a:latin typeface="NeueHaasGroteskText Std (Body)"/>
                        </a:rPr>
                        <a:t>with </a:t>
                      </a:r>
                      <a:r>
                        <a:rPr sz="900" b="0">
                          <a:solidFill>
                            <a:srgbClr val="00B0F0"/>
                          </a:solidFill>
                          <a:latin typeface="NeueHaasGroteskText Std (Body)"/>
                        </a:rPr>
                        <a:t>Unlimited </a:t>
                      </a:r>
                      <a:r>
                        <a:rPr sz="900" b="0">
                          <a:solidFill>
                            <a:srgbClr val="00B0F0"/>
                          </a:solidFill>
                          <a:latin typeface="NeueHaasGroteskText Std (Body)"/>
                        </a:rPr>
                        <a:t>plan (11/26/16)
</a:t>
                      </a:r>
                    </a:p>
                  </a:txBody>
                  <a:tcPr>
                    <a:solidFill>
                      <a:schemeClr val="accent2"/>
                    </a:solidFill>
                  </a:tcPr>
                </a:tc>
              </a:tr>
            </a:tbl>
          </a:graphicData>
        </a:graphic>
      </p:graphicFrame>
    </p:spTree>
    <p:extLst>
      <p:ext uri="{BB962C8B-B14F-4D97-AF65-F5344CB8AC3E}">
        <p14:creationId xmlns:p14="http://schemas.microsoft.com/office/powerpoint/2010/main" val="132120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Trade-in</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04/28/2018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B0F0"/>
                          </a:solidFill>
                          <a:latin typeface="NeueHaasGroteskText Std (Body)"/>
                        </a:rPr>
                        <a:t>Get </a:t>
                      </a:r>
                      <a:r>
                        <a:rPr sz="900" b="0">
                          <a:solidFill>
                            <a:srgbClr val="00B0F0"/>
                          </a:solidFill>
                          <a:latin typeface="NeueHaasGroteskText Std (Body)"/>
                        </a:rPr>
                        <a:t>up </a:t>
                      </a:r>
                      <a:r>
                        <a:rPr sz="900" b="0">
                          <a:solidFill>
                            <a:srgbClr val="00B0F0"/>
                          </a:solidFill>
                          <a:latin typeface="NeueHaasGroteskText Std (Body)"/>
                        </a:rPr>
                        <a:t>to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select </a:t>
                      </a:r>
                      <a:r>
                        <a:rPr sz="900" b="0">
                          <a:solidFill>
                            <a:srgbClr val="00B0F0"/>
                          </a:solidFill>
                          <a:latin typeface="NeueHaasGroteskText Std (Body)"/>
                        </a:rPr>
                        <a:t>iPhones </a:t>
                      </a:r>
                      <a:r>
                        <a:rPr sz="900" b="0">
                          <a:solidFill>
                            <a:srgbClr val="00B0F0"/>
                          </a:solidFill>
                          <a:latin typeface="NeueHaasGroteskText Std (Body)"/>
                        </a:rPr>
                        <a:t>with </a:t>
                      </a:r>
                      <a:r>
                        <a:rPr sz="900" b="0">
                          <a:solidFill>
                            <a:srgbClr val="00B0F0"/>
                          </a:solidFill>
                          <a:latin typeface="NeueHaasGroteskText Std (Body)"/>
                        </a:rPr>
                        <a:t>trade-in </a:t>
                      </a:r>
                      <a:r>
                        <a:rPr sz="900" b="0">
                          <a:solidFill>
                            <a:srgbClr val="00B0F0"/>
                          </a:solidFill>
                          <a:latin typeface="NeueHaasGroteskText Std (Body)"/>
                        </a:rPr>
                        <a:t> </a:t>
                      </a:r>
                      <a:r>
                        <a:rPr sz="900" b="0">
                          <a:solidFill>
                            <a:srgbClr val="00B0F0"/>
                          </a:solidFill>
                          <a:latin typeface="NeueHaasGroteskText Std (Body)"/>
                        </a:rPr>
                        <a:t>(reqs.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$999.99 </a:t>
                      </a:r>
                      <a:r>
                        <a:rPr sz="900" b="0">
                          <a:solidFill>
                            <a:srgbClr val="00B0F0"/>
                          </a:solidFill>
                          <a:latin typeface="NeueHaasGroteskText Std (Body)"/>
                        </a:rPr>
                        <a:t>device </a:t>
                      </a:r>
                      <a:r>
                        <a:rPr sz="900" b="0">
                          <a:solidFill>
                            <a:srgbClr val="00B0F0"/>
                          </a:solidFill>
                          <a:latin typeface="NeueHaasGroteskText Std (Body)"/>
                        </a:rPr>
                        <a:t>payment </a:t>
                      </a:r>
                      <a:r>
                        <a:rPr sz="900" b="0">
                          <a:solidFill>
                            <a:srgbClr val="00B0F0"/>
                          </a:solidFill>
                          <a:latin typeface="NeueHaasGroteskText Std (Body)"/>
                        </a:rPr>
                        <a:t>purchase, </a:t>
                      </a:r>
                      <a:r>
                        <a:rPr sz="900" b="0">
                          <a:solidFill>
                            <a:srgbClr val="00B0F0"/>
                          </a:solidFill>
                          <a:latin typeface="NeueHaasGroteskText Std (Body)"/>
                        </a:rPr>
                        <a:t>less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$499.99 </a:t>
                      </a:r>
                      <a:r>
                        <a:rPr sz="900" b="0">
                          <a:solidFill>
                            <a:srgbClr val="00B0F0"/>
                          </a:solidFill>
                          <a:latin typeface="NeueHaasGroteskText Std (Body)"/>
                        </a:rPr>
                        <a:t>trade-in </a:t>
                      </a:r>
                      <a:r>
                        <a:rPr sz="900" b="0">
                          <a:solidFill>
                            <a:srgbClr val="00B0F0"/>
                          </a:solidFill>
                          <a:latin typeface="NeueHaasGroteskText Std (Body)"/>
                        </a:rPr>
                        <a:t>credit </a:t>
                      </a:r>
                      <a:r>
                        <a:rPr sz="900" b="0">
                          <a:solidFill>
                            <a:srgbClr val="00B0F0"/>
                          </a:solidFill>
                          <a:latin typeface="NeueHaasGroteskText Std (Body)"/>
                        </a:rPr>
                        <a:t>applied </a:t>
                      </a:r>
                      <a:r>
                        <a:rPr sz="900" b="0">
                          <a:solidFill>
                            <a:srgbClr val="00B0F0"/>
                          </a:solidFill>
                          <a:latin typeface="NeueHaasGroteskText Std (Body)"/>
                        </a:rPr>
                        <a:t>to </a:t>
                      </a:r>
                      <a:r>
                        <a:rPr sz="900" b="0">
                          <a:solidFill>
                            <a:srgbClr val="00B0F0"/>
                          </a:solidFill>
                          <a:latin typeface="NeueHaasGroteskText Std (Body)"/>
                        </a:rPr>
                        <a:t>account </a:t>
                      </a:r>
                      <a:r>
                        <a:rPr sz="900" b="0">
                          <a:solidFill>
                            <a:srgbClr val="00B0F0"/>
                          </a:solidFill>
                          <a:latin typeface="NeueHaasGroteskText Std (Body)"/>
                        </a:rPr>
                        <a:t>over </a:t>
                      </a:r>
                      <a:r>
                        <a:rPr sz="900" b="0">
                          <a:solidFill>
                            <a:srgbClr val="00B0F0"/>
                          </a:solidFill>
                          <a:latin typeface="NeueHaasGroteskText Std (Body)"/>
                        </a:rPr>
                        <a:t>24 </a:t>
                      </a:r>
                      <a:r>
                        <a:rPr sz="900" b="0">
                          <a:solidFill>
                            <a:srgbClr val="00B0F0"/>
                          </a:solidFill>
                          <a:latin typeface="NeueHaasGroteskText Std (Body)"/>
                        </a:rPr>
                        <a:t>mos.) </a:t>
                      </a:r>
                      <a:r>
                        <a:rPr sz="900" b="0">
                          <a:solidFill>
                            <a:srgbClr val="00B0F0"/>
                          </a:solidFill>
                          <a:latin typeface="NeueHaasGroteskText Std (Body)"/>
                        </a:rPr>
                        <a:t> (03/16/18)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a </a:t>
                      </a:r>
                      <a:r>
                        <a:rPr sz="900" b="1">
                          <a:solidFill>
                            <a:srgbClr val="000000"/>
                          </a:solidFill>
                          <a:latin typeface="NeueHaasGroteskText Std (Body)"/>
                        </a:rPr>
                        <a:t>$300 </a:t>
                      </a:r>
                      <a:r>
                        <a:rPr sz="900" b="0">
                          <a:solidFill>
                            <a:srgbClr val="000000"/>
                          </a:solidFill>
                          <a:latin typeface="NeueHaasGroteskText Std (Body)"/>
                        </a:rPr>
                        <a:t>off </a:t>
                      </a:r>
                      <a:r>
                        <a:rPr sz="900" b="0">
                          <a:solidFill>
                            <a:srgbClr val="000000"/>
                          </a:solidFill>
                          <a:latin typeface="NeueHaasGroteskText Std (Body)"/>
                        </a:rPr>
                        <a:t>LG </a:t>
                      </a:r>
                      <a:r>
                        <a:rPr sz="900" b="0">
                          <a:solidFill>
                            <a:srgbClr val="000000"/>
                          </a:solidFill>
                          <a:latin typeface="NeueHaasGroteskText Std (Body)"/>
                        </a:rPr>
                        <a:t>V30 </a:t>
                      </a:r>
                      <a:r>
                        <a:rPr sz="900" b="0">
                          <a:solidFill>
                            <a:srgbClr val="000000"/>
                          </a:solidFill>
                          <a:latin typeface="NeueHaasGroteskText Std (Body)"/>
                        </a:rPr>
                        <a:t>after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trade </a:t>
                      </a:r>
                      <a:r>
                        <a:rPr sz="900" b="0">
                          <a:solidFill>
                            <a:srgbClr val="000000"/>
                          </a:solidFill>
                          <a:latin typeface="NeueHaasGroteskText Std (Body)"/>
                        </a:rPr>
                        <a:t>in </a:t>
                      </a:r>
                      <a:r>
                        <a:rPr sz="900" b="0">
                          <a:solidFill>
                            <a:srgbClr val="000000"/>
                          </a:solidFill>
                          <a:latin typeface="NeueHaasGroteskText Std (Body)"/>
                        </a:rPr>
                        <a:t>elig. </a:t>
                      </a:r>
                      <a:r>
                        <a:rPr sz="900" b="0">
                          <a:solidFill>
                            <a:srgbClr val="000000"/>
                          </a:solidFill>
                          <a:latin typeface="NeueHaasGroteskText Std (Body)"/>
                        </a:rPr>
                        <a:t>smartphone </a:t>
                      </a:r>
                      <a:r>
                        <a:rPr sz="900" b="0">
                          <a:solidFill>
                            <a:srgbClr val="000000"/>
                          </a:solidFill>
                          <a:latin typeface="NeueHaasGroteskText Std (Body)"/>
                        </a:rPr>
                        <a:t>(Req’s </a:t>
                      </a:r>
                      <a:r>
                        <a:rPr sz="900" b="0">
                          <a:solidFill>
                            <a:srgbClr val="000000"/>
                          </a:solidFill>
                          <a:latin typeface="NeueHaasGroteskText Std (Body)"/>
                        </a:rPr>
                        <a:t>min. </a:t>
                      </a:r>
                      <a:r>
                        <a:rPr sz="900" b="1">
                          <a:solidFill>
                            <a:srgbClr val="000000"/>
                          </a:solidFill>
                          <a:latin typeface="NeueHaasGroteskText Std (Body)"/>
                        </a:rPr>
                        <a:t>$45/mo </a:t>
                      </a:r>
                      <a:r>
                        <a:rPr sz="900" b="0">
                          <a:solidFill>
                            <a:srgbClr val="000000"/>
                          </a:solidFill>
                          <a:latin typeface="NeueHaasGroteskText Std (Body)"/>
                        </a:rPr>
                        <a:t>after </a:t>
                      </a:r>
                      <a:r>
                        <a:rPr sz="900" b="0">
                          <a:solidFill>
                            <a:srgbClr val="000000"/>
                          </a:solidFill>
                          <a:latin typeface="NeueHaasGroteskText Std (Body)"/>
                        </a:rPr>
                        <a:t>autopay </a:t>
                      </a:r>
                      <a:r>
                        <a:rPr sz="900" b="0">
                          <a:solidFill>
                            <a:srgbClr val="000000"/>
                          </a:solidFill>
                          <a:latin typeface="NeueHaasGroteskText Std (Body)"/>
                        </a:rPr>
                        <a:t>and </a:t>
                      </a:r>
                      <a:r>
                        <a:rPr sz="900" b="0">
                          <a:solidFill>
                            <a:srgbClr val="000000"/>
                          </a:solidFill>
                          <a:latin typeface="NeueHaasGroteskText Std (Body)"/>
                        </a:rPr>
                        <a:t>paperless </a:t>
                      </a:r>
                      <a:r>
                        <a:rPr sz="900" b="0">
                          <a:solidFill>
                            <a:srgbClr val="000000"/>
                          </a:solidFill>
                          <a:latin typeface="NeueHaasGroteskText Std (Body)"/>
                        </a:rPr>
                        <a:t>billing) </a:t>
                      </a:r>
                      <a:r>
                        <a:rPr sz="900" b="0">
                          <a:solidFill>
                            <a:srgbClr val="000000"/>
                          </a:solidFill>
                          <a:latin typeface="NeueHaasGroteskText Std (Body)"/>
                        </a:rPr>
                        <a:t> (03/02/18)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smartphone </a:t>
                      </a:r>
                      <a:r>
                        <a:rPr sz="900" b="0">
                          <a:solidFill>
                            <a:srgbClr val="000000"/>
                          </a:solidFill>
                          <a:latin typeface="NeueHaasGroteskText Std (Body)"/>
                        </a:rPr>
                        <a:t>with </a:t>
                      </a:r>
                      <a:r>
                        <a:rPr sz="900" b="0">
                          <a:solidFill>
                            <a:srgbClr val="000000"/>
                          </a:solidFill>
                          <a:latin typeface="NeueHaasGroteskText Std (Body)"/>
                        </a:rPr>
                        <a:t>no </a:t>
                      </a:r>
                      <a:r>
                        <a:rPr sz="900" b="0">
                          <a:solidFill>
                            <a:srgbClr val="000000"/>
                          </a:solidFill>
                          <a:latin typeface="NeueHaasGroteskText Std (Body)"/>
                        </a:rPr>
                        <a:t>down </a:t>
                      </a:r>
                      <a:r>
                        <a:rPr sz="900" b="0">
                          <a:solidFill>
                            <a:srgbClr val="000000"/>
                          </a:solidFill>
                          <a:latin typeface="NeueHaasGroteskText Std (Body)"/>
                        </a:rPr>
                        <a:t>payment </a:t>
                      </a:r>
                      <a:r>
                        <a:rPr sz="900" b="0">
                          <a:solidFill>
                            <a:srgbClr val="000000"/>
                          </a:solidFill>
                          <a:latin typeface="NeueHaasGroteskText Std (Body)"/>
                        </a:rPr>
                        <a:t>with </a:t>
                      </a:r>
                      <a:r>
                        <a:rPr sz="900" b="0">
                          <a:solidFill>
                            <a:srgbClr val="000000"/>
                          </a:solidFill>
                          <a:latin typeface="NeueHaasGroteskText Std (Body)"/>
                        </a:rPr>
                        <a:t>JUMP! </a:t>
                      </a:r>
                      <a:r>
                        <a:rPr sz="900" b="0">
                          <a:solidFill>
                            <a:srgbClr val="000000"/>
                          </a:solidFill>
                          <a:latin typeface="NeueHaasGroteskText Std (Body)"/>
                        </a:rPr>
                        <a:t>On </a:t>
                      </a:r>
                      <a:r>
                        <a:rPr sz="900" b="0">
                          <a:solidFill>
                            <a:srgbClr val="000000"/>
                          </a:solidFill>
                          <a:latin typeface="NeueHaasGroteskText Std (Body)"/>
                        </a:rPr>
                        <a:t>Demand. </a:t>
                      </a:r>
                      <a:r>
                        <a:rPr sz="900" b="0">
                          <a:solidFill>
                            <a:srgbClr val="000000"/>
                          </a:solidFill>
                          <a:latin typeface="NeueHaasGroteskText Std (Body)"/>
                        </a:rPr>
                        <a:t>18-month </a:t>
                      </a:r>
                      <a:r>
                        <a:rPr sz="900" b="0">
                          <a:solidFill>
                            <a:srgbClr val="000000"/>
                          </a:solidFill>
                          <a:latin typeface="NeueHaasGroteskText Std (Body)"/>
                        </a:rPr>
                        <a:t>lease </a:t>
                      </a:r>
                      <a:r>
                        <a:rPr sz="900" b="0">
                          <a:solidFill>
                            <a:srgbClr val="000000"/>
                          </a:solidFill>
                          <a:latin typeface="NeueHaasGroteskText Std (Body)"/>
                        </a:rPr>
                        <a:t>agreement. </a:t>
                      </a:r>
                      <a:r>
                        <a:rPr sz="900" b="0">
                          <a:solidFill>
                            <a:srgbClr val="000000"/>
                          </a:solidFill>
                          <a:latin typeface="NeueHaasGroteskText Std (Body)"/>
                        </a:rPr>
                        <a:t>Trade-in </a:t>
                      </a:r>
                      <a:r>
                        <a:rPr sz="900" b="0">
                          <a:solidFill>
                            <a:srgbClr val="000000"/>
                          </a:solidFill>
                          <a:latin typeface="NeueHaasGroteskText Std (Body)"/>
                        </a:rPr>
                        <a:t>and </a:t>
                      </a:r>
                      <a:r>
                        <a:rPr sz="900" b="0">
                          <a:solidFill>
                            <a:srgbClr val="000000"/>
                          </a:solidFill>
                          <a:latin typeface="NeueHaasGroteskText Std (Body)"/>
                        </a:rPr>
                        <a:t>uprade </a:t>
                      </a:r>
                      <a:r>
                        <a:rPr sz="900" b="0">
                          <a:solidFill>
                            <a:srgbClr val="000000"/>
                          </a:solidFill>
                          <a:latin typeface="NeueHaasGroteskText Std (Body)"/>
                        </a:rPr>
                        <a:t>to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device </a:t>
                      </a:r>
                      <a:r>
                        <a:rPr sz="900" b="0">
                          <a:solidFill>
                            <a:srgbClr val="000000"/>
                          </a:solidFill>
                          <a:latin typeface="NeueHaasGroteskText Std (Body)"/>
                        </a:rPr>
                        <a:t>once </a:t>
                      </a:r>
                      <a:r>
                        <a:rPr sz="900" b="0">
                          <a:solidFill>
                            <a:srgbClr val="000000"/>
                          </a:solidFill>
                          <a:latin typeface="NeueHaasGroteskText Std (Body)"/>
                        </a:rPr>
                        <a:t>every </a:t>
                      </a:r>
                      <a:r>
                        <a:rPr sz="900" b="0">
                          <a:solidFill>
                            <a:srgbClr val="000000"/>
                          </a:solidFill>
                          <a:latin typeface="NeueHaasGroteskText Std (Body)"/>
                        </a:rPr>
                        <a:t>30 </a:t>
                      </a:r>
                      <a:r>
                        <a:rPr sz="900" b="0">
                          <a:solidFill>
                            <a:srgbClr val="000000"/>
                          </a:solidFill>
                          <a:latin typeface="NeueHaasGroteskText Std (Body)"/>
                        </a:rPr>
                        <a:t>days. (08/10/17)
</a:t>
                      </a:r>
                    </a:p>
                  </a:txBody>
                  <a:tcPr>
                    <a:solidFill>
                      <a:schemeClr val="accent2"/>
                    </a:solidFill>
                  </a:tcPr>
                </a:tc>
                <a:tc>
                  <a:txBody>
                    <a:bodyPr/>
                    <a:lstStyle/>
                    <a:p/>
                  </a:txBody>
                  <a:tcPr>
                    <a:solidFill>
                      <a:schemeClr val="accent2"/>
                    </a:solidFill>
                  </a:tcPr>
                </a:tc>
                <a:tc>
                  <a:txBody>
                    <a:bodyPr/>
                    <a:lstStyle/>
                    <a:p/>
                  </a:txBody>
                  <a:tcPr>
                    <a:solidFill>
                      <a:schemeClr val="accent2"/>
                    </a:solidFill>
                  </a:tcPr>
                </a:tc>
                <a:tc>
                  <a:txBody>
                    <a:bodyPr/>
                    <a:lstStyle/>
                    <a:p/>
                  </a:txBody>
                  <a:tcPr>
                    <a:solidFill>
                      <a:schemeClr val="accent2"/>
                    </a:solidFill>
                  </a:tcPr>
                </a:tc>
              </a:tr>
            </a:tbl>
          </a:graphicData>
        </a:graphic>
      </p:graphicFrame>
    </p:spTree>
    <p:extLst>
      <p:ext uri="{BB962C8B-B14F-4D97-AF65-F5344CB8AC3E}">
        <p14:creationId xmlns:p14="http://schemas.microsoft.com/office/powerpoint/2010/main" val="964157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Switcher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04/28/2018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B0F0"/>
                          </a:solidFill>
                          <a:latin typeface="NeueHaasGroteskText Std (Body)"/>
                        </a:rPr>
                        <a:t>Get </a:t>
                      </a:r>
                      <a:r>
                        <a:rPr sz="900" b="0">
                          <a:solidFill>
                            <a:srgbClr val="00B0F0"/>
                          </a:solidFill>
                          <a:latin typeface="NeueHaasGroteskText Std (Body)"/>
                        </a:rPr>
                        <a:t>a </a:t>
                      </a:r>
                      <a:r>
                        <a:rPr sz="900" b="1">
                          <a:solidFill>
                            <a:srgbClr val="00B0F0"/>
                          </a:solidFill>
                          <a:latin typeface="NeueHaasGroteskText Std (Body)"/>
                        </a:rPr>
                        <a:t>$150 </a:t>
                      </a:r>
                      <a:r>
                        <a:rPr sz="900" b="0">
                          <a:solidFill>
                            <a:srgbClr val="00B0F0"/>
                          </a:solidFill>
                          <a:latin typeface="NeueHaasGroteskText Std (Body)"/>
                        </a:rPr>
                        <a:t>Prepaid </a:t>
                      </a:r>
                      <a:r>
                        <a:rPr sz="900" b="0">
                          <a:solidFill>
                            <a:srgbClr val="00B0F0"/>
                          </a:solidFill>
                          <a:latin typeface="NeueHaasGroteskText Std (Body)"/>
                        </a:rPr>
                        <a:t>Mastercard </a:t>
                      </a:r>
                      <a:r>
                        <a:rPr sz="900" b="0">
                          <a:solidFill>
                            <a:srgbClr val="00B0F0"/>
                          </a:solidFill>
                          <a:latin typeface="NeueHaasGroteskText Std (Body)"/>
                        </a:rPr>
                        <a:t>when </a:t>
                      </a:r>
                      <a:r>
                        <a:rPr sz="900" b="0">
                          <a:solidFill>
                            <a:srgbClr val="00B0F0"/>
                          </a:solidFill>
                          <a:latin typeface="NeueHaasGroteskText Std (Body)"/>
                        </a:rPr>
                        <a:t>switch </a:t>
                      </a:r>
                      <a:r>
                        <a:rPr sz="900" b="0">
                          <a:solidFill>
                            <a:srgbClr val="00B0F0"/>
                          </a:solidFill>
                          <a:latin typeface="NeueHaasGroteskText Std (Body)"/>
                        </a:rPr>
                        <a:t>and </a:t>
                      </a:r>
                      <a:r>
                        <a:rPr sz="900" b="0">
                          <a:solidFill>
                            <a:srgbClr val="00B0F0"/>
                          </a:solidFill>
                          <a:latin typeface="NeueHaasGroteskText Std (Body)"/>
                        </a:rPr>
                        <a:t>buy </a:t>
                      </a:r>
                      <a:r>
                        <a:rPr sz="900" b="0">
                          <a:solidFill>
                            <a:srgbClr val="00B0F0"/>
                          </a:solidFill>
                          <a:latin typeface="NeueHaasGroteskText Std (Body)"/>
                        </a:rPr>
                        <a:t>your </a:t>
                      </a:r>
                      <a:r>
                        <a:rPr sz="900" b="0">
                          <a:solidFill>
                            <a:srgbClr val="00B0F0"/>
                          </a:solidFill>
                          <a:latin typeface="NeueHaasGroteskText Std (Body)"/>
                        </a:rPr>
                        <a:t>own </a:t>
                      </a:r>
                      <a:r>
                        <a:rPr sz="900" b="0">
                          <a:solidFill>
                            <a:srgbClr val="00B0F0"/>
                          </a:solidFill>
                          <a:latin typeface="NeueHaasGroteskText Std (Body)"/>
                        </a:rPr>
                        <a:t>phone </a:t>
                      </a:r>
                      <a:r>
                        <a:rPr sz="900" b="0">
                          <a:solidFill>
                            <a:srgbClr val="00B0F0"/>
                          </a:solidFill>
                          <a:latin typeface="NeueHaasGroteskText Std (Body)"/>
                        </a:rPr>
                        <a:t>or </a:t>
                      </a:r>
                      <a:r>
                        <a:rPr sz="900" b="0">
                          <a:solidFill>
                            <a:srgbClr val="00B0F0"/>
                          </a:solidFill>
                          <a:latin typeface="NeueHaasGroteskText Std (Body)"/>
                        </a:rPr>
                        <a:t>bring </a:t>
                      </a:r>
                      <a:r>
                        <a:rPr sz="900" b="0">
                          <a:solidFill>
                            <a:srgbClr val="00B0F0"/>
                          </a:solidFill>
                          <a:latin typeface="NeueHaasGroteskText Std (Body)"/>
                        </a:rPr>
                        <a:t>your </a:t>
                      </a:r>
                      <a:r>
                        <a:rPr sz="900" b="0">
                          <a:solidFill>
                            <a:srgbClr val="00B0F0"/>
                          </a:solidFill>
                          <a:latin typeface="NeueHaasGroteskText Std (Body)"/>
                        </a:rPr>
                        <a:t>own </a:t>
                      </a:r>
                      <a:r>
                        <a:rPr sz="900" b="0">
                          <a:solidFill>
                            <a:srgbClr val="00B0F0"/>
                          </a:solidFill>
                          <a:latin typeface="NeueHaasGroteskText Std (Body)"/>
                        </a:rPr>
                        <a:t>device. </a:t>
                      </a:r>
                      <a:r>
                        <a:rPr sz="900" b="0">
                          <a:solidFill>
                            <a:srgbClr val="00B0F0"/>
                          </a:solidFill>
                          <a:latin typeface="NeueHaasGroteskText Std (Body)"/>
                        </a:rPr>
                        <a:t>(reqs. </a:t>
                      </a:r>
                      <a:r>
                        <a:rPr sz="900" b="0">
                          <a:solidFill>
                            <a:srgbClr val="00B0F0"/>
                          </a:solidFill>
                          <a:latin typeface="NeueHaasGroteskText Std (Body)"/>
                        </a:rPr>
                        <a:t>port </a:t>
                      </a:r>
                      <a:r>
                        <a:rPr sz="900" b="0">
                          <a:solidFill>
                            <a:srgbClr val="00B0F0"/>
                          </a:solidFill>
                          <a:latin typeface="NeueHaasGroteskText Std (Body)"/>
                        </a:rPr>
                        <a:t>in </a:t>
                      </a:r>
                      <a:r>
                        <a:rPr sz="900" b="0">
                          <a:solidFill>
                            <a:srgbClr val="00B0F0"/>
                          </a:solidFill>
                          <a:latin typeface="NeueHaasGroteskText Std (Body)"/>
                        </a:rPr>
                        <a:t>and </a:t>
                      </a:r>
                      <a:r>
                        <a:rPr sz="900" b="0">
                          <a:solidFill>
                            <a:srgbClr val="00B0F0"/>
                          </a:solidFill>
                          <a:latin typeface="NeueHaasGroteskText Std (Body)"/>
                        </a:rPr>
                        <a:t>eligible </a:t>
                      </a:r>
                      <a:r>
                        <a:rPr sz="900" b="0">
                          <a:solidFill>
                            <a:srgbClr val="00B0F0"/>
                          </a:solidFill>
                          <a:latin typeface="NeueHaasGroteskText Std (Body)"/>
                        </a:rPr>
                        <a:t>4G </a:t>
                      </a:r>
                      <a:r>
                        <a:rPr sz="900" b="0">
                          <a:solidFill>
                            <a:srgbClr val="00B0F0"/>
                          </a:solidFill>
                          <a:latin typeface="NeueHaasGroteskText Std (Body)"/>
                        </a:rPr>
                        <a:t>LTE </a:t>
                      </a:r>
                      <a:r>
                        <a:rPr sz="900" b="0">
                          <a:solidFill>
                            <a:srgbClr val="00B0F0"/>
                          </a:solidFill>
                          <a:latin typeface="NeueHaasGroteskText Std (Body)"/>
                        </a:rPr>
                        <a:t>smartphone) </a:t>
                      </a:r>
                      <a:r>
                        <a:rPr sz="900" b="0">
                          <a:solidFill>
                            <a:srgbClr val="00B0F0"/>
                          </a:solidFill>
                          <a:latin typeface="NeueHaasGroteskText Std (Body)"/>
                        </a:rPr>
                        <a:t> (05/06/17)
</a:t>
                      </a:r>
                    </a:p>
                  </a:txBody>
                  <a:tcPr>
                    <a:solidFill>
                      <a:schemeClr val="accent2"/>
                    </a:solidFill>
                  </a:tcPr>
                </a:tc>
                <a:tc>
                  <a:txBody>
                    <a:bodyPr/>
                    <a:lstStyle/>
                    <a:p>
                      <a:r>
                        <a:rPr sz="900" b="0">
                          <a:solidFill>
                            <a:srgbClr val="000000"/>
                          </a:solidFill>
                          <a:latin typeface="NeueHaasGroteskText Std (Body)"/>
                        </a:rPr>
                        <a:t>Pay </a:t>
                      </a:r>
                      <a:r>
                        <a:rPr sz="900" b="0">
                          <a:solidFill>
                            <a:srgbClr val="000000"/>
                          </a:solidFill>
                          <a:latin typeface="NeueHaasGroteskText Std (Body)"/>
                        </a:rPr>
                        <a:t>off </a:t>
                      </a:r>
                      <a:r>
                        <a:rPr sz="900" b="0">
                          <a:solidFill>
                            <a:srgbClr val="000000"/>
                          </a:solidFill>
                          <a:latin typeface="NeueHaasGroteskText Std (Body)"/>
                        </a:rPr>
                        <a:t>ETFs </a:t>
                      </a:r>
                      <a:r>
                        <a:rPr sz="900" b="0">
                          <a:solidFill>
                            <a:srgbClr val="000000"/>
                          </a:solidFill>
                          <a:latin typeface="NeueHaasGroteskText Std (Body)"/>
                        </a:rPr>
                        <a:t>with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$650 </a:t>
                      </a:r>
                      <a:r>
                        <a:rPr sz="900" b="0">
                          <a:solidFill>
                            <a:srgbClr val="000000"/>
                          </a:solidFill>
                          <a:latin typeface="NeueHaasGroteskText Std (Body)"/>
                        </a:rPr>
                        <a:t>in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switch </a:t>
                      </a:r>
                      <a:r>
                        <a:rPr sz="900" b="0">
                          <a:solidFill>
                            <a:srgbClr val="000000"/>
                          </a:solidFill>
                          <a:latin typeface="NeueHaasGroteskText Std (Body)"/>
                        </a:rPr>
                        <a:t>to </a:t>
                      </a:r>
                      <a:r>
                        <a:rPr sz="900" b="0">
                          <a:solidFill>
                            <a:srgbClr val="000000"/>
                          </a:solidFill>
                          <a:latin typeface="NeueHaasGroteskText Std (Body)"/>
                        </a:rPr>
                        <a:t>AT&amp;T (03/01/17)
</a:t>
                      </a:r>
                    </a:p>
                  </a:txBody>
                  <a:tcPr>
                    <a:solidFill>
                      <a:schemeClr val="accent2"/>
                    </a:solidFill>
                  </a:tcPr>
                </a:tc>
                <a:tc>
                  <a:txBody>
                    <a:bodyPr/>
                    <a:lstStyle/>
                    <a:p>
                      <a:r>
                        <a:rPr sz="900" b="0">
                          <a:solidFill>
                            <a:srgbClr val="000000"/>
                          </a:solidFill>
                          <a:latin typeface="NeueHaasGroteskText Std (Body)"/>
                        </a:rPr>
                        <a:t>Carrier </a:t>
                      </a:r>
                      <a:r>
                        <a:rPr sz="900" b="0">
                          <a:solidFill>
                            <a:srgbClr val="000000"/>
                          </a:solidFill>
                          <a:latin typeface="NeueHaasGroteskText Std (Body)"/>
                        </a:rPr>
                        <a:t>Freedom: </a:t>
                      </a:r>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$650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to </a:t>
                      </a:r>
                      <a:r>
                        <a:rPr sz="900" b="0">
                          <a:solidFill>
                            <a:srgbClr val="000000"/>
                          </a:solidFill>
                          <a:latin typeface="NeueHaasGroteskText Std (Body)"/>
                        </a:rPr>
                        <a:t>pay </a:t>
                      </a:r>
                      <a:r>
                        <a:rPr sz="900" b="0">
                          <a:solidFill>
                            <a:srgbClr val="000000"/>
                          </a:solidFill>
                          <a:latin typeface="NeueHaasGroteskText Std (Body)"/>
                        </a:rPr>
                        <a:t>early </a:t>
                      </a:r>
                      <a:r>
                        <a:rPr sz="900" b="0">
                          <a:solidFill>
                            <a:srgbClr val="000000"/>
                          </a:solidFill>
                          <a:latin typeface="NeueHaasGroteskText Std (Body)"/>
                        </a:rPr>
                        <a:t>termination </a:t>
                      </a:r>
                      <a:r>
                        <a:rPr sz="900" b="0">
                          <a:solidFill>
                            <a:srgbClr val="000000"/>
                          </a:solidFill>
                          <a:latin typeface="NeueHaasGroteskText Std (Body)"/>
                        </a:rPr>
                        <a:t>fees (11/24/17)
</a:t>
                      </a:r>
                      <a:r>
                        <a:rPr sz="900" b="0">
                          <a:solidFill>
                            <a:srgbClr val="000000"/>
                          </a:solidFill>
                          <a:latin typeface="NeueHaasGroteskText Std (Body)"/>
                        </a:rPr>
                        <a:t>Switch </a:t>
                      </a:r>
                      <a:r>
                        <a:rPr sz="900" b="0">
                          <a:solidFill>
                            <a:srgbClr val="000000"/>
                          </a:solidFill>
                          <a:latin typeface="NeueHaasGroteskText Std (Body)"/>
                        </a:rPr>
                        <a:t>from </a:t>
                      </a:r>
                      <a:r>
                        <a:rPr sz="900" b="0">
                          <a:solidFill>
                            <a:srgbClr val="000000"/>
                          </a:solidFill>
                          <a:latin typeface="NeueHaasGroteskText Std (Body)"/>
                        </a:rPr>
                        <a:t>Verizon, </a:t>
                      </a:r>
                      <a:r>
                        <a:rPr sz="900" b="0">
                          <a:solidFill>
                            <a:srgbClr val="000000"/>
                          </a:solidFill>
                          <a:latin typeface="NeueHaasGroteskText Std (Body)"/>
                        </a:rPr>
                        <a:t>keep </a:t>
                      </a:r>
                      <a:r>
                        <a:rPr sz="900" b="0">
                          <a:solidFill>
                            <a:srgbClr val="000000"/>
                          </a:solidFill>
                          <a:latin typeface="NeueHaasGroteskText Std (Body)"/>
                        </a:rPr>
                        <a:t>your </a:t>
                      </a:r>
                      <a:r>
                        <a:rPr sz="900" b="0">
                          <a:solidFill>
                            <a:srgbClr val="000000"/>
                          </a:solidFill>
                          <a:latin typeface="NeueHaasGroteskText Std (Body)"/>
                        </a:rPr>
                        <a:t>eligible </a:t>
                      </a:r>
                      <a:r>
                        <a:rPr sz="900" b="0">
                          <a:solidFill>
                            <a:srgbClr val="000000"/>
                          </a:solidFill>
                          <a:latin typeface="NeueHaasGroteskText Std (Body)"/>
                        </a:rPr>
                        <a:t>iPhone, </a:t>
                      </a:r>
                      <a:r>
                        <a:rPr sz="900" b="0">
                          <a:solidFill>
                            <a:srgbClr val="000000"/>
                          </a:solidFill>
                          <a:latin typeface="NeueHaasGroteskText Std (Body)"/>
                        </a:rPr>
                        <a:t>Pixel, </a:t>
                      </a:r>
                      <a:r>
                        <a:rPr sz="900" b="0">
                          <a:solidFill>
                            <a:srgbClr val="000000"/>
                          </a:solidFill>
                          <a:latin typeface="NeueHaasGroteskText Std (Body)"/>
                        </a:rPr>
                        <a:t>or </a:t>
                      </a:r>
                      <a:r>
                        <a:rPr sz="900" b="0">
                          <a:solidFill>
                            <a:srgbClr val="000000"/>
                          </a:solidFill>
                          <a:latin typeface="NeueHaasGroteskText Std (Body)"/>
                        </a:rPr>
                        <a:t>Galaxy </a:t>
                      </a:r>
                      <a:r>
                        <a:rPr sz="900" b="0">
                          <a:solidFill>
                            <a:srgbClr val="000000"/>
                          </a:solidFill>
                          <a:latin typeface="NeueHaasGroteskText Std (Body)"/>
                        </a:rPr>
                        <a:t>S8/S8+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remaining </a:t>
                      </a:r>
                      <a:r>
                        <a:rPr sz="900" b="0">
                          <a:solidFill>
                            <a:srgbClr val="000000"/>
                          </a:solidFill>
                          <a:latin typeface="NeueHaasGroteskText Std (Body)"/>
                        </a:rPr>
                        <a:t>balance </a:t>
                      </a:r>
                      <a:r>
                        <a:rPr sz="900" b="0">
                          <a:solidFill>
                            <a:srgbClr val="000000"/>
                          </a:solidFill>
                          <a:latin typeface="NeueHaasGroteskText Std (Body)"/>
                        </a:rPr>
                        <a:t>paid </a:t>
                      </a:r>
                      <a:r>
                        <a:rPr sz="900" b="0">
                          <a:solidFill>
                            <a:srgbClr val="000000"/>
                          </a:solidFill>
                          <a:latin typeface="NeueHaasGroteskText Std (Body)"/>
                        </a:rPr>
                        <a:t>by </a:t>
                      </a:r>
                      <a:r>
                        <a:rPr sz="900" b="0">
                          <a:solidFill>
                            <a:srgbClr val="000000"/>
                          </a:solidFill>
                          <a:latin typeface="NeueHaasGroteskText Std (Body)"/>
                        </a:rPr>
                        <a:t>Prepaid </a:t>
                      </a:r>
                      <a:r>
                        <a:rPr sz="900" b="0">
                          <a:solidFill>
                            <a:srgbClr val="000000"/>
                          </a:solidFill>
                          <a:latin typeface="NeueHaasGroteskText Std (Body)"/>
                        </a:rPr>
                        <a:t>MasterCard </a:t>
                      </a:r>
                      <a:r>
                        <a:rPr sz="900" b="0">
                          <a:solidFill>
                            <a:srgbClr val="000000"/>
                          </a:solidFill>
                          <a:latin typeface="NeueHaasGroteskText Std (Body)"/>
                        </a:rPr>
                        <a:t>(reqs. </a:t>
                      </a:r>
                      <a:r>
                        <a:rPr sz="900" b="0">
                          <a:solidFill>
                            <a:srgbClr val="000000"/>
                          </a:solidFill>
                          <a:latin typeface="NeueHaasGroteskText Std (Body)"/>
                        </a:rPr>
                        <a:t>Verizon </a:t>
                      </a:r>
                      <a:r>
                        <a:rPr sz="900" b="0">
                          <a:solidFill>
                            <a:srgbClr val="000000"/>
                          </a:solidFill>
                          <a:latin typeface="NeueHaasGroteskText Std (Body)"/>
                        </a:rPr>
                        <a:t>port-in </a:t>
                      </a:r>
                      <a:r>
                        <a:rPr sz="900" b="0">
                          <a:solidFill>
                            <a:srgbClr val="000000"/>
                          </a:solidFill>
                          <a:latin typeface="NeueHaasGroteskText Std (Body)"/>
                        </a:rPr>
                        <a:t>and </a:t>
                      </a:r>
                      <a:r>
                        <a:rPr sz="900" b="0">
                          <a:solidFill>
                            <a:srgbClr val="000000"/>
                          </a:solidFill>
                          <a:latin typeface="NeueHaasGroteskText Std (Body)"/>
                        </a:rPr>
                        <a:t>PDP </a:t>
                      </a:r>
                      <a:r>
                        <a:rPr sz="900" b="0">
                          <a:solidFill>
                            <a:srgbClr val="000000"/>
                          </a:solidFill>
                          <a:latin typeface="NeueHaasGroteskText Std (Body)"/>
                        </a:rPr>
                        <a:t>Plus, </a:t>
                      </a:r>
                      <a:r>
                        <a:rPr sz="900" b="0">
                          <a:solidFill>
                            <a:srgbClr val="000000"/>
                          </a:solidFill>
                          <a:latin typeface="NeueHaasGroteskText Std (Body)"/>
                        </a:rPr>
                        <a:t>covers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5 </a:t>
                      </a:r>
                      <a:r>
                        <a:rPr sz="900" b="0">
                          <a:solidFill>
                            <a:srgbClr val="000000"/>
                          </a:solidFill>
                          <a:latin typeface="NeueHaasGroteskText Std (Body)"/>
                        </a:rPr>
                        <a:t>lines; </a:t>
                      </a:r>
                      <a:r>
                        <a:rPr sz="900" b="0">
                          <a:solidFill>
                            <a:srgbClr val="000000"/>
                          </a:solidFill>
                          <a:latin typeface="NeueHaasGroteskText Std (Body)"/>
                        </a:rPr>
                        <a:t>starts </a:t>
                      </a:r>
                      <a:r>
                        <a:rPr sz="900" b="0">
                          <a:solidFill>
                            <a:srgbClr val="000000"/>
                          </a:solidFill>
                          <a:latin typeface="NeueHaasGroteskText Std (Body)"/>
                        </a:rPr>
                        <a:t>5/31) </a:t>
                      </a:r>
                      <a:r>
                        <a:rPr sz="900" b="0">
                          <a:solidFill>
                            <a:srgbClr val="000000"/>
                          </a:solidFill>
                          <a:latin typeface="NeueHaasGroteskText Std (Body)"/>
                        </a:rPr>
                        <a:t> (05/31/17)
</a:t>
                      </a:r>
                    </a:p>
                  </a:txBody>
                  <a:tcPr>
                    <a:solidFill>
                      <a:schemeClr val="accent2"/>
                    </a:solidFill>
                  </a:tcPr>
                </a:tc>
                <a:tc>
                  <a:txBody>
                    <a:bodyPr/>
                    <a:lstStyle/>
                    <a:p>
                      <a:r>
                        <a:rPr sz="900" b="0">
                          <a:solidFill>
                            <a:srgbClr val="000000"/>
                          </a:solidFill>
                          <a:latin typeface="NeueHaasGroteskText Std (Body)"/>
                        </a:rPr>
                        <a:t>Switch </a:t>
                      </a:r>
                      <a:r>
                        <a:rPr sz="900" b="0">
                          <a:solidFill>
                            <a:srgbClr val="000000"/>
                          </a:solidFill>
                          <a:latin typeface="NeueHaasGroteskText Std (Body)"/>
                        </a:rPr>
                        <a:t>to </a:t>
                      </a:r>
                      <a:r>
                        <a:rPr sz="900" b="0">
                          <a:solidFill>
                            <a:srgbClr val="000000"/>
                          </a:solidFill>
                          <a:latin typeface="NeueHaasGroteskText Std (Body)"/>
                        </a:rPr>
                        <a:t>Sprint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$550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via </a:t>
                      </a:r>
                      <a:r>
                        <a:rPr sz="900" b="0">
                          <a:solidFill>
                            <a:srgbClr val="000000"/>
                          </a:solidFill>
                          <a:latin typeface="NeueHaasGroteskText Std (Body)"/>
                        </a:rPr>
                        <a:t>Visa </a:t>
                      </a:r>
                      <a:r>
                        <a:rPr sz="900" b="0">
                          <a:solidFill>
                            <a:srgbClr val="000000"/>
                          </a:solidFill>
                          <a:latin typeface="NeueHaasGroteskText Std (Body)"/>
                        </a:rPr>
                        <a:t>prepaid </a:t>
                      </a:r>
                      <a:r>
                        <a:rPr sz="900" b="0">
                          <a:solidFill>
                            <a:srgbClr val="000000"/>
                          </a:solidFill>
                          <a:latin typeface="NeueHaasGroteskText Std (Body)"/>
                        </a:rPr>
                        <a:t>card </a:t>
                      </a:r>
                      <a:r>
                        <a:rPr sz="900" b="0">
                          <a:solidFill>
                            <a:srgbClr val="000000"/>
                          </a:solidFill>
                          <a:latin typeface="NeueHaasGroteskText Std (Body)"/>
                        </a:rPr>
                        <a:t>(less </a:t>
                      </a:r>
                      <a:r>
                        <a:rPr sz="900" b="0">
                          <a:solidFill>
                            <a:srgbClr val="000000"/>
                          </a:solidFill>
                          <a:latin typeface="NeueHaasGroteskText Std (Body)"/>
                        </a:rPr>
                        <a:t>phone </a:t>
                      </a:r>
                      <a:r>
                        <a:rPr sz="900" b="0">
                          <a:solidFill>
                            <a:srgbClr val="000000"/>
                          </a:solidFill>
                          <a:latin typeface="NeueHaasGroteskText Std (Body)"/>
                        </a:rPr>
                        <a:t>trade-in </a:t>
                      </a:r>
                      <a:r>
                        <a:rPr sz="900" b="0">
                          <a:solidFill>
                            <a:srgbClr val="000000"/>
                          </a:solidFill>
                          <a:latin typeface="NeueHaasGroteskText Std (Body)"/>
                        </a:rPr>
                        <a:t>credit) </a:t>
                      </a:r>
                      <a:r>
                        <a:rPr sz="900" b="0">
                          <a:solidFill>
                            <a:srgbClr val="000000"/>
                          </a:solidFill>
                          <a:latin typeface="NeueHaasGroteskText Std (Body)"/>
                        </a:rPr>
                        <a:t>(reqs. </a:t>
                      </a:r>
                      <a:r>
                        <a:rPr sz="900" b="0">
                          <a:solidFill>
                            <a:srgbClr val="000000"/>
                          </a:solidFill>
                          <a:latin typeface="NeueHaasGroteskText Std (Body)"/>
                        </a:rPr>
                        <a:t>online </a:t>
                      </a:r>
                      <a:r>
                        <a:rPr sz="900" b="0">
                          <a:solidFill>
                            <a:srgbClr val="000000"/>
                          </a:solidFill>
                          <a:latin typeface="NeueHaasGroteskText Std (Body)"/>
                        </a:rPr>
                        <a:t>registration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 (06/29/17)
</a:t>
                      </a:r>
                    </a:p>
                  </a:txBody>
                  <a:tcPr>
                    <a:solidFill>
                      <a:schemeClr val="accent2"/>
                    </a:solidFill>
                  </a:tcPr>
                </a:tc>
                <a:tc>
                  <a:txBody>
                    <a:bodyPr/>
                    <a:lstStyle/>
                    <a:p>
                      <a:r>
                        <a:rPr sz="900" b="0">
                          <a:solidFill>
                            <a:srgbClr val="00B0F0"/>
                          </a:solidFill>
                          <a:latin typeface="NeueHaasGroteskText Std (Body)"/>
                        </a:rPr>
                        <a:t>Get </a:t>
                      </a:r>
                      <a:r>
                        <a:rPr sz="900" b="0">
                          <a:solidFill>
                            <a:srgbClr val="00B0F0"/>
                          </a:solidFill>
                          <a:latin typeface="NeueHaasGroteskText Std (Body)"/>
                        </a:rPr>
                        <a:t>4 </a:t>
                      </a:r>
                      <a:r>
                        <a:rPr sz="900" b="0">
                          <a:solidFill>
                            <a:srgbClr val="00B0F0"/>
                          </a:solidFill>
                          <a:latin typeface="NeueHaasGroteskText Std (Body)"/>
                        </a:rPr>
                        <a:t>lines </a:t>
                      </a:r>
                      <a:r>
                        <a:rPr sz="900" b="0">
                          <a:solidFill>
                            <a:srgbClr val="00B0F0"/>
                          </a:solidFill>
                          <a:latin typeface="NeueHaasGroteskText Std (Body)"/>
                        </a:rPr>
                        <a:t>of </a:t>
                      </a:r>
                      <a:r>
                        <a:rPr sz="900" b="0">
                          <a:solidFill>
                            <a:srgbClr val="00B0F0"/>
                          </a:solidFill>
                          <a:latin typeface="NeueHaasGroteskText Std (Body)"/>
                        </a:rPr>
                        <a:t>unlimited </a:t>
                      </a:r>
                      <a:r>
                        <a:rPr sz="900" b="0">
                          <a:solidFill>
                            <a:srgbClr val="00B0F0"/>
                          </a:solidFill>
                          <a:latin typeface="NeueHaasGroteskText Std (Body)"/>
                        </a:rPr>
                        <a:t>LTE </a:t>
                      </a:r>
                      <a:r>
                        <a:rPr sz="900" b="0">
                          <a:solidFill>
                            <a:srgbClr val="00B0F0"/>
                          </a:solidFill>
                          <a:latin typeface="NeueHaasGroteskText Std (Body)"/>
                        </a:rPr>
                        <a:t>data </a:t>
                      </a:r>
                      <a:r>
                        <a:rPr sz="900" b="0">
                          <a:solidFill>
                            <a:srgbClr val="00B0F0"/>
                          </a:solidFill>
                          <a:latin typeface="NeueHaasGroteskText Std (Body)"/>
                        </a:rPr>
                        <a:t>for </a:t>
                      </a:r>
                      <a:r>
                        <a:rPr sz="900" b="1">
                          <a:solidFill>
                            <a:srgbClr val="00B0F0"/>
                          </a:solidFill>
                          <a:latin typeface="NeueHaasGroteskText Std (Body)"/>
                        </a:rPr>
                        <a:t>$100/mo.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port </a:t>
                      </a:r>
                      <a:r>
                        <a:rPr sz="900" b="0">
                          <a:solidFill>
                            <a:srgbClr val="00B0F0"/>
                          </a:solidFill>
                          <a:latin typeface="NeueHaasGroteskText Std (Body)"/>
                        </a:rPr>
                        <a:t>in </a:t>
                      </a:r>
                      <a:r>
                        <a:rPr sz="900" b="0">
                          <a:solidFill>
                            <a:srgbClr val="00B0F0"/>
                          </a:solidFill>
                          <a:latin typeface="NeueHaasGroteskText Std (Body)"/>
                        </a:rPr>
                        <a:t>at </a:t>
                      </a:r>
                      <a:r>
                        <a:rPr sz="900" b="0">
                          <a:solidFill>
                            <a:srgbClr val="00B0F0"/>
                          </a:solidFill>
                          <a:latin typeface="NeueHaasGroteskText Std (Body)"/>
                        </a:rPr>
                        <a:t>least </a:t>
                      </a:r>
                      <a:r>
                        <a:rPr sz="900" b="0">
                          <a:solidFill>
                            <a:srgbClr val="00B0F0"/>
                          </a:solidFill>
                          <a:latin typeface="NeueHaasGroteskText Std (Body)"/>
                        </a:rPr>
                        <a:t>one </a:t>
                      </a:r>
                      <a:r>
                        <a:rPr sz="900" b="0">
                          <a:solidFill>
                            <a:srgbClr val="00B0F0"/>
                          </a:solidFill>
                          <a:latin typeface="NeueHaasGroteskText Std (Body)"/>
                        </a:rPr>
                        <a:t>eligible </a:t>
                      </a:r>
                      <a:r>
                        <a:rPr sz="900" b="0">
                          <a:solidFill>
                            <a:srgbClr val="00B0F0"/>
                          </a:solidFill>
                          <a:latin typeface="NeueHaasGroteskText Std (Body)"/>
                        </a:rPr>
                        <a:t>wireless </a:t>
                      </a:r>
                      <a:r>
                        <a:rPr sz="900" b="0">
                          <a:solidFill>
                            <a:srgbClr val="00B0F0"/>
                          </a:solidFill>
                          <a:latin typeface="NeueHaasGroteskText Std (Body)"/>
                        </a:rPr>
                        <a:t>number. (01/18/18)
</a:t>
                      </a:r>
                      <a:r>
                        <a:rPr sz="900" b="0">
                          <a:solidFill>
                            <a:srgbClr val="00B0F0"/>
                          </a:solidFill>
                          <a:latin typeface="NeueHaasGroteskText Std (Body)"/>
                        </a:rPr>
                        <a:t>Get </a:t>
                      </a:r>
                      <a:r>
                        <a:rPr sz="900" b="0">
                          <a:solidFill>
                            <a:srgbClr val="00B0F0"/>
                          </a:solidFill>
                          <a:latin typeface="NeueHaasGroteskText Std (Body)"/>
                        </a:rPr>
                        <a:t>2 </a:t>
                      </a:r>
                      <a:r>
                        <a:rPr sz="900" b="0">
                          <a:solidFill>
                            <a:srgbClr val="00B0F0"/>
                          </a:solidFill>
                          <a:latin typeface="NeueHaasGroteskText Std (Body)"/>
                        </a:rPr>
                        <a:t>months </a:t>
                      </a:r>
                      <a:r>
                        <a:rPr sz="900" b="0">
                          <a:solidFill>
                            <a:srgbClr val="00B0F0"/>
                          </a:solidFill>
                          <a:latin typeface="NeueHaasGroteskText Std (Body)"/>
                        </a:rPr>
                        <a:t>unlimited </a:t>
                      </a:r>
                      <a:r>
                        <a:rPr sz="900" b="0">
                          <a:solidFill>
                            <a:srgbClr val="00B0F0"/>
                          </a:solidFill>
                          <a:latin typeface="NeueHaasGroteskText Std (Body)"/>
                        </a:rPr>
                        <a:t>LTE </a:t>
                      </a:r>
                      <a:r>
                        <a:rPr sz="900" b="0">
                          <a:solidFill>
                            <a:srgbClr val="00B0F0"/>
                          </a:solidFill>
                          <a:latin typeface="NeueHaasGroteskText Std (Body)"/>
                        </a:rPr>
                        <a:t>data </a:t>
                      </a:r>
                      <a:r>
                        <a:rPr sz="900" b="0">
                          <a:solidFill>
                            <a:srgbClr val="00B0F0"/>
                          </a:solidFill>
                          <a:latin typeface="NeueHaasGroteskText Std (Body)"/>
                        </a:rPr>
                        <a:t>free. </a:t>
                      </a:r>
                      <a:r>
                        <a:rPr sz="900" b="0">
                          <a:solidFill>
                            <a:srgbClr val="00B0F0"/>
                          </a:solidFill>
                          <a:latin typeface="NeueHaasGroteskText Std (Body)"/>
                        </a:rPr>
                        <a:t>Port-in </a:t>
                      </a:r>
                      <a:r>
                        <a:rPr sz="900" b="0">
                          <a:solidFill>
                            <a:srgbClr val="00B0F0"/>
                          </a:solidFill>
                          <a:latin typeface="NeueHaasGroteskText Std (Body)"/>
                        </a:rPr>
                        <a:t>an </a:t>
                      </a:r>
                      <a:r>
                        <a:rPr sz="900" b="0">
                          <a:solidFill>
                            <a:srgbClr val="00B0F0"/>
                          </a:solidFill>
                          <a:latin typeface="NeueHaasGroteskText Std (Body)"/>
                        </a:rPr>
                        <a:t>existing </a:t>
                      </a:r>
                      <a:r>
                        <a:rPr sz="900" b="0">
                          <a:solidFill>
                            <a:srgbClr val="00B0F0"/>
                          </a:solidFill>
                          <a:latin typeface="NeueHaasGroteskText Std (Body)"/>
                        </a:rPr>
                        <a:t>eligible </a:t>
                      </a:r>
                      <a:r>
                        <a:rPr sz="900" b="0">
                          <a:solidFill>
                            <a:srgbClr val="00B0F0"/>
                          </a:solidFill>
                          <a:latin typeface="NeueHaasGroteskText Std (Body)"/>
                        </a:rPr>
                        <a:t>wireless </a:t>
                      </a:r>
                      <a:r>
                        <a:rPr sz="900" b="0">
                          <a:solidFill>
                            <a:srgbClr val="00B0F0"/>
                          </a:solidFill>
                          <a:latin typeface="NeueHaasGroteskText Std (Body)"/>
                        </a:rPr>
                        <a:t>number </a:t>
                      </a:r>
                      <a:r>
                        <a:rPr sz="900" b="0">
                          <a:solidFill>
                            <a:srgbClr val="00B0F0"/>
                          </a:solidFill>
                          <a:latin typeface="NeueHaasGroteskText Std (Body)"/>
                        </a:rPr>
                        <a:t>to </a:t>
                      </a:r>
                      <a:r>
                        <a:rPr sz="900" b="0">
                          <a:solidFill>
                            <a:srgbClr val="00B0F0"/>
                          </a:solidFill>
                          <a:latin typeface="NeueHaasGroteskText Std (Body)"/>
                        </a:rPr>
                        <a:t>MetroPCS </a:t>
                      </a:r>
                      <a:r>
                        <a:rPr sz="900" b="0">
                          <a:solidFill>
                            <a:srgbClr val="00B0F0"/>
                          </a:solidFill>
                          <a:latin typeface="NeueHaasGroteskText Std (Body)"/>
                        </a:rPr>
                        <a:t>on </a:t>
                      </a:r>
                      <a:r>
                        <a:rPr sz="900" b="0">
                          <a:solidFill>
                            <a:srgbClr val="00B0F0"/>
                          </a:solidFill>
                          <a:latin typeface="NeueHaasGroteskText Std (Body)"/>
                        </a:rPr>
                        <a:t>an </a:t>
                      </a:r>
                      <a:r>
                        <a:rPr sz="900" b="0">
                          <a:solidFill>
                            <a:srgbClr val="00B0F0"/>
                          </a:solidFill>
                          <a:latin typeface="NeueHaasGroteskText Std (Body)"/>
                        </a:rPr>
                        <a:t>unlimited </a:t>
                      </a:r>
                      <a:r>
                        <a:rPr sz="900" b="0">
                          <a:solidFill>
                            <a:srgbClr val="00B0F0"/>
                          </a:solidFill>
                          <a:latin typeface="NeueHaasGroteskText Std (Body)"/>
                        </a:rPr>
                        <a:t>LTE </a:t>
                      </a:r>
                      <a:r>
                        <a:rPr sz="900" b="0">
                          <a:solidFill>
                            <a:srgbClr val="00B0F0"/>
                          </a:solidFill>
                          <a:latin typeface="NeueHaasGroteskText Std (Body)"/>
                        </a:rPr>
                        <a:t>rate </a:t>
                      </a:r>
                      <a:r>
                        <a:rPr sz="900" b="0">
                          <a:solidFill>
                            <a:srgbClr val="00B0F0"/>
                          </a:solidFill>
                          <a:latin typeface="NeueHaasGroteskText Std (Body)"/>
                        </a:rPr>
                        <a:t>plan </a:t>
                      </a:r>
                      <a:r>
                        <a:rPr sz="900" b="0">
                          <a:solidFill>
                            <a:srgbClr val="00B0F0"/>
                          </a:solidFill>
                          <a:latin typeface="NeueHaasGroteskText Std (Body)"/>
                        </a:rPr>
                        <a:t>and </a:t>
                      </a:r>
                      <a:r>
                        <a:rPr sz="900" b="0">
                          <a:solidFill>
                            <a:srgbClr val="00B0F0"/>
                          </a:solidFill>
                          <a:latin typeface="NeueHaasGroteskText Std (Body)"/>
                        </a:rPr>
                        <a:t>receive </a:t>
                      </a:r>
                      <a:r>
                        <a:rPr sz="900" b="0">
                          <a:solidFill>
                            <a:srgbClr val="00B0F0"/>
                          </a:solidFill>
                          <a:latin typeface="NeueHaasGroteskText Std (Body)"/>
                        </a:rPr>
                        <a:t>a </a:t>
                      </a:r>
                      <a:r>
                        <a:rPr sz="900" b="1">
                          <a:solidFill>
                            <a:srgbClr val="00B0F0"/>
                          </a:solidFill>
                          <a:latin typeface="NeueHaasGroteskText Std (Body)"/>
                        </a:rPr>
                        <a:t>$100 </a:t>
                      </a:r>
                      <a:r>
                        <a:rPr sz="900" b="0">
                          <a:solidFill>
                            <a:srgbClr val="00B0F0"/>
                          </a:solidFill>
                          <a:latin typeface="NeueHaasGroteskText Std (Body)"/>
                        </a:rPr>
                        <a:t>MetroPCS </a:t>
                      </a:r>
                      <a:r>
                        <a:rPr sz="900" b="0">
                          <a:solidFill>
                            <a:srgbClr val="00B0F0"/>
                          </a:solidFill>
                          <a:latin typeface="NeueHaasGroteskText Std (Body)"/>
                        </a:rPr>
                        <a:t>Prepaid </a:t>
                      </a:r>
                      <a:r>
                        <a:rPr sz="900" b="0">
                          <a:solidFill>
                            <a:srgbClr val="00B0F0"/>
                          </a:solidFill>
                          <a:latin typeface="NeueHaasGroteskText Std (Body)"/>
                        </a:rPr>
                        <a:t>Mastercard </a:t>
                      </a:r>
                      <a:r>
                        <a:rPr sz="900" b="0">
                          <a:solidFill>
                            <a:srgbClr val="00B0F0"/>
                          </a:solidFill>
                          <a:latin typeface="NeueHaasGroteskText Std (Body)"/>
                        </a:rPr>
                        <a:t>card (04/12/18)
</a:t>
                      </a:r>
                      <a:r>
                        <a:rPr sz="900" b="0">
                          <a:solidFill>
                            <a:srgbClr val="00B0F0"/>
                          </a:solidFill>
                          <a:latin typeface="NeueHaasGroteskText Std (Body)"/>
                        </a:rPr>
                        <a:t>Port-in </a:t>
                      </a:r>
                      <a:r>
                        <a:rPr sz="900" b="0">
                          <a:solidFill>
                            <a:srgbClr val="00B0F0"/>
                          </a:solidFill>
                          <a:latin typeface="NeueHaasGroteskText Std (Body)"/>
                        </a:rPr>
                        <a:t>an </a:t>
                      </a:r>
                      <a:r>
                        <a:rPr sz="900" b="0">
                          <a:solidFill>
                            <a:srgbClr val="00B0F0"/>
                          </a:solidFill>
                          <a:latin typeface="NeueHaasGroteskText Std (Body)"/>
                        </a:rPr>
                        <a:t>existing </a:t>
                      </a:r>
                      <a:r>
                        <a:rPr sz="900" b="0">
                          <a:solidFill>
                            <a:srgbClr val="00B0F0"/>
                          </a:solidFill>
                          <a:latin typeface="NeueHaasGroteskText Std (Body)"/>
                        </a:rPr>
                        <a:t>line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Samsung </a:t>
                      </a:r>
                      <a:r>
                        <a:rPr sz="900" b="0">
                          <a:solidFill>
                            <a:srgbClr val="00B0F0"/>
                          </a:solidFill>
                          <a:latin typeface="NeueHaasGroteskText Std (Body)"/>
                        </a:rPr>
                        <a:t>Galaxy </a:t>
                      </a:r>
                      <a:r>
                        <a:rPr sz="900" b="0">
                          <a:solidFill>
                            <a:srgbClr val="00B0F0"/>
                          </a:solidFill>
                          <a:latin typeface="NeueHaasGroteskText Std (Body)"/>
                        </a:rPr>
                        <a:t>J3 </a:t>
                      </a:r>
                      <a:r>
                        <a:rPr sz="900" b="0">
                          <a:solidFill>
                            <a:srgbClr val="00B0F0"/>
                          </a:solidFill>
                          <a:latin typeface="NeueHaasGroteskText Std (Body)"/>
                        </a:rPr>
                        <a:t>Prime, </a:t>
                      </a:r>
                      <a:r>
                        <a:rPr sz="900" b="0">
                          <a:solidFill>
                            <a:srgbClr val="00B0F0"/>
                          </a:solidFill>
                          <a:latin typeface="NeueHaasGroteskText Std (Body)"/>
                        </a:rPr>
                        <a:t>LG </a:t>
                      </a:r>
                      <a:r>
                        <a:rPr sz="900" b="0">
                          <a:solidFill>
                            <a:srgbClr val="00B0F0"/>
                          </a:solidFill>
                          <a:latin typeface="NeueHaasGroteskText Std (Body)"/>
                        </a:rPr>
                        <a:t>Aristo </a:t>
                      </a:r>
                      <a:r>
                        <a:rPr sz="900" b="0">
                          <a:solidFill>
                            <a:srgbClr val="00B0F0"/>
                          </a:solidFill>
                          <a:latin typeface="NeueHaasGroteskText Std (Body)"/>
                        </a:rPr>
                        <a:t>2, </a:t>
                      </a:r>
                      <a:r>
                        <a:rPr sz="900" b="0">
                          <a:solidFill>
                            <a:srgbClr val="00B0F0"/>
                          </a:solidFill>
                          <a:latin typeface="NeueHaasGroteskText Std (Body)"/>
                        </a:rPr>
                        <a:t>Moto </a:t>
                      </a:r>
                      <a:r>
                        <a:rPr sz="900" b="0">
                          <a:solidFill>
                            <a:srgbClr val="00B0F0"/>
                          </a:solidFill>
                          <a:latin typeface="NeueHaasGroteskText Std (Body)"/>
                        </a:rPr>
                        <a:t>e4, </a:t>
                      </a:r>
                      <a:r>
                        <a:rPr sz="900" b="0">
                          <a:solidFill>
                            <a:srgbClr val="00B0F0"/>
                          </a:solidFill>
                          <a:latin typeface="NeueHaasGroteskText Std (Body)"/>
                        </a:rPr>
                        <a:t>ZTE </a:t>
                      </a:r>
                      <a:r>
                        <a:rPr sz="900" b="0">
                          <a:solidFill>
                            <a:srgbClr val="00B0F0"/>
                          </a:solidFill>
                          <a:latin typeface="NeueHaasGroteskText Std (Body)"/>
                        </a:rPr>
                        <a:t>Avid </a:t>
                      </a:r>
                      <a:r>
                        <a:rPr sz="900" b="0">
                          <a:solidFill>
                            <a:srgbClr val="00B0F0"/>
                          </a:solidFill>
                          <a:latin typeface="NeueHaasGroteskText Std (Body)"/>
                        </a:rPr>
                        <a:t>4, </a:t>
                      </a:r>
                      <a:r>
                        <a:rPr sz="900" b="0">
                          <a:solidFill>
                            <a:srgbClr val="00B0F0"/>
                          </a:solidFill>
                          <a:latin typeface="NeueHaasGroteskText Std (Body)"/>
                        </a:rPr>
                        <a:t>or </a:t>
                      </a:r>
                      <a:r>
                        <a:rPr sz="900" b="0">
                          <a:solidFill>
                            <a:srgbClr val="00B0F0"/>
                          </a:solidFill>
                          <a:latin typeface="NeueHaasGroteskText Std (Body)"/>
                        </a:rPr>
                        <a:t>Coolpad </a:t>
                      </a:r>
                      <a:r>
                        <a:rPr sz="900" b="0">
                          <a:solidFill>
                            <a:srgbClr val="00B0F0"/>
                          </a:solidFill>
                          <a:latin typeface="NeueHaasGroteskText Std (Body)"/>
                        </a:rPr>
                        <a:t>Defiant </a:t>
                      </a:r>
                      <a:r>
                        <a:rPr sz="900" b="0">
                          <a:solidFill>
                            <a:srgbClr val="00B0F0"/>
                          </a:solidFill>
                          <a:latin typeface="NeueHaasGroteskText Std (Body)"/>
                        </a:rPr>
                        <a:t>for </a:t>
                      </a:r>
                      <a:r>
                        <a:rPr sz="900" b="0">
                          <a:solidFill>
                            <a:srgbClr val="00B0F0"/>
                          </a:solidFill>
                          <a:latin typeface="NeueHaasGroteskText Std (Body)"/>
                        </a:rPr>
                        <a:t>free (04/12/18)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Alcatel </a:t>
                      </a:r>
                      <a:r>
                        <a:rPr sz="900" b="0">
                          <a:solidFill>
                            <a:srgbClr val="000000"/>
                          </a:solidFill>
                          <a:latin typeface="NeueHaasGroteskText Std (Body)"/>
                        </a:rPr>
                        <a:t>OneTouch </a:t>
                      </a:r>
                      <a:r>
                        <a:rPr sz="900" b="0">
                          <a:solidFill>
                            <a:srgbClr val="000000"/>
                          </a:solidFill>
                          <a:latin typeface="NeueHaasGroteskText Std (Body)"/>
                        </a:rPr>
                        <a:t>Idol </a:t>
                      </a:r>
                      <a:r>
                        <a:rPr sz="900" b="0">
                          <a:solidFill>
                            <a:srgbClr val="000000"/>
                          </a:solidFill>
                          <a:latin typeface="NeueHaasGroteskText Std (Body)"/>
                        </a:rPr>
                        <a:t>3 </a:t>
                      </a:r>
                      <a:r>
                        <a:rPr sz="900" b="0">
                          <a:solidFill>
                            <a:srgbClr val="000000"/>
                          </a:solidFill>
                          <a:latin typeface="NeueHaasGroteskText Std (Body)"/>
                        </a:rPr>
                        <a:t>for </a:t>
                      </a:r>
                      <a:r>
                        <a:rPr sz="900" b="1">
                          <a:solidFill>
                            <a:srgbClr val="000000"/>
                          </a:solidFill>
                          <a:latin typeface="NeueHaasGroteskText Std (Body)"/>
                        </a:rPr>
                        <a:t>$19.99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(03/31/18)
</a:t>
                      </a:r>
                      <a:r>
                        <a:rPr sz="900" b="0">
                          <a:solidFill>
                            <a:srgbClr val="00B0F0"/>
                          </a:solidFill>
                          <a:latin typeface="NeueHaasGroteskText Std (Body)"/>
                        </a:rPr>
                        <a:t>Online </a:t>
                      </a:r>
                      <a:r>
                        <a:rPr sz="900" b="0">
                          <a:solidFill>
                            <a:srgbClr val="00B0F0"/>
                          </a:solidFill>
                          <a:latin typeface="NeueHaasGroteskText Std (Body)"/>
                        </a:rPr>
                        <a:t>Only: </a:t>
                      </a:r>
                      <a:r>
                        <a:rPr sz="900" b="0">
                          <a:solidFill>
                            <a:srgbClr val="00B0F0"/>
                          </a:solidFill>
                          <a:latin typeface="NeueHaasGroteskText Std (Body)"/>
                        </a:rPr>
                        <a:t>Get </a:t>
                      </a:r>
                      <a:r>
                        <a:rPr sz="900" b="1">
                          <a:solidFill>
                            <a:srgbClr val="00B0F0"/>
                          </a:solidFill>
                          <a:latin typeface="NeueHaasGroteskText Std (Body)"/>
                        </a:rPr>
                        <a:t>$200 </a:t>
                      </a:r>
                      <a:r>
                        <a:rPr sz="900" b="0">
                          <a:solidFill>
                            <a:srgbClr val="00B0F0"/>
                          </a:solidFill>
                          <a:latin typeface="NeueHaasGroteskText Std (Body)"/>
                        </a:rPr>
                        <a:t>off </a:t>
                      </a:r>
                      <a:r>
                        <a:rPr sz="900" b="0">
                          <a:solidFill>
                            <a:srgbClr val="00B0F0"/>
                          </a:solidFill>
                          <a:latin typeface="NeueHaasGroteskText Std (Body)"/>
                        </a:rPr>
                        <a:t>selected </a:t>
                      </a:r>
                      <a:r>
                        <a:rPr sz="900" b="0">
                          <a:solidFill>
                            <a:srgbClr val="00B0F0"/>
                          </a:solidFill>
                          <a:latin typeface="NeueHaasGroteskText Std (Body)"/>
                        </a:rPr>
                        <a:t>smartphones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a:t>
                      </a:r>
                      <a:r>
                        <a:rPr sz="900" b="0">
                          <a:solidFill>
                            <a:srgbClr val="00B0F0"/>
                          </a:solidFill>
                          <a:latin typeface="NeueHaasGroteskText Std (Body)"/>
                        </a:rPr>
                        <a:t> (03/30/18)
</a:t>
                      </a:r>
                      <a:r>
                        <a:rPr sz="900" b="0">
                          <a:solidFill>
                            <a:srgbClr val="00B0F0"/>
                          </a:solidFill>
                          <a:latin typeface="NeueHaasGroteskText Std (Body)"/>
                        </a:rPr>
                        <a:t>Get </a:t>
                      </a:r>
                      <a:r>
                        <a:rPr sz="900" b="0">
                          <a:solidFill>
                            <a:srgbClr val="00B0F0"/>
                          </a:solidFill>
                          <a:latin typeface="NeueHaasGroteskText Std (Body)"/>
                        </a:rPr>
                        <a:t>Alcatel </a:t>
                      </a:r>
                      <a:r>
                        <a:rPr sz="900" b="0">
                          <a:solidFill>
                            <a:srgbClr val="00B0F0"/>
                          </a:solidFill>
                          <a:latin typeface="NeueHaasGroteskText Std (Body)"/>
                        </a:rPr>
                        <a:t>Verso </a:t>
                      </a:r>
                      <a:r>
                        <a:rPr sz="900" b="1">
                          <a:solidFill>
                            <a:srgbClr val="00B0F0"/>
                          </a:solidFill>
                          <a:latin typeface="NeueHaasGroteskText Std (Body)"/>
                        </a:rPr>
                        <a:t>free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(01/22/17)
</a:t>
                      </a:r>
                      <a:r>
                        <a:rPr sz="900" b="0">
                          <a:solidFill>
                            <a:srgbClr val="000000"/>
                          </a:solidFill>
                          <a:latin typeface="NeueHaasGroteskText Std (Body)"/>
                        </a:rPr>
                        <a:t>Get </a:t>
                      </a:r>
                      <a:r>
                        <a:rPr sz="900" b="0">
                          <a:solidFill>
                            <a:srgbClr val="000000"/>
                          </a:solidFill>
                          <a:latin typeface="NeueHaasGroteskText Std (Body)"/>
                        </a:rPr>
                        <a:t>Alcatel </a:t>
                      </a:r>
                      <a:r>
                        <a:rPr sz="900" b="0">
                          <a:solidFill>
                            <a:srgbClr val="000000"/>
                          </a:solidFill>
                          <a:latin typeface="NeueHaasGroteskText Std (Body)"/>
                        </a:rPr>
                        <a:t>PULSEMIX </a:t>
                      </a:r>
                      <a:r>
                        <a:rPr sz="900" b="0">
                          <a:solidFill>
                            <a:srgbClr val="000000"/>
                          </a:solidFill>
                          <a:latin typeface="NeueHaasGroteskText Std (Body)"/>
                        </a:rPr>
                        <a:t>for </a:t>
                      </a:r>
                      <a:r>
                        <a:rPr sz="900" b="1">
                          <a:solidFill>
                            <a:srgbClr val="000000"/>
                          </a:solidFill>
                          <a:latin typeface="NeueHaasGroteskText Std (Body)"/>
                        </a:rPr>
                        <a:t>$9.99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(01/15/17)
</a:t>
                      </a:r>
                      <a:r>
                        <a:rPr sz="900" b="0">
                          <a:solidFill>
                            <a:srgbClr val="000000"/>
                          </a:solidFill>
                          <a:latin typeface="NeueHaasGroteskText Std (Body)"/>
                        </a:rPr>
                        <a:t>Get </a:t>
                      </a:r>
                      <a:r>
                        <a:rPr sz="900" b="0">
                          <a:solidFill>
                            <a:srgbClr val="000000"/>
                          </a:solidFill>
                          <a:latin typeface="NeueHaasGroteskText Std (Body)"/>
                        </a:rPr>
                        <a:t>Samsung </a:t>
                      </a:r>
                      <a:r>
                        <a:rPr sz="900" b="0">
                          <a:solidFill>
                            <a:srgbClr val="000000"/>
                          </a:solidFill>
                          <a:latin typeface="NeueHaasGroteskText Std (Body)"/>
                        </a:rPr>
                        <a:t>Amp </a:t>
                      </a:r>
                      <a:r>
                        <a:rPr sz="900" b="0">
                          <a:solidFill>
                            <a:srgbClr val="000000"/>
                          </a:solidFill>
                          <a:latin typeface="NeueHaasGroteskText Std (Body)"/>
                        </a:rPr>
                        <a:t>2 </a:t>
                      </a:r>
                      <a:r>
                        <a:rPr sz="900" b="0">
                          <a:solidFill>
                            <a:srgbClr val="000000"/>
                          </a:solidFill>
                          <a:latin typeface="NeueHaasGroteskText Std (Body)"/>
                        </a:rPr>
                        <a:t>(32 </a:t>
                      </a:r>
                      <a:r>
                        <a:rPr sz="900" b="0">
                          <a:solidFill>
                            <a:srgbClr val="000000"/>
                          </a:solidFill>
                          <a:latin typeface="NeueHaasGroteskText Std (Body)"/>
                        </a:rPr>
                        <a:t>GB) </a:t>
                      </a:r>
                      <a:r>
                        <a:rPr sz="900" b="1">
                          <a:solidFill>
                            <a:srgbClr val="000000"/>
                          </a:solidFill>
                          <a:latin typeface="NeueHaasGroteskText Std (Body)"/>
                        </a:rPr>
                        <a:t>free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(02/07/18)
</a:t>
                      </a:r>
                      <a:r>
                        <a:rPr sz="900" b="0">
                          <a:solidFill>
                            <a:srgbClr val="000000"/>
                          </a:solidFill>
                          <a:latin typeface="NeueHaasGroteskText Std (Body)"/>
                        </a:rPr>
                        <a:t>Get </a:t>
                      </a:r>
                      <a:r>
                        <a:rPr sz="900" b="0">
                          <a:solidFill>
                            <a:srgbClr val="000000"/>
                          </a:solidFill>
                          <a:latin typeface="NeueHaasGroteskText Std (Body)"/>
                        </a:rPr>
                        <a:t>ZTE </a:t>
                      </a:r>
                      <a:r>
                        <a:rPr sz="900" b="0">
                          <a:solidFill>
                            <a:srgbClr val="000000"/>
                          </a:solidFill>
                          <a:latin typeface="NeueHaasGroteskText Std (Body)"/>
                        </a:rPr>
                        <a:t>Blade </a:t>
                      </a:r>
                      <a:r>
                        <a:rPr sz="900" b="0">
                          <a:solidFill>
                            <a:srgbClr val="000000"/>
                          </a:solidFill>
                          <a:latin typeface="NeueHaasGroteskText Std (Body)"/>
                        </a:rPr>
                        <a:t>X </a:t>
                      </a:r>
                      <a:r>
                        <a:rPr sz="900" b="0">
                          <a:solidFill>
                            <a:srgbClr val="000000"/>
                          </a:solidFill>
                          <a:latin typeface="NeueHaasGroteskText Std (Body)"/>
                        </a:rPr>
                        <a:t>Max </a:t>
                      </a:r>
                      <a:r>
                        <a:rPr sz="900" b="0">
                          <a:solidFill>
                            <a:srgbClr val="000000"/>
                          </a:solidFill>
                          <a:latin typeface="NeueHaasGroteskText Std (Body)"/>
                        </a:rPr>
                        <a:t>for </a:t>
                      </a:r>
                      <a:r>
                        <a:rPr sz="900" b="1">
                          <a:solidFill>
                            <a:srgbClr val="000000"/>
                          </a:solidFill>
                          <a:latin typeface="NeueHaasGroteskText Std (Body)"/>
                        </a:rPr>
                        <a:t>$99.99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(01/15/17)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Samsung </a:t>
                      </a:r>
                      <a:r>
                        <a:rPr sz="900" b="0">
                          <a:solidFill>
                            <a:srgbClr val="000000"/>
                          </a:solidFill>
                          <a:latin typeface="NeueHaasGroteskText Std (Body)"/>
                        </a:rPr>
                        <a:t>Halo </a:t>
                      </a:r>
                      <a:r>
                        <a:rPr sz="900" b="0">
                          <a:solidFill>
                            <a:srgbClr val="000000"/>
                          </a:solidFill>
                          <a:latin typeface="NeueHaasGroteskText Std (Body)"/>
                        </a:rPr>
                        <a:t>(32 </a:t>
                      </a:r>
                      <a:r>
                        <a:rPr sz="900" b="0">
                          <a:solidFill>
                            <a:srgbClr val="000000"/>
                          </a:solidFill>
                          <a:latin typeface="NeueHaasGroteskText Std (Body)"/>
                        </a:rPr>
                        <a:t>GB) </a:t>
                      </a:r>
                      <a:r>
                        <a:rPr sz="900" b="0">
                          <a:solidFill>
                            <a:srgbClr val="000000"/>
                          </a:solidFill>
                          <a:latin typeface="NeueHaasGroteskText Std (Body)"/>
                        </a:rPr>
                        <a:t>for </a:t>
                      </a:r>
                      <a:r>
                        <a:rPr sz="900" b="1">
                          <a:solidFill>
                            <a:srgbClr val="000000"/>
                          </a:solidFill>
                          <a:latin typeface="NeueHaasGroteskText Std (Body)"/>
                        </a:rPr>
                        <a:t>$149.99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(01/26/18)
</a:t>
                      </a:r>
                      <a:r>
                        <a:rPr sz="900" b="0">
                          <a:solidFill>
                            <a:srgbClr val="000000"/>
                          </a:solidFill>
                          <a:latin typeface="NeueHaasGroteskText Std (Body)"/>
                        </a:rPr>
                        <a:t>Get </a:t>
                      </a:r>
                      <a:r>
                        <a:rPr sz="900" b="0">
                          <a:solidFill>
                            <a:srgbClr val="000000"/>
                          </a:solidFill>
                          <a:latin typeface="NeueHaasGroteskText Std (Body)"/>
                        </a:rPr>
                        <a:t>Amp </a:t>
                      </a:r>
                      <a:r>
                        <a:rPr sz="900" b="0">
                          <a:solidFill>
                            <a:srgbClr val="000000"/>
                          </a:solidFill>
                          <a:latin typeface="NeueHaasGroteskText Std (Body)"/>
                        </a:rPr>
                        <a:t>Prime </a:t>
                      </a:r>
                      <a:r>
                        <a:rPr sz="900" b="0">
                          <a:solidFill>
                            <a:srgbClr val="000000"/>
                          </a:solidFill>
                          <a:latin typeface="NeueHaasGroteskText Std (Body)"/>
                        </a:rPr>
                        <a:t>2 </a:t>
                      </a:r>
                      <a:r>
                        <a:rPr sz="900" b="0">
                          <a:solidFill>
                            <a:srgbClr val="000000"/>
                          </a:solidFill>
                          <a:latin typeface="NeueHaasGroteskText Std (Body)"/>
                        </a:rPr>
                        <a:t>for </a:t>
                      </a:r>
                      <a:r>
                        <a:rPr sz="900" b="1">
                          <a:solidFill>
                            <a:srgbClr val="000000"/>
                          </a:solidFill>
                          <a:latin typeface="NeueHaasGroteskText Std (Body)"/>
                        </a:rPr>
                        <a:t>$49.99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(11/10/17)
</a:t>
                      </a:r>
                      <a:r>
                        <a:rPr sz="900" b="0">
                          <a:solidFill>
                            <a:srgbClr val="00B0F0"/>
                          </a:solidFill>
                          <a:latin typeface="NeueHaasGroteskText Std (Body)"/>
                        </a:rPr>
                        <a:t>Get </a:t>
                      </a:r>
                      <a:r>
                        <a:rPr sz="900" b="0">
                          <a:solidFill>
                            <a:srgbClr val="00B0F0"/>
                          </a:solidFill>
                          <a:latin typeface="NeueHaasGroteskText Std (Body)"/>
                        </a:rPr>
                        <a:t>ZTE </a:t>
                      </a:r>
                      <a:r>
                        <a:rPr sz="900" b="0">
                          <a:solidFill>
                            <a:srgbClr val="00B0F0"/>
                          </a:solidFill>
                          <a:latin typeface="NeueHaasGroteskText Std (Body)"/>
                        </a:rPr>
                        <a:t>Overture </a:t>
                      </a:r>
                      <a:r>
                        <a:rPr sz="900" b="0">
                          <a:solidFill>
                            <a:srgbClr val="00B0F0"/>
                          </a:solidFill>
                          <a:latin typeface="NeueHaasGroteskText Std (Body)"/>
                        </a:rPr>
                        <a:t>3 </a:t>
                      </a:r>
                      <a:r>
                        <a:rPr sz="900" b="1">
                          <a:solidFill>
                            <a:srgbClr val="00B0F0"/>
                          </a:solidFill>
                          <a:latin typeface="NeueHaasGroteskText Std (Body)"/>
                        </a:rPr>
                        <a:t>free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a:t>
                      </a:r>
                      <a:r>
                        <a:rPr sz="900" b="0">
                          <a:solidFill>
                            <a:srgbClr val="00B0F0"/>
                          </a:solidFill>
                          <a:latin typeface="NeueHaasGroteskText Std (Body)"/>
                        </a:rPr>
                        <a:t>and </a:t>
                      </a:r>
                      <a:r>
                        <a:rPr sz="900" b="0">
                          <a:solidFill>
                            <a:srgbClr val="00B0F0"/>
                          </a:solidFill>
                          <a:latin typeface="NeueHaasGroteskText Std (Body)"/>
                        </a:rPr>
                        <a:t>subscribing </a:t>
                      </a:r>
                      <a:r>
                        <a:rPr sz="900" b="0">
                          <a:solidFill>
                            <a:srgbClr val="00B0F0"/>
                          </a:solidFill>
                          <a:latin typeface="NeueHaasGroteskText Std (Body)"/>
                        </a:rPr>
                        <a:t>to </a:t>
                      </a:r>
                      <a:r>
                        <a:rPr sz="900" b="0">
                          <a:solidFill>
                            <a:srgbClr val="00B0F0"/>
                          </a:solidFill>
                          <a:latin typeface="NeueHaasGroteskText Std (Body)"/>
                        </a:rPr>
                        <a:t>at </a:t>
                      </a:r>
                      <a:r>
                        <a:rPr sz="900" b="0">
                          <a:solidFill>
                            <a:srgbClr val="00B0F0"/>
                          </a:solidFill>
                          <a:latin typeface="NeueHaasGroteskText Std (Body)"/>
                        </a:rPr>
                        <a:t>least </a:t>
                      </a:r>
                      <a:r>
                        <a:rPr sz="900" b="0">
                          <a:solidFill>
                            <a:srgbClr val="00B0F0"/>
                          </a:solidFill>
                          <a:latin typeface="NeueHaasGroteskText Std (Body)"/>
                        </a:rPr>
                        <a:t>a </a:t>
                      </a:r>
                      <a:r>
                        <a:rPr sz="900" b="1">
                          <a:solidFill>
                            <a:srgbClr val="00B0F0"/>
                          </a:solidFill>
                          <a:latin typeface="NeueHaasGroteskText Std (Body)"/>
                        </a:rPr>
                        <a:t>$30/mo. </a:t>
                      </a:r>
                      <a:r>
                        <a:rPr sz="900" b="0">
                          <a:solidFill>
                            <a:srgbClr val="00B0F0"/>
                          </a:solidFill>
                          <a:latin typeface="NeueHaasGroteskText Std (Body)"/>
                        </a:rPr>
                        <a:t>plan </a:t>
                      </a:r>
                      <a:r>
                        <a:rPr sz="900" b="0">
                          <a:solidFill>
                            <a:srgbClr val="00B0F0"/>
                          </a:solidFill>
                          <a:latin typeface="NeueHaasGroteskText Std (Body)"/>
                        </a:rPr>
                        <a:t> (11/10/17)
</a:t>
                      </a:r>
                      <a:r>
                        <a:rPr sz="900" b="0">
                          <a:solidFill>
                            <a:srgbClr val="000000"/>
                          </a:solidFill>
                          <a:latin typeface="NeueHaasGroteskText Std (Body)"/>
                        </a:rPr>
                        <a:t>Get </a:t>
                      </a:r>
                      <a:r>
                        <a:rPr sz="900" b="0">
                          <a:solidFill>
                            <a:srgbClr val="000000"/>
                          </a:solidFill>
                          <a:latin typeface="NeueHaasGroteskText Std (Body)"/>
                        </a:rPr>
                        <a:t>Alcatel </a:t>
                      </a:r>
                      <a:r>
                        <a:rPr sz="900" b="0">
                          <a:solidFill>
                            <a:srgbClr val="000000"/>
                          </a:solidFill>
                          <a:latin typeface="NeueHaasGroteskText Std (Body)"/>
                        </a:rPr>
                        <a:t>Idol </a:t>
                      </a:r>
                      <a:r>
                        <a:rPr sz="900" b="0">
                          <a:solidFill>
                            <a:srgbClr val="000000"/>
                          </a:solidFill>
                          <a:latin typeface="NeueHaasGroteskText Std (Body)"/>
                        </a:rPr>
                        <a:t>5 </a:t>
                      </a:r>
                      <a:r>
                        <a:rPr sz="900" b="0">
                          <a:solidFill>
                            <a:srgbClr val="000000"/>
                          </a:solidFill>
                          <a:latin typeface="NeueHaasGroteskText Std (Body)"/>
                        </a:rPr>
                        <a:t>for </a:t>
                      </a:r>
                      <a:r>
                        <a:rPr sz="900" b="1">
                          <a:solidFill>
                            <a:srgbClr val="000000"/>
                          </a:solidFill>
                          <a:latin typeface="NeueHaasGroteskText Std (Body)"/>
                        </a:rPr>
                        <a:t>$129.99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0">
                          <a:solidFill>
                            <a:srgbClr val="000000"/>
                          </a:solidFill>
                          <a:latin typeface="NeueHaasGroteskText Std (Body)"/>
                        </a:rPr>
                        <a:t>$30/mo. (11/10/17)
</a:t>
                      </a:r>
                      <a:r>
                        <a:rPr sz="900" b="0">
                          <a:solidFill>
                            <a:srgbClr val="000000"/>
                          </a:solidFill>
                          <a:latin typeface="NeueHaasGroteskText Std (Body)"/>
                        </a:rPr>
                        <a:t>Get </a:t>
                      </a:r>
                      <a:r>
                        <a:rPr sz="900" b="0">
                          <a:solidFill>
                            <a:srgbClr val="000000"/>
                          </a:solidFill>
                          <a:latin typeface="NeueHaasGroteskText Std (Body)"/>
                        </a:rPr>
                        <a:t>Alcatel </a:t>
                      </a:r>
                      <a:r>
                        <a:rPr sz="900" b="0">
                          <a:solidFill>
                            <a:srgbClr val="000000"/>
                          </a:solidFill>
                          <a:latin typeface="NeueHaasGroteskText Std (Body)"/>
                        </a:rPr>
                        <a:t>Idol </a:t>
                      </a:r>
                      <a:r>
                        <a:rPr sz="900" b="0">
                          <a:solidFill>
                            <a:srgbClr val="000000"/>
                          </a:solidFill>
                          <a:latin typeface="NeueHaasGroteskText Std (Body)"/>
                        </a:rPr>
                        <a:t>4 </a:t>
                      </a:r>
                      <a:r>
                        <a:rPr sz="900" b="0">
                          <a:solidFill>
                            <a:srgbClr val="000000"/>
                          </a:solidFill>
                          <a:latin typeface="NeueHaasGroteskText Std (Body)"/>
                        </a:rPr>
                        <a:t>with </a:t>
                      </a:r>
                      <a:r>
                        <a:rPr sz="900" b="0">
                          <a:solidFill>
                            <a:srgbClr val="000000"/>
                          </a:solidFill>
                          <a:latin typeface="NeueHaasGroteskText Std (Body)"/>
                        </a:rPr>
                        <a:t>VR </a:t>
                      </a:r>
                      <a:r>
                        <a:rPr sz="900" b="0">
                          <a:solidFill>
                            <a:srgbClr val="000000"/>
                          </a:solidFill>
                          <a:latin typeface="NeueHaasGroteskText Std (Body)"/>
                        </a:rPr>
                        <a:t>goggles </a:t>
                      </a:r>
                      <a:r>
                        <a:rPr sz="900" b="0">
                          <a:solidFill>
                            <a:srgbClr val="000000"/>
                          </a:solidFill>
                          <a:latin typeface="NeueHaasGroteskText Std (Body)"/>
                        </a:rPr>
                        <a:t>for </a:t>
                      </a:r>
                      <a:r>
                        <a:rPr sz="900" b="1">
                          <a:solidFill>
                            <a:srgbClr val="000000"/>
                          </a:solidFill>
                          <a:latin typeface="NeueHaasGroteskText Std (Body)"/>
                        </a:rPr>
                        <a:t>$39.99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(11/10/17)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Harmony </a:t>
                      </a:r>
                      <a:r>
                        <a:rPr sz="900" b="0">
                          <a:solidFill>
                            <a:srgbClr val="000000"/>
                          </a:solidFill>
                          <a:latin typeface="NeueHaasGroteskText Std (Body)"/>
                        </a:rPr>
                        <a:t>for </a:t>
                      </a:r>
                      <a:r>
                        <a:rPr sz="900" b="1">
                          <a:solidFill>
                            <a:srgbClr val="000000"/>
                          </a:solidFill>
                          <a:latin typeface="NeueHaasGroteskText Std (Body)"/>
                        </a:rPr>
                        <a:t>$49.99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a:t>
                      </a:r>
                      <a:r>
                        <a:rPr sz="900" b="0">
                          <a:solidFill>
                            <a:srgbClr val="000000"/>
                          </a:solidFill>
                          <a:latin typeface="NeueHaasGroteskText Std (Body)"/>
                        </a:rPr>
                        <a:t> (06/23/17)
</a:t>
                      </a:r>
                      <a:r>
                        <a:rPr sz="900" b="0">
                          <a:solidFill>
                            <a:srgbClr val="00B0F0"/>
                          </a:solidFill>
                          <a:latin typeface="NeueHaasGroteskText Std (Body)"/>
                        </a:rPr>
                        <a:t>Get </a:t>
                      </a:r>
                      <a:r>
                        <a:rPr sz="900" b="0">
                          <a:solidFill>
                            <a:srgbClr val="00B0F0"/>
                          </a:solidFill>
                          <a:latin typeface="NeueHaasGroteskText Std (Body)"/>
                        </a:rPr>
                        <a:t>LG </a:t>
                      </a:r>
                      <a:r>
                        <a:rPr sz="900" b="0">
                          <a:solidFill>
                            <a:srgbClr val="00B0F0"/>
                          </a:solidFill>
                          <a:latin typeface="NeueHaasGroteskText Std (Body)"/>
                        </a:rPr>
                        <a:t>Fortune </a:t>
                      </a:r>
                      <a:r>
                        <a:rPr sz="900" b="0">
                          <a:solidFill>
                            <a:srgbClr val="00B0F0"/>
                          </a:solidFill>
                          <a:latin typeface="NeueHaasGroteskText Std (Body)"/>
                        </a:rPr>
                        <a:t>for </a:t>
                      </a:r>
                      <a:r>
                        <a:rPr sz="900" b="1">
                          <a:solidFill>
                            <a:srgbClr val="00B0F0"/>
                          </a:solidFill>
                          <a:latin typeface="NeueHaasGroteskText Std (Body)"/>
                        </a:rPr>
                        <a:t>free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a:t>
                      </a:r>
                      <a:r>
                        <a:rPr sz="900" b="0">
                          <a:solidFill>
                            <a:srgbClr val="00B0F0"/>
                          </a:solidFill>
                          <a:latin typeface="NeueHaasGroteskText Std (Body)"/>
                        </a:rPr>
                        <a:t>and </a:t>
                      </a:r>
                      <a:r>
                        <a:rPr sz="900" b="0">
                          <a:solidFill>
                            <a:srgbClr val="00B0F0"/>
                          </a:solidFill>
                          <a:latin typeface="NeueHaasGroteskText Std (Body)"/>
                        </a:rPr>
                        <a:t>subscribing </a:t>
                      </a:r>
                      <a:r>
                        <a:rPr sz="900" b="0">
                          <a:solidFill>
                            <a:srgbClr val="00B0F0"/>
                          </a:solidFill>
                          <a:latin typeface="NeueHaasGroteskText Std (Body)"/>
                        </a:rPr>
                        <a:t>to </a:t>
                      </a:r>
                      <a:r>
                        <a:rPr sz="900" b="0">
                          <a:solidFill>
                            <a:srgbClr val="00B0F0"/>
                          </a:solidFill>
                          <a:latin typeface="NeueHaasGroteskText Std (Body)"/>
                        </a:rPr>
                        <a:t>at </a:t>
                      </a:r>
                      <a:r>
                        <a:rPr sz="900" b="0">
                          <a:solidFill>
                            <a:srgbClr val="00B0F0"/>
                          </a:solidFill>
                          <a:latin typeface="NeueHaasGroteskText Std (Body)"/>
                        </a:rPr>
                        <a:t>least </a:t>
                      </a:r>
                      <a:r>
                        <a:rPr sz="900" b="0">
                          <a:solidFill>
                            <a:srgbClr val="00B0F0"/>
                          </a:solidFill>
                          <a:latin typeface="NeueHaasGroteskText Std (Body)"/>
                        </a:rPr>
                        <a:t>a </a:t>
                      </a:r>
                      <a:r>
                        <a:rPr sz="900" b="1">
                          <a:solidFill>
                            <a:srgbClr val="00B0F0"/>
                          </a:solidFill>
                          <a:latin typeface="NeueHaasGroteskText Std (Body)"/>
                        </a:rPr>
                        <a:t>$30/mo. </a:t>
                      </a:r>
                      <a:r>
                        <a:rPr sz="900" b="0">
                          <a:solidFill>
                            <a:srgbClr val="00B0F0"/>
                          </a:solidFill>
                          <a:latin typeface="NeueHaasGroteskText Std (Body)"/>
                        </a:rPr>
                        <a:t>plan </a:t>
                      </a:r>
                      <a:r>
                        <a:rPr sz="900" b="0">
                          <a:solidFill>
                            <a:srgbClr val="00B0F0"/>
                          </a:solidFill>
                          <a:latin typeface="NeueHaasGroteskText Std (Body)"/>
                        </a:rPr>
                        <a:t> (11/10/17)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Stylo </a:t>
                      </a:r>
                      <a:r>
                        <a:rPr sz="900" b="0">
                          <a:solidFill>
                            <a:srgbClr val="000000"/>
                          </a:solidFill>
                          <a:latin typeface="NeueHaasGroteskText Std (Body)"/>
                        </a:rPr>
                        <a:t>3 </a:t>
                      </a:r>
                      <a:r>
                        <a:rPr sz="900" b="0">
                          <a:solidFill>
                            <a:srgbClr val="000000"/>
                          </a:solidFill>
                          <a:latin typeface="NeueHaasGroteskText Std (Body)"/>
                        </a:rPr>
                        <a:t>for </a:t>
                      </a:r>
                      <a:r>
                        <a:rPr sz="900" b="1">
                          <a:solidFill>
                            <a:srgbClr val="000000"/>
                          </a:solidFill>
                          <a:latin typeface="NeueHaasGroteskText Std (Body)"/>
                        </a:rPr>
                        <a:t>$99.99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(07/21/17)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X </a:t>
                      </a:r>
                      <a:r>
                        <a:rPr sz="900" b="0">
                          <a:solidFill>
                            <a:srgbClr val="000000"/>
                          </a:solidFill>
                          <a:latin typeface="NeueHaasGroteskText Std (Body)"/>
                        </a:rPr>
                        <a:t>Charge </a:t>
                      </a:r>
                      <a:r>
                        <a:rPr sz="900" b="0">
                          <a:solidFill>
                            <a:srgbClr val="000000"/>
                          </a:solidFill>
                          <a:latin typeface="NeueHaasGroteskText Std (Body)"/>
                        </a:rPr>
                        <a:t>for </a:t>
                      </a:r>
                      <a:r>
                        <a:rPr sz="900" b="1">
                          <a:solidFill>
                            <a:srgbClr val="000000"/>
                          </a:solidFill>
                          <a:latin typeface="NeueHaasGroteskText Std (Body)"/>
                        </a:rPr>
                        <a:t>$79.99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(07/21/17)
</a:t>
                      </a:r>
                      <a:r>
                        <a:rPr sz="900" b="0">
                          <a:solidFill>
                            <a:srgbClr val="000000"/>
                          </a:solidFill>
                          <a:latin typeface="NeueHaasGroteskText Std (Body)"/>
                        </a:rPr>
                        <a:t>Get </a:t>
                      </a:r>
                      <a:r>
                        <a:rPr sz="900" b="0">
                          <a:solidFill>
                            <a:srgbClr val="000000"/>
                          </a:solidFill>
                          <a:latin typeface="NeueHaasGroteskText Std (Body)"/>
                        </a:rPr>
                        <a:t>ZTE </a:t>
                      </a:r>
                      <a:r>
                        <a:rPr sz="900" b="0">
                          <a:solidFill>
                            <a:srgbClr val="000000"/>
                          </a:solidFill>
                          <a:latin typeface="NeueHaasGroteskText Std (Body)"/>
                        </a:rPr>
                        <a:t>Blade </a:t>
                      </a:r>
                      <a:r>
                        <a:rPr sz="900" b="0">
                          <a:solidFill>
                            <a:srgbClr val="000000"/>
                          </a:solidFill>
                          <a:latin typeface="NeueHaasGroteskText Std (Body)"/>
                        </a:rPr>
                        <a:t>X </a:t>
                      </a:r>
                      <a:r>
                        <a:rPr sz="900" b="1">
                          <a:solidFill>
                            <a:srgbClr val="000000"/>
                          </a:solidFill>
                          <a:latin typeface="NeueHaasGroteskText Std (Body)"/>
                        </a:rPr>
                        <a:t>$39.99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a:t>
                      </a:r>
                      <a:r>
                        <a:rPr sz="900" b="0">
                          <a:solidFill>
                            <a:srgbClr val="000000"/>
                          </a:solidFill>
                          <a:latin typeface="NeueHaasGroteskText Std (Body)"/>
                        </a:rPr>
                        <a:t> (11/12/17)
</a:t>
                      </a:r>
                    </a:p>
                  </a:txBody>
                  <a:tcPr>
                    <a:solidFill>
                      <a:schemeClr val="accent2"/>
                    </a:solidFill>
                  </a:tcPr>
                </a:tc>
              </a:tr>
            </a:tbl>
          </a:graphicData>
        </a:graphic>
      </p:graphicFrame>
    </p:spTree>
    <p:extLst>
      <p:ext uri="{BB962C8B-B14F-4D97-AF65-F5344CB8AC3E}">
        <p14:creationId xmlns:p14="http://schemas.microsoft.com/office/powerpoint/2010/main" val="3827517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37602" y="6374484"/>
            <a:ext cx="925228"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pic>
        <p:nvPicPr>
          <p:cNvPr id="3" name="Picture 2"/>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988938" y="6277557"/>
            <a:ext cx="1302106" cy="325526"/>
          </a:xfrm>
          <a:prstGeom prst="rect">
            <a:avLst/>
          </a:prstGeom>
        </p:spPr>
      </p:pic>
    </p:spTree>
    <p:extLst>
      <p:ext uri="{BB962C8B-B14F-4D97-AF65-F5344CB8AC3E}">
        <p14:creationId xmlns:p14="http://schemas.microsoft.com/office/powerpoint/2010/main" val="1891634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a:t>Smartphone: </a:t>
            </a:r>
            <a:r>
              <a:rPr lang="en-US" dirty="0"/>
              <a:t>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spTree>
    <p:extLst>
      <p:ext uri="{BB962C8B-B14F-4D97-AF65-F5344CB8AC3E}">
        <p14:creationId xmlns:p14="http://schemas.microsoft.com/office/powerpoint/2010/main" val="3546094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Tablet: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spTree>
    <p:extLst>
      <p:ext uri="{BB962C8B-B14F-4D97-AF65-F5344CB8AC3E}">
        <p14:creationId xmlns:p14="http://schemas.microsoft.com/office/powerpoint/2010/main" val="3120342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Sub $15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spTree>
    <p:extLst>
      <p:ext uri="{BB962C8B-B14F-4D97-AF65-F5344CB8AC3E}">
        <p14:creationId xmlns:p14="http://schemas.microsoft.com/office/powerpoint/2010/main" val="4209887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3" name="Picture 2" descr="http://www.verizon.com/about/sites/default/files/styles/vzc_hero_slide/public/hero-slides/VZ_logo_850x640.jpg?itok=TLd1K7EO">
            <a:extLst>
              <a:ext uri="{FF2B5EF4-FFF2-40B4-BE49-F238E27FC236}">
                <a16:creationId xmlns:a16="http://schemas.microsoft.com/office/drawing/2014/main" id="{93CD5F46-D75D-434E-A8BD-BC9DFE1F1D62}"/>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350221" y="939094"/>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https://www.secureworldexpo.com/sites/secureworld/files/AT%26T%20Logo%20Image%20-%20Labeled%20for%20Reuse.png">
            <a:extLst>
              <a:ext uri="{FF2B5EF4-FFF2-40B4-BE49-F238E27FC236}">
                <a16:creationId xmlns:a16="http://schemas.microsoft.com/office/drawing/2014/main" id="{FFB51675-2830-4DF2-9E4A-655A43A5FEE7}"/>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817567" y="802804"/>
            <a:ext cx="1143000" cy="57728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a:extLst>
              <a:ext uri="{FF2B5EF4-FFF2-40B4-BE49-F238E27FC236}">
                <a16:creationId xmlns:a16="http://schemas.microsoft.com/office/drawing/2014/main" id="{6C821FE0-4426-4BA3-AF79-4E5889639FB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34835" b="46470"/>
          <a:stretch/>
        </p:blipFill>
        <p:spPr>
          <a:xfrm>
            <a:off x="7885268" y="928169"/>
            <a:ext cx="1463040" cy="273515"/>
          </a:xfrm>
          <a:prstGeom prst="rect">
            <a:avLst/>
          </a:prstGeom>
        </p:spPr>
      </p:pic>
      <p:pic>
        <p:nvPicPr>
          <p:cNvPr id="21" name="Picture 20">
            <a:extLst>
              <a:ext uri="{FF2B5EF4-FFF2-40B4-BE49-F238E27FC236}">
                <a16:creationId xmlns:a16="http://schemas.microsoft.com/office/drawing/2014/main" id="{4B968FF7-143F-4DAA-8241-5C0AA244D00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959252" y="904994"/>
            <a:ext cx="1122998" cy="372904"/>
          </a:xfrm>
          <a:prstGeom prst="rect">
            <a:avLst/>
          </a:prstGeom>
        </p:spPr>
      </p:pic>
    </p:spTree>
    <p:extLst>
      <p:ext uri="{BB962C8B-B14F-4D97-AF65-F5344CB8AC3E}">
        <p14:creationId xmlns:p14="http://schemas.microsoft.com/office/powerpoint/2010/main" val="2535379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8" name="Picture 17">
            <a:extLst>
              <a:ext uri="{FF2B5EF4-FFF2-40B4-BE49-F238E27FC236}">
                <a16:creationId xmlns:a16="http://schemas.microsoft.com/office/drawing/2014/main" id="{21E3EEF4-C669-4293-B641-86589AC14AD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34835" b="46470"/>
          <a:stretch/>
        </p:blipFill>
        <p:spPr>
          <a:xfrm>
            <a:off x="5782228" y="1002062"/>
            <a:ext cx="1463040" cy="273515"/>
          </a:xfrm>
          <a:prstGeom prst="rect">
            <a:avLst/>
          </a:prstGeom>
        </p:spPr>
      </p:pic>
      <p:pic>
        <p:nvPicPr>
          <p:cNvPr id="20" name="Picture 19">
            <a:extLst>
              <a:ext uri="{FF2B5EF4-FFF2-40B4-BE49-F238E27FC236}">
                <a16:creationId xmlns:a16="http://schemas.microsoft.com/office/drawing/2014/main" id="{BA36C61E-B0FD-4678-B9AD-E57C37D5388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38850" y="952367"/>
            <a:ext cx="1122998" cy="372904"/>
          </a:xfrm>
          <a:prstGeom prst="rect">
            <a:avLst/>
          </a:prstGeom>
        </p:spPr>
      </p:pic>
    </p:spTree>
    <p:extLst>
      <p:ext uri="{BB962C8B-B14F-4D97-AF65-F5344CB8AC3E}">
        <p14:creationId xmlns:p14="http://schemas.microsoft.com/office/powerpoint/2010/main" val="3800669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ext uri="{D42A27DB-BD31-4B8C-83A1-F6EECF244321}">
                <p14:modId xmlns:p14="http://schemas.microsoft.com/office/powerpoint/2010/main" val="348405522"/>
              </p:ext>
            </p:extLst>
          </p:nvPr>
        </p:nvGraphicFramePr>
        <p:xfrm>
          <a:off x="387926" y="1320017"/>
          <a:ext cx="11339250" cy="4976605"/>
        </p:xfrm>
        <a:graphic>
          <a:graphicData uri="http://schemas.openxmlformats.org/drawingml/2006/table">
            <a:tbl>
              <a:tblPr firstRow="1" bandRow="1">
                <a:effectLst/>
              </a:tblPr>
              <a:tblGrid>
                <a:gridCol w="742653">
                  <a:extLst>
                    <a:ext uri="{9D8B030D-6E8A-4147-A177-3AD203B41FA5}">
                      <a16:colId xmlns:a16="http://schemas.microsoft.com/office/drawing/2014/main" val="20000"/>
                    </a:ext>
                  </a:extLst>
                </a:gridCol>
                <a:gridCol w="963327">
                  <a:extLst>
                    <a:ext uri="{9D8B030D-6E8A-4147-A177-3AD203B41FA5}">
                      <a16:colId xmlns:a16="http://schemas.microsoft.com/office/drawing/2014/main" val="20014"/>
                    </a:ext>
                  </a:extLst>
                </a:gridCol>
                <a:gridCol w="963327">
                  <a:extLst>
                    <a:ext uri="{9D8B030D-6E8A-4147-A177-3AD203B41FA5}">
                      <a16:colId xmlns:a16="http://schemas.microsoft.com/office/drawing/2014/main" val="1704982403"/>
                    </a:ext>
                  </a:extLst>
                </a:gridCol>
                <a:gridCol w="963327">
                  <a:extLst>
                    <a:ext uri="{9D8B030D-6E8A-4147-A177-3AD203B41FA5}">
                      <a16:colId xmlns:a16="http://schemas.microsoft.com/office/drawing/2014/main" val="1308340505"/>
                    </a:ext>
                  </a:extLst>
                </a:gridCol>
                <a:gridCol w="963327">
                  <a:extLst>
                    <a:ext uri="{9D8B030D-6E8A-4147-A177-3AD203B41FA5}">
                      <a16:colId xmlns:a16="http://schemas.microsoft.com/office/drawing/2014/main" val="1406278999"/>
                    </a:ext>
                  </a:extLst>
                </a:gridCol>
                <a:gridCol w="963327">
                  <a:extLst>
                    <a:ext uri="{9D8B030D-6E8A-4147-A177-3AD203B41FA5}">
                      <a16:colId xmlns:a16="http://schemas.microsoft.com/office/drawing/2014/main" val="3203068248"/>
                    </a:ext>
                  </a:extLst>
                </a:gridCol>
                <a:gridCol w="963327">
                  <a:extLst>
                    <a:ext uri="{9D8B030D-6E8A-4147-A177-3AD203B41FA5}">
                      <a16:colId xmlns:a16="http://schemas.microsoft.com/office/drawing/2014/main" val="2587996218"/>
                    </a:ext>
                  </a:extLst>
                </a:gridCol>
                <a:gridCol w="963327">
                  <a:extLst>
                    <a:ext uri="{9D8B030D-6E8A-4147-A177-3AD203B41FA5}">
                      <a16:colId xmlns:a16="http://schemas.microsoft.com/office/drawing/2014/main" val="3940571257"/>
                    </a:ext>
                  </a:extLst>
                </a:gridCol>
                <a:gridCol w="963327">
                  <a:extLst>
                    <a:ext uri="{9D8B030D-6E8A-4147-A177-3AD203B41FA5}">
                      <a16:colId xmlns:a16="http://schemas.microsoft.com/office/drawing/2014/main" val="2676220408"/>
                    </a:ext>
                  </a:extLst>
                </a:gridCol>
                <a:gridCol w="963327">
                  <a:extLst>
                    <a:ext uri="{9D8B030D-6E8A-4147-A177-3AD203B41FA5}">
                      <a16:colId xmlns:a16="http://schemas.microsoft.com/office/drawing/2014/main" val="2424683114"/>
                    </a:ext>
                  </a:extLst>
                </a:gridCol>
                <a:gridCol w="963327">
                  <a:extLst>
                    <a:ext uri="{9D8B030D-6E8A-4147-A177-3AD203B41FA5}">
                      <a16:colId xmlns:a16="http://schemas.microsoft.com/office/drawing/2014/main" val="3135319498"/>
                    </a:ext>
                  </a:extLst>
                </a:gridCol>
                <a:gridCol w="963327">
                  <a:extLst>
                    <a:ext uri="{9D8B030D-6E8A-4147-A177-3AD203B41FA5}">
                      <a16:colId xmlns:a16="http://schemas.microsoft.com/office/drawing/2014/main" val="2428801470"/>
                    </a:ext>
                  </a:extLst>
                </a:gridCol>
              </a:tblGrid>
              <a:tr h="1253505">
                <a:tc>
                  <a:txBody>
                    <a:bodyPr/>
                    <a:lstStyle/>
                    <a:p>
                      <a:pPr algn="ctr"/>
                      <a:r>
                        <a:rPr lang="en-US" sz="1400" b="1" dirty="0">
                          <a:solidFill>
                            <a:srgbClr val="C00000"/>
                          </a:solidFill>
                          <a:latin typeface="+mj-lt"/>
                        </a:rPr>
                        <a:t>VERIZON</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55196">
                <a:tc>
                  <a:txBody>
                    <a:bodyPr/>
                    <a:lstStyle/>
                    <a:p>
                      <a:pPr algn="ctr"/>
                      <a:r>
                        <a:rPr lang="en-US" sz="1400" b="1" dirty="0">
                          <a:solidFill>
                            <a:srgbClr val="0000CC"/>
                          </a:solidFill>
                          <a:latin typeface="+mj-lt"/>
                        </a:rPr>
                        <a:t>AT&amp;T</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240601">
                <a:tc>
                  <a:txBody>
                    <a:bodyPr/>
                    <a:lstStyle/>
                    <a:p>
                      <a:pPr algn="ctr"/>
                      <a:r>
                        <a:rPr lang="en-US" sz="1400" b="1" kern="1200" dirty="0">
                          <a:solidFill>
                            <a:srgbClr val="7030A0"/>
                          </a:solidFill>
                          <a:latin typeface="+mn-lt"/>
                          <a:ea typeface="+mn-ea"/>
                          <a:cs typeface="+mn-cs"/>
                        </a:rPr>
                        <a:t>T-MOBILE</a:t>
                      </a:r>
                      <a:endParaRPr lang="en-US" sz="1400" b="1" dirty="0">
                        <a:solidFill>
                          <a:srgbClr val="0066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227303">
                <a:tc>
                  <a:txBody>
                    <a:bodyPr/>
                    <a:lstStyle/>
                    <a:p>
                      <a:pPr algn="ctr"/>
                      <a:r>
                        <a:rPr lang="en-US" sz="1400" b="1" kern="1200" dirty="0">
                          <a:solidFill>
                            <a:srgbClr val="006600"/>
                          </a:solidFill>
                          <a:latin typeface="+mn-lt"/>
                          <a:ea typeface="+mn-ea"/>
                          <a:cs typeface="+mn-cs"/>
                        </a:rPr>
                        <a:t>SPRINT</a:t>
                      </a:r>
                      <a:endParaRPr lang="en-US" sz="1400" b="1" dirty="0">
                        <a:solidFill>
                          <a:srgbClr val="7030A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000000"/>
                </a:solidFill>
                <a:effectLst/>
                <a:uLnTx/>
                <a:uFillTx/>
                <a:latin typeface="NeueHaasGroteskText Std"/>
                <a:ea typeface="+mn-ea"/>
                <a:cs typeface="+mn-cs"/>
              </a:rPr>
              <a:t>7</a:t>
            </a:r>
            <a:endParaRPr kumimoji="0" lang="en-US" sz="700" b="0" i="0" u="none" strike="noStrike" kern="0" cap="none" spc="0" normalizeH="0" baseline="0" noProof="0" dirty="0">
              <a:ln>
                <a:noFill/>
              </a:ln>
              <a:solidFill>
                <a:srgbClr val="000000"/>
              </a:solidFill>
              <a:effectLst/>
              <a:uLnTx/>
              <a:uFillTx/>
              <a:latin typeface="NeueHaasGroteskText Std"/>
              <a:ea typeface="+mn-ea"/>
              <a:cs typeface="+mn-cs"/>
            </a:endParaRPr>
          </a:p>
        </p:txBody>
      </p:sp>
      <p:graphicFrame>
        <p:nvGraphicFramePr>
          <p:cNvPr id="2" name="Table 1">
            <a:extLst>
              <a:ext uri="{FF2B5EF4-FFF2-40B4-BE49-F238E27FC236}">
                <a16:creationId xmlns:a16="http://schemas.microsoft.com/office/drawing/2014/main" id="{7DBC7AE6-3AF3-4281-AD88-78BDAA35EEC0}"/>
              </a:ext>
            </a:extLst>
          </p:cNvPr>
          <p:cNvGraphicFramePr>
            <a:graphicFrameLocks noGrp="1"/>
          </p:cNvGraphicFramePr>
          <p:nvPr>
            <p:extLst>
              <p:ext uri="{D42A27DB-BD31-4B8C-83A1-F6EECF244321}">
                <p14:modId xmlns:p14="http://schemas.microsoft.com/office/powerpoint/2010/main" val="3179817054"/>
              </p:ext>
            </p:extLst>
          </p:nvPr>
        </p:nvGraphicFramePr>
        <p:xfrm>
          <a:off x="387935" y="540332"/>
          <a:ext cx="742653" cy="761995"/>
        </p:xfrm>
        <a:graphic>
          <a:graphicData uri="http://schemas.openxmlformats.org/drawingml/2006/table">
            <a:tbl>
              <a:tblPr firstRow="1" bandRow="1">
                <a:effectLst/>
              </a:tblPr>
              <a:tblGrid>
                <a:gridCol w="742653">
                  <a:extLst>
                    <a:ext uri="{9D8B030D-6E8A-4147-A177-3AD203B41FA5}">
                      <a16:colId xmlns:a16="http://schemas.microsoft.com/office/drawing/2014/main" val="3894288978"/>
                    </a:ext>
                  </a:extLst>
                </a:gridCol>
              </a:tblGrid>
              <a:tr h="388712">
                <a:tc>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extLst>
                  <a:ext uri="{0D108BD9-81ED-4DB2-BD59-A6C34878D82A}">
                    <a16:rowId xmlns:a16="http://schemas.microsoft.com/office/drawing/2014/main" val="2581589568"/>
                  </a:ext>
                </a:extLst>
              </a:tr>
              <a:tr h="373283">
                <a:tc>
                  <a:txBody>
                    <a:bodyPr/>
                    <a:lstStyle/>
                    <a:p>
                      <a:pPr marL="0" algn="ctr" defTabSz="457200" rtl="0" eaLnBrk="1" latinLnBrk="0" hangingPunct="1"/>
                      <a:endParaRPr lang="en-US" sz="1100" b="1" kern="1200" dirty="0">
                        <a:solidFill>
                          <a:srgbClr val="000000"/>
                        </a:solidFill>
                        <a:latin typeface="+mj-lt"/>
                        <a:ea typeface="+mn-ea"/>
                        <a:cs typeface="+mn-cs"/>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4010704254"/>
                  </a:ext>
                </a:extLst>
              </a:tr>
            </a:tbl>
          </a:graphicData>
        </a:graphic>
      </p:graphicFrame>
      <p:sp>
        <p:nvSpPr>
          <p:cNvPr id="3" name="TextBox 2"/>
          <p:cNvSpPr txBox="1"/>
          <p:nvPr/>
        </p:nvSpPr>
        <p:spPr>
          <a:xfrm>
            <a:off x="411480" y="91440"/>
            <a:ext cx="5486400" cy="1097280"/>
          </a:xfrm>
          <a:prstGeom prst="rect">
            <a:avLst/>
          </a:prstGeom>
          <a:noFill/>
        </p:spPr>
        <p:txBody>
          <a:bodyPr wrap="none">
            <a:spAutoFit/>
          </a:bodyPr>
          <a:lstStyle/>
          <a:p>
            <a:r>
              <a:rPr b="1" sz="2600">
                <a:solidFill>
                  <a:srgbClr val="CD040B"/>
                </a:solidFill>
                <a:latin typeface="NeueHaasGroteskDisp Std (Body)"/>
              </a:rPr>
              <a:t>BOGOF Promotions</a:t>
            </a:r>
          </a:p>
        </p:txBody>
      </p:sp>
      <p:sp>
        <p:nvSpPr>
          <p:cNvPr id="4" name="TextBox 3"/>
          <p:cNvSpPr txBox="1"/>
          <p:nvPr/>
        </p:nvSpPr>
        <p:spPr>
          <a:xfrm>
            <a:off x="10789920" y="91440"/>
            <a:ext cx="914400" cy="274320"/>
          </a:xfrm>
          <a:prstGeom prst="rect">
            <a:avLst/>
          </a:prstGeom>
          <a:noFill/>
        </p:spPr>
        <p:txBody>
          <a:bodyPr wrap="none">
            <a:spAutoFit/>
          </a:bodyPr>
          <a:lstStyle/>
          <a:p>
            <a:r>
              <a:rPr i="1" sz="1000">
                <a:latin typeface="NeueHaasGroteskText Std (Body)"/>
              </a:rPr>
              <a:t>as of 04/28/2018</a:t>
            </a:r>
          </a:p>
        </p:txBody>
      </p:sp>
      <p:graphicFrame>
        <p:nvGraphicFramePr>
          <p:cNvPr id="5" name="Table 4"/>
          <p:cNvGraphicFramePr>
            <a:graphicFrameLocks noGrp="1"/>
          </p:cNvGraphicFramePr>
          <p:nvPr/>
        </p:nvGraphicFramePr>
        <p:xfrm>
          <a:off x="1143000" y="923544"/>
          <a:ext cx="10584180" cy="388620"/>
        </p:xfrm>
        <a:graphic>
          <a:graphicData uri="http://schemas.openxmlformats.org/drawingml/2006/table">
            <a:tbl>
              <a:tblPr firstRow="1" bandRow="1">
                <a:tableStyleId>{5C22544A-7EE6-4342-B048-85BDC9FD1C3A}</a:tableStyleId>
              </a:tblPr>
              <a:tblGrid>
                <a:gridCol w="962198"/>
                <a:gridCol w="962198"/>
                <a:gridCol w="962198"/>
                <a:gridCol w="962198"/>
                <a:gridCol w="962198"/>
                <a:gridCol w="962198"/>
                <a:gridCol w="962198"/>
                <a:gridCol w="962198"/>
                <a:gridCol w="962198"/>
                <a:gridCol w="962198"/>
                <a:gridCol w="962200"/>
              </a:tblGrid>
              <a:tr h="388620">
                <a:tc>
                  <a:txBody>
                    <a:bodyPr anchor="ctr"/>
                    <a:lstStyle/>
                    <a:p>
                      <a:pPr algn="ctr"/>
                      <a:r>
                        <a:rPr sz="1100">
                          <a:solidFill>
                            <a:srgbClr val="000000"/>
                          </a:solidFill>
                          <a:latin typeface="NeueHaasGroteskText Std (Body)"/>
                        </a:rPr>
                        <a:t>2/19</a:t>
                      </a:r>
                    </a:p>
                  </a:txBody>
                  <a:tcPr>
                    <a:solidFill>
                      <a:schemeClr val="accent2"/>
                    </a:solidFill>
                  </a:tcPr>
                </a:tc>
                <a:tc>
                  <a:txBody>
                    <a:bodyPr anchor="ctr"/>
                    <a:lstStyle/>
                    <a:p>
                      <a:pPr algn="ctr"/>
                      <a:r>
                        <a:rPr sz="1100">
                          <a:solidFill>
                            <a:srgbClr val="000000"/>
                          </a:solidFill>
                          <a:latin typeface="NeueHaasGroteskText Std (Body)"/>
                        </a:rPr>
                        <a:t>2/26</a:t>
                      </a:r>
                    </a:p>
                  </a:txBody>
                  <a:tcPr>
                    <a:solidFill>
                      <a:schemeClr val="accent2"/>
                    </a:solidFill>
                  </a:tcPr>
                </a:tc>
                <a:tc>
                  <a:txBody>
                    <a:bodyPr anchor="ctr"/>
                    <a:lstStyle/>
                    <a:p>
                      <a:pPr algn="ctr"/>
                      <a:r>
                        <a:rPr sz="1100">
                          <a:solidFill>
                            <a:srgbClr val="000000"/>
                          </a:solidFill>
                          <a:latin typeface="NeueHaasGroteskText Std (Body)"/>
                        </a:rPr>
                        <a:t>3/05</a:t>
                      </a:r>
                    </a:p>
                  </a:txBody>
                  <a:tcPr>
                    <a:solidFill>
                      <a:schemeClr val="accent2"/>
                    </a:solidFill>
                  </a:tcPr>
                </a:tc>
                <a:tc>
                  <a:txBody>
                    <a:bodyPr anchor="ctr"/>
                    <a:lstStyle/>
                    <a:p>
                      <a:pPr algn="ctr"/>
                      <a:r>
                        <a:rPr sz="1100">
                          <a:solidFill>
                            <a:srgbClr val="000000"/>
                          </a:solidFill>
                          <a:latin typeface="NeueHaasGroteskText Std (Body)"/>
                        </a:rPr>
                        <a:t>3/12</a:t>
                      </a:r>
                    </a:p>
                  </a:txBody>
                  <a:tcPr>
                    <a:solidFill>
                      <a:schemeClr val="accent2"/>
                    </a:solidFill>
                  </a:tcPr>
                </a:tc>
                <a:tc>
                  <a:txBody>
                    <a:bodyPr anchor="ctr"/>
                    <a:lstStyle/>
                    <a:p>
                      <a:pPr algn="ctr"/>
                      <a:r>
                        <a:rPr sz="1100">
                          <a:solidFill>
                            <a:srgbClr val="000000"/>
                          </a:solidFill>
                          <a:latin typeface="NeueHaasGroteskText Std (Body)"/>
                        </a:rPr>
                        <a:t>3/19</a:t>
                      </a:r>
                    </a:p>
                  </a:txBody>
                  <a:tcPr>
                    <a:solidFill>
                      <a:schemeClr val="accent2"/>
                    </a:solidFill>
                  </a:tcPr>
                </a:tc>
                <a:tc>
                  <a:txBody>
                    <a:bodyPr anchor="ctr"/>
                    <a:lstStyle/>
                    <a:p>
                      <a:pPr algn="ctr"/>
                      <a:r>
                        <a:rPr sz="1100">
                          <a:solidFill>
                            <a:srgbClr val="000000"/>
                          </a:solidFill>
                          <a:latin typeface="NeueHaasGroteskText Std (Body)"/>
                        </a:rPr>
                        <a:t>3/26</a:t>
                      </a:r>
                    </a:p>
                  </a:txBody>
                  <a:tcPr>
                    <a:solidFill>
                      <a:schemeClr val="accent2"/>
                    </a:solidFill>
                  </a:tcPr>
                </a:tc>
                <a:tc>
                  <a:txBody>
                    <a:bodyPr anchor="ctr"/>
                    <a:lstStyle/>
                    <a:p>
                      <a:pPr algn="ctr"/>
                      <a:r>
                        <a:rPr sz="1100">
                          <a:solidFill>
                            <a:srgbClr val="000000"/>
                          </a:solidFill>
                          <a:latin typeface="NeueHaasGroteskText Std (Body)"/>
                        </a:rPr>
                        <a:t>4/02</a:t>
                      </a:r>
                    </a:p>
                  </a:txBody>
                  <a:tcPr>
                    <a:solidFill>
                      <a:schemeClr val="accent2"/>
                    </a:solidFill>
                  </a:tcPr>
                </a:tc>
                <a:tc>
                  <a:txBody>
                    <a:bodyPr anchor="ctr"/>
                    <a:lstStyle/>
                    <a:p>
                      <a:pPr algn="ctr"/>
                      <a:r>
                        <a:rPr sz="1100">
                          <a:solidFill>
                            <a:srgbClr val="000000"/>
                          </a:solidFill>
                          <a:latin typeface="NeueHaasGroteskText Std (Body)"/>
                        </a:rPr>
                        <a:t>4/09</a:t>
                      </a:r>
                    </a:p>
                  </a:txBody>
                  <a:tcPr>
                    <a:solidFill>
                      <a:schemeClr val="accent2"/>
                    </a:solidFill>
                  </a:tcPr>
                </a:tc>
                <a:tc>
                  <a:txBody>
                    <a:bodyPr anchor="ctr"/>
                    <a:lstStyle/>
                    <a:p>
                      <a:pPr algn="ctr"/>
                      <a:r>
                        <a:rPr sz="1100">
                          <a:solidFill>
                            <a:srgbClr val="000000"/>
                          </a:solidFill>
                          <a:latin typeface="NeueHaasGroteskText Std (Body)"/>
                        </a:rPr>
                        <a:t>4/16</a:t>
                      </a:r>
                    </a:p>
                  </a:txBody>
                  <a:tcPr>
                    <a:solidFill>
                      <a:schemeClr val="accent2"/>
                    </a:solidFill>
                  </a:tcPr>
                </a:tc>
                <a:tc>
                  <a:txBody>
                    <a:bodyPr anchor="ctr"/>
                    <a:lstStyle/>
                    <a:p>
                      <a:pPr algn="ctr"/>
                      <a:r>
                        <a:rPr sz="1100">
                          <a:solidFill>
                            <a:srgbClr val="000000"/>
                          </a:solidFill>
                          <a:latin typeface="NeueHaasGroteskText Std (Body)"/>
                        </a:rPr>
                        <a:t>4/23</a:t>
                      </a:r>
                    </a:p>
                  </a:txBody>
                  <a:tcPr>
                    <a:solidFill>
                      <a:schemeClr val="accent2"/>
                    </a:solidFill>
                  </a:tcPr>
                </a:tc>
                <a:tc>
                  <a:txBody>
                    <a:bodyPr anchor="ctr"/>
                    <a:lstStyle/>
                    <a:p>
                      <a:pPr algn="ctr"/>
                      <a:r>
                        <a:rPr sz="1100">
                          <a:solidFill>
                            <a:srgbClr val="000000"/>
                          </a:solidFill>
                          <a:latin typeface="NeueHaasGroteskText Std (Body)"/>
                        </a:rPr>
                        <a:t>4/30</a:t>
                      </a:r>
                    </a:p>
                  </a:txBody>
                  <a:tcPr>
                    <a:solidFill>
                      <a:schemeClr val="accent2"/>
                    </a:solidFill>
                  </a:tcPr>
                </a:tc>
              </a:tr>
            </a:tbl>
          </a:graphicData>
        </a:graphic>
      </p:graphicFrame>
      <p:graphicFrame>
        <p:nvGraphicFramePr>
          <p:cNvPr id="6" name="Table 5"/>
          <p:cNvGraphicFramePr>
            <a:graphicFrameLocks noGrp="1"/>
          </p:cNvGraphicFramePr>
          <p:nvPr/>
        </p:nvGraphicFramePr>
        <p:xfrm>
          <a:off x="1143000" y="534924"/>
          <a:ext cx="10561320" cy="388620"/>
        </p:xfrm>
        <a:graphic>
          <a:graphicData uri="http://schemas.openxmlformats.org/drawingml/2006/table">
            <a:tbl>
              <a:tblPr firstRow="1" bandRow="1">
                <a:tableStyleId>{5C22544A-7EE6-4342-B048-85BDC9FD1C3A}</a:tableStyleId>
              </a:tblPr>
              <a:tblGrid>
                <a:gridCol w="1920240"/>
                <a:gridCol w="3840480"/>
                <a:gridCol w="4800600"/>
              </a:tblGrid>
              <a:tr h="388620">
                <a:tc>
                  <a:txBody>
                    <a:bodyPr anchor="ctr"/>
                    <a:lstStyle/>
                    <a:p>
                      <a:pPr algn="ctr"/>
                      <a:r>
                        <a:rPr i="1" b="1" sz="1100">
                          <a:solidFill>
                            <a:srgbClr val="000000"/>
                          </a:solidFill>
                          <a:latin typeface="NeueHaasGroteskText Std (Body)"/>
                        </a:rPr>
                        <a:t>Feb</a:t>
                      </a:r>
                    </a:p>
                  </a:txBody>
                  <a:tcPr>
                    <a:solidFill>
                      <a:srgbClr val="F9B295"/>
                    </a:solidFill>
                  </a:tcPr>
                </a:tc>
                <a:tc>
                  <a:txBody>
                    <a:bodyPr anchor="ctr"/>
                    <a:lstStyle/>
                    <a:p>
                      <a:pPr algn="ctr"/>
                      <a:r>
                        <a:rPr i="1" b="1" sz="1100">
                          <a:solidFill>
                            <a:srgbClr val="000000"/>
                          </a:solidFill>
                          <a:latin typeface="NeueHaasGroteskText Std (Body)"/>
                        </a:rPr>
                        <a:t>Mar</a:t>
                      </a:r>
                    </a:p>
                  </a:txBody>
                  <a:tcPr>
                    <a:solidFill>
                      <a:srgbClr val="F9B295"/>
                    </a:solidFill>
                  </a:tcPr>
                </a:tc>
                <a:tc>
                  <a:txBody>
                    <a:bodyPr anchor="ctr"/>
                    <a:lstStyle/>
                    <a:p>
                      <a:pPr algn="ctr"/>
                      <a:r>
                        <a:rPr i="1" b="1" sz="1100">
                          <a:solidFill>
                            <a:srgbClr val="000000"/>
                          </a:solidFill>
                          <a:latin typeface="NeueHaasGroteskText Std (Body)"/>
                        </a:rPr>
                        <a:t>Apr</a:t>
                      </a:r>
                    </a:p>
                  </a:txBody>
                  <a:tcPr>
                    <a:solidFill>
                      <a:srgbClr val="F9B295"/>
                    </a:solidFill>
                  </a:tcPr>
                </a:tc>
              </a:tr>
            </a:tbl>
          </a:graphicData>
        </a:graphic>
      </p:graphicFrame>
      <p:sp>
        <p:nvSpPr>
          <p:cNvPr id="7" name="Rounded Rectangle 6"/>
          <p:cNvSpPr/>
          <p:nvPr/>
        </p:nvSpPr>
        <p:spPr>
          <a:xfrm>
            <a:off x="1143000" y="1312164"/>
            <a:ext cx="1531920" cy="40922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800" b="1">
                <a:solidFill>
                  <a:srgbClr val="C00000"/>
                </a:solidFill>
                <a:latin typeface="NeueHaasGroteskText Std (Body)"/>
              </a:rPr>
              <a:t>BOGOF iPhone phones (1/29-3/02)</a:t>
            </a:r>
          </a:p>
        </p:txBody>
      </p:sp>
      <p:sp>
        <p:nvSpPr>
          <p:cNvPr id="8" name="Rounded Rectangle 7"/>
          <p:cNvSpPr/>
          <p:nvPr/>
        </p:nvSpPr>
        <p:spPr>
          <a:xfrm>
            <a:off x="2953451" y="1723644"/>
            <a:ext cx="4456496" cy="40922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C00000"/>
                </a:solidFill>
                <a:latin typeface="NeueHaasGroteskText Std (Body)"/>
              </a:rPr>
              <a:t>BOGO S9 (3/04-4/05)</a:t>
            </a:r>
          </a:p>
        </p:txBody>
      </p:sp>
      <p:sp>
        <p:nvSpPr>
          <p:cNvPr id="9" name="Rounded Rectangle 8"/>
          <p:cNvSpPr/>
          <p:nvPr/>
        </p:nvSpPr>
        <p:spPr>
          <a:xfrm>
            <a:off x="1143000" y="2563977"/>
            <a:ext cx="3342372"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SS Galaxy S8, S8+, S8 Active (12/18-3/15)</a:t>
            </a:r>
          </a:p>
        </p:txBody>
      </p:sp>
      <p:sp>
        <p:nvSpPr>
          <p:cNvPr id="10" name="Rounded Rectangle 9"/>
          <p:cNvSpPr/>
          <p:nvPr/>
        </p:nvSpPr>
        <p:spPr>
          <a:xfrm>
            <a:off x="1700062" y="2769717"/>
            <a:ext cx="5431355"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iPhone 8 (2/23-4/03)</a:t>
            </a:r>
          </a:p>
        </p:txBody>
      </p:sp>
      <p:sp>
        <p:nvSpPr>
          <p:cNvPr id="11" name="Rounded Rectangle 10"/>
          <p:cNvSpPr/>
          <p:nvPr/>
        </p:nvSpPr>
        <p:spPr>
          <a:xfrm>
            <a:off x="1143000" y="2975457"/>
            <a:ext cx="5988417"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LG V30, LG G6 (2/09-4/03)</a:t>
            </a:r>
          </a:p>
        </p:txBody>
      </p:sp>
      <p:sp>
        <p:nvSpPr>
          <p:cNvPr id="12" name="Rounded Rectangle 11"/>
          <p:cNvSpPr/>
          <p:nvPr/>
        </p:nvSpPr>
        <p:spPr>
          <a:xfrm>
            <a:off x="1700062" y="3181197"/>
            <a:ext cx="5431355"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ZTE Axon M (2/23-4/03)</a:t>
            </a:r>
          </a:p>
        </p:txBody>
      </p:sp>
      <p:sp>
        <p:nvSpPr>
          <p:cNvPr id="13" name="Rounded Rectangle 12"/>
          <p:cNvSpPr/>
          <p:nvPr/>
        </p:nvSpPr>
        <p:spPr>
          <a:xfrm>
            <a:off x="1143000" y="3815791"/>
            <a:ext cx="1392655"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800" b="1">
                <a:solidFill>
                  <a:srgbClr val="7030A0"/>
                </a:solidFill>
                <a:latin typeface="NeueHaasGroteskText Std (Body)"/>
              </a:rPr>
              <a:t>BOGOF SS Galaxy S8, S8+, S8 Active, Note8 (1/12-3/01)</a:t>
            </a:r>
          </a:p>
        </p:txBody>
      </p:sp>
      <p:sp>
        <p:nvSpPr>
          <p:cNvPr id="14" name="Rounded Rectangle 13"/>
          <p:cNvSpPr/>
          <p:nvPr/>
        </p:nvSpPr>
        <p:spPr>
          <a:xfrm>
            <a:off x="2535655" y="4062679"/>
            <a:ext cx="7102541"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LG G6, V30 and V30+ (3/01-4/21)</a:t>
            </a:r>
          </a:p>
        </p:txBody>
      </p:sp>
      <p:sp>
        <p:nvSpPr>
          <p:cNvPr id="15" name="Rounded Rectangle 14"/>
          <p:cNvSpPr/>
          <p:nvPr/>
        </p:nvSpPr>
        <p:spPr>
          <a:xfrm>
            <a:off x="6574355" y="4309567"/>
            <a:ext cx="3342372"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Galaxy S9, S9+ (3/30-4/23)</a:t>
            </a:r>
          </a:p>
        </p:txBody>
      </p:sp>
      <p:sp>
        <p:nvSpPr>
          <p:cNvPr id="16" name="Rounded Rectangle 15"/>
          <p:cNvSpPr/>
          <p:nvPr/>
        </p:nvSpPr>
        <p:spPr>
          <a:xfrm>
            <a:off x="1839327" y="4556455"/>
            <a:ext cx="8634462"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iPhone X (2/24-4/27)</a:t>
            </a:r>
          </a:p>
        </p:txBody>
      </p:sp>
      <p:sp>
        <p:nvSpPr>
          <p:cNvPr id="17" name="Rounded Rectangle 16"/>
          <p:cNvSpPr/>
          <p:nvPr/>
        </p:nvSpPr>
        <p:spPr>
          <a:xfrm>
            <a:off x="9638197" y="4803343"/>
            <a:ext cx="2088982"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900" b="1">
                <a:solidFill>
                  <a:srgbClr val="7030A0"/>
                </a:solidFill>
                <a:latin typeface="NeueHaasGroteskText Std (Body)"/>
              </a:rPr>
              <a:t>BOGOF LG G6 and V30 (4/21-...)</a:t>
            </a:r>
          </a:p>
        </p:txBody>
      </p:sp>
      <p:sp>
        <p:nvSpPr>
          <p:cNvPr id="19" name="Rounded Rectangle 18"/>
          <p:cNvSpPr/>
          <p:nvPr/>
        </p:nvSpPr>
        <p:spPr>
          <a:xfrm>
            <a:off x="1143000" y="5067604"/>
            <a:ext cx="6266948"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8 (1/19-4/05)</a:t>
            </a:r>
          </a:p>
        </p:txBody>
      </p:sp>
      <p:sp>
        <p:nvSpPr>
          <p:cNvPr id="20" name="Rounded Rectangle 19"/>
          <p:cNvSpPr/>
          <p:nvPr/>
        </p:nvSpPr>
        <p:spPr>
          <a:xfrm>
            <a:off x="1143000" y="5314492"/>
            <a:ext cx="6963276"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7 (5/12-4/10)</a:t>
            </a:r>
          </a:p>
        </p:txBody>
      </p:sp>
      <p:sp>
        <p:nvSpPr>
          <p:cNvPr id="21" name="Rounded Rectangle 20"/>
          <p:cNvSpPr/>
          <p:nvPr/>
        </p:nvSpPr>
        <p:spPr>
          <a:xfrm>
            <a:off x="4624638" y="5561380"/>
            <a:ext cx="3899434"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Galaxy S9 (3/16-4/13)</a:t>
            </a:r>
          </a:p>
        </p:txBody>
      </p:sp>
      <p:sp>
        <p:nvSpPr>
          <p:cNvPr id="22" name="Rounded Rectangle 21"/>
          <p:cNvSpPr/>
          <p:nvPr/>
        </p:nvSpPr>
        <p:spPr>
          <a:xfrm>
            <a:off x="7409948" y="5808268"/>
            <a:ext cx="1253389"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800" b="1">
                <a:solidFill>
                  <a:srgbClr val="006600"/>
                </a:solidFill>
                <a:latin typeface="NeueHaasGroteskText Std (Body)"/>
              </a:rPr>
              <a:t>LOGO iPhone 8 or iPhone X (4/05-4/14)</a:t>
            </a:r>
          </a:p>
        </p:txBody>
      </p:sp>
      <p:sp>
        <p:nvSpPr>
          <p:cNvPr id="23" name="Rounded Rectangle 22"/>
          <p:cNvSpPr/>
          <p:nvPr/>
        </p:nvSpPr>
        <p:spPr>
          <a:xfrm>
            <a:off x="8663338" y="6055156"/>
            <a:ext cx="3063841"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8, 8+ or iPhone X (4/14-...)</a:t>
            </a:r>
          </a:p>
        </p:txBody>
      </p:sp>
      <p:sp>
        <p:nvSpPr>
          <p:cNvPr id="24" name="Rectangle 23"/>
          <p:cNvSpPr/>
          <p:nvPr/>
        </p:nvSpPr>
        <p:spPr>
          <a:xfrm>
            <a:off x="10608423" y="534924"/>
            <a:ext cx="13716" cy="57424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5" name="Down Arrow Callout 24"/>
          <p:cNvSpPr/>
          <p:nvPr/>
        </p:nvSpPr>
        <p:spPr>
          <a:xfrm>
            <a:off x="10270095" y="169164"/>
            <a:ext cx="685800" cy="640080"/>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i="0" b="0" sz="1400">
                <a:solidFill>
                  <a:srgbClr val="000000"/>
                </a:solidFill>
                <a:latin typeface="NeueHaasGroteskText Std (Body)"/>
              </a:rPr>
              <a:t>TODAY
04/28</a:t>
            </a:r>
          </a:p>
        </p:txBody>
      </p:sp>
    </p:spTree>
    <p:extLst>
      <p:ext uri="{BB962C8B-B14F-4D97-AF65-F5344CB8AC3E}">
        <p14:creationId xmlns:p14="http://schemas.microsoft.com/office/powerpoint/2010/main" val="3477198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BOGOF</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04/28/2018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txBody>
                  <a:tcPr>
                    <a:solidFill>
                      <a:schemeClr val="accent2"/>
                    </a:solidFill>
                  </a:tcPr>
                </a:tc>
                <a:tc>
                  <a:txBody>
                    <a:bodyPr/>
                    <a:lstStyle/>
                    <a:p/>
                  </a:txBody>
                  <a:tcPr>
                    <a:solidFill>
                      <a:schemeClr val="accent2"/>
                    </a:solidFill>
                  </a:tcPr>
                </a:tc>
                <a:tc>
                  <a:txBody>
                    <a:bodyPr/>
                    <a:lstStyle/>
                    <a:p>
                      <a:r>
                        <a:rPr sz="900" b="0">
                          <a:solidFill>
                            <a:srgbClr val="000000"/>
                          </a:solidFill>
                          <a:latin typeface="NeueHaasGroteskText Std (Body)"/>
                        </a:rPr>
                        <a:t>BOGOF </a:t>
                      </a:r>
                      <a:r>
                        <a:rPr sz="900" b="0">
                          <a:solidFill>
                            <a:srgbClr val="000000"/>
                          </a:solidFill>
                          <a:latin typeface="NeueHaasGroteskText Std (Body)"/>
                        </a:rPr>
                        <a:t>LG </a:t>
                      </a:r>
                      <a:r>
                        <a:rPr sz="900" b="0">
                          <a:solidFill>
                            <a:srgbClr val="000000"/>
                          </a:solidFill>
                          <a:latin typeface="NeueHaasGroteskText Std (Body)"/>
                        </a:rPr>
                        <a:t>G6 </a:t>
                      </a:r>
                      <a:r>
                        <a:rPr sz="900" b="0">
                          <a:solidFill>
                            <a:srgbClr val="000000"/>
                          </a:solidFill>
                          <a:latin typeface="NeueHaasGroteskText Std (Body)"/>
                        </a:rPr>
                        <a:t>and </a:t>
                      </a:r>
                      <a:r>
                        <a:rPr sz="900" b="0">
                          <a:solidFill>
                            <a:srgbClr val="000000"/>
                          </a:solidFill>
                          <a:latin typeface="NeueHaasGroteskText Std (Body)"/>
                        </a:rPr>
                        <a:t>V30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$800 </a:t>
                      </a:r>
                      <a:r>
                        <a:rPr sz="900" b="0">
                          <a:solidFill>
                            <a:srgbClr val="000000"/>
                          </a:solidFill>
                          <a:latin typeface="NeueHaasGroteskText Std (Body)"/>
                        </a:rPr>
                        <a:t>(SIM </a:t>
                      </a:r>
                      <a:r>
                        <a:rPr sz="900" b="0">
                          <a:solidFill>
                            <a:srgbClr val="000000"/>
                          </a:solidFill>
                          <a:latin typeface="NeueHaasGroteskText Std (Body)"/>
                        </a:rPr>
                        <a:t>starter </a:t>
                      </a:r>
                      <a:r>
                        <a:rPr sz="900" b="0">
                          <a:solidFill>
                            <a:srgbClr val="000000"/>
                          </a:solidFill>
                          <a:latin typeface="NeueHaasGroteskText Std (Body)"/>
                        </a:rPr>
                        <a:t>kit, </a:t>
                      </a:r>
                      <a:r>
                        <a:rPr sz="900" b="0">
                          <a:solidFill>
                            <a:srgbClr val="000000"/>
                          </a:solidFill>
                          <a:latin typeface="NeueHaasGroteskText Std (Body)"/>
                        </a:rPr>
                        <a:t>financing </a:t>
                      </a:r>
                      <a:r>
                        <a:rPr sz="900" b="0">
                          <a:solidFill>
                            <a:srgbClr val="000000"/>
                          </a:solidFill>
                          <a:latin typeface="NeueHaasGroteskText Std (Body)"/>
                        </a:rPr>
                        <a:t>agreements </a:t>
                      </a:r>
                      <a:r>
                        <a:rPr sz="900" b="0">
                          <a:solidFill>
                            <a:srgbClr val="000000"/>
                          </a:solidFill>
                          <a:latin typeface="NeueHaasGroteskText Std (Body)"/>
                        </a:rPr>
                        <a:t>for </a:t>
                      </a:r>
                      <a:r>
                        <a:rPr sz="900" b="0">
                          <a:solidFill>
                            <a:srgbClr val="000000"/>
                          </a:solidFill>
                          <a:latin typeface="NeueHaasGroteskText Std (Body)"/>
                        </a:rPr>
                        <a:t>both </a:t>
                      </a:r>
                      <a:r>
                        <a:rPr sz="900" b="0">
                          <a:solidFill>
                            <a:srgbClr val="000000"/>
                          </a:solidFill>
                          <a:latin typeface="NeueHaasGroteskText Std (Body)"/>
                        </a:rPr>
                        <a:t>devices, </a:t>
                      </a:r>
                      <a:r>
                        <a:rPr sz="900" b="0">
                          <a:solidFill>
                            <a:srgbClr val="000000"/>
                          </a:solidFill>
                          <a:latin typeface="NeueHaasGroteskText Std (Body)"/>
                        </a:rPr>
                        <a:t>qualifying </a:t>
                      </a:r>
                      <a:r>
                        <a:rPr sz="900" b="0">
                          <a:solidFill>
                            <a:srgbClr val="000000"/>
                          </a:solidFill>
                          <a:latin typeface="NeueHaasGroteskText Std (Body)"/>
                        </a:rPr>
                        <a:t>credit, </a:t>
                      </a:r>
                      <a:r>
                        <a:rPr sz="900" b="0">
                          <a:solidFill>
                            <a:srgbClr val="000000"/>
                          </a:solidFill>
                          <a:latin typeface="NeueHaasGroteskText Std (Body)"/>
                        </a:rPr>
                        <a:t>and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qualifying </a:t>
                      </a:r>
                      <a:r>
                        <a:rPr sz="900" b="0">
                          <a:solidFill>
                            <a:srgbClr val="000000"/>
                          </a:solidFill>
                          <a:latin typeface="NeueHaasGroteskText Std (Body)"/>
                        </a:rPr>
                        <a:t>service </a:t>
                      </a:r>
                      <a:r>
                        <a:rPr sz="900" b="0">
                          <a:solidFill>
                            <a:srgbClr val="000000"/>
                          </a:solidFill>
                          <a:latin typeface="NeueHaasGroteskText Std (Body)"/>
                        </a:rPr>
                        <a:t>required) (03/01/18)
</a:t>
                      </a:r>
                    </a:p>
                  </a:txBody>
                  <a:tcPr>
                    <a:solidFill>
                      <a:schemeClr val="accent2"/>
                    </a:solidFill>
                  </a:tcPr>
                </a:tc>
                <a:tc>
                  <a:txBody>
                    <a:bodyPr/>
                    <a:lstStyle/>
                    <a:p>
                      <a:r>
                        <a:rPr sz="900" b="0">
                          <a:solidFill>
                            <a:srgbClr val="000000"/>
                          </a:solidFill>
                          <a:latin typeface="NeueHaasGroteskText Std (Body)"/>
                        </a:rPr>
                        <a:t>Lease </a:t>
                      </a:r>
                      <a:r>
                        <a:rPr sz="900" b="0">
                          <a:solidFill>
                            <a:srgbClr val="000000"/>
                          </a:solidFill>
                          <a:latin typeface="NeueHaasGroteskText Std (Body)"/>
                        </a:rPr>
                        <a:t>an </a:t>
                      </a:r>
                      <a:r>
                        <a:rPr sz="900" b="0">
                          <a:solidFill>
                            <a:srgbClr val="000000"/>
                          </a:solidFill>
                          <a:latin typeface="NeueHaasGroteskText Std (Body)"/>
                        </a:rPr>
                        <a:t>iPhone </a:t>
                      </a:r>
                      <a:r>
                        <a:rPr sz="900" b="0">
                          <a:solidFill>
                            <a:srgbClr val="000000"/>
                          </a:solidFill>
                          <a:latin typeface="NeueHaasGroteskText Std (Body)"/>
                        </a:rPr>
                        <a:t>8 </a:t>
                      </a:r>
                      <a:r>
                        <a:rPr sz="900" b="0">
                          <a:solidFill>
                            <a:srgbClr val="000000"/>
                          </a:solidFill>
                          <a:latin typeface="NeueHaasGroteskText Std (Body)"/>
                        </a:rPr>
                        <a:t>64GB </a:t>
                      </a:r>
                      <a:r>
                        <a:rPr sz="900" b="1">
                          <a:solidFill>
                            <a:srgbClr val="000000"/>
                          </a:solidFill>
                          <a:latin typeface="NeueHaasGroteskText Std (Body)"/>
                        </a:rPr>
                        <a:t>$29.17/mo., </a:t>
                      </a:r>
                      <a:r>
                        <a:rPr sz="900" b="0">
                          <a:solidFill>
                            <a:srgbClr val="000000"/>
                          </a:solidFill>
                          <a:latin typeface="NeueHaasGroteskText Std (Body)"/>
                        </a:rPr>
                        <a:t>iPhone </a:t>
                      </a:r>
                      <a:r>
                        <a:rPr sz="900" b="0">
                          <a:solidFill>
                            <a:srgbClr val="000000"/>
                          </a:solidFill>
                          <a:latin typeface="NeueHaasGroteskText Std (Body)"/>
                        </a:rPr>
                        <a:t>8+ </a:t>
                      </a:r>
                      <a:r>
                        <a:rPr sz="900" b="1">
                          <a:solidFill>
                            <a:srgbClr val="000000"/>
                          </a:solidFill>
                          <a:latin typeface="NeueHaasGroteskText Std (Body)"/>
                        </a:rPr>
                        <a:t>$33.34/mo. </a:t>
                      </a:r>
                      <a:r>
                        <a:rPr sz="900" b="0">
                          <a:solidFill>
                            <a:srgbClr val="000000"/>
                          </a:solidFill>
                          <a:latin typeface="NeueHaasGroteskText Std (Body)"/>
                        </a:rPr>
                        <a:t>or </a:t>
                      </a:r>
                      <a:r>
                        <a:rPr sz="900" b="0">
                          <a:solidFill>
                            <a:srgbClr val="000000"/>
                          </a:solidFill>
                          <a:latin typeface="NeueHaasGroteskText Std (Body)"/>
                        </a:rPr>
                        <a:t>iPhone </a:t>
                      </a:r>
                      <a:r>
                        <a:rPr sz="900" b="0">
                          <a:solidFill>
                            <a:srgbClr val="000000"/>
                          </a:solidFill>
                          <a:latin typeface="NeueHaasGroteskText Std (Body)"/>
                        </a:rPr>
                        <a:t>X </a:t>
                      </a:r>
                      <a:r>
                        <a:rPr sz="900" b="0">
                          <a:solidFill>
                            <a:srgbClr val="000000"/>
                          </a:solidFill>
                          <a:latin typeface="NeueHaasGroteskText Std (Body)"/>
                        </a:rPr>
                        <a:t>for </a:t>
                      </a:r>
                      <a:r>
                        <a:rPr sz="900" b="1">
                          <a:solidFill>
                            <a:srgbClr val="000000"/>
                          </a:solidFill>
                          <a:latin typeface="NeueHaasGroteskText Std (Body)"/>
                        </a:rPr>
                        <a:t>$41.67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2nd </a:t>
                      </a:r>
                      <a:r>
                        <a:rPr sz="900" b="0">
                          <a:solidFill>
                            <a:srgbClr val="000000"/>
                          </a:solidFill>
                          <a:latin typeface="NeueHaasGroteskText Std (Body)"/>
                        </a:rPr>
                        <a:t>iPhone </a:t>
                      </a:r>
                      <a:r>
                        <a:rPr sz="900" b="0">
                          <a:solidFill>
                            <a:srgbClr val="000000"/>
                          </a:solidFill>
                          <a:latin typeface="NeueHaasGroteskText Std (Body)"/>
                        </a:rPr>
                        <a:t>8 </a:t>
                      </a:r>
                      <a:r>
                        <a:rPr sz="900" b="0">
                          <a:solidFill>
                            <a:srgbClr val="000000"/>
                          </a:solidFill>
                          <a:latin typeface="NeueHaasGroteskText Std (Body)"/>
                        </a:rPr>
                        <a:t>for </a:t>
                      </a:r>
                      <a:r>
                        <a:rPr sz="900" b="1">
                          <a:solidFill>
                            <a:srgbClr val="000000"/>
                          </a:solidFill>
                          <a:latin typeface="NeueHaasGroteskText Std (Body)"/>
                        </a:rPr>
                        <a:t>$0/mo. </a:t>
                      </a:r>
                      <a:r>
                        <a:rPr sz="900" b="0">
                          <a:solidFill>
                            <a:srgbClr val="000000"/>
                          </a:solidFill>
                          <a:latin typeface="NeueHaasGroteskText Std (Body)"/>
                        </a:rPr>
                        <a:t>when </a:t>
                      </a:r>
                      <a:r>
                        <a:rPr sz="900" b="0">
                          <a:solidFill>
                            <a:srgbClr val="000000"/>
                          </a:solidFill>
                          <a:latin typeface="NeueHaasGroteskText Std (Body)"/>
                        </a:rPr>
                        <a:t>adding </a:t>
                      </a:r>
                      <a:r>
                        <a:rPr sz="900" b="0">
                          <a:solidFill>
                            <a:srgbClr val="000000"/>
                          </a:solidFill>
                          <a:latin typeface="NeueHaasGroteskText Std (Body)"/>
                        </a:rPr>
                        <a:t>a </a:t>
                      </a:r>
                      <a:r>
                        <a:rPr sz="900" b="0">
                          <a:solidFill>
                            <a:srgbClr val="000000"/>
                          </a:solidFill>
                          <a:latin typeface="NeueHaasGroteskText Std (Body)"/>
                        </a:rPr>
                        <a:t>line </a:t>
                      </a:r>
                      <a:r>
                        <a:rPr sz="900" b="0">
                          <a:solidFill>
                            <a:srgbClr val="000000"/>
                          </a:solidFill>
                          <a:latin typeface="NeueHaasGroteskText Std (Body)"/>
                        </a:rPr>
                        <a:t>(reqs. </a:t>
                      </a:r>
                      <a:r>
                        <a:rPr sz="900" b="0">
                          <a:solidFill>
                            <a:srgbClr val="000000"/>
                          </a:solidFill>
                          <a:latin typeface="NeueHaasGroteskText Std (Body)"/>
                        </a:rPr>
                        <a:t>2 </a:t>
                      </a:r>
                      <a:r>
                        <a:rPr sz="900" b="0">
                          <a:solidFill>
                            <a:srgbClr val="000000"/>
                          </a:solidFill>
                          <a:latin typeface="NeueHaasGroteskText Std (Body)"/>
                        </a:rPr>
                        <a:t>new </a:t>
                      </a:r>
                      <a:r>
                        <a:rPr sz="900" b="0">
                          <a:solidFill>
                            <a:srgbClr val="000000"/>
                          </a:solidFill>
                          <a:latin typeface="NeueHaasGroteskText Std (Body)"/>
                        </a:rPr>
                        <a:t>lines </a:t>
                      </a:r>
                      <a:r>
                        <a:rPr sz="900" b="0">
                          <a:solidFill>
                            <a:srgbClr val="000000"/>
                          </a:solidFill>
                          <a:latin typeface="NeueHaasGroteskText Std (Body)"/>
                        </a:rPr>
                        <a:t>or </a:t>
                      </a:r>
                      <a:r>
                        <a:rPr sz="900" b="0">
                          <a:solidFill>
                            <a:srgbClr val="000000"/>
                          </a:solidFill>
                          <a:latin typeface="NeueHaasGroteskText Std (Body)"/>
                        </a:rPr>
                        <a:t>1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and </a:t>
                      </a:r>
                      <a:r>
                        <a:rPr sz="900" b="0">
                          <a:solidFill>
                            <a:srgbClr val="000000"/>
                          </a:solidFill>
                          <a:latin typeface="NeueHaasGroteskText Std (Body)"/>
                        </a:rPr>
                        <a:t>1 </a:t>
                      </a:r>
                      <a:r>
                        <a:rPr sz="900" b="0">
                          <a:solidFill>
                            <a:srgbClr val="000000"/>
                          </a:solidFill>
                          <a:latin typeface="NeueHaasGroteskText Std (Body)"/>
                        </a:rPr>
                        <a:t>upgrade) (01/19/18)
</a:t>
                      </a:r>
                    </a:p>
                  </a:txBody>
                  <a:tcPr>
                    <a:solidFill>
                      <a:schemeClr val="accent2"/>
                    </a:solidFill>
                  </a:tcPr>
                </a:tc>
                <a:tc>
                  <a:txBody>
                    <a:bodyPr/>
                    <a:lstStyle/>
                    <a:p/>
                  </a:txBody>
                  <a:tcPr>
                    <a:solidFill>
                      <a:schemeClr val="accent2"/>
                    </a:solidFill>
                  </a:tcPr>
                </a:tc>
                <a:tc>
                  <a:txBody>
                    <a:bodyPr/>
                    <a:lstStyle/>
                    <a:p/>
                  </a:txBody>
                  <a:tcPr>
                    <a:solidFill>
                      <a:schemeClr val="accent2"/>
                    </a:solidFill>
                  </a:tcPr>
                </a:tc>
              </a:tr>
            </a:tbl>
          </a:graphicData>
        </a:graphic>
      </p:graphicFrame>
    </p:spTree>
    <p:extLst>
      <p:ext uri="{BB962C8B-B14F-4D97-AF65-F5344CB8AC3E}">
        <p14:creationId xmlns:p14="http://schemas.microsoft.com/office/powerpoint/2010/main" val="1986723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Smartphone Other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04/28/2018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0000"/>
                          </a:solidFill>
                          <a:latin typeface="NeueHaasGroteskText Std (Body)"/>
                        </a:rPr>
                        <a:t>Get </a:t>
                      </a:r>
                      <a:r>
                        <a:rPr sz="900" b="0">
                          <a:solidFill>
                            <a:srgbClr val="000000"/>
                          </a:solidFill>
                          <a:latin typeface="NeueHaasGroteskText Std (Body)"/>
                        </a:rPr>
                        <a:t>select </a:t>
                      </a:r>
                      <a:r>
                        <a:rPr sz="900" b="0">
                          <a:solidFill>
                            <a:srgbClr val="000000"/>
                          </a:solidFill>
                          <a:latin typeface="NeueHaasGroteskText Std (Body)"/>
                        </a:rPr>
                        <a:t>phones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or </a:t>
                      </a:r>
                      <a:r>
                        <a:rPr sz="900" b="0">
                          <a:solidFill>
                            <a:srgbClr val="000000"/>
                          </a:solidFill>
                          <a:latin typeface="NeueHaasGroteskText Std (Body)"/>
                        </a:rPr>
                        <a:t>less </a:t>
                      </a:r>
                      <a:r>
                        <a:rPr sz="900" b="0">
                          <a:solidFill>
                            <a:srgbClr val="000000"/>
                          </a:solidFill>
                          <a:latin typeface="NeueHaasGroteskText Std (Body)"/>
                        </a:rPr>
                        <a:t>(for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a:t>
                      </a:r>
                      <a:r>
                        <a:rPr sz="900" b="0">
                          <a:solidFill>
                            <a:srgbClr val="000000"/>
                          </a:solidFill>
                          <a:latin typeface="NeueHaasGroteskText Std (Body)"/>
                        </a:rPr>
                        <a:t> (02/20/18)
</a:t>
                      </a:r>
                      <a:r>
                        <a:rPr sz="900" b="0">
                          <a:solidFill>
                            <a:srgbClr val="000000"/>
                          </a:solidFill>
                          <a:latin typeface="NeueHaasGroteskText Std (Body)"/>
                        </a:rPr>
                        <a:t>Get </a:t>
                      </a:r>
                      <a:r>
                        <a:rPr sz="900" b="0">
                          <a:solidFill>
                            <a:srgbClr val="000000"/>
                          </a:solidFill>
                          <a:latin typeface="NeueHaasGroteskText Std (Body)"/>
                        </a:rPr>
                        <a:t>ASUS </a:t>
                      </a:r>
                      <a:r>
                        <a:rPr sz="900" b="0">
                          <a:solidFill>
                            <a:srgbClr val="000000"/>
                          </a:solidFill>
                          <a:latin typeface="NeueHaasGroteskText Std (Body)"/>
                        </a:rPr>
                        <a:t>ZenFone </a:t>
                      </a:r>
                      <a:r>
                        <a:rPr sz="900" b="0">
                          <a:solidFill>
                            <a:srgbClr val="000000"/>
                          </a:solidFill>
                          <a:latin typeface="NeueHaasGroteskText Std (Body)"/>
                        </a:rPr>
                        <a:t>V </a:t>
                      </a:r>
                      <a:r>
                        <a:rPr sz="900" b="1">
                          <a:solidFill>
                            <a:srgbClr val="000000"/>
                          </a:solidFill>
                          <a:latin typeface="NeueHaasGroteskText Std (Body)"/>
                        </a:rPr>
                        <a:t>free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reqs.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 (03/05/18)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Stylo </a:t>
                      </a:r>
                      <a:r>
                        <a:rPr sz="900" b="0">
                          <a:solidFill>
                            <a:srgbClr val="000000"/>
                          </a:solidFill>
                          <a:latin typeface="NeueHaasGroteskText Std (Body)"/>
                        </a:rPr>
                        <a:t>2 </a:t>
                      </a:r>
                      <a:r>
                        <a:rPr sz="900" b="0">
                          <a:solidFill>
                            <a:srgbClr val="000000"/>
                          </a:solidFill>
                          <a:latin typeface="NeueHaasGroteskText Std (Body)"/>
                        </a:rPr>
                        <a:t>V </a:t>
                      </a:r>
                      <a:r>
                        <a:rPr sz="900" b="0">
                          <a:solidFill>
                            <a:srgbClr val="000000"/>
                          </a:solidFill>
                          <a:latin typeface="NeueHaasGroteskText Std (Body)"/>
                        </a:rPr>
                        <a:t>for </a:t>
                      </a:r>
                      <a:r>
                        <a:rPr sz="900" b="1">
                          <a:solidFill>
                            <a:srgbClr val="000000"/>
                          </a:solidFill>
                          <a:latin typeface="NeueHaasGroteskText Std (Body)"/>
                        </a:rPr>
                        <a:t>$5.00/mo.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(03/05/18)
</a:t>
                      </a:r>
                      <a:r>
                        <a:rPr sz="900" b="0">
                          <a:solidFill>
                            <a:srgbClr val="000000"/>
                          </a:solidFill>
                          <a:latin typeface="NeueHaasGroteskText Std (Body)"/>
                        </a:rPr>
                        <a:t>Get </a:t>
                      </a:r>
                      <a:r>
                        <a:rPr sz="900" b="0">
                          <a:solidFill>
                            <a:srgbClr val="000000"/>
                          </a:solidFill>
                          <a:latin typeface="NeueHaasGroteskText Std (Body)"/>
                        </a:rPr>
                        <a:t>Moto </a:t>
                      </a:r>
                      <a:r>
                        <a:rPr sz="900" b="0">
                          <a:solidFill>
                            <a:srgbClr val="000000"/>
                          </a:solidFill>
                          <a:latin typeface="NeueHaasGroteskText Std (Body)"/>
                        </a:rPr>
                        <a:t>Z² </a:t>
                      </a:r>
                      <a:r>
                        <a:rPr sz="900" b="0">
                          <a:solidFill>
                            <a:srgbClr val="000000"/>
                          </a:solidFill>
                          <a:latin typeface="NeueHaasGroteskText Std (Body)"/>
                        </a:rPr>
                        <a:t>Play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activation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(06/29/17)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iPhone </a:t>
                      </a:r>
                      <a:r>
                        <a:rPr sz="900" b="0">
                          <a:solidFill>
                            <a:srgbClr val="000000"/>
                          </a:solidFill>
                          <a:latin typeface="NeueHaasGroteskText Std (Body)"/>
                        </a:rPr>
                        <a:t>SE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(reqs.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$349.99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purchase </a:t>
                      </a:r>
                      <a:r>
                        <a:rPr sz="900" b="0">
                          <a:solidFill>
                            <a:srgbClr val="000000"/>
                          </a:solidFill>
                          <a:latin typeface="NeueHaasGroteskText Std (Body)"/>
                        </a:rPr>
                        <a:t>less </a:t>
                      </a:r>
                      <a:r>
                        <a:rPr sz="900" b="1">
                          <a:solidFill>
                            <a:srgbClr val="000000"/>
                          </a:solidFill>
                          <a:latin typeface="NeueHaasGroteskText Std (Body)"/>
                        </a:rPr>
                        <a:t>$109.99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mos.) (04/06/18)
</a:t>
                      </a:r>
                      <a:r>
                        <a:rPr sz="900" b="0">
                          <a:solidFill>
                            <a:srgbClr val="00B0F0"/>
                          </a:solidFill>
                          <a:latin typeface="NeueHaasGroteskText Std (Body)"/>
                        </a:rPr>
                        <a:t>Get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$300 </a:t>
                      </a:r>
                      <a:r>
                        <a:rPr sz="900" b="0">
                          <a:solidFill>
                            <a:srgbClr val="00B0F0"/>
                          </a:solidFill>
                          <a:latin typeface="NeueHaasGroteskText Std (Body)"/>
                        </a:rPr>
                        <a:t>off </a:t>
                      </a:r>
                      <a:r>
                        <a:rPr sz="900" b="0">
                          <a:solidFill>
                            <a:srgbClr val="00B0F0"/>
                          </a:solidFill>
                          <a:latin typeface="NeueHaasGroteskText Std (Body)"/>
                        </a:rPr>
                        <a:t>select </a:t>
                      </a:r>
                      <a:r>
                        <a:rPr sz="900" b="0">
                          <a:solidFill>
                            <a:srgbClr val="00B0F0"/>
                          </a:solidFill>
                          <a:latin typeface="NeueHaasGroteskText Std (Body)"/>
                        </a:rPr>
                        <a:t>Android </a:t>
                      </a:r>
                      <a:r>
                        <a:rPr sz="900" b="0">
                          <a:solidFill>
                            <a:srgbClr val="00B0F0"/>
                          </a:solidFill>
                          <a:latin typeface="NeueHaasGroteskText Std (Body)"/>
                        </a:rPr>
                        <a:t>phones </a:t>
                      </a:r>
                      <a:r>
                        <a:rPr sz="900" b="0">
                          <a:solidFill>
                            <a:srgbClr val="00B0F0"/>
                          </a:solidFill>
                          <a:latin typeface="NeueHaasGroteskText Std (Body)"/>
                        </a:rPr>
                        <a:t>(reqs.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$949.99 </a:t>
                      </a:r>
                      <a:r>
                        <a:rPr sz="900" b="0">
                          <a:solidFill>
                            <a:srgbClr val="00B0F0"/>
                          </a:solidFill>
                          <a:latin typeface="NeueHaasGroteskText Std (Body)"/>
                        </a:rPr>
                        <a:t>device </a:t>
                      </a:r>
                      <a:r>
                        <a:rPr sz="900" b="0">
                          <a:solidFill>
                            <a:srgbClr val="00B0F0"/>
                          </a:solidFill>
                          <a:latin typeface="NeueHaasGroteskText Std (Body)"/>
                        </a:rPr>
                        <a:t>payment </a:t>
                      </a:r>
                      <a:r>
                        <a:rPr sz="900" b="0">
                          <a:solidFill>
                            <a:srgbClr val="00B0F0"/>
                          </a:solidFill>
                          <a:latin typeface="NeueHaasGroteskText Std (Body)"/>
                        </a:rPr>
                        <a:t>purchase </a:t>
                      </a:r>
                      <a:r>
                        <a:rPr sz="900" b="0">
                          <a:solidFill>
                            <a:srgbClr val="00B0F0"/>
                          </a:solidFill>
                          <a:latin typeface="NeueHaasGroteskText Std (Body)"/>
                        </a:rPr>
                        <a:t>less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$300 </a:t>
                      </a:r>
                      <a:r>
                        <a:rPr sz="900" b="0">
                          <a:solidFill>
                            <a:srgbClr val="00B0F0"/>
                          </a:solidFill>
                          <a:latin typeface="NeueHaasGroteskText Std (Body)"/>
                        </a:rPr>
                        <a:t> </a:t>
                      </a:r>
                      <a:r>
                        <a:rPr sz="900" b="0">
                          <a:solidFill>
                            <a:srgbClr val="00B0F0"/>
                          </a:solidFill>
                          <a:latin typeface="NeueHaasGroteskText Std (Body)"/>
                        </a:rPr>
                        <a:t>credit </a:t>
                      </a:r>
                      <a:r>
                        <a:rPr sz="900" b="0">
                          <a:solidFill>
                            <a:srgbClr val="00B0F0"/>
                          </a:solidFill>
                          <a:latin typeface="NeueHaasGroteskText Std (Body)"/>
                        </a:rPr>
                        <a:t>applied </a:t>
                      </a:r>
                      <a:r>
                        <a:rPr sz="900" b="0">
                          <a:solidFill>
                            <a:srgbClr val="00B0F0"/>
                          </a:solidFill>
                          <a:latin typeface="NeueHaasGroteskText Std (Body)"/>
                        </a:rPr>
                        <a:t>over </a:t>
                      </a:r>
                      <a:r>
                        <a:rPr sz="900" b="0">
                          <a:solidFill>
                            <a:srgbClr val="00B0F0"/>
                          </a:solidFill>
                          <a:latin typeface="NeueHaasGroteskText Std (Body)"/>
                        </a:rPr>
                        <a:t>24 </a:t>
                      </a:r>
                      <a:r>
                        <a:rPr sz="900" b="0">
                          <a:solidFill>
                            <a:srgbClr val="00B0F0"/>
                          </a:solidFill>
                          <a:latin typeface="NeueHaasGroteskText Std (Body)"/>
                        </a:rPr>
                        <a:t>mos.) (04/17/18)
</a:t>
                      </a:r>
                      <a:r>
                        <a:rPr sz="900" b="0">
                          <a:solidFill>
                            <a:srgbClr val="00B0F0"/>
                          </a:solidFill>
                          <a:latin typeface="NeueHaasGroteskText Std (Body)"/>
                        </a:rPr>
                        <a:t>Get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$300 </a:t>
                      </a:r>
                      <a:r>
                        <a:rPr sz="900" b="0">
                          <a:solidFill>
                            <a:srgbClr val="00B0F0"/>
                          </a:solidFill>
                          <a:latin typeface="NeueHaasGroteskText Std (Body)"/>
                        </a:rPr>
                        <a:t>off </a:t>
                      </a:r>
                      <a:r>
                        <a:rPr sz="900" b="0">
                          <a:solidFill>
                            <a:srgbClr val="00B0F0"/>
                          </a:solidFill>
                          <a:latin typeface="NeueHaasGroteskText Std (Body)"/>
                        </a:rPr>
                        <a:t>Google </a:t>
                      </a:r>
                      <a:r>
                        <a:rPr sz="900" b="0">
                          <a:solidFill>
                            <a:srgbClr val="00B0F0"/>
                          </a:solidFill>
                          <a:latin typeface="NeueHaasGroteskText Std (Body)"/>
                        </a:rPr>
                        <a:t>Pixel </a:t>
                      </a:r>
                      <a:r>
                        <a:rPr sz="900" b="0">
                          <a:solidFill>
                            <a:srgbClr val="00B0F0"/>
                          </a:solidFill>
                          <a:latin typeface="NeueHaasGroteskText Std (Body)"/>
                        </a:rPr>
                        <a:t>2XL </a:t>
                      </a:r>
                      <a:r>
                        <a:rPr sz="900" b="0">
                          <a:solidFill>
                            <a:srgbClr val="00B0F0"/>
                          </a:solidFill>
                          <a:latin typeface="NeueHaasGroteskText Std (Body)"/>
                        </a:rPr>
                        <a:t>, </a:t>
                      </a:r>
                      <a:r>
                        <a:rPr sz="900" b="0">
                          <a:solidFill>
                            <a:srgbClr val="00B0F0"/>
                          </a:solidFill>
                          <a:latin typeface="NeueHaasGroteskText Std (Body)"/>
                        </a:rPr>
                        <a:t>plus </a:t>
                      </a:r>
                      <a:r>
                        <a:rPr sz="900" b="0">
                          <a:solidFill>
                            <a:srgbClr val="00B0F0"/>
                          </a:solidFill>
                          <a:latin typeface="NeueHaasGroteskText Std (Body)"/>
                        </a:rPr>
                        <a:t>get </a:t>
                      </a:r>
                      <a:r>
                        <a:rPr sz="900" b="1">
                          <a:solidFill>
                            <a:srgbClr val="00B0F0"/>
                          </a:solidFill>
                          <a:latin typeface="NeueHaasGroteskText Std (Body)"/>
                        </a:rPr>
                        <a:t>free </a:t>
                      </a:r>
                      <a:r>
                        <a:rPr sz="900" b="0">
                          <a:solidFill>
                            <a:srgbClr val="00B0F0"/>
                          </a:solidFill>
                          <a:latin typeface="NeueHaasGroteskText Std (Body)"/>
                        </a:rPr>
                        <a:t>YouTube </a:t>
                      </a:r>
                      <a:r>
                        <a:rPr sz="900" b="0">
                          <a:solidFill>
                            <a:srgbClr val="00B0F0"/>
                          </a:solidFill>
                          <a:latin typeface="NeueHaasGroteskText Std (Body)"/>
                        </a:rPr>
                        <a:t>TV </a:t>
                      </a:r>
                      <a:r>
                        <a:rPr sz="900" b="0">
                          <a:solidFill>
                            <a:srgbClr val="00B0F0"/>
                          </a:solidFill>
                          <a:latin typeface="NeueHaasGroteskText Std (Body)"/>
                        </a:rPr>
                        <a:t>for </a:t>
                      </a:r>
                      <a:r>
                        <a:rPr sz="900" b="0">
                          <a:solidFill>
                            <a:srgbClr val="00B0F0"/>
                          </a:solidFill>
                          <a:latin typeface="NeueHaasGroteskText Std (Body)"/>
                        </a:rPr>
                        <a:t>2 </a:t>
                      </a:r>
                      <a:r>
                        <a:rPr sz="900" b="0">
                          <a:solidFill>
                            <a:srgbClr val="00B0F0"/>
                          </a:solidFill>
                          <a:latin typeface="NeueHaasGroteskText Std (Body)"/>
                        </a:rPr>
                        <a:t> </a:t>
                      </a:r>
                      <a:r>
                        <a:rPr sz="900" b="0">
                          <a:solidFill>
                            <a:srgbClr val="00B0F0"/>
                          </a:solidFill>
                          <a:latin typeface="NeueHaasGroteskText Std (Body)"/>
                        </a:rPr>
                        <a:t>months, </a:t>
                      </a:r>
                      <a:r>
                        <a:rPr sz="900" b="0">
                          <a:solidFill>
                            <a:srgbClr val="00B0F0"/>
                          </a:solidFill>
                          <a:latin typeface="NeueHaasGroteskText Std (Body)"/>
                        </a:rPr>
                        <a:t>Google </a:t>
                      </a:r>
                      <a:r>
                        <a:rPr sz="900" b="0">
                          <a:solidFill>
                            <a:srgbClr val="00B0F0"/>
                          </a:solidFill>
                          <a:latin typeface="NeueHaasGroteskText Std (Body)"/>
                        </a:rPr>
                        <a:t>Homecast </a:t>
                      </a:r>
                      <a:r>
                        <a:rPr sz="900" b="0">
                          <a:solidFill>
                            <a:srgbClr val="00B0F0"/>
                          </a:solidFill>
                          <a:latin typeface="NeueHaasGroteskText Std (Body)"/>
                        </a:rPr>
                        <a:t>Mini </a:t>
                      </a:r>
                      <a:r>
                        <a:rPr sz="900" b="0">
                          <a:solidFill>
                            <a:srgbClr val="00B0F0"/>
                          </a:solidFill>
                          <a:latin typeface="NeueHaasGroteskText Std (Body)"/>
                        </a:rPr>
                        <a:t>and </a:t>
                      </a:r>
                      <a:r>
                        <a:rPr sz="900" b="0">
                          <a:solidFill>
                            <a:srgbClr val="00B0F0"/>
                          </a:solidFill>
                          <a:latin typeface="NeueHaasGroteskText Std (Body)"/>
                        </a:rPr>
                        <a:t>Chromecast </a:t>
                      </a:r>
                      <a:r>
                        <a:rPr sz="900" b="0">
                          <a:solidFill>
                            <a:srgbClr val="00B0F0"/>
                          </a:solidFill>
                          <a:latin typeface="NeueHaasGroteskText Std (Body)"/>
                        </a:rPr>
                        <a:t>(reqs.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$949.99 </a:t>
                      </a:r>
                      <a:r>
                        <a:rPr sz="900" b="0">
                          <a:solidFill>
                            <a:srgbClr val="00B0F0"/>
                          </a:solidFill>
                          <a:latin typeface="NeueHaasGroteskText Std (Body)"/>
                        </a:rPr>
                        <a:t>device </a:t>
                      </a:r>
                      <a:r>
                        <a:rPr sz="900" b="0">
                          <a:solidFill>
                            <a:srgbClr val="00B0F0"/>
                          </a:solidFill>
                          <a:latin typeface="NeueHaasGroteskText Std (Body)"/>
                        </a:rPr>
                        <a:t>payment </a:t>
                      </a:r>
                      <a:r>
                        <a:rPr sz="900" b="0">
                          <a:solidFill>
                            <a:srgbClr val="00B0F0"/>
                          </a:solidFill>
                          <a:latin typeface="NeueHaasGroteskText Std (Body)"/>
                        </a:rPr>
                        <a:t>purchase, </a:t>
                      </a:r>
                      <a:r>
                        <a:rPr sz="900" b="0">
                          <a:solidFill>
                            <a:srgbClr val="00B0F0"/>
                          </a:solidFill>
                          <a:latin typeface="NeueHaasGroteskText Std (Body)"/>
                        </a:rPr>
                        <a:t>less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$300 </a:t>
                      </a:r>
                      <a:r>
                        <a:rPr sz="900" b="0">
                          <a:solidFill>
                            <a:srgbClr val="00B0F0"/>
                          </a:solidFill>
                          <a:latin typeface="NeueHaasGroteskText Std (Body)"/>
                        </a:rPr>
                        <a:t> </a:t>
                      </a:r>
                      <a:r>
                        <a:rPr sz="900" b="0">
                          <a:solidFill>
                            <a:srgbClr val="00B0F0"/>
                          </a:solidFill>
                          <a:latin typeface="NeueHaasGroteskText Std (Body)"/>
                        </a:rPr>
                        <a:t>promo </a:t>
                      </a:r>
                      <a:r>
                        <a:rPr sz="900" b="0">
                          <a:solidFill>
                            <a:srgbClr val="00B0F0"/>
                          </a:solidFill>
                          <a:latin typeface="NeueHaasGroteskText Std (Body)"/>
                        </a:rPr>
                        <a:t>credit </a:t>
                      </a:r>
                      <a:r>
                        <a:rPr sz="900" b="0">
                          <a:solidFill>
                            <a:srgbClr val="00B0F0"/>
                          </a:solidFill>
                          <a:latin typeface="NeueHaasGroteskText Std (Body)"/>
                        </a:rPr>
                        <a:t>applied </a:t>
                      </a:r>
                      <a:r>
                        <a:rPr sz="900" b="0">
                          <a:solidFill>
                            <a:srgbClr val="00B0F0"/>
                          </a:solidFill>
                          <a:latin typeface="NeueHaasGroteskText Std (Body)"/>
                        </a:rPr>
                        <a:t>to </a:t>
                      </a:r>
                      <a:r>
                        <a:rPr sz="900" b="0">
                          <a:solidFill>
                            <a:srgbClr val="00B0F0"/>
                          </a:solidFill>
                          <a:latin typeface="NeueHaasGroteskText Std (Body)"/>
                        </a:rPr>
                        <a:t>account </a:t>
                      </a:r>
                      <a:r>
                        <a:rPr sz="900" b="0">
                          <a:solidFill>
                            <a:srgbClr val="00B0F0"/>
                          </a:solidFill>
                          <a:latin typeface="NeueHaasGroteskText Std (Body)"/>
                        </a:rPr>
                        <a:t>over </a:t>
                      </a:r>
                      <a:r>
                        <a:rPr sz="900" b="0">
                          <a:solidFill>
                            <a:srgbClr val="00B0F0"/>
                          </a:solidFill>
                          <a:latin typeface="NeueHaasGroteskText Std (Body)"/>
                        </a:rPr>
                        <a:t>24 </a:t>
                      </a:r>
                      <a:r>
                        <a:rPr sz="900" b="0">
                          <a:solidFill>
                            <a:srgbClr val="00B0F0"/>
                          </a:solidFill>
                          <a:latin typeface="NeueHaasGroteskText Std (Body)"/>
                        </a:rPr>
                        <a:t>mos., </a:t>
                      </a:r>
                      <a:r>
                        <a:rPr sz="900" b="0">
                          <a:solidFill>
                            <a:srgbClr val="00B0F0"/>
                          </a:solidFill>
                          <a:latin typeface="NeueHaasGroteskText Std (Body)"/>
                        </a:rPr>
                        <a:t>activation </a:t>
                      </a:r>
                      <a:r>
                        <a:rPr sz="900" b="0">
                          <a:solidFill>
                            <a:srgbClr val="00B0F0"/>
                          </a:solidFill>
                          <a:latin typeface="NeueHaasGroteskText Std (Body)"/>
                        </a:rPr>
                        <a:t>between </a:t>
                      </a:r>
                      <a:r>
                        <a:rPr sz="900" b="0">
                          <a:solidFill>
                            <a:srgbClr val="00B0F0"/>
                          </a:solidFill>
                          <a:latin typeface="NeueHaasGroteskText Std (Body)"/>
                        </a:rPr>
                        <a:t>4/5-5/30, </a:t>
                      </a:r>
                      <a:r>
                        <a:rPr sz="900" b="0">
                          <a:solidFill>
                            <a:srgbClr val="00B0F0"/>
                          </a:solidFill>
                          <a:latin typeface="NeueHaasGroteskText Std (Body)"/>
                        </a:rPr>
                        <a:t>Google </a:t>
                      </a:r>
                      <a:r>
                        <a:rPr sz="900" b="0">
                          <a:solidFill>
                            <a:srgbClr val="00B0F0"/>
                          </a:solidFill>
                          <a:latin typeface="NeueHaasGroteskText Std (Body)"/>
                        </a:rPr>
                        <a:t>offers </a:t>
                      </a:r>
                      <a:r>
                        <a:rPr sz="900" b="0">
                          <a:solidFill>
                            <a:srgbClr val="00B0F0"/>
                          </a:solidFill>
                          <a:latin typeface="NeueHaasGroteskText Std (Body)"/>
                        </a:rPr>
                        <a:t>must </a:t>
                      </a:r>
                      <a:r>
                        <a:rPr sz="900" b="0">
                          <a:solidFill>
                            <a:srgbClr val="00B0F0"/>
                          </a:solidFill>
                          <a:latin typeface="NeueHaasGroteskText Std (Body)"/>
                        </a:rPr>
                        <a:t>be </a:t>
                      </a:r>
                      <a:r>
                        <a:rPr sz="900" b="0">
                          <a:solidFill>
                            <a:srgbClr val="00B0F0"/>
                          </a:solidFill>
                          <a:latin typeface="NeueHaasGroteskText Std (Body)"/>
                        </a:rPr>
                        <a:t>redeemed </a:t>
                      </a:r>
                      <a:r>
                        <a:rPr sz="900" b="0">
                          <a:solidFill>
                            <a:srgbClr val="00B0F0"/>
                          </a:solidFill>
                          <a:latin typeface="NeueHaasGroteskText Std (Body)"/>
                        </a:rPr>
                        <a:t>by </a:t>
                      </a:r>
                      <a:r>
                        <a:rPr sz="900" b="0">
                          <a:solidFill>
                            <a:srgbClr val="00B0F0"/>
                          </a:solidFill>
                          <a:latin typeface="NeueHaasGroteskText Std (Body)"/>
                        </a:rPr>
                        <a:t>6/30) </a:t>
                      </a:r>
                      <a:r>
                        <a:rPr sz="900" b="0">
                          <a:solidFill>
                            <a:srgbClr val="00B0F0"/>
                          </a:solidFill>
                          <a:latin typeface="NeueHaasGroteskText Std (Body)"/>
                        </a:rPr>
                        <a:t> (04/18/18)
</a:t>
                      </a:r>
                    </a:p>
                  </a:txBody>
                  <a:tcPr>
                    <a:solidFill>
                      <a:schemeClr val="accent2"/>
                    </a:solidFill>
                  </a:tcPr>
                </a:tc>
                <a:tc>
                  <a:txBody>
                    <a:bodyPr/>
                    <a:lstStyle/>
                    <a:p>
                      <a:r>
                        <a:rPr sz="900" b="0">
                          <a:solidFill>
                            <a:srgbClr val="00B0F0"/>
                          </a:solidFill>
                          <a:latin typeface="NeueHaasGroteskText Std (Body)"/>
                        </a:rPr>
                        <a:t>Buy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Plus </a:t>
                      </a:r>
                      <a:r>
                        <a:rPr sz="900" b="0">
                          <a:solidFill>
                            <a:srgbClr val="00B0F0"/>
                          </a:solidFill>
                          <a:latin typeface="NeueHaasGroteskText Std (Body)"/>
                        </a:rPr>
                        <a:t>or </a:t>
                      </a:r>
                      <a:r>
                        <a:rPr sz="900" b="0">
                          <a:solidFill>
                            <a:srgbClr val="00B0F0"/>
                          </a:solidFill>
                          <a:latin typeface="NeueHaasGroteskText Std (Body)"/>
                        </a:rPr>
                        <a:t>iPhone </a:t>
                      </a:r>
                      <a:r>
                        <a:rPr sz="900" b="0">
                          <a:solidFill>
                            <a:srgbClr val="00B0F0"/>
                          </a:solidFill>
                          <a:latin typeface="NeueHaasGroteskText Std (Body)"/>
                        </a:rPr>
                        <a:t>X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via </a:t>
                      </a:r>
                      <a:r>
                        <a:rPr sz="900" b="0">
                          <a:solidFill>
                            <a:srgbClr val="00B0F0"/>
                          </a:solidFill>
                          <a:latin typeface="NeueHaasGroteskText Std (Body)"/>
                        </a:rPr>
                        <a:t>monthly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add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or </a:t>
                      </a:r>
                      <a:r>
                        <a:rPr sz="900" b="0">
                          <a:solidFill>
                            <a:srgbClr val="00B0F0"/>
                          </a:solidFill>
                          <a:latin typeface="NeueHaasGroteskText Std (Body)"/>
                        </a:rPr>
                        <a:t>upgrade </a:t>
                      </a:r>
                      <a:r>
                        <a:rPr sz="900" b="0">
                          <a:solidFill>
                            <a:srgbClr val="00B0F0"/>
                          </a:solidFill>
                          <a:latin typeface="NeueHaasGroteskText Std (Body)"/>
                        </a:rPr>
                        <a:t>to </a:t>
                      </a:r>
                      <a:r>
                        <a:rPr sz="900" b="0">
                          <a:solidFill>
                            <a:srgbClr val="00B0F0"/>
                          </a:solidFill>
                          <a:latin typeface="NeueHaasGroteskText Std (Body)"/>
                        </a:rPr>
                        <a:t>an </a:t>
                      </a:r>
                      <a:r>
                        <a:rPr sz="900" b="0">
                          <a:solidFill>
                            <a:srgbClr val="00B0F0"/>
                          </a:solidFill>
                          <a:latin typeface="NeueHaasGroteskText Std (Body)"/>
                        </a:rPr>
                        <a:t>eligible </a:t>
                      </a:r>
                      <a:r>
                        <a:rPr sz="900" b="0">
                          <a:solidFill>
                            <a:srgbClr val="00B0F0"/>
                          </a:solidFill>
                          <a:latin typeface="NeueHaasGroteskText Std (Body)"/>
                        </a:rPr>
                        <a:t>phone </a:t>
                      </a:r>
                      <a:r>
                        <a:rPr sz="900" b="0">
                          <a:solidFill>
                            <a:srgbClr val="00B0F0"/>
                          </a:solidFill>
                          <a:latin typeface="NeueHaasGroteskText Std (Body)"/>
                        </a:rPr>
                        <a:t>(requires </a:t>
                      </a:r>
                      <a:r>
                        <a:rPr sz="900" b="0">
                          <a:solidFill>
                            <a:srgbClr val="00B0F0"/>
                          </a:solidFill>
                          <a:latin typeface="NeueHaasGroteskText Std (Body)"/>
                        </a:rPr>
                        <a:t>eligible </a:t>
                      </a:r>
                      <a:r>
                        <a:rPr sz="900" b="0">
                          <a:solidFill>
                            <a:srgbClr val="00B0F0"/>
                          </a:solidFill>
                          <a:latin typeface="NeueHaasGroteskText Std (Body)"/>
                        </a:rPr>
                        <a:t>plan </a:t>
                      </a:r>
                      <a:r>
                        <a:rPr sz="900" b="0">
                          <a:solidFill>
                            <a:srgbClr val="00B0F0"/>
                          </a:solidFill>
                          <a:latin typeface="NeueHaasGroteskText Std (Body)"/>
                        </a:rPr>
                        <a:t>and </a:t>
                      </a:r>
                      <a:r>
                        <a:rPr sz="900" b="0">
                          <a:solidFill>
                            <a:srgbClr val="00B0F0"/>
                          </a:solidFill>
                          <a:latin typeface="NeueHaasGroteskText Std (Body)"/>
                        </a:rPr>
                        <a:t>DIRECTV, </a:t>
                      </a:r>
                      <a:r>
                        <a:rPr sz="900" b="0">
                          <a:solidFill>
                            <a:srgbClr val="00B0F0"/>
                          </a:solidFill>
                          <a:latin typeface="NeueHaasGroteskText Std (Body)"/>
                        </a:rPr>
                        <a:t>max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of </a:t>
                      </a:r>
                      <a:r>
                        <a:rPr sz="900" b="0">
                          <a:solidFill>
                            <a:srgbClr val="00B0F0"/>
                          </a:solidFill>
                          <a:latin typeface="NeueHaasGroteskText Std (Body)"/>
                        </a:rPr>
                        <a:t>$350) (04/03/18)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LG </a:t>
                      </a:r>
                      <a:r>
                        <a:rPr sz="900" b="0">
                          <a:solidFill>
                            <a:srgbClr val="000000"/>
                          </a:solidFill>
                          <a:latin typeface="NeueHaasGroteskText Std (Body)"/>
                        </a:rPr>
                        <a:t>V30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via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or </a:t>
                      </a:r>
                      <a:r>
                        <a:rPr sz="900" b="0">
                          <a:solidFill>
                            <a:srgbClr val="000000"/>
                          </a:solidFill>
                          <a:latin typeface="NeueHaasGroteskText Std (Body)"/>
                        </a:rPr>
                        <a:t>upgrade </a:t>
                      </a:r>
                      <a:r>
                        <a:rPr sz="900" b="0">
                          <a:solidFill>
                            <a:srgbClr val="000000"/>
                          </a:solidFill>
                          <a:latin typeface="NeueHaasGroteskText Std (Body)"/>
                        </a:rPr>
                        <a:t>to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phone </a:t>
                      </a:r>
                      <a:r>
                        <a:rPr sz="900" b="0">
                          <a:solidFill>
                            <a:srgbClr val="000000"/>
                          </a:solidFill>
                          <a:latin typeface="NeueHaasGroteskText Std (Body)"/>
                        </a:rPr>
                        <a:t>(requires </a:t>
                      </a:r>
                      <a:r>
                        <a:rPr sz="900" b="0">
                          <a:solidFill>
                            <a:srgbClr val="000000"/>
                          </a:solidFill>
                          <a:latin typeface="NeueHaasGroteskText Std (Body)"/>
                        </a:rPr>
                        <a:t>eligible </a:t>
                      </a:r>
                      <a:r>
                        <a:rPr sz="900" b="0">
                          <a:solidFill>
                            <a:srgbClr val="000000"/>
                          </a:solidFill>
                          <a:latin typeface="NeueHaasGroteskText Std (Body)"/>
                        </a:rPr>
                        <a:t>plan </a:t>
                      </a:r>
                      <a:r>
                        <a:rPr sz="900" b="0">
                          <a:solidFill>
                            <a:srgbClr val="000000"/>
                          </a:solidFill>
                          <a:latin typeface="NeueHaasGroteskText Std (Body)"/>
                        </a:rPr>
                        <a:t>and </a:t>
                      </a:r>
                      <a:r>
                        <a:rPr sz="900" b="0">
                          <a:solidFill>
                            <a:srgbClr val="000000"/>
                          </a:solidFill>
                          <a:latin typeface="NeueHaasGroteskText Std (Body)"/>
                        </a:rPr>
                        <a:t>DIRECTV, </a:t>
                      </a:r>
                      <a:r>
                        <a:rPr sz="900" b="0">
                          <a:solidFill>
                            <a:srgbClr val="000000"/>
                          </a:solidFill>
                          <a:latin typeface="NeueHaasGroteskText Std (Body)"/>
                        </a:rPr>
                        <a:t>max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of </a:t>
                      </a:r>
                      <a:r>
                        <a:rPr sz="900" b="0">
                          <a:solidFill>
                            <a:srgbClr val="000000"/>
                          </a:solidFill>
                          <a:latin typeface="NeueHaasGroteskText Std (Body)"/>
                        </a:rPr>
                        <a:t>$400) (04/03/18)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ZTE </a:t>
                      </a:r>
                      <a:r>
                        <a:rPr sz="900" b="0">
                          <a:solidFill>
                            <a:srgbClr val="000000"/>
                          </a:solidFill>
                          <a:latin typeface="NeueHaasGroteskText Std (Body)"/>
                        </a:rPr>
                        <a:t>Axon </a:t>
                      </a:r>
                      <a:r>
                        <a:rPr sz="900" b="0">
                          <a:solidFill>
                            <a:srgbClr val="000000"/>
                          </a:solidFill>
                          <a:latin typeface="NeueHaasGroteskText Std (Body)"/>
                        </a:rPr>
                        <a:t>M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via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or </a:t>
                      </a:r>
                      <a:r>
                        <a:rPr sz="900" b="0">
                          <a:solidFill>
                            <a:srgbClr val="000000"/>
                          </a:solidFill>
                          <a:latin typeface="NeueHaasGroteskText Std (Body)"/>
                        </a:rPr>
                        <a:t>upgrade </a:t>
                      </a:r>
                      <a:r>
                        <a:rPr sz="900" b="0">
                          <a:solidFill>
                            <a:srgbClr val="000000"/>
                          </a:solidFill>
                          <a:latin typeface="NeueHaasGroteskText Std (Body)"/>
                        </a:rPr>
                        <a:t>to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phone </a:t>
                      </a:r>
                      <a:r>
                        <a:rPr sz="900" b="0">
                          <a:solidFill>
                            <a:srgbClr val="000000"/>
                          </a:solidFill>
                          <a:latin typeface="NeueHaasGroteskText Std (Body)"/>
                        </a:rPr>
                        <a:t>(requires </a:t>
                      </a:r>
                      <a:r>
                        <a:rPr sz="900" b="0">
                          <a:solidFill>
                            <a:srgbClr val="000000"/>
                          </a:solidFill>
                          <a:latin typeface="NeueHaasGroteskText Std (Body)"/>
                        </a:rPr>
                        <a:t>eligible </a:t>
                      </a:r>
                      <a:r>
                        <a:rPr sz="900" b="0">
                          <a:solidFill>
                            <a:srgbClr val="000000"/>
                          </a:solidFill>
                          <a:latin typeface="NeueHaasGroteskText Std (Body)"/>
                        </a:rPr>
                        <a:t>plan </a:t>
                      </a:r>
                      <a:r>
                        <a:rPr sz="900" b="0">
                          <a:solidFill>
                            <a:srgbClr val="000000"/>
                          </a:solidFill>
                          <a:latin typeface="NeueHaasGroteskText Std (Body)"/>
                        </a:rPr>
                        <a:t>and </a:t>
                      </a:r>
                      <a:r>
                        <a:rPr sz="900" b="0">
                          <a:solidFill>
                            <a:srgbClr val="000000"/>
                          </a:solidFill>
                          <a:latin typeface="NeueHaasGroteskText Std (Body)"/>
                        </a:rPr>
                        <a:t>DIRECTV, </a:t>
                      </a:r>
                      <a:r>
                        <a:rPr sz="900" b="0">
                          <a:solidFill>
                            <a:srgbClr val="000000"/>
                          </a:solidFill>
                          <a:latin typeface="NeueHaasGroteskText Std (Body)"/>
                        </a:rPr>
                        <a:t>max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of </a:t>
                      </a:r>
                      <a:r>
                        <a:rPr sz="900" b="0">
                          <a:solidFill>
                            <a:srgbClr val="000000"/>
                          </a:solidFill>
                          <a:latin typeface="NeueHaasGroteskText Std (Body)"/>
                        </a:rPr>
                        <a:t>$362.50) (04/03/18)
</a:t>
                      </a:r>
                      <a:r>
                        <a:rPr sz="900" b="0">
                          <a:solidFill>
                            <a:srgbClr val="00B0F0"/>
                          </a:solidFill>
                          <a:latin typeface="NeueHaasGroteskText Std (Body)"/>
                        </a:rPr>
                        <a:t>Buy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Galaxy </a:t>
                      </a:r>
                      <a:r>
                        <a:rPr sz="900" b="0">
                          <a:solidFill>
                            <a:srgbClr val="00B0F0"/>
                          </a:solidFill>
                          <a:latin typeface="NeueHaasGroteskText Std (Body)"/>
                        </a:rPr>
                        <a:t>S9, </a:t>
                      </a:r>
                      <a:r>
                        <a:rPr sz="900" b="0">
                          <a:solidFill>
                            <a:srgbClr val="00B0F0"/>
                          </a:solidFill>
                          <a:latin typeface="NeueHaasGroteskText Std (Body)"/>
                        </a:rPr>
                        <a:t>S9+ </a:t>
                      </a:r>
                      <a:r>
                        <a:rPr sz="900" b="0">
                          <a:solidFill>
                            <a:srgbClr val="00B0F0"/>
                          </a:solidFill>
                          <a:latin typeface="NeueHaasGroteskText Std (Body)"/>
                        </a:rPr>
                        <a:t>or </a:t>
                      </a:r>
                      <a:r>
                        <a:rPr sz="900" b="0">
                          <a:solidFill>
                            <a:srgbClr val="00B0F0"/>
                          </a:solidFill>
                          <a:latin typeface="NeueHaasGroteskText Std (Body)"/>
                        </a:rPr>
                        <a:t>Note8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via </a:t>
                      </a:r>
                      <a:r>
                        <a:rPr sz="900" b="0">
                          <a:solidFill>
                            <a:srgbClr val="00B0F0"/>
                          </a:solidFill>
                          <a:latin typeface="NeueHaasGroteskText Std (Body)"/>
                        </a:rPr>
                        <a:t>monthly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add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or </a:t>
                      </a:r>
                      <a:r>
                        <a:rPr sz="900" b="0">
                          <a:solidFill>
                            <a:srgbClr val="00B0F0"/>
                          </a:solidFill>
                          <a:latin typeface="NeueHaasGroteskText Std (Body)"/>
                        </a:rPr>
                        <a:t>upgrade </a:t>
                      </a:r>
                      <a:r>
                        <a:rPr sz="900" b="0">
                          <a:solidFill>
                            <a:srgbClr val="00B0F0"/>
                          </a:solidFill>
                          <a:latin typeface="NeueHaasGroteskText Std (Body)"/>
                        </a:rPr>
                        <a:t>to </a:t>
                      </a:r>
                      <a:r>
                        <a:rPr sz="900" b="0">
                          <a:solidFill>
                            <a:srgbClr val="00B0F0"/>
                          </a:solidFill>
                          <a:latin typeface="NeueHaasGroteskText Std (Body)"/>
                        </a:rPr>
                        <a:t>an </a:t>
                      </a:r>
                      <a:r>
                        <a:rPr sz="900" b="0">
                          <a:solidFill>
                            <a:srgbClr val="00B0F0"/>
                          </a:solidFill>
                          <a:latin typeface="NeueHaasGroteskText Std (Body)"/>
                        </a:rPr>
                        <a:t>eligible </a:t>
                      </a:r>
                      <a:r>
                        <a:rPr sz="900" b="0">
                          <a:solidFill>
                            <a:srgbClr val="00B0F0"/>
                          </a:solidFill>
                          <a:latin typeface="NeueHaasGroteskText Std (Body)"/>
                        </a:rPr>
                        <a:t>phone </a:t>
                      </a:r>
                      <a:r>
                        <a:rPr sz="900" b="0">
                          <a:solidFill>
                            <a:srgbClr val="00B0F0"/>
                          </a:solidFill>
                          <a:latin typeface="NeueHaasGroteskText Std (Body)"/>
                        </a:rPr>
                        <a:t>(requires </a:t>
                      </a:r>
                      <a:r>
                        <a:rPr sz="900" b="0">
                          <a:solidFill>
                            <a:srgbClr val="00B0F0"/>
                          </a:solidFill>
                          <a:latin typeface="NeueHaasGroteskText Std (Body)"/>
                        </a:rPr>
                        <a:t>eligible </a:t>
                      </a:r>
                      <a:r>
                        <a:rPr sz="900" b="0">
                          <a:solidFill>
                            <a:srgbClr val="00B0F0"/>
                          </a:solidFill>
                          <a:latin typeface="NeueHaasGroteskText Std (Body)"/>
                        </a:rPr>
                        <a:t>plan </a:t>
                      </a:r>
                      <a:r>
                        <a:rPr sz="900" b="0">
                          <a:solidFill>
                            <a:srgbClr val="00B0F0"/>
                          </a:solidFill>
                          <a:latin typeface="NeueHaasGroteskText Std (Body)"/>
                        </a:rPr>
                        <a:t>and </a:t>
                      </a:r>
                      <a:r>
                        <a:rPr sz="900" b="0">
                          <a:solidFill>
                            <a:srgbClr val="00B0F0"/>
                          </a:solidFill>
                          <a:latin typeface="NeueHaasGroteskText Std (Body)"/>
                        </a:rPr>
                        <a:t>DIRECTV, </a:t>
                      </a:r>
                      <a:r>
                        <a:rPr sz="900" b="0">
                          <a:solidFill>
                            <a:srgbClr val="00B0F0"/>
                          </a:solidFill>
                          <a:latin typeface="NeueHaasGroteskText Std (Body)"/>
                        </a:rPr>
                        <a:t>max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of </a:t>
                      </a:r>
                      <a:r>
                        <a:rPr sz="900" b="0">
                          <a:solidFill>
                            <a:srgbClr val="00B0F0"/>
                          </a:solidFill>
                          <a:latin typeface="NeueHaasGroteskText Std (Body)"/>
                        </a:rPr>
                        <a:t>$395) (03/19/18)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Moto </a:t>
                      </a:r>
                      <a:r>
                        <a:rPr sz="900" b="0">
                          <a:solidFill>
                            <a:srgbClr val="000000"/>
                          </a:solidFill>
                          <a:latin typeface="NeueHaasGroteskText Std (Body)"/>
                        </a:rPr>
                        <a:t>Z2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and </a:t>
                      </a:r>
                      <a:r>
                        <a:rPr sz="900" b="0">
                          <a:solidFill>
                            <a:srgbClr val="000000"/>
                          </a:solidFill>
                          <a:latin typeface="NeueHaasGroteskText Std (Body)"/>
                        </a:rPr>
                        <a:t>receive </a:t>
                      </a:r>
                      <a:r>
                        <a:rPr sz="900" b="0">
                          <a:solidFill>
                            <a:srgbClr val="000000"/>
                          </a:solidFill>
                          <a:latin typeface="NeueHaasGroteskText Std (Body)"/>
                        </a:rPr>
                        <a:t>a </a:t>
                      </a:r>
                      <a:r>
                        <a:rPr sz="900" b="0">
                          <a:solidFill>
                            <a:srgbClr val="000000"/>
                          </a:solidFill>
                          <a:latin typeface="NeueHaasGroteskText Std (Body)"/>
                        </a:rPr>
                        <a:t>Smart </a:t>
                      </a:r>
                      <a:r>
                        <a:rPr sz="900" b="0">
                          <a:solidFill>
                            <a:srgbClr val="000000"/>
                          </a:solidFill>
                          <a:latin typeface="NeueHaasGroteskText Std (Body)"/>
                        </a:rPr>
                        <a:t>Speaker </a:t>
                      </a:r>
                      <a:r>
                        <a:rPr sz="900" b="0">
                          <a:solidFill>
                            <a:srgbClr val="000000"/>
                          </a:solidFill>
                          <a:latin typeface="NeueHaasGroteskText Std (Body)"/>
                        </a:rPr>
                        <a:t>with </a:t>
                      </a:r>
                      <a:r>
                        <a:rPr sz="900" b="0">
                          <a:solidFill>
                            <a:srgbClr val="000000"/>
                          </a:solidFill>
                          <a:latin typeface="NeueHaasGroteskText Std (Body)"/>
                        </a:rPr>
                        <a:t>Amazon </a:t>
                      </a:r>
                      <a:r>
                        <a:rPr sz="900" b="0">
                          <a:solidFill>
                            <a:srgbClr val="000000"/>
                          </a:solidFill>
                          <a:latin typeface="NeueHaasGroteskText Std (Body)"/>
                        </a:rPr>
                        <a:t>Alexa </a:t>
                      </a:r>
                      <a:r>
                        <a:rPr sz="900" b="0">
                          <a:solidFill>
                            <a:srgbClr val="000000"/>
                          </a:solidFill>
                          <a:latin typeface="NeueHaasGroteskText Std (Body)"/>
                        </a:rPr>
                        <a:t>MotoMod™ </a:t>
                      </a:r>
                      <a:r>
                        <a:rPr sz="900" b="0">
                          <a:solidFill>
                            <a:srgbClr val="000000"/>
                          </a:solidFill>
                          <a:latin typeface="NeueHaasGroteskText Std (Body)"/>
                        </a:rPr>
                        <a:t>and </a:t>
                      </a:r>
                      <a:r>
                        <a:rPr sz="900" b="0">
                          <a:solidFill>
                            <a:srgbClr val="000000"/>
                          </a:solidFill>
                          <a:latin typeface="NeueHaasGroteskText Std (Body)"/>
                        </a:rPr>
                        <a:t>2-month </a:t>
                      </a:r>
                      <a:r>
                        <a:rPr sz="900" b="1">
                          <a:solidFill>
                            <a:srgbClr val="000000"/>
                          </a:solidFill>
                          <a:latin typeface="NeueHaasGroteskText Std (Body)"/>
                        </a:rPr>
                        <a:t>free </a:t>
                      </a:r>
                      <a:r>
                        <a:rPr sz="900" b="0">
                          <a:solidFill>
                            <a:srgbClr val="000000"/>
                          </a:solidFill>
                          <a:latin typeface="NeueHaasGroteskText Std (Body)"/>
                        </a:rPr>
                        <a:t>trial </a:t>
                      </a:r>
                      <a:r>
                        <a:rPr sz="900" b="0">
                          <a:solidFill>
                            <a:srgbClr val="000000"/>
                          </a:solidFill>
                          <a:latin typeface="NeueHaasGroteskText Std (Body)"/>
                        </a:rPr>
                        <a:t>of </a:t>
                      </a:r>
                      <a:r>
                        <a:rPr sz="900" b="0">
                          <a:solidFill>
                            <a:srgbClr val="000000"/>
                          </a:solidFill>
                          <a:latin typeface="NeueHaasGroteskText Std (Body)"/>
                        </a:rPr>
                        <a:t>Amazon </a:t>
                      </a:r>
                      <a:r>
                        <a:rPr sz="900" b="0">
                          <a:solidFill>
                            <a:srgbClr val="000000"/>
                          </a:solidFill>
                          <a:latin typeface="NeueHaasGroteskText Std (Body)"/>
                        </a:rPr>
                        <a:t>Music </a:t>
                      </a:r>
                      <a:r>
                        <a:rPr sz="900" b="0">
                          <a:solidFill>
                            <a:srgbClr val="000000"/>
                          </a:solidFill>
                          <a:latin typeface="NeueHaasGroteskText Std (Body)"/>
                        </a:rPr>
                        <a:t>Unlimited (04/02/18)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Moto </a:t>
                      </a:r>
                      <a:r>
                        <a:rPr sz="900" b="0">
                          <a:solidFill>
                            <a:srgbClr val="000000"/>
                          </a:solidFill>
                          <a:latin typeface="NeueHaasGroteskText Std (Body)"/>
                        </a:rPr>
                        <a:t>Z2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or </a:t>
                      </a:r>
                      <a:r>
                        <a:rPr sz="900" b="0">
                          <a:solidFill>
                            <a:srgbClr val="000000"/>
                          </a:solidFill>
                          <a:latin typeface="NeueHaasGroteskText Std (Body)"/>
                        </a:rPr>
                        <a:t>upgrade </a:t>
                      </a:r>
                      <a:r>
                        <a:rPr sz="900" b="0">
                          <a:solidFill>
                            <a:srgbClr val="000000"/>
                          </a:solidFill>
                          <a:latin typeface="NeueHaasGroteskText Std (Body)"/>
                        </a:rPr>
                        <a:t>to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phone </a:t>
                      </a:r>
                      <a:r>
                        <a:rPr sz="900" b="0">
                          <a:solidFill>
                            <a:srgbClr val="000000"/>
                          </a:solidFill>
                          <a:latin typeface="NeueHaasGroteskText Std (Body)"/>
                        </a:rPr>
                        <a:t>(reqs </a:t>
                      </a:r>
                      <a:r>
                        <a:rPr sz="900" b="0">
                          <a:solidFill>
                            <a:srgbClr val="000000"/>
                          </a:solidFill>
                          <a:latin typeface="NeueHaasGroteskText Std (Body)"/>
                        </a:rPr>
                        <a:t>eligible </a:t>
                      </a:r>
                      <a:r>
                        <a:rPr sz="900" b="0">
                          <a:solidFill>
                            <a:srgbClr val="000000"/>
                          </a:solidFill>
                          <a:latin typeface="NeueHaasGroteskText Std (Body)"/>
                        </a:rPr>
                        <a:t>plan </a:t>
                      </a:r>
                      <a:r>
                        <a:rPr sz="900" b="0">
                          <a:solidFill>
                            <a:srgbClr val="000000"/>
                          </a:solidFill>
                          <a:latin typeface="NeueHaasGroteskText Std (Body)"/>
                        </a:rPr>
                        <a:t>and </a:t>
                      </a:r>
                      <a:r>
                        <a:rPr sz="900" b="0">
                          <a:solidFill>
                            <a:srgbClr val="000000"/>
                          </a:solidFill>
                          <a:latin typeface="NeueHaasGroteskText Std (Body)"/>
                        </a:rPr>
                        <a:t>DIRECTV, </a:t>
                      </a:r>
                      <a:r>
                        <a:rPr sz="900" b="0">
                          <a:solidFill>
                            <a:srgbClr val="000000"/>
                          </a:solidFill>
                          <a:latin typeface="NeueHaasGroteskText Std (Body)"/>
                        </a:rPr>
                        <a:t>max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$307.50) (04/04/18)
</a:t>
                      </a:r>
                      <a:r>
                        <a:rPr sz="900" b="0">
                          <a:solidFill>
                            <a:srgbClr val="000000"/>
                          </a:solidFill>
                          <a:latin typeface="NeueHaasGroteskText Std (Body)"/>
                        </a:rPr>
                        <a:t>Get </a:t>
                      </a:r>
                      <a:r>
                        <a:rPr sz="900" b="0">
                          <a:solidFill>
                            <a:srgbClr val="000000"/>
                          </a:solidFill>
                          <a:latin typeface="NeueHaasGroteskText Std (Body)"/>
                        </a:rPr>
                        <a:t>iPhone </a:t>
                      </a:r>
                      <a:r>
                        <a:rPr sz="900" b="0">
                          <a:solidFill>
                            <a:srgbClr val="000000"/>
                          </a:solidFill>
                          <a:latin typeface="NeueHaasGroteskText Std (Body)"/>
                        </a:rPr>
                        <a:t>SE </a:t>
                      </a:r>
                      <a:r>
                        <a:rPr sz="900" b="0">
                          <a:solidFill>
                            <a:srgbClr val="000000"/>
                          </a:solidFill>
                          <a:latin typeface="NeueHaasGroteskText Std (Body)"/>
                        </a:rPr>
                        <a:t>32GB </a:t>
                      </a:r>
                      <a:r>
                        <a:rPr sz="900" b="0">
                          <a:solidFill>
                            <a:srgbClr val="000000"/>
                          </a:solidFill>
                          <a:latin typeface="NeueHaasGroteskText Std (Body)"/>
                        </a:rPr>
                        <a:t>for </a:t>
                      </a:r>
                      <a:r>
                        <a:rPr sz="900" b="1">
                          <a:solidFill>
                            <a:srgbClr val="000000"/>
                          </a:solidFill>
                          <a:latin typeface="NeueHaasGroteskText Std (Body)"/>
                        </a:rPr>
                        <a:t>$5/mo. </a:t>
                      </a:r>
                      <a:r>
                        <a:rPr sz="900" b="0">
                          <a:solidFill>
                            <a:srgbClr val="000000"/>
                          </a:solidFill>
                          <a:latin typeface="NeueHaasGroteskText Std (Body)"/>
                        </a:rPr>
                        <a:t>via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on </a:t>
                      </a:r>
                      <a:r>
                        <a:rPr sz="900" b="0">
                          <a:solidFill>
                            <a:srgbClr val="000000"/>
                          </a:solidFill>
                          <a:latin typeface="NeueHaasGroteskText Std (Body)"/>
                        </a:rPr>
                        <a:t>AT&amp;T </a:t>
                      </a:r>
                      <a:r>
                        <a:rPr sz="900" b="0">
                          <a:solidFill>
                            <a:srgbClr val="000000"/>
                          </a:solidFill>
                          <a:latin typeface="NeueHaasGroteskText Std (Body)"/>
                        </a:rPr>
                        <a:t>Next </a:t>
                      </a:r>
                      <a:r>
                        <a:rPr sz="900" b="0">
                          <a:solidFill>
                            <a:srgbClr val="000000"/>
                          </a:solidFill>
                          <a:latin typeface="NeueHaasGroteskText Std (Body)"/>
                        </a:rPr>
                        <a:t>and </a:t>
                      </a:r>
                      <a:r>
                        <a:rPr sz="900" b="0">
                          <a:solidFill>
                            <a:srgbClr val="000000"/>
                          </a:solidFill>
                          <a:latin typeface="NeueHaasGroteskText Std (Body)"/>
                        </a:rPr>
                        <a:t>eligible </a:t>
                      </a:r>
                      <a:r>
                        <a:rPr sz="900" b="0">
                          <a:solidFill>
                            <a:srgbClr val="000000"/>
                          </a:solidFill>
                          <a:latin typeface="NeueHaasGroteskText Std (Body)"/>
                        </a:rPr>
                        <a:t>service </a:t>
                      </a:r>
                      <a:r>
                        <a:rPr sz="900" b="0">
                          <a:solidFill>
                            <a:srgbClr val="000000"/>
                          </a:solidFill>
                          <a:latin typeface="NeueHaasGroteskText Std (Body)"/>
                        </a:rPr>
                        <a:t>(online </a:t>
                      </a:r>
                      <a:r>
                        <a:rPr sz="900" b="0">
                          <a:solidFill>
                            <a:srgbClr val="000000"/>
                          </a:solidFill>
                          <a:latin typeface="NeueHaasGroteskText Std (Body)"/>
                        </a:rPr>
                        <a:t>only, </a:t>
                      </a:r>
                      <a:r>
                        <a:rPr sz="900" b="0">
                          <a:solidFill>
                            <a:srgbClr val="000000"/>
                          </a:solidFill>
                          <a:latin typeface="NeueHaasGroteskText Std (Body)"/>
                        </a:rPr>
                        <a:t>ends </a:t>
                      </a:r>
                      <a:r>
                        <a:rPr sz="900" b="0">
                          <a:solidFill>
                            <a:srgbClr val="000000"/>
                          </a:solidFill>
                          <a:latin typeface="NeueHaasGroteskText Std (Body)"/>
                        </a:rPr>
                        <a:t>5/3/18) (04/14/18)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Galaxy </a:t>
                      </a:r>
                      <a:r>
                        <a:rPr sz="900" b="0">
                          <a:solidFill>
                            <a:srgbClr val="000000"/>
                          </a:solidFill>
                          <a:latin typeface="NeueHaasGroteskText Std (Body)"/>
                        </a:rPr>
                        <a:t>J3 </a:t>
                      </a:r>
                      <a:r>
                        <a:rPr sz="900" b="0">
                          <a:solidFill>
                            <a:srgbClr val="000000"/>
                          </a:solidFill>
                          <a:latin typeface="NeueHaasGroteskText Std (Body)"/>
                        </a:rPr>
                        <a:t>2017 </a:t>
                      </a:r>
                      <a:r>
                        <a:rPr sz="900" b="1">
                          <a:solidFill>
                            <a:srgbClr val="000000"/>
                          </a:solidFill>
                          <a:latin typeface="NeueHaasGroteskText Std (Body)"/>
                        </a:rPr>
                        <a:t>free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over </a:t>
                      </a:r>
                      <a:r>
                        <a:rPr sz="900" b="0">
                          <a:solidFill>
                            <a:srgbClr val="000000"/>
                          </a:solidFill>
                          <a:latin typeface="NeueHaasGroteskText Std (Body)"/>
                        </a:rPr>
                        <a:t>30 </a:t>
                      </a:r>
                      <a:r>
                        <a:rPr sz="900" b="0">
                          <a:solidFill>
                            <a:srgbClr val="000000"/>
                          </a:solidFill>
                          <a:latin typeface="NeueHaasGroteskText Std (Body)"/>
                        </a:rPr>
                        <a:t>months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buy </a:t>
                      </a:r>
                      <a:r>
                        <a:rPr sz="900" b="0">
                          <a:solidFill>
                            <a:srgbClr val="000000"/>
                          </a:solidFill>
                          <a:latin typeface="NeueHaasGroteskText Std (Body)"/>
                        </a:rPr>
                        <a:t>on </a:t>
                      </a:r>
                      <a:r>
                        <a:rPr sz="900" b="0">
                          <a:solidFill>
                            <a:srgbClr val="000000"/>
                          </a:solidFill>
                          <a:latin typeface="NeueHaasGroteskText Std (Body)"/>
                        </a:rPr>
                        <a:t>AT&amp;T </a:t>
                      </a:r>
                      <a:r>
                        <a:rPr sz="900" b="0">
                          <a:solidFill>
                            <a:srgbClr val="000000"/>
                          </a:solidFill>
                          <a:latin typeface="NeueHaasGroteskText Std (Body)"/>
                        </a:rPr>
                        <a:t>Next </a:t>
                      </a:r>
                      <a:r>
                        <a:rPr sz="900" b="0">
                          <a:solidFill>
                            <a:srgbClr val="000000"/>
                          </a:solidFill>
                          <a:latin typeface="NeueHaasGroteskText Std (Body)"/>
                        </a:rPr>
                        <a:t>with </a:t>
                      </a:r>
                      <a:r>
                        <a:rPr sz="900" b="0">
                          <a:solidFill>
                            <a:srgbClr val="000000"/>
                          </a:solidFill>
                          <a:latin typeface="NeueHaasGroteskText Std (Body)"/>
                        </a:rPr>
                        <a:t>eligible </a:t>
                      </a:r>
                      <a:r>
                        <a:rPr sz="900" b="0">
                          <a:solidFill>
                            <a:srgbClr val="000000"/>
                          </a:solidFill>
                          <a:latin typeface="NeueHaasGroteskText Std (Body)"/>
                        </a:rPr>
                        <a:t>service </a:t>
                      </a:r>
                      <a:r>
                        <a:rPr sz="900" b="0">
                          <a:solidFill>
                            <a:srgbClr val="000000"/>
                          </a:solidFill>
                          <a:latin typeface="NeueHaasGroteskText Std (Body)"/>
                        </a:rPr>
                        <a:t>(ends </a:t>
                      </a:r>
                      <a:r>
                        <a:rPr sz="900" b="0">
                          <a:solidFill>
                            <a:srgbClr val="000000"/>
                          </a:solidFill>
                          <a:latin typeface="NeueHaasGroteskText Std (Body)"/>
                        </a:rPr>
                        <a:t>6/29/18) (04/17/18)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Galaxy </a:t>
                      </a:r>
                      <a:r>
                        <a:rPr sz="900" b="0">
                          <a:solidFill>
                            <a:srgbClr val="000000"/>
                          </a:solidFill>
                          <a:latin typeface="NeueHaasGroteskText Std (Body)"/>
                        </a:rPr>
                        <a:t>J3 </a:t>
                      </a:r>
                      <a:r>
                        <a:rPr sz="900" b="0">
                          <a:solidFill>
                            <a:srgbClr val="000000"/>
                          </a:solidFill>
                          <a:latin typeface="NeueHaasGroteskText Std (Body)"/>
                        </a:rPr>
                        <a:t>(2017), </a:t>
                      </a:r>
                      <a:r>
                        <a:rPr sz="900" b="0">
                          <a:solidFill>
                            <a:srgbClr val="000000"/>
                          </a:solidFill>
                          <a:latin typeface="NeueHaasGroteskText Std (Body)"/>
                        </a:rPr>
                        <a:t>LG </a:t>
                      </a:r>
                      <a:r>
                        <a:rPr sz="900" b="0">
                          <a:solidFill>
                            <a:srgbClr val="000000"/>
                          </a:solidFill>
                          <a:latin typeface="NeueHaasGroteskText Std (Body)"/>
                        </a:rPr>
                        <a:t>K20, </a:t>
                      </a:r>
                      <a:r>
                        <a:rPr sz="900" b="0">
                          <a:solidFill>
                            <a:srgbClr val="000000"/>
                          </a:solidFill>
                          <a:latin typeface="NeueHaasGroteskText Std (Body)"/>
                        </a:rPr>
                        <a:t>or </a:t>
                      </a:r>
                      <a:r>
                        <a:rPr sz="900" b="0">
                          <a:solidFill>
                            <a:srgbClr val="000000"/>
                          </a:solidFill>
                          <a:latin typeface="NeueHaasGroteskText Std (Body)"/>
                        </a:rPr>
                        <a:t>Galaxy </a:t>
                      </a:r>
                      <a:r>
                        <a:rPr sz="900" b="0">
                          <a:solidFill>
                            <a:srgbClr val="000000"/>
                          </a:solidFill>
                          <a:latin typeface="NeueHaasGroteskText Std (Body)"/>
                        </a:rPr>
                        <a:t>J7 </a:t>
                      </a:r>
                      <a:r>
                        <a:rPr sz="900" b="0">
                          <a:solidFill>
                            <a:srgbClr val="000000"/>
                          </a:solidFill>
                          <a:latin typeface="NeueHaasGroteskText Std (Body)"/>
                        </a:rPr>
                        <a:t>(2017) </a:t>
                      </a:r>
                      <a:r>
                        <a:rPr sz="900" b="0">
                          <a:solidFill>
                            <a:srgbClr val="000000"/>
                          </a:solidFill>
                          <a:latin typeface="NeueHaasGroteskText Std (Body)"/>
                        </a:rPr>
                        <a:t>for </a:t>
                      </a:r>
                      <a:r>
                        <a:rPr sz="900" b="0">
                          <a:solidFill>
                            <a:srgbClr val="000000"/>
                          </a:solidFill>
                          <a:latin typeface="NeueHaasGroteskText Std (Body)"/>
                        </a:rPr>
                        <a:t>under </a:t>
                      </a:r>
                      <a:r>
                        <a:rPr sz="900" b="1">
                          <a:solidFill>
                            <a:srgbClr val="000000"/>
                          </a:solidFill>
                          <a:latin typeface="NeueHaasGroteskText Std (Body)"/>
                        </a:rPr>
                        <a:t>$10/mo. </a:t>
                      </a:r>
                      <a:r>
                        <a:rPr sz="900" b="0">
                          <a:solidFill>
                            <a:srgbClr val="000000"/>
                          </a:solidFill>
                          <a:latin typeface="NeueHaasGroteskText Std (Body)"/>
                        </a:rPr>
                        <a:t>on </a:t>
                      </a:r>
                      <a:r>
                        <a:rPr sz="900" b="0">
                          <a:solidFill>
                            <a:srgbClr val="000000"/>
                          </a:solidFill>
                          <a:latin typeface="NeueHaasGroteskText Std (Body)"/>
                        </a:rPr>
                        <a:t>AT&amp;T </a:t>
                      </a:r>
                      <a:r>
                        <a:rPr sz="900" b="0">
                          <a:solidFill>
                            <a:srgbClr val="000000"/>
                          </a:solidFill>
                          <a:latin typeface="NeueHaasGroteskText Std (Body)"/>
                        </a:rPr>
                        <a:t>Next </a:t>
                      </a:r>
                      <a:r>
                        <a:rPr sz="900" b="0">
                          <a:solidFill>
                            <a:srgbClr val="000000"/>
                          </a:solidFill>
                          <a:latin typeface="NeueHaasGroteskText Std (Body)"/>
                        </a:rPr>
                        <a:t>with </a:t>
                      </a:r>
                      <a:r>
                        <a:rPr sz="900" b="0">
                          <a:solidFill>
                            <a:srgbClr val="000000"/>
                          </a:solidFill>
                          <a:latin typeface="NeueHaasGroteskText Std (Body)"/>
                        </a:rPr>
                        <a:t>eligible </a:t>
                      </a:r>
                      <a:r>
                        <a:rPr sz="900" b="0">
                          <a:solidFill>
                            <a:srgbClr val="000000"/>
                          </a:solidFill>
                          <a:latin typeface="NeueHaasGroteskText Std (Body)"/>
                        </a:rPr>
                        <a:t>service (04/24/18)
</a:t>
                      </a:r>
                    </a:p>
                  </a:txBody>
                  <a:tcPr>
                    <a:solidFill>
                      <a:schemeClr val="accent2"/>
                    </a:solidFill>
                  </a:tcPr>
                </a:tc>
                <a:tc>
                  <a:txBody>
                    <a:bodyPr/>
                    <a:lstStyle/>
                    <a:p>
                      <a:r>
                        <a:rPr sz="900" b="0">
                          <a:solidFill>
                            <a:srgbClr val="000000"/>
                          </a:solidFill>
                          <a:latin typeface="NeueHaasGroteskText Std (Body)"/>
                        </a:rPr>
                        <a:t>Save </a:t>
                      </a:r>
                      <a:r>
                        <a:rPr sz="900" b="1">
                          <a:solidFill>
                            <a:srgbClr val="000000"/>
                          </a:solidFill>
                          <a:latin typeface="NeueHaasGroteskText Std (Body)"/>
                        </a:rPr>
                        <a:t>$150 </a:t>
                      </a:r>
                      <a:r>
                        <a:rPr sz="900" b="0">
                          <a:solidFill>
                            <a:srgbClr val="000000"/>
                          </a:solidFill>
                          <a:latin typeface="NeueHaasGroteskText Std (Body)"/>
                        </a:rPr>
                        <a:t>off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$750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Samsung </a:t>
                      </a:r>
                      <a:r>
                        <a:rPr sz="900" b="0">
                          <a:solidFill>
                            <a:srgbClr val="000000"/>
                          </a:solidFill>
                          <a:latin typeface="NeueHaasGroteskText Std (Body)"/>
                        </a:rPr>
                        <a:t>Galaxy </a:t>
                      </a:r>
                      <a:r>
                        <a:rPr sz="900" b="0">
                          <a:solidFill>
                            <a:srgbClr val="000000"/>
                          </a:solidFill>
                          <a:latin typeface="NeueHaasGroteskText Std (Body)"/>
                        </a:rPr>
                        <a:t>S8 (03/07/18)
</a:t>
                      </a:r>
                      <a:r>
                        <a:rPr sz="900" b="1">
                          <a:solidFill>
                            <a:srgbClr val="000000"/>
                          </a:solidFill>
                          <a:latin typeface="NeueHaasGroteskText Std (Body)"/>
                        </a:rPr>
                        <a:t>$375 </a:t>
                      </a:r>
                      <a:r>
                        <a:rPr sz="900" b="0">
                          <a:solidFill>
                            <a:srgbClr val="000000"/>
                          </a:solidFill>
                          <a:latin typeface="NeueHaasGroteskText Std (Body)"/>
                        </a:rPr>
                        <a:t>off </a:t>
                      </a:r>
                      <a:r>
                        <a:rPr sz="900" b="0">
                          <a:solidFill>
                            <a:srgbClr val="000000"/>
                          </a:solidFill>
                          <a:latin typeface="NeueHaasGroteskText Std (Body)"/>
                        </a:rPr>
                        <a:t>the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$750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buy </a:t>
                      </a:r>
                      <a:r>
                        <a:rPr sz="900" b="0">
                          <a:solidFill>
                            <a:srgbClr val="000000"/>
                          </a:solidFill>
                          <a:latin typeface="NeueHaasGroteskText Std (Body)"/>
                        </a:rPr>
                        <a:t>the </a:t>
                      </a:r>
                      <a:r>
                        <a:rPr sz="900" b="0">
                          <a:solidFill>
                            <a:srgbClr val="000000"/>
                          </a:solidFill>
                          <a:latin typeface="NeueHaasGroteskText Std (Body)"/>
                        </a:rPr>
                        <a:t>Motorola </a:t>
                      </a:r>
                      <a:r>
                        <a:rPr sz="900" b="0">
                          <a:solidFill>
                            <a:srgbClr val="000000"/>
                          </a:solidFill>
                          <a:latin typeface="NeueHaasGroteskText Std (Body)"/>
                        </a:rPr>
                        <a:t>Moto </a:t>
                      </a:r>
                      <a:r>
                        <a:rPr sz="900" b="0">
                          <a:solidFill>
                            <a:srgbClr val="000000"/>
                          </a:solidFill>
                          <a:latin typeface="NeueHaasGroteskText Std (Body)"/>
                        </a:rPr>
                        <a:t>Z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2nd </a:t>
                      </a:r>
                      <a:r>
                        <a:rPr sz="900" b="0">
                          <a:solidFill>
                            <a:srgbClr val="000000"/>
                          </a:solidFill>
                          <a:latin typeface="NeueHaasGroteskText Std (Body)"/>
                        </a:rPr>
                        <a:t>Gen </a:t>
                      </a:r>
                      <a:r>
                        <a:rPr sz="900" b="0">
                          <a:solidFill>
                            <a:srgbClr val="000000"/>
                          </a:solidFill>
                          <a:latin typeface="NeueHaasGroteskText Std (Body)"/>
                        </a:rPr>
                        <a:t>at </a:t>
                      </a:r>
                      <a:r>
                        <a:rPr sz="900" b="0">
                          <a:solidFill>
                            <a:srgbClr val="000000"/>
                          </a:solidFill>
                          <a:latin typeface="NeueHaasGroteskText Std (Body)"/>
                        </a:rPr>
                        <a:t>T-Mobile (01/26/18)
</a:t>
                      </a:r>
                      <a:r>
                        <a:rPr sz="900" b="0">
                          <a:solidFill>
                            <a:srgbClr val="000000"/>
                          </a:solidFill>
                          <a:latin typeface="NeueHaasGroteskText Std (Body)"/>
                        </a:rPr>
                        <a:t>Get </a:t>
                      </a:r>
                      <a:r>
                        <a:rPr sz="900" b="1">
                          <a:solidFill>
                            <a:srgbClr val="000000"/>
                          </a:solidFill>
                          <a:latin typeface="NeueHaasGroteskText Std (Body)"/>
                        </a:rPr>
                        <a:t>$115 </a:t>
                      </a:r>
                      <a:r>
                        <a:rPr sz="900" b="0">
                          <a:solidFill>
                            <a:srgbClr val="000000"/>
                          </a:solidFill>
                          <a:latin typeface="NeueHaasGroteskText Std (Body)"/>
                        </a:rPr>
                        <a:t>off </a:t>
                      </a:r>
                      <a:r>
                        <a:rPr sz="900" b="0">
                          <a:solidFill>
                            <a:srgbClr val="000000"/>
                          </a:solidFill>
                          <a:latin typeface="NeueHaasGroteskText Std (Body)"/>
                        </a:rPr>
                        <a:t>the </a:t>
                      </a:r>
                      <a:r>
                        <a:rPr sz="900" b="0">
                          <a:solidFill>
                            <a:srgbClr val="000000"/>
                          </a:solidFill>
                          <a:latin typeface="NeueHaasGroteskText Std (Body)"/>
                        </a:rPr>
                        <a:t>Galaxy </a:t>
                      </a:r>
                      <a:r>
                        <a:rPr sz="900" b="0">
                          <a:solidFill>
                            <a:srgbClr val="000000"/>
                          </a:solidFill>
                          <a:latin typeface="NeueHaasGroteskText Std (Body)"/>
                        </a:rPr>
                        <a:t>J3 </a:t>
                      </a:r>
                      <a:r>
                        <a:rPr sz="900" b="0">
                          <a:solidFill>
                            <a:srgbClr val="000000"/>
                          </a:solidFill>
                          <a:latin typeface="NeueHaasGroteskText Std (Body)"/>
                        </a:rPr>
                        <a:t>Prime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choose </a:t>
                      </a:r>
                      <a:r>
                        <a:rPr sz="900" b="0">
                          <a:solidFill>
                            <a:srgbClr val="000000"/>
                          </a:solidFill>
                          <a:latin typeface="NeueHaasGroteskText Std (Body)"/>
                        </a:rPr>
                        <a:t>a </a:t>
                      </a:r>
                      <a:r>
                        <a:rPr sz="900" b="0">
                          <a:solidFill>
                            <a:srgbClr val="000000"/>
                          </a:solidFill>
                          <a:latin typeface="NeueHaasGroteskText Std (Body)"/>
                        </a:rPr>
                        <a:t>no </a:t>
                      </a:r>
                      <a:r>
                        <a:rPr sz="900" b="0">
                          <a:solidFill>
                            <a:srgbClr val="000000"/>
                          </a:solidFill>
                          <a:latin typeface="NeueHaasGroteskText Std (Body)"/>
                        </a:rPr>
                        <a:t>credit </a:t>
                      </a:r>
                      <a:r>
                        <a:rPr sz="900" b="0">
                          <a:solidFill>
                            <a:srgbClr val="000000"/>
                          </a:solidFill>
                          <a:latin typeface="NeueHaasGroteskText Std (Body)"/>
                        </a:rPr>
                        <a:t>check </a:t>
                      </a:r>
                      <a:r>
                        <a:rPr sz="900" b="0">
                          <a:solidFill>
                            <a:srgbClr val="000000"/>
                          </a:solidFill>
                          <a:latin typeface="NeueHaasGroteskText Std (Body)"/>
                        </a:rPr>
                        <a:t>plan (04/18/18)
</a:t>
                      </a:r>
                      <a:r>
                        <a:rPr sz="900" b="0">
                          <a:solidFill>
                            <a:srgbClr val="000000"/>
                          </a:solidFill>
                          <a:latin typeface="NeueHaasGroteskText Std (Body)"/>
                        </a:rPr>
                        <a:t>Save </a:t>
                      </a:r>
                      <a:r>
                        <a:rPr sz="900" b="1">
                          <a:solidFill>
                            <a:srgbClr val="000000"/>
                          </a:solidFill>
                          <a:latin typeface="NeueHaasGroteskText Std (Body)"/>
                        </a:rPr>
                        <a:t>$25 </a:t>
                      </a:r>
                      <a:r>
                        <a:rPr sz="900" b="0">
                          <a:solidFill>
                            <a:srgbClr val="000000"/>
                          </a:solidFill>
                          <a:latin typeface="NeueHaasGroteskText Std (Body)"/>
                        </a:rPr>
                        <a:t>off </a:t>
                      </a:r>
                      <a:r>
                        <a:rPr sz="900" b="0">
                          <a:solidFill>
                            <a:srgbClr val="000000"/>
                          </a:solidFill>
                          <a:latin typeface="NeueHaasGroteskText Std (Body)"/>
                        </a:rPr>
                        <a:t>new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$200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get </a:t>
                      </a:r>
                      <a:r>
                        <a:rPr sz="900" b="0">
                          <a:solidFill>
                            <a:srgbClr val="000000"/>
                          </a:solidFill>
                          <a:latin typeface="NeueHaasGroteskText Std (Body)"/>
                        </a:rPr>
                        <a:t>an </a:t>
                      </a:r>
                      <a:r>
                        <a:rPr sz="900" b="0">
                          <a:solidFill>
                            <a:srgbClr val="000000"/>
                          </a:solidFill>
                          <a:latin typeface="NeueHaasGroteskText Std (Body)"/>
                        </a:rPr>
                        <a:t>LG </a:t>
                      </a:r>
                      <a:r>
                        <a:rPr sz="900" b="0">
                          <a:solidFill>
                            <a:srgbClr val="000000"/>
                          </a:solidFill>
                          <a:latin typeface="NeueHaasGroteskText Std (Body)"/>
                        </a:rPr>
                        <a:t>K20 </a:t>
                      </a:r>
                      <a:r>
                        <a:rPr sz="900" b="0">
                          <a:solidFill>
                            <a:srgbClr val="000000"/>
                          </a:solidFill>
                          <a:latin typeface="NeueHaasGroteskText Std (Body)"/>
                        </a:rPr>
                        <a:t>Plus (01/24/18)
</a:t>
                      </a:r>
                      <a:r>
                        <a:rPr sz="900" b="0">
                          <a:solidFill>
                            <a:srgbClr val="000000"/>
                          </a:solidFill>
                          <a:latin typeface="NeueHaasGroteskText Std (Body)"/>
                        </a:rPr>
                        <a:t>Get </a:t>
                      </a:r>
                      <a:r>
                        <a:rPr sz="900" b="1">
                          <a:solidFill>
                            <a:srgbClr val="000000"/>
                          </a:solidFill>
                          <a:latin typeface="NeueHaasGroteskText Std (Body)"/>
                        </a:rPr>
                        <a:t>$90 </a:t>
                      </a:r>
                      <a:r>
                        <a:rPr sz="900" b="0">
                          <a:solidFill>
                            <a:srgbClr val="000000"/>
                          </a:solidFill>
                          <a:latin typeface="NeueHaasGroteskText Std (Body)"/>
                        </a:rPr>
                        <a:t>off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choose </a:t>
                      </a:r>
                      <a:r>
                        <a:rPr sz="900" b="0">
                          <a:solidFill>
                            <a:srgbClr val="000000"/>
                          </a:solidFill>
                          <a:latin typeface="NeueHaasGroteskText Std (Body)"/>
                        </a:rPr>
                        <a:t>a </a:t>
                      </a:r>
                      <a:r>
                        <a:rPr sz="900" b="0">
                          <a:solidFill>
                            <a:srgbClr val="000000"/>
                          </a:solidFill>
                          <a:latin typeface="NeueHaasGroteskText Std (Body)"/>
                        </a:rPr>
                        <a:t>no </a:t>
                      </a:r>
                      <a:r>
                        <a:rPr sz="900" b="0">
                          <a:solidFill>
                            <a:srgbClr val="000000"/>
                          </a:solidFill>
                          <a:latin typeface="NeueHaasGroteskText Std (Body)"/>
                        </a:rPr>
                        <a:t>credit </a:t>
                      </a:r>
                      <a:r>
                        <a:rPr sz="900" b="0">
                          <a:solidFill>
                            <a:srgbClr val="000000"/>
                          </a:solidFill>
                          <a:latin typeface="NeueHaasGroteskText Std (Body)"/>
                        </a:rPr>
                        <a:t>check </a:t>
                      </a:r>
                      <a:r>
                        <a:rPr sz="900" b="0">
                          <a:solidFill>
                            <a:srgbClr val="000000"/>
                          </a:solidFill>
                          <a:latin typeface="NeueHaasGroteskText Std (Body)"/>
                        </a:rPr>
                        <a:t>plan (04/16/18)
</a:t>
                      </a:r>
                      <a:r>
                        <a:rPr sz="900" b="0">
                          <a:solidFill>
                            <a:srgbClr val="000000"/>
                          </a:solidFill>
                          <a:latin typeface="NeueHaasGroteskText Std (Body)"/>
                        </a:rPr>
                        <a:t>Get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a </a:t>
                      </a:r>
                      <a:r>
                        <a:rPr sz="900" b="0">
                          <a:solidFill>
                            <a:srgbClr val="000000"/>
                          </a:solidFill>
                          <a:latin typeface="NeueHaasGroteskText Std (Body)"/>
                        </a:rPr>
                        <a:t>Galaxy </a:t>
                      </a:r>
                      <a:r>
                        <a:rPr sz="900" b="0">
                          <a:solidFill>
                            <a:srgbClr val="000000"/>
                          </a:solidFill>
                          <a:latin typeface="NeueHaasGroteskText Std (Body)"/>
                        </a:rPr>
                        <a:t>S9, </a:t>
                      </a:r>
                      <a:r>
                        <a:rPr sz="900" b="0">
                          <a:solidFill>
                            <a:srgbClr val="000000"/>
                          </a:solidFill>
                          <a:latin typeface="NeueHaasGroteskText Std (Body)"/>
                        </a:rPr>
                        <a:t>S9+ </a:t>
                      </a:r>
                      <a:r>
                        <a:rPr sz="900" b="0">
                          <a:solidFill>
                            <a:srgbClr val="000000"/>
                          </a:solidFill>
                          <a:latin typeface="NeueHaasGroteskText Std (Body)"/>
                        </a:rPr>
                        <a:t>or </a:t>
                      </a:r>
                      <a:r>
                        <a:rPr sz="900" b="0">
                          <a:solidFill>
                            <a:srgbClr val="000000"/>
                          </a:solidFill>
                          <a:latin typeface="NeueHaasGroteskText Std (Body)"/>
                        </a:rPr>
                        <a:t>S8 </a:t>
                      </a:r>
                      <a:r>
                        <a:rPr sz="900" b="0">
                          <a:solidFill>
                            <a:srgbClr val="000000"/>
                          </a:solidFill>
                          <a:latin typeface="NeueHaasGroteskText Std (Body)"/>
                        </a:rPr>
                        <a:t>Active </a:t>
                      </a:r>
                      <a:r>
                        <a:rPr sz="900" b="0">
                          <a:solidFill>
                            <a:srgbClr val="000000"/>
                          </a:solidFill>
                          <a:latin typeface="NeueHaasGroteskText Std (Body)"/>
                        </a:rPr>
                        <a:t>after </a:t>
                      </a:r>
                      <a:r>
                        <a:rPr sz="900" b="0">
                          <a:solidFill>
                            <a:srgbClr val="000000"/>
                          </a:solidFill>
                          <a:latin typeface="NeueHaasGroteskText Std (Body)"/>
                        </a:rPr>
                        <a:t>24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activate </a:t>
                      </a:r>
                      <a:r>
                        <a:rPr sz="900" b="0">
                          <a:solidFill>
                            <a:srgbClr val="000000"/>
                          </a:solidFill>
                          <a:latin typeface="NeueHaasGroteskText Std (Body)"/>
                        </a:rPr>
                        <a:t>a </a:t>
                      </a:r>
                      <a:r>
                        <a:rPr sz="900" b="0">
                          <a:solidFill>
                            <a:srgbClr val="000000"/>
                          </a:solidFill>
                          <a:latin typeface="NeueHaasGroteskText Std (Body)"/>
                        </a:rPr>
                        <a:t>T-Mobile </a:t>
                      </a:r>
                      <a:r>
                        <a:rPr sz="900" b="0">
                          <a:solidFill>
                            <a:srgbClr val="000000"/>
                          </a:solidFill>
                          <a:latin typeface="NeueHaasGroteskText Std (Body)"/>
                        </a:rPr>
                        <a:t>ONE </a:t>
                      </a:r>
                      <a:r>
                        <a:rPr sz="900" b="0">
                          <a:solidFill>
                            <a:srgbClr val="000000"/>
                          </a:solidFill>
                          <a:latin typeface="NeueHaasGroteskText Std (Body)"/>
                        </a:rPr>
                        <a:t>Military </a:t>
                      </a:r>
                      <a:r>
                        <a:rPr sz="900" b="0">
                          <a:solidFill>
                            <a:srgbClr val="000000"/>
                          </a:solidFill>
                          <a:latin typeface="NeueHaasGroteskText Std (Body)"/>
                        </a:rPr>
                        <a:t>plan </a:t>
                      </a:r>
                      <a:r>
                        <a:rPr sz="900" b="0">
                          <a:solidFill>
                            <a:srgbClr val="000000"/>
                          </a:solidFill>
                          <a:latin typeface="NeueHaasGroteskText Std (Body)"/>
                        </a:rPr>
                        <a:t>(reqs </a:t>
                      </a:r>
                      <a:r>
                        <a:rPr sz="900" b="0">
                          <a:solidFill>
                            <a:srgbClr val="000000"/>
                          </a:solidFill>
                          <a:latin typeface="NeueHaasGroteskText Std (Body)"/>
                        </a:rPr>
                        <a:t>qualifying </a:t>
                      </a:r>
                      <a:r>
                        <a:rPr sz="900" b="0">
                          <a:solidFill>
                            <a:srgbClr val="000000"/>
                          </a:solidFill>
                          <a:latin typeface="NeueHaasGroteskText Std (Body)"/>
                        </a:rPr>
                        <a:t>credit </a:t>
                      </a:r>
                      <a:r>
                        <a:rPr sz="900" b="0">
                          <a:solidFill>
                            <a:srgbClr val="000000"/>
                          </a:solidFill>
                          <a:latin typeface="NeueHaasGroteskText Std (Body)"/>
                        </a:rPr>
                        <a:t>and </a:t>
                      </a:r>
                      <a:r>
                        <a:rPr sz="900" b="0">
                          <a:solidFill>
                            <a:srgbClr val="000000"/>
                          </a:solidFill>
                          <a:latin typeface="NeueHaasGroteskText Std (Body)"/>
                        </a:rPr>
                        <a:t>finance </a:t>
                      </a:r>
                      <a:r>
                        <a:rPr sz="900" b="0">
                          <a:solidFill>
                            <a:srgbClr val="000000"/>
                          </a:solidFill>
                          <a:latin typeface="NeueHaasGroteskText Std (Body)"/>
                        </a:rPr>
                        <a:t>agreement, </a:t>
                      </a:r>
                      <a:r>
                        <a:rPr sz="900" b="0">
                          <a:solidFill>
                            <a:srgbClr val="000000"/>
                          </a:solidFill>
                          <a:latin typeface="NeueHaasGroteskText Std (Body)"/>
                        </a:rPr>
                        <a:t>starts </a:t>
                      </a:r>
                      <a:r>
                        <a:rPr sz="900" b="0">
                          <a:solidFill>
                            <a:srgbClr val="000000"/>
                          </a:solidFill>
                          <a:latin typeface="NeueHaasGroteskText Std (Body)"/>
                        </a:rPr>
                        <a:t>4/22) (04/19/18)
</a:t>
                      </a:r>
                    </a:p>
                  </a:txBody>
                  <a:tcPr>
                    <a:solidFill>
                      <a:schemeClr val="accent2"/>
                    </a:solidFill>
                  </a:tcPr>
                </a:tc>
                <a:tc>
                  <a:txBody>
                    <a:bodyPr/>
                    <a:lstStyle/>
                    <a:p>
                      <a:r>
                        <a:rPr sz="900" b="0">
                          <a:solidFill>
                            <a:srgbClr val="000000"/>
                          </a:solidFill>
                          <a:latin typeface="NeueHaasGroteskText Std (Body)"/>
                        </a:rPr>
                        <a:t>Lease </a:t>
                      </a:r>
                      <a:r>
                        <a:rPr sz="900" b="0">
                          <a:solidFill>
                            <a:srgbClr val="000000"/>
                          </a:solidFill>
                          <a:latin typeface="NeueHaasGroteskText Std (Body)"/>
                        </a:rPr>
                        <a:t>the </a:t>
                      </a:r>
                      <a:r>
                        <a:rPr sz="900" b="0">
                          <a:solidFill>
                            <a:srgbClr val="000000"/>
                          </a:solidFill>
                          <a:latin typeface="NeueHaasGroteskText Std (Body)"/>
                        </a:rPr>
                        <a:t>LG </a:t>
                      </a:r>
                      <a:r>
                        <a:rPr sz="900" b="0">
                          <a:solidFill>
                            <a:srgbClr val="000000"/>
                          </a:solidFill>
                          <a:latin typeface="NeueHaasGroteskText Std (Body)"/>
                        </a:rPr>
                        <a:t>V30+ </a:t>
                      </a:r>
                      <a:r>
                        <a:rPr sz="900" b="0">
                          <a:solidFill>
                            <a:srgbClr val="000000"/>
                          </a:solidFill>
                          <a:latin typeface="NeueHaasGroteskText Std (Body)"/>
                        </a:rPr>
                        <a:t>for </a:t>
                      </a:r>
                      <a:r>
                        <a:rPr sz="900" b="1">
                          <a:solidFill>
                            <a:srgbClr val="000000"/>
                          </a:solidFill>
                          <a:latin typeface="NeueHaasGroteskText Std (Body)"/>
                        </a:rPr>
                        <a:t>$12.00/mo. </a:t>
                      </a:r>
                      <a:r>
                        <a:rPr sz="900" b="0">
                          <a:solidFill>
                            <a:srgbClr val="000000"/>
                          </a:solidFill>
                          <a:latin typeface="NeueHaasGroteskText Std (Body)"/>
                        </a:rPr>
                        <a:t>after </a:t>
                      </a:r>
                      <a:r>
                        <a:rPr sz="900" b="1">
                          <a:solidFill>
                            <a:srgbClr val="000000"/>
                          </a:solidFill>
                          <a:latin typeface="NeueHaasGroteskText Std (Body)"/>
                        </a:rPr>
                        <a:t>$26.00/mo. </a:t>
                      </a:r>
                      <a:r>
                        <a:rPr sz="900" b="0">
                          <a:solidFill>
                            <a:srgbClr val="000000"/>
                          </a:solidFill>
                          <a:latin typeface="NeueHaasGroteskText Std (Body)"/>
                        </a:rPr>
                        <a:t>credit </a:t>
                      </a:r>
                      <a:r>
                        <a:rPr sz="900" b="0">
                          <a:solidFill>
                            <a:srgbClr val="000000"/>
                          </a:solidFill>
                          <a:latin typeface="NeueHaasGroteskText Std (Body)"/>
                        </a:rPr>
                        <a:t>or </a:t>
                      </a:r>
                      <a:r>
                        <a:rPr sz="900" b="0">
                          <a:solidFill>
                            <a:srgbClr val="000000"/>
                          </a:solidFill>
                          <a:latin typeface="NeueHaasGroteskText Std (Body)"/>
                        </a:rPr>
                        <a:t>the </a:t>
                      </a:r>
                      <a:r>
                        <a:rPr sz="900" b="0">
                          <a:solidFill>
                            <a:srgbClr val="000000"/>
                          </a:solidFill>
                          <a:latin typeface="NeueHaasGroteskText Std (Body)"/>
                        </a:rPr>
                        <a:t>LG </a:t>
                      </a:r>
                      <a:r>
                        <a:rPr sz="900" b="0">
                          <a:solidFill>
                            <a:srgbClr val="000000"/>
                          </a:solidFill>
                          <a:latin typeface="NeueHaasGroteskText Std (Body)"/>
                        </a:rPr>
                        <a:t>G6 </a:t>
                      </a:r>
                      <a:r>
                        <a:rPr sz="900" b="0">
                          <a:solidFill>
                            <a:srgbClr val="000000"/>
                          </a:solidFill>
                          <a:latin typeface="NeueHaasGroteskText Std (Body)"/>
                        </a:rPr>
                        <a:t>for </a:t>
                      </a:r>
                      <a:r>
                        <a:rPr sz="900" b="1">
                          <a:solidFill>
                            <a:srgbClr val="000000"/>
                          </a:solidFill>
                          <a:latin typeface="NeueHaasGroteskText Std (Body)"/>
                        </a:rPr>
                        <a:t>$6.00/mo. </a:t>
                      </a:r>
                      <a:r>
                        <a:rPr sz="900" b="0">
                          <a:solidFill>
                            <a:srgbClr val="000000"/>
                          </a:solidFill>
                          <a:latin typeface="NeueHaasGroteskText Std (Body)"/>
                        </a:rPr>
                        <a:t>after </a:t>
                      </a:r>
                      <a:r>
                        <a:rPr sz="900" b="1">
                          <a:solidFill>
                            <a:srgbClr val="000000"/>
                          </a:solidFill>
                          <a:latin typeface="NeueHaasGroteskText Std (Body)"/>
                        </a:rPr>
                        <a:t>$14.00/mo. </a:t>
                      </a:r>
                      <a:r>
                        <a:rPr sz="900" b="0">
                          <a:solidFill>
                            <a:srgbClr val="000000"/>
                          </a:solidFill>
                          <a:latin typeface="NeueHaasGroteskText Std (Body)"/>
                        </a:rPr>
                        <a:t>credit </a:t>
                      </a:r>
                      <a:r>
                        <a:rPr sz="900" b="0">
                          <a:solidFill>
                            <a:srgbClr val="000000"/>
                          </a:solidFill>
                          <a:latin typeface="NeueHaasGroteskText Std (Body)"/>
                        </a:rPr>
                        <a:t>on </a:t>
                      </a:r>
                      <a:r>
                        <a:rPr sz="900" b="0">
                          <a:solidFill>
                            <a:srgbClr val="000000"/>
                          </a:solidFill>
                          <a:latin typeface="NeueHaasGroteskText Std (Body)"/>
                        </a:rPr>
                        <a:t>Sprint </a:t>
                      </a:r>
                      <a:r>
                        <a:rPr sz="900" b="0">
                          <a:solidFill>
                            <a:srgbClr val="000000"/>
                          </a:solidFill>
                          <a:latin typeface="NeueHaasGroteskText Std (Body)"/>
                        </a:rPr>
                        <a:t>Flex </a:t>
                      </a:r>
                      <a:r>
                        <a:rPr sz="900" b="0">
                          <a:solidFill>
                            <a:srgbClr val="000000"/>
                          </a:solidFill>
                          <a:latin typeface="NeueHaasGroteskText Std (Body)"/>
                        </a:rPr>
                        <a:t>(reqs. </a:t>
                      </a:r>
                      <a:r>
                        <a:rPr sz="900" b="0">
                          <a:solidFill>
                            <a:srgbClr val="000000"/>
                          </a:solidFill>
                          <a:latin typeface="NeueHaasGroteskText Std (Body)"/>
                        </a:rPr>
                        <a:t>18-mo. </a:t>
                      </a:r>
                      <a:r>
                        <a:rPr sz="900" b="0">
                          <a:solidFill>
                            <a:srgbClr val="000000"/>
                          </a:solidFill>
                          <a:latin typeface="NeueHaasGroteskText Std (Body)"/>
                        </a:rPr>
                        <a:t>lease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or </a:t>
                      </a:r>
                      <a:r>
                        <a:rPr sz="900" b="0">
                          <a:solidFill>
                            <a:srgbClr val="000000"/>
                          </a:solidFill>
                          <a:latin typeface="NeueHaasGroteskText Std (Body)"/>
                        </a:rPr>
                        <a:t>eligible </a:t>
                      </a:r>
                      <a:r>
                        <a:rPr sz="900" b="0">
                          <a:solidFill>
                            <a:srgbClr val="000000"/>
                          </a:solidFill>
                          <a:latin typeface="NeueHaasGroteskText Std (Body)"/>
                        </a:rPr>
                        <a:t>upgrade) (02/09/18)
</a:t>
                      </a:r>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10 </a:t>
                      </a:r>
                      <a:r>
                        <a:rPr sz="900" b="0">
                          <a:solidFill>
                            <a:srgbClr val="000000"/>
                          </a:solidFill>
                          <a:latin typeface="NeueHaasGroteskText Std (Body)"/>
                        </a:rPr>
                        <a:t>Moto </a:t>
                      </a:r>
                      <a:r>
                        <a:rPr sz="900" b="0">
                          <a:solidFill>
                            <a:srgbClr val="000000"/>
                          </a:solidFill>
                          <a:latin typeface="NeueHaasGroteskText Std (Body)"/>
                        </a:rPr>
                        <a:t>e4 </a:t>
                      </a:r>
                      <a:r>
                        <a:rPr sz="900" b="0">
                          <a:solidFill>
                            <a:srgbClr val="000000"/>
                          </a:solidFill>
                          <a:latin typeface="NeueHaasGroteskText Std (Body)"/>
                        </a:rPr>
                        <a:t>leases </a:t>
                      </a:r>
                      <a:r>
                        <a:rPr sz="900" b="0">
                          <a:solidFill>
                            <a:srgbClr val="000000"/>
                          </a:solidFill>
                          <a:latin typeface="NeueHaasGroteskText Std (Body)"/>
                        </a:rPr>
                        <a:t>for </a:t>
                      </a:r>
                      <a:r>
                        <a:rPr sz="900" b="1">
                          <a:solidFill>
                            <a:srgbClr val="000000"/>
                          </a:solidFill>
                          <a:latin typeface="NeueHaasGroteskText Std (Body)"/>
                        </a:rPr>
                        <a:t>$0/mo. </a:t>
                      </a:r>
                      <a:r>
                        <a:rPr sz="900" b="0">
                          <a:solidFill>
                            <a:srgbClr val="000000"/>
                          </a:solidFill>
                          <a:latin typeface="NeueHaasGroteskText Std (Body)"/>
                        </a:rPr>
                        <a:t>after </a:t>
                      </a:r>
                      <a:r>
                        <a:rPr sz="900" b="1">
                          <a:solidFill>
                            <a:srgbClr val="000000"/>
                          </a:solidFill>
                          <a:latin typeface="NeueHaasGroteskText Std (Body)"/>
                        </a:rPr>
                        <a:t>$6.05/mo. </a:t>
                      </a:r>
                      <a:r>
                        <a:rPr sz="900" b="0">
                          <a:solidFill>
                            <a:srgbClr val="000000"/>
                          </a:solidFill>
                          <a:latin typeface="NeueHaasGroteskText Std (Body)"/>
                        </a:rPr>
                        <a:t>credit,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(09/08/17)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LG </a:t>
                      </a:r>
                      <a:r>
                        <a:rPr sz="900" b="0">
                          <a:solidFill>
                            <a:srgbClr val="000000"/>
                          </a:solidFill>
                          <a:latin typeface="NeueHaasGroteskText Std (Body)"/>
                        </a:rPr>
                        <a:t>Tribute </a:t>
                      </a:r>
                      <a:r>
                        <a:rPr sz="900" b="0">
                          <a:solidFill>
                            <a:srgbClr val="000000"/>
                          </a:solidFill>
                          <a:latin typeface="NeueHaasGroteskText Std (Body)"/>
                        </a:rPr>
                        <a:t>Dynasty </a:t>
                      </a:r>
                      <a:r>
                        <a:rPr sz="900" b="0">
                          <a:solidFill>
                            <a:srgbClr val="000000"/>
                          </a:solidFill>
                          <a:latin typeface="NeueHaasGroteskText Std (Body)"/>
                        </a:rPr>
                        <a:t>for </a:t>
                      </a:r>
                      <a:r>
                        <a:rPr sz="900" b="1">
                          <a:solidFill>
                            <a:srgbClr val="000000"/>
                          </a:solidFill>
                          <a:latin typeface="NeueHaasGroteskText Std (Body)"/>
                        </a:rPr>
                        <a:t>$0/mo. </a:t>
                      </a:r>
                      <a:r>
                        <a:rPr sz="900" b="0">
                          <a:solidFill>
                            <a:srgbClr val="000000"/>
                          </a:solidFill>
                          <a:latin typeface="NeueHaasGroteskText Std (Body)"/>
                        </a:rPr>
                        <a:t>after </a:t>
                      </a:r>
                      <a:r>
                        <a:rPr sz="900" b="1">
                          <a:solidFill>
                            <a:srgbClr val="000000"/>
                          </a:solidFill>
                          <a:latin typeface="NeueHaasGroteskText Std (Body)"/>
                        </a:rPr>
                        <a:t>$6.05/mo. </a:t>
                      </a:r>
                      <a:r>
                        <a:rPr sz="900" b="0">
                          <a:solidFill>
                            <a:srgbClr val="000000"/>
                          </a:solidFill>
                          <a:latin typeface="NeueHaasGroteskText Std (Body)"/>
                        </a:rPr>
                        <a:t>credit </a:t>
                      </a:r>
                      <a:r>
                        <a:rPr sz="900" b="0">
                          <a:solidFill>
                            <a:srgbClr val="000000"/>
                          </a:solidFill>
                          <a:latin typeface="NeueHaasGroteskText Std (Body)"/>
                        </a:rPr>
                        <a:t>with </a:t>
                      </a:r>
                      <a:r>
                        <a:rPr sz="900" b="0">
                          <a:solidFill>
                            <a:srgbClr val="000000"/>
                          </a:solidFill>
                          <a:latin typeface="NeueHaasGroteskText Std (Body)"/>
                        </a:rPr>
                        <a:t>18 </a:t>
                      </a:r>
                      <a:r>
                        <a:rPr sz="900" b="0">
                          <a:solidFill>
                            <a:srgbClr val="000000"/>
                          </a:solidFill>
                          <a:latin typeface="NeueHaasGroteskText Std (Body)"/>
                        </a:rPr>
                        <a:t>mo. </a:t>
                      </a:r>
                      <a:r>
                        <a:rPr sz="900" b="0">
                          <a:solidFill>
                            <a:srgbClr val="000000"/>
                          </a:solidFill>
                          <a:latin typeface="NeueHaasGroteskText Std (Body)"/>
                        </a:rPr>
                        <a:t>lease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 (02/09/18)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Moto </a:t>
                      </a:r>
                      <a:r>
                        <a:rPr sz="900" b="0">
                          <a:solidFill>
                            <a:srgbClr val="000000"/>
                          </a:solidFill>
                          <a:latin typeface="NeueHaasGroteskText Std (Body)"/>
                        </a:rPr>
                        <a:t>Z²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for </a:t>
                      </a:r>
                      <a:r>
                        <a:rPr sz="900" b="1">
                          <a:solidFill>
                            <a:srgbClr val="000000"/>
                          </a:solidFill>
                          <a:latin typeface="NeueHaasGroteskText Std (Body)"/>
                        </a:rPr>
                        <a:t>$16.50/mo. </a:t>
                      </a:r>
                      <a:r>
                        <a:rPr sz="900" b="0">
                          <a:solidFill>
                            <a:srgbClr val="000000"/>
                          </a:solidFill>
                          <a:latin typeface="NeueHaasGroteskText Std (Body)"/>
                        </a:rPr>
                        <a:t>after </a:t>
                      </a:r>
                      <a:r>
                        <a:rPr sz="900" b="1">
                          <a:solidFill>
                            <a:srgbClr val="000000"/>
                          </a:solidFill>
                          <a:latin typeface="NeueHaasGroteskText Std (Body)"/>
                        </a:rPr>
                        <a:t>$16.50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 (07/26/17)
</a:t>
                      </a:r>
                      <a:r>
                        <a:rPr sz="900" b="0">
                          <a:solidFill>
                            <a:srgbClr val="000000"/>
                          </a:solidFill>
                          <a:latin typeface="NeueHaasGroteskText Std (Body)"/>
                        </a:rPr>
                        <a:t>Get </a:t>
                      </a:r>
                      <a:r>
                        <a:rPr sz="900" b="0">
                          <a:solidFill>
                            <a:srgbClr val="000000"/>
                          </a:solidFill>
                          <a:latin typeface="NeueHaasGroteskText Std (Body)"/>
                        </a:rPr>
                        <a:t>select </a:t>
                      </a:r>
                      <a:r>
                        <a:rPr sz="900" b="0">
                          <a:solidFill>
                            <a:srgbClr val="000000"/>
                          </a:solidFill>
                          <a:latin typeface="NeueHaasGroteskText Std (Body)"/>
                        </a:rPr>
                        <a:t>smartphones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after </a:t>
                      </a:r>
                      <a:r>
                        <a:rPr sz="900" b="1">
                          <a:solidFill>
                            <a:srgbClr val="000000"/>
                          </a:solidFill>
                          <a:latin typeface="NeueHaasGroteskText Std (Body)"/>
                        </a:rPr>
                        <a:t>$30.00 </a:t>
                      </a:r>
                      <a:r>
                        <a:rPr sz="900" b="0">
                          <a:solidFill>
                            <a:srgbClr val="000000"/>
                          </a:solidFill>
                          <a:latin typeface="NeueHaasGroteskText Std (Body)"/>
                        </a:rPr>
                        <a:t>down </a:t>
                      </a:r>
                      <a:r>
                        <a:rPr sz="900" b="0">
                          <a:solidFill>
                            <a:srgbClr val="000000"/>
                          </a:solidFill>
                          <a:latin typeface="NeueHaasGroteskText Std (Body)"/>
                        </a:rPr>
                        <a:t>with </a:t>
                      </a:r>
                      <a:r>
                        <a:rPr sz="900" b="0">
                          <a:solidFill>
                            <a:srgbClr val="000000"/>
                          </a:solidFill>
                          <a:latin typeface="NeueHaasGroteskText Std (Body)"/>
                        </a:rPr>
                        <a:t>Sprint </a:t>
                      </a:r>
                      <a:r>
                        <a:rPr sz="900" b="0">
                          <a:solidFill>
                            <a:srgbClr val="000000"/>
                          </a:solidFill>
                          <a:latin typeface="NeueHaasGroteskText Std (Body)"/>
                        </a:rPr>
                        <a:t>Flex </a:t>
                      </a:r>
                      <a:r>
                        <a:rPr sz="900" b="0">
                          <a:solidFill>
                            <a:srgbClr val="000000"/>
                          </a:solidFill>
                          <a:latin typeface="NeueHaasGroteskText Std (Body)"/>
                        </a:rPr>
                        <a:t>lease, </a:t>
                      </a:r>
                      <a:r>
                        <a:rPr sz="900" b="0">
                          <a:solidFill>
                            <a:srgbClr val="000000"/>
                          </a:solidFill>
                          <a:latin typeface="NeueHaasGroteskText Std (Body)"/>
                        </a:rPr>
                        <a:t>plus </a:t>
                      </a:r>
                      <a:r>
                        <a:rPr sz="900" b="0">
                          <a:solidFill>
                            <a:srgbClr val="000000"/>
                          </a:solidFill>
                          <a:latin typeface="NeueHaasGroteskText Std (Body)"/>
                        </a:rPr>
                        <a:t>a </a:t>
                      </a:r>
                      <a:r>
                        <a:rPr sz="900" b="1">
                          <a:solidFill>
                            <a:srgbClr val="000000"/>
                          </a:solidFill>
                          <a:latin typeface="NeueHaasGroteskText Std (Body)"/>
                        </a:rPr>
                        <a:t>free </a:t>
                      </a:r>
                      <a:r>
                        <a:rPr sz="900" b="0">
                          <a:solidFill>
                            <a:srgbClr val="000000"/>
                          </a:solidFill>
                          <a:latin typeface="NeueHaasGroteskText Std (Body)"/>
                        </a:rPr>
                        <a:t>upgrade </a:t>
                      </a:r>
                      <a:r>
                        <a:rPr sz="900" b="0">
                          <a:solidFill>
                            <a:srgbClr val="000000"/>
                          </a:solidFill>
                          <a:latin typeface="NeueHaasGroteskText Std (Body)"/>
                        </a:rPr>
                        <a:t>after </a:t>
                      </a:r>
                      <a:r>
                        <a:rPr sz="900" b="0">
                          <a:solidFill>
                            <a:srgbClr val="000000"/>
                          </a:solidFill>
                          <a:latin typeface="NeueHaasGroteskText Std (Body)"/>
                        </a:rPr>
                        <a:t>12 </a:t>
                      </a:r>
                      <a:r>
                        <a:rPr sz="900" b="0">
                          <a:solidFill>
                            <a:srgbClr val="000000"/>
                          </a:solidFill>
                          <a:latin typeface="NeueHaasGroteskText Std (Body)"/>
                        </a:rPr>
                        <a:t>consecutive </a:t>
                      </a:r>
                      <a:r>
                        <a:rPr sz="900" b="0">
                          <a:solidFill>
                            <a:srgbClr val="000000"/>
                          </a:solidFill>
                          <a:latin typeface="NeueHaasGroteskText Std (Body)"/>
                        </a:rPr>
                        <a:t>on-time </a:t>
                      </a:r>
                      <a:r>
                        <a:rPr sz="900" b="0">
                          <a:solidFill>
                            <a:srgbClr val="000000"/>
                          </a:solidFill>
                          <a:latin typeface="NeueHaasGroteskText Std (Body)"/>
                        </a:rPr>
                        <a:t>payments </a:t>
                      </a:r>
                      <a:r>
                        <a:rPr sz="900" b="0">
                          <a:solidFill>
                            <a:srgbClr val="000000"/>
                          </a:solidFill>
                          <a:latin typeface="NeueHaasGroteskText Std (Body)"/>
                        </a:rPr>
                        <a:t> (07/14/17)
</a:t>
                      </a:r>
                      <a:r>
                        <a:rPr sz="900" b="0">
                          <a:solidFill>
                            <a:srgbClr val="00B0F0"/>
                          </a:solidFill>
                          <a:latin typeface="NeueHaasGroteskText Std (Body)"/>
                        </a:rPr>
                        <a:t>Get </a:t>
                      </a:r>
                      <a:r>
                        <a:rPr sz="900" b="0">
                          <a:solidFill>
                            <a:srgbClr val="00B0F0"/>
                          </a:solidFill>
                          <a:latin typeface="NeueHaasGroteskText Std (Body)"/>
                        </a:rPr>
                        <a:t>the </a:t>
                      </a:r>
                      <a:r>
                        <a:rPr sz="900" b="0">
                          <a:solidFill>
                            <a:srgbClr val="00B0F0"/>
                          </a:solidFill>
                          <a:latin typeface="NeueHaasGroteskText Std (Body)"/>
                        </a:rPr>
                        <a:t>ZTE </a:t>
                      </a:r>
                      <a:r>
                        <a:rPr sz="900" b="0">
                          <a:solidFill>
                            <a:srgbClr val="00B0F0"/>
                          </a:solidFill>
                          <a:latin typeface="NeueHaasGroteskText Std (Body)"/>
                        </a:rPr>
                        <a:t>Max </a:t>
                      </a:r>
                      <a:r>
                        <a:rPr sz="900" b="0">
                          <a:solidFill>
                            <a:srgbClr val="00B0F0"/>
                          </a:solidFill>
                          <a:latin typeface="NeueHaasGroteskText Std (Body)"/>
                        </a:rPr>
                        <a:t>XL, </a:t>
                      </a:r>
                      <a:r>
                        <a:rPr sz="900" b="0">
                          <a:solidFill>
                            <a:srgbClr val="00B0F0"/>
                          </a:solidFill>
                          <a:latin typeface="NeueHaasGroteskText Std (Body)"/>
                        </a:rPr>
                        <a:t>Galaxy </a:t>
                      </a:r>
                      <a:r>
                        <a:rPr sz="900" b="0">
                          <a:solidFill>
                            <a:srgbClr val="00B0F0"/>
                          </a:solidFill>
                          <a:latin typeface="NeueHaasGroteskText Std (Body)"/>
                        </a:rPr>
                        <a:t>J3 </a:t>
                      </a:r>
                      <a:r>
                        <a:rPr sz="900" b="0">
                          <a:solidFill>
                            <a:srgbClr val="00B0F0"/>
                          </a:solidFill>
                          <a:latin typeface="NeueHaasGroteskText Std (Body)"/>
                        </a:rPr>
                        <a:t>Emerge </a:t>
                      </a:r>
                      <a:r>
                        <a:rPr sz="900" b="0">
                          <a:solidFill>
                            <a:srgbClr val="00B0F0"/>
                          </a:solidFill>
                          <a:latin typeface="NeueHaasGroteskText Std (Body)"/>
                        </a:rPr>
                        <a:t>or </a:t>
                      </a:r>
                      <a:r>
                        <a:rPr sz="900" b="0">
                          <a:solidFill>
                            <a:srgbClr val="00B0F0"/>
                          </a:solidFill>
                          <a:latin typeface="NeueHaasGroteskText Std (Body)"/>
                        </a:rPr>
                        <a:t>LG </a:t>
                      </a:r>
                      <a:r>
                        <a:rPr sz="900" b="0">
                          <a:solidFill>
                            <a:srgbClr val="00B0F0"/>
                          </a:solidFill>
                          <a:latin typeface="NeueHaasGroteskText Std (Body)"/>
                        </a:rPr>
                        <a:t>Tribute </a:t>
                      </a:r>
                      <a:r>
                        <a:rPr sz="900" b="0">
                          <a:solidFill>
                            <a:srgbClr val="00B0F0"/>
                          </a:solidFill>
                          <a:latin typeface="NeueHaasGroteskText Std (Body)"/>
                        </a:rPr>
                        <a:t>HD </a:t>
                      </a:r>
                      <a:r>
                        <a:rPr sz="900" b="0">
                          <a:solidFill>
                            <a:srgbClr val="00B0F0"/>
                          </a:solidFill>
                          <a:latin typeface="NeueHaasGroteskText Std (Body)"/>
                        </a:rPr>
                        <a:t>for </a:t>
                      </a:r>
                      <a:r>
                        <a:rPr sz="900" b="1">
                          <a:solidFill>
                            <a:srgbClr val="00B0F0"/>
                          </a:solidFill>
                          <a:latin typeface="NeueHaasGroteskText Std (Body)"/>
                        </a:rPr>
                        <a:t>$0.00/mo. </a:t>
                      </a:r>
                      <a:r>
                        <a:rPr sz="900" b="0">
                          <a:solidFill>
                            <a:srgbClr val="00B0F0"/>
                          </a:solidFill>
                          <a:latin typeface="NeueHaasGroteskText Std (Body)"/>
                        </a:rPr>
                        <a:t>after </a:t>
                      </a:r>
                      <a:r>
                        <a:rPr sz="900" b="1">
                          <a:solidFill>
                            <a:srgbClr val="00B0F0"/>
                          </a:solidFill>
                          <a:latin typeface="NeueHaasGroteskText Std (Body)"/>
                        </a:rPr>
                        <a:t>$25.00 </a:t>
                      </a:r>
                      <a:r>
                        <a:rPr sz="900" b="0">
                          <a:solidFill>
                            <a:srgbClr val="00B0F0"/>
                          </a:solidFill>
                          <a:latin typeface="NeueHaasGroteskText Std (Body)"/>
                        </a:rPr>
                        <a:t>down. </a:t>
                      </a:r>
                      <a:r>
                        <a:rPr sz="900" b="1">
                          <a:solidFill>
                            <a:srgbClr val="00B0F0"/>
                          </a:solidFill>
                          <a:latin typeface="NeueHaasGroteskText Std (Body)"/>
                        </a:rPr>
                        <a:t>Free </a:t>
                      </a:r>
                      <a:r>
                        <a:rPr sz="900" b="0">
                          <a:solidFill>
                            <a:srgbClr val="00B0F0"/>
                          </a:solidFill>
                          <a:latin typeface="NeueHaasGroteskText Std (Body)"/>
                        </a:rPr>
                        <a:t>upgrade </a:t>
                      </a:r>
                      <a:r>
                        <a:rPr sz="900" b="0">
                          <a:solidFill>
                            <a:srgbClr val="00B0F0"/>
                          </a:solidFill>
                          <a:latin typeface="NeueHaasGroteskText Std (Body)"/>
                        </a:rPr>
                        <a:t>available </a:t>
                      </a:r>
                      <a:r>
                        <a:rPr sz="900" b="0">
                          <a:solidFill>
                            <a:srgbClr val="00B0F0"/>
                          </a:solidFill>
                          <a:latin typeface="NeueHaasGroteskText Std (Body)"/>
                        </a:rPr>
                        <a:t>after </a:t>
                      </a:r>
                      <a:r>
                        <a:rPr sz="900" b="0">
                          <a:solidFill>
                            <a:srgbClr val="00B0F0"/>
                          </a:solidFill>
                          <a:latin typeface="NeueHaasGroteskText Std (Body)"/>
                        </a:rPr>
                        <a:t>12 </a:t>
                      </a:r>
                      <a:r>
                        <a:rPr sz="900" b="0">
                          <a:solidFill>
                            <a:srgbClr val="00B0F0"/>
                          </a:solidFill>
                          <a:latin typeface="NeueHaasGroteskText Std (Body)"/>
                        </a:rPr>
                        <a:t>consecutive </a:t>
                      </a:r>
                      <a:r>
                        <a:rPr sz="900" b="0">
                          <a:solidFill>
                            <a:srgbClr val="00B0F0"/>
                          </a:solidFill>
                          <a:latin typeface="NeueHaasGroteskText Std (Body)"/>
                        </a:rPr>
                        <a:t>on-time </a:t>
                      </a:r>
                      <a:r>
                        <a:rPr sz="900" b="0">
                          <a:solidFill>
                            <a:srgbClr val="00B0F0"/>
                          </a:solidFill>
                          <a:latin typeface="NeueHaasGroteskText Std (Body)"/>
                        </a:rPr>
                        <a:t>payments </a:t>
                      </a:r>
                      <a:r>
                        <a:rPr sz="900" b="0">
                          <a:solidFill>
                            <a:srgbClr val="00B0F0"/>
                          </a:solidFill>
                          <a:latin typeface="NeueHaasGroteskText Std (Body)"/>
                        </a:rPr>
                        <a:t>(reqs. </a:t>
                      </a:r>
                      <a:r>
                        <a:rPr sz="900" b="0">
                          <a:solidFill>
                            <a:srgbClr val="00B0F0"/>
                          </a:solidFill>
                          <a:latin typeface="NeueHaasGroteskText Std (Body)"/>
                        </a:rPr>
                        <a:t>18-mo </a:t>
                      </a:r>
                      <a:r>
                        <a:rPr sz="900" b="0">
                          <a:solidFill>
                            <a:srgbClr val="00B0F0"/>
                          </a:solidFill>
                          <a:latin typeface="NeueHaasGroteskText Std (Body)"/>
                        </a:rPr>
                        <a:t>lease </a:t>
                      </a:r>
                      <a:r>
                        <a:rPr sz="900" b="0">
                          <a:solidFill>
                            <a:srgbClr val="00B0F0"/>
                          </a:solidFill>
                          <a:latin typeface="NeueHaasGroteskText Std (Body)"/>
                        </a:rPr>
                        <a:t>with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of </a:t>
                      </a:r>
                      <a:r>
                        <a:rPr sz="900" b="0">
                          <a:solidFill>
                            <a:srgbClr val="00B0F0"/>
                          </a:solidFill>
                          <a:latin typeface="NeueHaasGroteskText Std (Body)"/>
                        </a:rPr>
                        <a:t>activation </a:t>
                      </a:r>
                      <a:r>
                        <a:rPr sz="900" b="0">
                          <a:solidFill>
                            <a:srgbClr val="00B0F0"/>
                          </a:solidFill>
                          <a:latin typeface="NeueHaasGroteskText Std (Body)"/>
                        </a:rPr>
                        <a:t>and </a:t>
                      </a:r>
                      <a:r>
                        <a:rPr sz="900" b="0">
                          <a:solidFill>
                            <a:srgbClr val="00B0F0"/>
                          </a:solidFill>
                          <a:latin typeface="NeueHaasGroteskText Std (Body)"/>
                        </a:rPr>
                        <a:t>port </a:t>
                      </a:r>
                      <a:r>
                        <a:rPr sz="900" b="0">
                          <a:solidFill>
                            <a:srgbClr val="00B0F0"/>
                          </a:solidFill>
                          <a:latin typeface="NeueHaasGroteskText Std (Body)"/>
                        </a:rPr>
                        <a:t>in). </a:t>
                      </a:r>
                      <a:r>
                        <a:rPr sz="900" b="0">
                          <a:solidFill>
                            <a:srgbClr val="00B0F0"/>
                          </a:solidFill>
                          <a:latin typeface="NeueHaasGroteskText Std (Body)"/>
                        </a:rPr>
                        <a:t>Online </a:t>
                      </a:r>
                      <a:r>
                        <a:rPr sz="900" b="0">
                          <a:solidFill>
                            <a:srgbClr val="00B0F0"/>
                          </a:solidFill>
                          <a:latin typeface="NeueHaasGroteskText Std (Body)"/>
                        </a:rPr>
                        <a:t>or </a:t>
                      </a:r>
                      <a:r>
                        <a:rPr sz="900" b="0">
                          <a:solidFill>
                            <a:srgbClr val="00B0F0"/>
                          </a:solidFill>
                          <a:latin typeface="NeueHaasGroteskText Std (Body)"/>
                        </a:rPr>
                        <a:t>call-in </a:t>
                      </a:r>
                      <a:r>
                        <a:rPr sz="900" b="0">
                          <a:solidFill>
                            <a:srgbClr val="00B0F0"/>
                          </a:solidFill>
                          <a:latin typeface="NeueHaasGroteskText Std (Body)"/>
                        </a:rPr>
                        <a:t>only. (03/05/18)
</a:t>
                      </a:r>
                      <a:r>
                        <a:rPr sz="900" b="0">
                          <a:solidFill>
                            <a:srgbClr val="000000"/>
                          </a:solidFill>
                          <a:latin typeface="NeueHaasGroteskText Std (Body)"/>
                        </a:rPr>
                        <a:t>Activation </a:t>
                      </a:r>
                      <a:r>
                        <a:rPr sz="900" b="0">
                          <a:solidFill>
                            <a:srgbClr val="000000"/>
                          </a:solidFill>
                          <a:latin typeface="NeueHaasGroteskText Std (Body)"/>
                        </a:rPr>
                        <a:t>fee </a:t>
                      </a:r>
                      <a:r>
                        <a:rPr sz="900" b="0">
                          <a:solidFill>
                            <a:srgbClr val="000000"/>
                          </a:solidFill>
                          <a:latin typeface="NeueHaasGroteskText Std (Body)"/>
                        </a:rPr>
                        <a:t>waived </a:t>
                      </a:r>
                      <a:r>
                        <a:rPr sz="900" b="0">
                          <a:solidFill>
                            <a:srgbClr val="000000"/>
                          </a:solidFill>
                          <a:latin typeface="NeueHaasGroteskText Std (Body)"/>
                        </a:rPr>
                        <a:t>(online </a:t>
                      </a:r>
                      <a:r>
                        <a:rPr sz="900" b="0">
                          <a:solidFill>
                            <a:srgbClr val="000000"/>
                          </a:solidFill>
                          <a:latin typeface="NeueHaasGroteskText Std (Body)"/>
                        </a:rPr>
                        <a:t>only) </a:t>
                      </a:r>
                      <a:r>
                        <a:rPr sz="900" b="0">
                          <a:solidFill>
                            <a:srgbClr val="000000"/>
                          </a:solidFill>
                          <a:latin typeface="NeueHaasGroteskText Std (Body)"/>
                        </a:rPr>
                        <a:t> (11/26/16)
</a:t>
                      </a:r>
                      <a:r>
                        <a:rPr sz="900" b="0">
                          <a:solidFill>
                            <a:srgbClr val="000000"/>
                          </a:solidFill>
                          <a:latin typeface="NeueHaasGroteskText Std (Body)"/>
                        </a:rPr>
                        <a:t>Customers </a:t>
                      </a:r>
                      <a:r>
                        <a:rPr sz="900" b="0">
                          <a:solidFill>
                            <a:srgbClr val="000000"/>
                          </a:solidFill>
                          <a:latin typeface="NeueHaasGroteskText Std (Body)"/>
                        </a:rPr>
                        <a:t>who </a:t>
                      </a:r>
                      <a:r>
                        <a:rPr sz="900" b="0">
                          <a:solidFill>
                            <a:srgbClr val="000000"/>
                          </a:solidFill>
                          <a:latin typeface="NeueHaasGroteskText Std (Body)"/>
                        </a:rPr>
                        <a:t>select </a:t>
                      </a:r>
                      <a:r>
                        <a:rPr sz="900" b="0">
                          <a:solidFill>
                            <a:srgbClr val="000000"/>
                          </a:solidFill>
                          <a:latin typeface="NeueHaasGroteskText Std (Body)"/>
                        </a:rPr>
                        <a:t>the </a:t>
                      </a:r>
                      <a:r>
                        <a:rPr sz="900" b="0">
                          <a:solidFill>
                            <a:srgbClr val="000000"/>
                          </a:solidFill>
                          <a:latin typeface="NeueHaasGroteskText Std (Body)"/>
                        </a:rPr>
                        <a:t>18-month </a:t>
                      </a:r>
                      <a:r>
                        <a:rPr sz="900" b="0">
                          <a:solidFill>
                            <a:srgbClr val="000000"/>
                          </a:solidFill>
                          <a:latin typeface="NeueHaasGroteskText Std (Body)"/>
                        </a:rPr>
                        <a:t>lease </a:t>
                      </a:r>
                      <a:r>
                        <a:rPr sz="900" b="0">
                          <a:solidFill>
                            <a:srgbClr val="000000"/>
                          </a:solidFill>
                          <a:latin typeface="NeueHaasGroteskText Std (Body)"/>
                        </a:rPr>
                        <a:t>for </a:t>
                      </a:r>
                      <a:r>
                        <a:rPr sz="900" b="0">
                          <a:solidFill>
                            <a:srgbClr val="000000"/>
                          </a:solidFill>
                          <a:latin typeface="NeueHaasGroteskText Std (Body)"/>
                        </a:rPr>
                        <a:t>the </a:t>
                      </a:r>
                      <a:r>
                        <a:rPr sz="900" b="0">
                          <a:solidFill>
                            <a:srgbClr val="000000"/>
                          </a:solidFill>
                          <a:latin typeface="NeueHaasGroteskText Std (Body)"/>
                        </a:rPr>
                        <a:t>iPhone </a:t>
                      </a:r>
                      <a:r>
                        <a:rPr sz="900" b="0">
                          <a:solidFill>
                            <a:srgbClr val="000000"/>
                          </a:solidFill>
                          <a:latin typeface="NeueHaasGroteskText Std (Body)"/>
                        </a:rPr>
                        <a:t>8/8+,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Galaxy </a:t>
                      </a:r>
                      <a:r>
                        <a:rPr sz="900" b="0">
                          <a:solidFill>
                            <a:srgbClr val="000000"/>
                          </a:solidFill>
                          <a:latin typeface="NeueHaasGroteskText Std (Body)"/>
                        </a:rPr>
                        <a:t>S8/8+, </a:t>
                      </a:r>
                      <a:r>
                        <a:rPr sz="900" b="0">
                          <a:solidFill>
                            <a:srgbClr val="000000"/>
                          </a:solidFill>
                          <a:latin typeface="NeueHaasGroteskText Std (Body)"/>
                        </a:rPr>
                        <a:t>Galaxy </a:t>
                      </a:r>
                      <a:r>
                        <a:rPr sz="900" b="0">
                          <a:solidFill>
                            <a:srgbClr val="000000"/>
                          </a:solidFill>
                          <a:latin typeface="NeueHaasGroteskText Std (Body)"/>
                        </a:rPr>
                        <a:t>S9/9+, </a:t>
                      </a:r>
                      <a:r>
                        <a:rPr sz="900" b="0">
                          <a:solidFill>
                            <a:srgbClr val="000000"/>
                          </a:solidFill>
                          <a:latin typeface="NeueHaasGroteskText Std (Body)"/>
                        </a:rPr>
                        <a:t>Galaxy </a:t>
                      </a:r>
                      <a:r>
                        <a:rPr sz="900" b="0">
                          <a:solidFill>
                            <a:srgbClr val="000000"/>
                          </a:solidFill>
                          <a:latin typeface="NeueHaasGroteskText Std (Body)"/>
                        </a:rPr>
                        <a:t>Note8 </a:t>
                      </a:r>
                      <a:r>
                        <a:rPr sz="900" b="0">
                          <a:solidFill>
                            <a:srgbClr val="000000"/>
                          </a:solidFill>
                          <a:latin typeface="NeueHaasGroteskText Std (Body)"/>
                        </a:rPr>
                        <a:t>and </a:t>
                      </a:r>
                      <a:r>
                        <a:rPr sz="900" b="0">
                          <a:solidFill>
                            <a:srgbClr val="000000"/>
                          </a:solidFill>
                          <a:latin typeface="NeueHaasGroteskText Std (Body)"/>
                        </a:rPr>
                        <a:t>Sprint </a:t>
                      </a:r>
                      <a:r>
                        <a:rPr sz="900" b="0">
                          <a:solidFill>
                            <a:srgbClr val="000000"/>
                          </a:solidFill>
                          <a:latin typeface="NeueHaasGroteskText Std (Body)"/>
                        </a:rPr>
                        <a:t>Deals </a:t>
                      </a:r>
                      <a:r>
                        <a:rPr sz="900" b="0">
                          <a:solidFill>
                            <a:srgbClr val="000000"/>
                          </a:solidFill>
                          <a:latin typeface="NeueHaasGroteskText Std (Body)"/>
                        </a:rPr>
                        <a:t>phones, </a:t>
                      </a:r>
                      <a:r>
                        <a:rPr sz="900" b="0">
                          <a:solidFill>
                            <a:srgbClr val="000000"/>
                          </a:solidFill>
                          <a:latin typeface="NeueHaasGroteskText Std (Body)"/>
                        </a:rPr>
                        <a:t>or </a:t>
                      </a:r>
                      <a:r>
                        <a:rPr sz="900" b="0">
                          <a:solidFill>
                            <a:srgbClr val="000000"/>
                          </a:solidFill>
                          <a:latin typeface="NeueHaasGroteskText Std (Body)"/>
                        </a:rPr>
                        <a:t>add </a:t>
                      </a:r>
                      <a:r>
                        <a:rPr sz="900" b="0">
                          <a:solidFill>
                            <a:srgbClr val="000000"/>
                          </a:solidFill>
                          <a:latin typeface="NeueHaasGroteskText Std (Body)"/>
                        </a:rPr>
                        <a:t>for </a:t>
                      </a:r>
                      <a:r>
                        <a:rPr sz="900" b="1">
                          <a:solidFill>
                            <a:srgbClr val="000000"/>
                          </a:solidFill>
                          <a:latin typeface="NeueHaasGroteskText Std (Body)"/>
                        </a:rPr>
                        <a:t>$5/mo. </a:t>
                      </a:r>
                      <a:r>
                        <a:rPr sz="900" b="0">
                          <a:solidFill>
                            <a:srgbClr val="000000"/>
                          </a:solidFill>
                          <a:latin typeface="NeueHaasGroteskText Std (Body)"/>
                        </a:rPr>
                        <a:t>are </a:t>
                      </a:r>
                      <a:r>
                        <a:rPr sz="900" b="0">
                          <a:solidFill>
                            <a:srgbClr val="000000"/>
                          </a:solidFill>
                          <a:latin typeface="NeueHaasGroteskText Std (Body)"/>
                        </a:rPr>
                        <a:t>eligible </a:t>
                      </a:r>
                      <a:r>
                        <a:rPr sz="900" b="0">
                          <a:solidFill>
                            <a:srgbClr val="000000"/>
                          </a:solidFill>
                          <a:latin typeface="NeueHaasGroteskText Std (Body)"/>
                        </a:rPr>
                        <a:t>for </a:t>
                      </a:r>
                      <a:r>
                        <a:rPr sz="900" b="0">
                          <a:solidFill>
                            <a:srgbClr val="000000"/>
                          </a:solidFill>
                          <a:latin typeface="NeueHaasGroteskText Std (Body)"/>
                        </a:rPr>
                        <a:t>a </a:t>
                      </a:r>
                      <a:r>
                        <a:rPr sz="900" b="0">
                          <a:solidFill>
                            <a:srgbClr val="000000"/>
                          </a:solidFill>
                          <a:latin typeface="NeueHaasGroteskText Std (Body)"/>
                        </a:rPr>
                        <a:t>device </a:t>
                      </a:r>
                      <a:r>
                        <a:rPr sz="900" b="0">
                          <a:solidFill>
                            <a:srgbClr val="000000"/>
                          </a:solidFill>
                          <a:latin typeface="NeueHaasGroteskText Std (Body)"/>
                        </a:rPr>
                        <a:t>upgrade </a:t>
                      </a:r>
                      <a:r>
                        <a:rPr sz="900" b="0">
                          <a:solidFill>
                            <a:srgbClr val="000000"/>
                          </a:solidFill>
                          <a:latin typeface="NeueHaasGroteskText Std (Body)"/>
                        </a:rPr>
                        <a:t>after </a:t>
                      </a:r>
                      <a:r>
                        <a:rPr sz="900" b="0">
                          <a:solidFill>
                            <a:srgbClr val="000000"/>
                          </a:solidFill>
                          <a:latin typeface="NeueHaasGroteskText Std (Body)"/>
                        </a:rPr>
                        <a:t>12 </a:t>
                      </a:r>
                      <a:r>
                        <a:rPr sz="900" b="0">
                          <a:solidFill>
                            <a:srgbClr val="000000"/>
                          </a:solidFill>
                          <a:latin typeface="NeueHaasGroteskText Std (Body)"/>
                        </a:rPr>
                        <a:t>payments </a:t>
                      </a:r>
                      <a:r>
                        <a:rPr sz="900" b="0">
                          <a:solidFill>
                            <a:srgbClr val="000000"/>
                          </a:solidFill>
                          <a:latin typeface="NeueHaasGroteskText Std (Body)"/>
                        </a:rPr>
                        <a:t>(instead </a:t>
                      </a:r>
                      <a:r>
                        <a:rPr sz="900" b="0">
                          <a:solidFill>
                            <a:srgbClr val="000000"/>
                          </a:solidFill>
                          <a:latin typeface="NeueHaasGroteskText Std (Body)"/>
                        </a:rPr>
                        <a:t>of </a:t>
                      </a:r>
                      <a:r>
                        <a:rPr sz="900" b="0">
                          <a:solidFill>
                            <a:srgbClr val="000000"/>
                          </a:solidFill>
                          <a:latin typeface="NeueHaasGroteskText Std (Body)"/>
                        </a:rPr>
                        <a:t>18). </a:t>
                      </a:r>
                      <a:r>
                        <a:rPr sz="900" b="0">
                          <a:solidFill>
                            <a:srgbClr val="000000"/>
                          </a:solidFill>
                          <a:latin typeface="NeueHaasGroteskText Std (Body)"/>
                        </a:rPr>
                        <a:t> (09/30/17)
</a:t>
                      </a:r>
                      <a:r>
                        <a:rPr sz="900" b="0">
                          <a:solidFill>
                            <a:srgbClr val="000000"/>
                          </a:solidFill>
                          <a:latin typeface="NeueHaasGroteskText Std (Body)"/>
                        </a:rPr>
                        <a:t>Lease </a:t>
                      </a:r>
                      <a:r>
                        <a:rPr sz="900" b="0">
                          <a:solidFill>
                            <a:srgbClr val="000000"/>
                          </a:solidFill>
                          <a:latin typeface="NeueHaasGroteskText Std (Body)"/>
                        </a:rPr>
                        <a:t>the </a:t>
                      </a:r>
                      <a:r>
                        <a:rPr sz="900" b="0">
                          <a:solidFill>
                            <a:srgbClr val="000000"/>
                          </a:solidFill>
                          <a:latin typeface="NeueHaasGroteskText Std (Body)"/>
                        </a:rPr>
                        <a:t>iPhone </a:t>
                      </a:r>
                      <a:r>
                        <a:rPr sz="900" b="0">
                          <a:solidFill>
                            <a:srgbClr val="000000"/>
                          </a:solidFill>
                          <a:latin typeface="NeueHaasGroteskText Std (Body)"/>
                        </a:rPr>
                        <a:t>X </a:t>
                      </a:r>
                      <a:r>
                        <a:rPr sz="900" b="0">
                          <a:solidFill>
                            <a:srgbClr val="000000"/>
                          </a:solidFill>
                          <a:latin typeface="NeueHaasGroteskText Std (Body)"/>
                        </a:rPr>
                        <a:t>for </a:t>
                      </a:r>
                      <a:r>
                        <a:rPr sz="900" b="1">
                          <a:solidFill>
                            <a:srgbClr val="000000"/>
                          </a:solidFill>
                          <a:latin typeface="NeueHaasGroteskText Std (Body)"/>
                        </a:rPr>
                        <a:t>$20/mo. </a:t>
                      </a:r>
                      <a:r>
                        <a:rPr sz="900" b="0">
                          <a:solidFill>
                            <a:srgbClr val="000000"/>
                          </a:solidFill>
                          <a:latin typeface="NeueHaasGroteskText Std (Body)"/>
                        </a:rPr>
                        <a:t>after </a:t>
                      </a:r>
                      <a:r>
                        <a:rPr sz="900" b="1">
                          <a:solidFill>
                            <a:srgbClr val="000000"/>
                          </a:solidFill>
                          <a:latin typeface="NeueHaasGroteskText Std (Body)"/>
                        </a:rPr>
                        <a:t>$21.67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 (04/11/18)
</a:t>
                      </a:r>
                    </a:p>
                  </a:txBody>
                  <a:tcPr>
                    <a:solidFill>
                      <a:schemeClr val="accent2"/>
                    </a:solidFill>
                  </a:tcPr>
                </a:tc>
                <a:tc>
                  <a:txBody>
                    <a:bodyPr/>
                    <a:lstStyle/>
                    <a:p>
                      <a:r>
                        <a:rPr sz="900" b="1">
                          <a:solidFill>
                            <a:srgbClr val="000000"/>
                          </a:solidFill>
                          <a:latin typeface="NeueHaasGroteskText Std (Body)"/>
                        </a:rPr>
                        <a:t>$200 </a:t>
                      </a:r>
                      <a:r>
                        <a:rPr sz="900" b="0">
                          <a:solidFill>
                            <a:srgbClr val="000000"/>
                          </a:solidFill>
                          <a:latin typeface="NeueHaasGroteskText Std (Body)"/>
                        </a:rPr>
                        <a:t>off </a:t>
                      </a:r>
                      <a:r>
                        <a:rPr sz="900" b="0">
                          <a:solidFill>
                            <a:srgbClr val="000000"/>
                          </a:solidFill>
                          <a:latin typeface="NeueHaasGroteskText Std (Body)"/>
                        </a:rPr>
                        <a:t>iPhone </a:t>
                      </a:r>
                      <a:r>
                        <a:rPr sz="900" b="0">
                          <a:solidFill>
                            <a:srgbClr val="000000"/>
                          </a:solidFill>
                          <a:latin typeface="NeueHaasGroteskText Std (Body)"/>
                        </a:rPr>
                        <a:t>SE </a:t>
                      </a:r>
                      <a:r>
                        <a:rPr sz="900" b="0">
                          <a:solidFill>
                            <a:srgbClr val="000000"/>
                          </a:solidFill>
                          <a:latin typeface="NeueHaasGroteskText Std (Body)"/>
                        </a:rPr>
                        <a:t>32 </a:t>
                      </a:r>
                      <a:r>
                        <a:rPr sz="900" b="0">
                          <a:solidFill>
                            <a:srgbClr val="000000"/>
                          </a:solidFill>
                          <a:latin typeface="NeueHaasGroteskText Std (Body)"/>
                        </a:rPr>
                        <a:t>GB </a:t>
                      </a:r>
                      <a:r>
                        <a:rPr sz="900" b="0">
                          <a:solidFill>
                            <a:srgbClr val="000000"/>
                          </a:solidFill>
                          <a:latin typeface="NeueHaasGroteskText Std (Body)"/>
                        </a:rPr>
                        <a:t>and </a:t>
                      </a:r>
                      <a:r>
                        <a:rPr sz="900" b="0">
                          <a:solidFill>
                            <a:srgbClr val="000000"/>
                          </a:solidFill>
                          <a:latin typeface="NeueHaasGroteskText Std (Body)"/>
                        </a:rPr>
                        <a:t>iPhone </a:t>
                      </a:r>
                      <a:r>
                        <a:rPr sz="900" b="0">
                          <a:solidFill>
                            <a:srgbClr val="000000"/>
                          </a:solidFill>
                          <a:latin typeface="NeueHaasGroteskText Std (Body)"/>
                        </a:rPr>
                        <a:t>SE </a:t>
                      </a:r>
                      <a:r>
                        <a:rPr sz="900" b="0">
                          <a:solidFill>
                            <a:srgbClr val="000000"/>
                          </a:solidFill>
                          <a:latin typeface="NeueHaasGroteskText Std (Body)"/>
                        </a:rPr>
                        <a:t>64 </a:t>
                      </a:r>
                      <a:r>
                        <a:rPr sz="900" b="0">
                          <a:solidFill>
                            <a:srgbClr val="000000"/>
                          </a:solidFill>
                          <a:latin typeface="NeueHaasGroteskText Std (Body)"/>
                        </a:rPr>
                        <a:t>GB (01/01/17)
</a:t>
                      </a:r>
                      <a:r>
                        <a:rPr sz="900" b="1">
                          <a:solidFill>
                            <a:srgbClr val="000000"/>
                          </a:solidFill>
                          <a:latin typeface="NeueHaasGroteskText Std (Body)"/>
                        </a:rPr>
                        <a:t>$150 </a:t>
                      </a:r>
                      <a:r>
                        <a:rPr sz="900" b="0">
                          <a:solidFill>
                            <a:srgbClr val="000000"/>
                          </a:solidFill>
                          <a:latin typeface="NeueHaasGroteskText Std (Body)"/>
                        </a:rPr>
                        <a:t>off </a:t>
                      </a:r>
                      <a:r>
                        <a:rPr sz="900" b="0">
                          <a:solidFill>
                            <a:srgbClr val="000000"/>
                          </a:solidFill>
                          <a:latin typeface="NeueHaasGroteskText Std (Body)"/>
                        </a:rPr>
                        <a:t>iPhone </a:t>
                      </a:r>
                      <a:r>
                        <a:rPr sz="900" b="0">
                          <a:solidFill>
                            <a:srgbClr val="000000"/>
                          </a:solidFill>
                          <a:latin typeface="NeueHaasGroteskText Std (Body)"/>
                        </a:rPr>
                        <a:t>6s </a:t>
                      </a:r>
                      <a:r>
                        <a:rPr sz="900" b="0">
                          <a:solidFill>
                            <a:srgbClr val="000000"/>
                          </a:solidFill>
                          <a:latin typeface="NeueHaasGroteskText Std (Body)"/>
                        </a:rPr>
                        <a:t>32 </a:t>
                      </a:r>
                      <a:r>
                        <a:rPr sz="900" b="0">
                          <a:solidFill>
                            <a:srgbClr val="000000"/>
                          </a:solidFill>
                          <a:latin typeface="NeueHaasGroteskText Std (Body)"/>
                        </a:rPr>
                        <a:t>GB (01/01/17)
</a:t>
                      </a:r>
                      <a:r>
                        <a:rPr sz="900" b="1">
                          <a:solidFill>
                            <a:srgbClr val="000000"/>
                          </a:solidFill>
                          <a:latin typeface="NeueHaasGroteskText Std (Body)"/>
                        </a:rPr>
                        <a:t>$100 </a:t>
                      </a:r>
                      <a:r>
                        <a:rPr sz="900" b="0">
                          <a:solidFill>
                            <a:srgbClr val="000000"/>
                          </a:solidFill>
                          <a:latin typeface="NeueHaasGroteskText Std (Body)"/>
                        </a:rPr>
                        <a:t>off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Plus </a:t>
                      </a:r>
                      <a:r>
                        <a:rPr sz="900" b="0">
                          <a:solidFill>
                            <a:srgbClr val="000000"/>
                          </a:solidFill>
                          <a:latin typeface="NeueHaasGroteskText Std (Body)"/>
                        </a:rPr>
                        <a:t>32 </a:t>
                      </a:r>
                      <a:r>
                        <a:rPr sz="900" b="0">
                          <a:solidFill>
                            <a:srgbClr val="000000"/>
                          </a:solidFill>
                          <a:latin typeface="NeueHaasGroteskText Std (Body)"/>
                        </a:rPr>
                        <a:t>GB,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Plus </a:t>
                      </a:r>
                      <a:r>
                        <a:rPr sz="900" b="0">
                          <a:solidFill>
                            <a:srgbClr val="000000"/>
                          </a:solidFill>
                          <a:latin typeface="NeueHaasGroteskText Std (Body)"/>
                        </a:rPr>
                        <a:t>128 </a:t>
                      </a:r>
                      <a:r>
                        <a:rPr sz="900" b="0">
                          <a:solidFill>
                            <a:srgbClr val="000000"/>
                          </a:solidFill>
                          <a:latin typeface="NeueHaasGroteskText Std (Body)"/>
                        </a:rPr>
                        <a:t>GB,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128 </a:t>
                      </a:r>
                      <a:r>
                        <a:rPr sz="900" b="0">
                          <a:solidFill>
                            <a:srgbClr val="000000"/>
                          </a:solidFill>
                          <a:latin typeface="NeueHaasGroteskText Std (Body)"/>
                        </a:rPr>
                        <a:t>GB,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32 </a:t>
                      </a:r>
                      <a:r>
                        <a:rPr sz="900" b="0">
                          <a:solidFill>
                            <a:srgbClr val="000000"/>
                          </a:solidFill>
                          <a:latin typeface="NeueHaasGroteskText Std (Body)"/>
                        </a:rPr>
                        <a:t>GB (01/01/17)
</a:t>
                      </a:r>
                      <a:r>
                        <a:rPr sz="900" b="1">
                          <a:solidFill>
                            <a:srgbClr val="000000"/>
                          </a:solidFill>
                          <a:latin typeface="NeueHaasGroteskText Std (Body)"/>
                        </a:rPr>
                        <a:t>$90 </a:t>
                      </a:r>
                      <a:r>
                        <a:rPr sz="900" b="0">
                          <a:solidFill>
                            <a:srgbClr val="000000"/>
                          </a:solidFill>
                          <a:latin typeface="NeueHaasGroteskText Std (Body)"/>
                        </a:rPr>
                        <a:t>off </a:t>
                      </a:r>
                      <a:r>
                        <a:rPr sz="900" b="0">
                          <a:solidFill>
                            <a:srgbClr val="000000"/>
                          </a:solidFill>
                          <a:latin typeface="NeueHaasGroteskText Std (Body)"/>
                        </a:rPr>
                        <a:t>Alcatel </a:t>
                      </a:r>
                      <a:r>
                        <a:rPr sz="900" b="0">
                          <a:solidFill>
                            <a:srgbClr val="000000"/>
                          </a:solidFill>
                          <a:latin typeface="NeueHaasGroteskText Std (Body)"/>
                        </a:rPr>
                        <a:t>Fierce </a:t>
                      </a:r>
                      <a:r>
                        <a:rPr sz="900" b="0">
                          <a:solidFill>
                            <a:srgbClr val="000000"/>
                          </a:solidFill>
                          <a:latin typeface="NeueHaasGroteskText Std (Body)"/>
                        </a:rPr>
                        <a:t>4, </a:t>
                      </a:r>
                      <a:r>
                        <a:rPr sz="900" b="0">
                          <a:solidFill>
                            <a:srgbClr val="000000"/>
                          </a:solidFill>
                          <a:latin typeface="NeueHaasGroteskText Std (Body)"/>
                        </a:rPr>
                        <a:t>Galaxy </a:t>
                      </a:r>
                      <a:r>
                        <a:rPr sz="900" b="0">
                          <a:solidFill>
                            <a:srgbClr val="000000"/>
                          </a:solidFill>
                          <a:latin typeface="NeueHaasGroteskText Std (Body)"/>
                        </a:rPr>
                        <a:t>J7 </a:t>
                      </a:r>
                      <a:r>
                        <a:rPr sz="900" b="0">
                          <a:solidFill>
                            <a:srgbClr val="000000"/>
                          </a:solidFill>
                          <a:latin typeface="NeueHaasGroteskText Std (Body)"/>
                        </a:rPr>
                        <a:t>Prime </a:t>
                      </a:r>
                      <a:r>
                        <a:rPr sz="900" b="0">
                          <a:solidFill>
                            <a:srgbClr val="000000"/>
                          </a:solidFill>
                          <a:latin typeface="NeueHaasGroteskText Std (Body)"/>
                        </a:rPr>
                        <a:t>16GB (01/01/17)
</a:t>
                      </a:r>
                      <a:r>
                        <a:rPr sz="900" b="1">
                          <a:solidFill>
                            <a:srgbClr val="FF0000"/>
                          </a:solidFill>
                          <a:latin typeface="NeueHaasGroteskText Std (Body)"/>
                        </a:rPr>
                        <a:t>$80 </a:t>
                      </a:r>
                      <a:r>
                        <a:rPr sz="900" b="0">
                          <a:solidFill>
                            <a:srgbClr val="FF0000"/>
                          </a:solidFill>
                          <a:latin typeface="NeueHaasGroteskText Std (Body)"/>
                        </a:rPr>
                        <a:t>off </a:t>
                      </a:r>
                      <a:r>
                        <a:rPr sz="900" b="0">
                          <a:solidFill>
                            <a:srgbClr val="FF0000"/>
                          </a:solidFill>
                          <a:latin typeface="NeueHaasGroteskText Std (Body)"/>
                        </a:rPr>
                        <a:t>Galaxy </a:t>
                      </a:r>
                      <a:r>
                        <a:rPr sz="900" b="0">
                          <a:solidFill>
                            <a:srgbClr val="FF0000"/>
                          </a:solidFill>
                          <a:latin typeface="NeueHaasGroteskText Std (Body)"/>
                        </a:rPr>
                        <a:t>J3 </a:t>
                      </a:r>
                      <a:r>
                        <a:rPr sz="900" b="0">
                          <a:solidFill>
                            <a:srgbClr val="FF0000"/>
                          </a:solidFill>
                          <a:latin typeface="NeueHaasGroteskText Std (Body)"/>
                        </a:rPr>
                        <a:t>Prime, </a:t>
                      </a:r>
                      <a:r>
                        <a:rPr sz="900" b="0">
                          <a:solidFill>
                            <a:srgbClr val="FF0000"/>
                          </a:solidFill>
                          <a:latin typeface="NeueHaasGroteskText Std (Body)"/>
                        </a:rPr>
                        <a:t>ZTE </a:t>
                      </a:r>
                      <a:r>
                        <a:rPr sz="900" b="0">
                          <a:solidFill>
                            <a:srgbClr val="FF0000"/>
                          </a:solidFill>
                          <a:latin typeface="NeueHaasGroteskText Std (Body)"/>
                        </a:rPr>
                        <a:t>Avid </a:t>
                      </a:r>
                      <a:r>
                        <a:rPr sz="900" b="0">
                          <a:solidFill>
                            <a:srgbClr val="FF0000"/>
                          </a:solidFill>
                          <a:latin typeface="NeueHaasGroteskText Std (Body)"/>
                        </a:rPr>
                        <a:t>Trio, </a:t>
                      </a:r>
                      <a:r>
                        <a:rPr sz="900" b="0">
                          <a:solidFill>
                            <a:srgbClr val="FF0000"/>
                          </a:solidFill>
                          <a:latin typeface="NeueHaasGroteskText Std (Body)"/>
                        </a:rPr>
                        <a:t>HTC </a:t>
                      </a:r>
                      <a:r>
                        <a:rPr sz="900" b="0">
                          <a:solidFill>
                            <a:srgbClr val="FF0000"/>
                          </a:solidFill>
                          <a:latin typeface="NeueHaasGroteskText Std (Body)"/>
                        </a:rPr>
                        <a:t>Desire </a:t>
                      </a:r>
                      <a:r>
                        <a:rPr sz="900" b="0">
                          <a:solidFill>
                            <a:srgbClr val="FF0000"/>
                          </a:solidFill>
                          <a:latin typeface="NeueHaasGroteskText Std (Body)"/>
                        </a:rPr>
                        <a:t>530 </a:t>
                      </a:r>
                      <a:r>
                        <a:rPr sz="900" b="0">
                          <a:solidFill>
                            <a:srgbClr val="FF0000"/>
                          </a:solidFill>
                          <a:latin typeface="NeueHaasGroteskText Std (Body)"/>
                        </a:rPr>
                        <a:t>and </a:t>
                      </a:r>
                      <a:r>
                        <a:rPr sz="900" b="0">
                          <a:solidFill>
                            <a:srgbClr val="FF0000"/>
                          </a:solidFill>
                          <a:latin typeface="NeueHaasGroteskText Std (Body)"/>
                        </a:rPr>
                        <a:t>LG </a:t>
                      </a:r>
                      <a:r>
                        <a:rPr sz="900" b="0">
                          <a:solidFill>
                            <a:srgbClr val="FF0000"/>
                          </a:solidFill>
                          <a:latin typeface="NeueHaasGroteskText Std (Body)"/>
                        </a:rPr>
                        <a:t>Aristo </a:t>
                      </a:r>
                      <a:r>
                        <a:rPr sz="900" b="0">
                          <a:solidFill>
                            <a:srgbClr val="FF0000"/>
                          </a:solidFill>
                          <a:latin typeface="NeueHaasGroteskText Std (Body)"/>
                        </a:rPr>
                        <a:t>2 (01/01/17)
</a:t>
                      </a:r>
                      <a:r>
                        <a:rPr sz="900" b="1">
                          <a:solidFill>
                            <a:srgbClr val="000000"/>
                          </a:solidFill>
                          <a:latin typeface="NeueHaasGroteskText Std (Body)"/>
                        </a:rPr>
                        <a:t>$70 </a:t>
                      </a:r>
                      <a:r>
                        <a:rPr sz="900" b="0">
                          <a:solidFill>
                            <a:srgbClr val="000000"/>
                          </a:solidFill>
                          <a:latin typeface="NeueHaasGroteskText Std (Body)"/>
                        </a:rPr>
                        <a:t>off </a:t>
                      </a:r>
                      <a:r>
                        <a:rPr sz="900" b="0">
                          <a:solidFill>
                            <a:srgbClr val="000000"/>
                          </a:solidFill>
                          <a:latin typeface="NeueHaasGroteskText Std (Body)"/>
                        </a:rPr>
                        <a:t>LG </a:t>
                      </a:r>
                      <a:r>
                        <a:rPr sz="900" b="0">
                          <a:solidFill>
                            <a:srgbClr val="000000"/>
                          </a:solidFill>
                          <a:latin typeface="NeueHaasGroteskText Std (Body)"/>
                        </a:rPr>
                        <a:t>K20 </a:t>
                      </a:r>
                      <a:r>
                        <a:rPr sz="900" b="0">
                          <a:solidFill>
                            <a:srgbClr val="000000"/>
                          </a:solidFill>
                          <a:latin typeface="NeueHaasGroteskText Std (Body)"/>
                        </a:rPr>
                        <a:t>Plus, </a:t>
                      </a:r>
                      <a:r>
                        <a:rPr sz="900" b="0">
                          <a:solidFill>
                            <a:srgbClr val="000000"/>
                          </a:solidFill>
                          <a:latin typeface="NeueHaasGroteskText Std (Body)"/>
                        </a:rPr>
                        <a:t>Coolpad </a:t>
                      </a:r>
                      <a:r>
                        <a:rPr sz="900" b="0">
                          <a:solidFill>
                            <a:srgbClr val="000000"/>
                          </a:solidFill>
                          <a:latin typeface="NeueHaasGroteskText Std (Body)"/>
                        </a:rPr>
                        <a:t>Defiant, </a:t>
                      </a:r>
                      <a:r>
                        <a:rPr sz="900" b="0">
                          <a:solidFill>
                            <a:srgbClr val="000000"/>
                          </a:solidFill>
                          <a:latin typeface="NeueHaasGroteskText Std (Body)"/>
                        </a:rPr>
                        <a:t>Alcatel </a:t>
                      </a:r>
                      <a:r>
                        <a:rPr sz="900" b="0">
                          <a:solidFill>
                            <a:srgbClr val="000000"/>
                          </a:solidFill>
                          <a:latin typeface="NeueHaasGroteskText Std (Body)"/>
                        </a:rPr>
                        <a:t>A30 </a:t>
                      </a:r>
                      <a:r>
                        <a:rPr sz="900" b="0">
                          <a:solidFill>
                            <a:srgbClr val="000000"/>
                          </a:solidFill>
                          <a:latin typeface="NeueHaasGroteskText Std (Body)"/>
                        </a:rPr>
                        <a:t>Fierce, </a:t>
                      </a:r>
                      <a:r>
                        <a:rPr sz="900" b="0">
                          <a:solidFill>
                            <a:srgbClr val="000000"/>
                          </a:solidFill>
                          <a:latin typeface="NeueHaasGroteskText Std (Body)"/>
                        </a:rPr>
                        <a:t>LG </a:t>
                      </a:r>
                      <a:r>
                        <a:rPr sz="900" b="0">
                          <a:solidFill>
                            <a:srgbClr val="000000"/>
                          </a:solidFill>
                          <a:latin typeface="NeueHaasGroteskText Std (Body)"/>
                        </a:rPr>
                        <a:t>Stylo </a:t>
                      </a:r>
                      <a:r>
                        <a:rPr sz="900" b="0">
                          <a:solidFill>
                            <a:srgbClr val="000000"/>
                          </a:solidFill>
                          <a:latin typeface="NeueHaasGroteskText Std (Body)"/>
                        </a:rPr>
                        <a:t>3 </a:t>
                      </a:r>
                      <a:r>
                        <a:rPr sz="900" b="0">
                          <a:solidFill>
                            <a:srgbClr val="000000"/>
                          </a:solidFill>
                          <a:latin typeface="NeueHaasGroteskText Std (Body)"/>
                        </a:rPr>
                        <a:t>Plus </a:t>
                      </a:r>
                      <a:r>
                        <a:rPr sz="900" b="0">
                          <a:solidFill>
                            <a:srgbClr val="000000"/>
                          </a:solidFill>
                          <a:latin typeface="NeueHaasGroteskText Std (Body)"/>
                        </a:rPr>
                        <a:t>and </a:t>
                      </a:r>
                      <a:r>
                        <a:rPr sz="900" b="0">
                          <a:solidFill>
                            <a:srgbClr val="000000"/>
                          </a:solidFill>
                          <a:latin typeface="NeueHaasGroteskText Std (Body)"/>
                        </a:rPr>
                        <a:t>Moto </a:t>
                      </a:r>
                      <a:r>
                        <a:rPr sz="900" b="0">
                          <a:solidFill>
                            <a:srgbClr val="000000"/>
                          </a:solidFill>
                          <a:latin typeface="NeueHaasGroteskText Std (Body)"/>
                        </a:rPr>
                        <a:t>e (01/01/17)
</a:t>
                      </a:r>
                      <a:r>
                        <a:rPr sz="900" b="1">
                          <a:solidFill>
                            <a:srgbClr val="000000"/>
                          </a:solidFill>
                          <a:latin typeface="NeueHaasGroteskText Std (Body)"/>
                        </a:rPr>
                        <a:t>$60 </a:t>
                      </a:r>
                      <a:r>
                        <a:rPr sz="900" b="0">
                          <a:solidFill>
                            <a:srgbClr val="000000"/>
                          </a:solidFill>
                          <a:latin typeface="NeueHaasGroteskText Std (Body)"/>
                        </a:rPr>
                        <a:t>off </a:t>
                      </a:r>
                      <a:r>
                        <a:rPr sz="900" b="0">
                          <a:solidFill>
                            <a:srgbClr val="000000"/>
                          </a:solidFill>
                          <a:latin typeface="NeueHaasGroteskText Std (Body)"/>
                        </a:rPr>
                        <a:t>ZTE </a:t>
                      </a:r>
                      <a:r>
                        <a:rPr sz="900" b="0">
                          <a:solidFill>
                            <a:srgbClr val="000000"/>
                          </a:solidFill>
                          <a:latin typeface="NeueHaasGroteskText Std (Body)"/>
                        </a:rPr>
                        <a:t>Avid </a:t>
                      </a:r>
                      <a:r>
                        <a:rPr sz="900" b="0">
                          <a:solidFill>
                            <a:srgbClr val="000000"/>
                          </a:solidFill>
                          <a:latin typeface="NeueHaasGroteskText Std (Body)"/>
                        </a:rPr>
                        <a:t>4, </a:t>
                      </a:r>
                      <a:r>
                        <a:rPr sz="900" b="0">
                          <a:solidFill>
                            <a:srgbClr val="000000"/>
                          </a:solidFill>
                          <a:latin typeface="NeueHaasGroteskText Std (Body)"/>
                        </a:rPr>
                        <a:t>ZTE </a:t>
                      </a:r>
                      <a:r>
                        <a:rPr sz="900" b="0">
                          <a:solidFill>
                            <a:srgbClr val="000000"/>
                          </a:solidFill>
                          <a:latin typeface="NeueHaasGroteskText Std (Body)"/>
                        </a:rPr>
                        <a:t>Blade </a:t>
                      </a:r>
                      <a:r>
                        <a:rPr sz="900" b="0">
                          <a:solidFill>
                            <a:srgbClr val="000000"/>
                          </a:solidFill>
                          <a:latin typeface="NeueHaasGroteskText Std (Body)"/>
                        </a:rPr>
                        <a:t>Z </a:t>
                      </a:r>
                      <a:r>
                        <a:rPr sz="900" b="0">
                          <a:solidFill>
                            <a:srgbClr val="000000"/>
                          </a:solidFill>
                          <a:latin typeface="NeueHaasGroteskText Std (Body)"/>
                        </a:rPr>
                        <a:t>Max, </a:t>
                      </a:r>
                      <a:r>
                        <a:rPr sz="900" b="0">
                          <a:solidFill>
                            <a:srgbClr val="000000"/>
                          </a:solidFill>
                          <a:latin typeface="NeueHaasGroteskText Std (Body)"/>
                        </a:rPr>
                        <a:t>and </a:t>
                      </a:r>
                      <a:r>
                        <a:rPr sz="900" b="0">
                          <a:solidFill>
                            <a:srgbClr val="000000"/>
                          </a:solidFill>
                          <a:latin typeface="NeueHaasGroteskText Std (Body)"/>
                        </a:rPr>
                        <a:t>Galaxy </a:t>
                      </a:r>
                      <a:r>
                        <a:rPr sz="900" b="0">
                          <a:solidFill>
                            <a:srgbClr val="000000"/>
                          </a:solidFill>
                          <a:latin typeface="NeueHaasGroteskText Std (Body)"/>
                        </a:rPr>
                        <a:t>J7 </a:t>
                      </a:r>
                      <a:r>
                        <a:rPr sz="900" b="0">
                          <a:solidFill>
                            <a:srgbClr val="000000"/>
                          </a:solidFill>
                          <a:latin typeface="NeueHaasGroteskText Std (Body)"/>
                        </a:rPr>
                        <a:t>Prime </a:t>
                      </a:r>
                      <a:r>
                        <a:rPr sz="900" b="0">
                          <a:solidFill>
                            <a:srgbClr val="000000"/>
                          </a:solidFill>
                          <a:latin typeface="NeueHaasGroteskText Std (Body)"/>
                        </a:rPr>
                        <a:t>32GB (01/01/17)
</a:t>
                      </a:r>
                      <a:r>
                        <a:rPr sz="900" b="1">
                          <a:solidFill>
                            <a:srgbClr val="000000"/>
                          </a:solidFill>
                          <a:latin typeface="NeueHaasGroteskText Std (Body)"/>
                        </a:rPr>
                        <a:t>$30 </a:t>
                      </a:r>
                      <a:r>
                        <a:rPr sz="900" b="0">
                          <a:solidFill>
                            <a:srgbClr val="000000"/>
                          </a:solidFill>
                          <a:latin typeface="NeueHaasGroteskText Std (Body)"/>
                        </a:rPr>
                        <a:t>off </a:t>
                      </a:r>
                      <a:r>
                        <a:rPr sz="900" b="0">
                          <a:solidFill>
                            <a:srgbClr val="000000"/>
                          </a:solidFill>
                          <a:latin typeface="NeueHaasGroteskText Std (Body)"/>
                        </a:rPr>
                        <a:t>Galaxy </a:t>
                      </a:r>
                      <a:r>
                        <a:rPr sz="900" b="0">
                          <a:solidFill>
                            <a:srgbClr val="000000"/>
                          </a:solidFill>
                          <a:latin typeface="NeueHaasGroteskText Std (Body)"/>
                        </a:rPr>
                        <a:t>S9 (01/01/17)
</a:t>
                      </a:r>
                      <a:r>
                        <a:rPr sz="900" b="1">
                          <a:solidFill>
                            <a:srgbClr val="FF0000"/>
                          </a:solidFill>
                          <a:latin typeface="NeueHaasGroteskText Std (Body)"/>
                        </a:rPr>
                        <a:t>$20 </a:t>
                      </a:r>
                      <a:r>
                        <a:rPr sz="900" b="0">
                          <a:solidFill>
                            <a:srgbClr val="FF0000"/>
                          </a:solidFill>
                          <a:latin typeface="NeueHaasGroteskText Std (Body)"/>
                        </a:rPr>
                        <a:t>off </a:t>
                      </a:r>
                      <a:r>
                        <a:rPr sz="900" b="0">
                          <a:solidFill>
                            <a:srgbClr val="FF0000"/>
                          </a:solidFill>
                          <a:latin typeface="NeueHaasGroteskText Std (Body)"/>
                        </a:rPr>
                        <a:t>LG </a:t>
                      </a:r>
                      <a:r>
                        <a:rPr sz="900" b="0">
                          <a:solidFill>
                            <a:srgbClr val="FF0000"/>
                          </a:solidFill>
                          <a:latin typeface="NeueHaasGroteskText Std (Body)"/>
                        </a:rPr>
                        <a:t>Aristo </a:t>
                      </a:r>
                      <a:r>
                        <a:rPr sz="900" b="0">
                          <a:solidFill>
                            <a:srgbClr val="FF0000"/>
                          </a:solidFill>
                          <a:latin typeface="NeueHaasGroteskText Std (Body)"/>
                        </a:rPr>
                        <a:t>and </a:t>
                      </a:r>
                      <a:r>
                        <a:rPr sz="900" b="0">
                          <a:solidFill>
                            <a:srgbClr val="FF0000"/>
                          </a:solidFill>
                          <a:latin typeface="NeueHaasGroteskText Std (Body)"/>
                        </a:rPr>
                        <a:t>Alcatel </a:t>
                      </a:r>
                      <a:r>
                        <a:rPr sz="900" b="0">
                          <a:solidFill>
                            <a:srgbClr val="FF0000"/>
                          </a:solidFill>
                          <a:latin typeface="NeueHaasGroteskText Std (Body)"/>
                        </a:rPr>
                        <a:t>TRU (04/28/18)
</a:t>
                      </a:r>
                    </a:p>
                  </a:txBody>
                  <a:tcPr>
                    <a:solidFill>
                      <a:schemeClr val="accent2"/>
                    </a:solidFill>
                  </a:tcPr>
                </a:tc>
                <a:tc>
                  <a:txBody>
                    <a:bodyPr/>
                    <a:lstStyle/>
                    <a:p>
                      <a:r>
                        <a:rPr sz="900" b="1">
                          <a:solidFill>
                            <a:srgbClr val="00B0F0"/>
                          </a:solidFill>
                          <a:latin typeface="NeueHaasGroteskText Std (Body)"/>
                        </a:rPr>
                        <a:t>Free </a:t>
                      </a:r>
                      <a:r>
                        <a:rPr sz="900" b="0">
                          <a:solidFill>
                            <a:srgbClr val="00B0F0"/>
                          </a:solidFill>
                          <a:latin typeface="NeueHaasGroteskText Std (Body)"/>
                        </a:rPr>
                        <a:t>activation </a:t>
                      </a:r>
                      <a:r>
                        <a:rPr sz="900" b="0">
                          <a:solidFill>
                            <a:srgbClr val="00B0F0"/>
                          </a:solidFill>
                          <a:latin typeface="NeueHaasGroteskText Std (Body)"/>
                        </a:rPr>
                        <a:t>with </a:t>
                      </a:r>
                      <a:r>
                        <a:rPr sz="900" b="0">
                          <a:solidFill>
                            <a:srgbClr val="00B0F0"/>
                          </a:solidFill>
                          <a:latin typeface="NeueHaasGroteskText Std (Body)"/>
                        </a:rPr>
                        <a:t>all </a:t>
                      </a:r>
                      <a:r>
                        <a:rPr sz="900" b="0">
                          <a:solidFill>
                            <a:srgbClr val="00B0F0"/>
                          </a:solidFill>
                          <a:latin typeface="NeueHaasGroteskText Std (Body)"/>
                        </a:rPr>
                        <a:t>online </a:t>
                      </a:r>
                      <a:r>
                        <a:rPr sz="900" b="0">
                          <a:solidFill>
                            <a:srgbClr val="00B0F0"/>
                          </a:solidFill>
                          <a:latin typeface="NeueHaasGroteskText Std (Body)"/>
                        </a:rPr>
                        <a:t>orders (11/26/16)
</a:t>
                      </a:r>
                    </a:p>
                  </a:txBody>
                  <a:tcPr>
                    <a:solidFill>
                      <a:schemeClr val="accent2"/>
                    </a:solidFill>
                  </a:tcPr>
                </a:tc>
              </a:tr>
            </a:tbl>
          </a:graphicData>
        </a:graphic>
      </p:graphicFrame>
    </p:spTree>
    <p:extLst>
      <p:ext uri="{BB962C8B-B14F-4D97-AF65-F5344CB8AC3E}">
        <p14:creationId xmlns:p14="http://schemas.microsoft.com/office/powerpoint/2010/main" val="597765643"/>
      </p:ext>
    </p:extLst>
  </p:cSld>
  <p:clrMapOvr>
    <a:masterClrMapping/>
  </p:clrMapOvr>
</p:sld>
</file>

<file path=ppt/theme/theme1.xml><?xml version="1.0" encoding="utf-8"?>
<a:theme xmlns:a="http://schemas.openxmlformats.org/drawingml/2006/main" name="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1_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386</Words>
  <Application>Microsoft Office PowerPoint</Application>
  <PresentationFormat>Widescreen</PresentationFormat>
  <Paragraphs>53</Paragraphs>
  <Slides>14</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Arial</vt:lpstr>
      <vt:lpstr>Arial Narrow</vt:lpstr>
      <vt:lpstr>Calibri</vt:lpstr>
      <vt:lpstr>NeueHaasGroteskDisp Std</vt:lpstr>
      <vt:lpstr>NeueHaasGroteskText Std</vt:lpstr>
      <vt:lpstr>Times New Roman</vt:lpstr>
      <vt:lpstr>VZ_PPT_4x3_NHG_v01-02_083115</vt:lpstr>
      <vt:lpstr>1_VZ_PPT_4x3_NHG_v01-02_083115</vt:lpstr>
      <vt:lpstr>Competitive Pricing Landscape</vt:lpstr>
      <vt:lpstr>Smartphone: Competitive View</vt:lpstr>
      <vt:lpstr>Tablet: Competitive View</vt:lpstr>
      <vt:lpstr>Sub $15 Smartphone: Full View</vt:lpstr>
      <vt:lpstr>Pre-Pay Smartphone: Full View</vt:lpstr>
      <vt:lpstr>Pre-Pay Smartphone: Full 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Pricing Landscape</dc:title>
  <dc:creator>Amanda Friedman</dc:creator>
  <cp:lastModifiedBy>Amanda Friedman</cp:lastModifiedBy>
  <cp:revision>21</cp:revision>
  <dcterms:created xsi:type="dcterms:W3CDTF">2018-03-07T12:14:23Z</dcterms:created>
  <dcterms:modified xsi:type="dcterms:W3CDTF">2018-04-19T21:06:18Z</dcterms:modified>
</cp:coreProperties>
</file>