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sz="1800" b="1">
                <a:latin typeface="NeueHaasGroteskText Std (Body)"/>
              </a:rPr>
              <a:t>May 01,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select iPad,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(11/27/17)
</a:t>
                      </a:r>
                      <a:r>
                        <a:rPr sz="900" b="1">
                          <a:solidFill>
                            <a:srgbClr val="000000"/>
                          </a:solidFill>
                          <a:latin typeface="NeueHaasGroteskText Std (Body)"/>
                        </a:rPr>
                        <a:t>$50 </a:t>
                      </a:r>
                      <a:r>
                        <a:rPr sz="900" b="0">
                          <a:solidFill>
                            <a:srgbClr val="000000"/>
                          </a:solidFill>
                          <a:latin typeface="NeueHaasGroteskText Std (Body)"/>
                        </a:rPr>
                        <a:t>off select iPads and an extra </a:t>
                      </a:r>
                      <a:r>
                        <a:rPr sz="900" b="1">
                          <a:solidFill>
                            <a:srgbClr val="000000"/>
                          </a:solidFill>
                          <a:latin typeface="NeueHaasGroteskText Std (Body)"/>
                        </a:rPr>
                        <a:t>$50 </a:t>
                      </a:r>
                      <a:r>
                        <a:rPr sz="900" b="0">
                          <a:solidFill>
                            <a:srgbClr val="000000"/>
                          </a:solidFill>
                          <a:latin typeface="NeueHaasGroteskText Std (Body)"/>
                        </a:rPr>
                        <a:t>off with purchase of iPhone (reqs. device payment for iPhone and 2-yr activation for iPad) (04/05/18)
Save </a:t>
                      </a:r>
                      <a:r>
                        <a:rPr sz="900" b="1">
                          <a:solidFill>
                            <a:srgbClr val="000000"/>
                          </a:solidFill>
                          <a:latin typeface="NeueHaasGroteskText Std (Body)"/>
                        </a:rPr>
                        <a:t>$50 </a:t>
                      </a:r>
                      <a:r>
                        <a:rPr sz="900" b="0">
                          <a:solidFill>
                            <a:srgbClr val="000000"/>
                          </a:solidFill>
                          <a:latin typeface="NeueHaasGroteskText Std (Body)"/>
                        </a:rPr>
                        <a:t>on Samsung tablet with Android Smartphone purchase (reqs. device payment for smartphone and 2-yr activation for tablet) (04/05/18)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instant savings on select ASUS, Ellipsis and GizmoTab tablets with 2 yr. activation  (05/01/18)
</a:t>
                      </a:r>
                    </a:p>
                  </a:txBody>
                  <a:tcPr>
                    <a:solidFill>
                      <a:schemeClr val="accent2"/>
                    </a:solidFill>
                  </a:tcPr>
                </a:tc>
                <a:tc>
                  <a:txBody>
                    <a:bodyPr/>
                    <a:lstStyle/>
                    <a:p>
                      <a:r>
                        <a:rPr sz="900" b="0">
                          <a:solidFill>
                            <a:srgbClr val="000000"/>
                          </a:solidFill>
                          <a:latin typeface="NeueHaasGroteskText Std (Body)"/>
                        </a:rPr>
                        <a:t>Get a new 6th Generation iPad 32GB for </a:t>
                      </a:r>
                      <a:r>
                        <a:rPr sz="900" b="1">
                          <a:solidFill>
                            <a:srgbClr val="000000"/>
                          </a:solidFill>
                          <a:latin typeface="NeueHaasGroteskText Std (Body)"/>
                        </a:rPr>
                        <a:t>$99.99 </a:t>
                      </a:r>
                      <a:r>
                        <a:rPr sz="900" b="0">
                          <a:solidFill>
                            <a:srgbClr val="000000"/>
                          </a:solidFill>
                          <a:latin typeface="NeueHaasGroteskText Std (Body)"/>
                        </a:rPr>
                        <a:t>when you buy any iPhone on AT&amp;T Next (eligible wireless service required for both devices) (04/17/18)
</a:t>
                      </a:r>
                    </a:p>
                  </a:txBody>
                  <a:tcPr>
                    <a:solidFill>
                      <a:schemeClr val="accent2"/>
                    </a:solidFill>
                  </a:tcPr>
                </a:tc>
                <a:tc>
                  <a:txBody>
                    <a:bodyPr/>
                    <a:lstStyle/>
                    <a:p>
                      <a:r>
                        <a:rPr sz="900" b="0">
                          <a:solidFill>
                            <a:srgbClr val="000000"/>
                          </a:solidFill>
                          <a:latin typeface="NeueHaasGroteskText Std (Body)"/>
                        </a:rPr>
                        <a:t>Get a </a:t>
                      </a:r>
                      <a:r>
                        <a:rPr sz="900" b="1">
                          <a:solidFill>
                            <a:srgbClr val="000000"/>
                          </a:solidFill>
                          <a:latin typeface="NeueHaasGroteskText Std (Body)"/>
                        </a:rPr>
                        <a:t>free </a:t>
                      </a:r>
                      <a:r>
                        <a:rPr sz="900" b="0">
                          <a:solidFill>
                            <a:srgbClr val="000000"/>
                          </a:solidFill>
                          <a:latin typeface="NeueHaasGroteskText Std (Body)"/>
                        </a:rPr>
                        <a:t>Alcatel A30 tablet via 24 monthly bill credits with finance 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on select iPads and Android tablets with 24 mo. installment billing and new line of service or eligible upgrade   (01/15/18)
</a:t>
                      </a:r>
                      <a:r>
                        <a:rPr sz="900" b="1">
                          <a:solidFill>
                            <a:srgbClr val="000000"/>
                          </a:solidFill>
                          <a:latin typeface="NeueHaasGroteskText Std (Body)"/>
                        </a:rPr>
                        <a:t>Free </a:t>
                      </a:r>
                      <a:r>
                        <a:rPr sz="900" b="0">
                          <a:solidFill>
                            <a:srgbClr val="000000"/>
                          </a:solidFill>
                          <a:latin typeface="NeueHaasGroteskText Std (Body)"/>
                        </a:rPr>
                        <a:t>LG G Pad F2 after </a:t>
                      </a:r>
                      <a:r>
                        <a:rPr sz="900" b="1">
                          <a:solidFill>
                            <a:srgbClr val="000000"/>
                          </a:solidFill>
                          <a:latin typeface="NeueHaasGroteskText Std (Body)"/>
                        </a:rPr>
                        <a:t>$149.99 </a:t>
                      </a:r>
                      <a:r>
                        <a:rPr sz="900" b="0">
                          <a:solidFill>
                            <a:srgbClr val="000000"/>
                          </a:solidFill>
                          <a:latin typeface="NeueHaasGroteskText Std (Body)"/>
                        </a:rPr>
                        <a:t>in service credits (reqs. 24 mo. installments and new line of activation)  (11/17/17)
</a:t>
                      </a:r>
                      <a:r>
                        <a:rPr sz="900" b="1">
                          <a:solidFill>
                            <a:srgbClr val="000000"/>
                          </a:solidFill>
                          <a:latin typeface="NeueHaasGroteskText Std (Body)"/>
                        </a:rPr>
                        <a:t>Free </a:t>
                      </a:r>
                      <a:r>
                        <a:rPr sz="900" b="0">
                          <a:solidFill>
                            <a:srgbClr val="000000"/>
                          </a:solidFill>
                          <a:latin typeface="NeueHaasGroteskText Std (Body)"/>
                        </a:rPr>
                        <a:t>Slate tablet after </a:t>
                      </a:r>
                      <a:r>
                        <a:rPr sz="900" b="1">
                          <a:solidFill>
                            <a:srgbClr val="000000"/>
                          </a:solidFill>
                          <a:latin typeface="NeueHaasGroteskText Std (Body)"/>
                        </a:rPr>
                        <a:t>$4.17/mo. </a:t>
                      </a:r>
                      <a:r>
                        <a:rPr sz="900" b="0">
                          <a:solidFill>
                            <a:srgbClr val="000000"/>
                          </a:solidFill>
                          <a:latin typeface="NeueHaasGroteskText Std (Body)"/>
                        </a:rPr>
                        <a:t>service credits with 24-mo. installment billing (reqs. new line of service or eligible upgrade) (04/16/18)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05/01/2018</a:t>
            </a:r>
          </a:p>
        </p:txBody>
      </p:sp>
      <p:graphicFrame>
        <p:nvGraphicFramePr>
          <p:cNvPr id="8" name="Table 7"/>
          <p:cNvGraphicFramePr>
            <a:graphicFrameLocks noGrp="1"/>
          </p:cNvGraphicFramePr>
          <p:nvPr/>
        </p:nvGraphicFramePr>
        <p:xfrm>
          <a:off x="594360" y="1280160"/>
          <a:ext cx="10972800" cy="66751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of Fios and </a:t>
                      </a:r>
                      <a:r>
                        <a:rPr sz="900" b="1">
                          <a:solidFill>
                            <a:srgbClr val="000000"/>
                          </a:solidFill>
                          <a:latin typeface="NeueHaasGroteskText Std (Body)"/>
                        </a:rPr>
                        <a:t>$10 </a:t>
                      </a:r>
                      <a:r>
                        <a:rPr sz="900" b="0">
                          <a:solidFill>
                            <a:srgbClr val="000000"/>
                          </a:solidFill>
                          <a:latin typeface="NeueHaasGroteskText Std (Body)"/>
                        </a:rPr>
                        <a:t>off wireless. Available to new wireless customers who subscribe to a qualifying Go Unlimited or Beyond Unlimited plan.  (02/02/18)
Verizon Prepaid Unlimited Plan: Unlimited data, talk and text for </a:t>
                      </a:r>
                      <a:r>
                        <a:rPr sz="900" b="1">
                          <a:solidFill>
                            <a:srgbClr val="000000"/>
                          </a:solidFill>
                          <a:latin typeface="NeueHaasGroteskText Std (Body)"/>
                        </a:rPr>
                        <a:t>$75/mo. </a:t>
                      </a:r>
                      <a:r>
                        <a:rPr sz="900" b="0">
                          <a:solidFill>
                            <a:srgbClr val="000000"/>
                          </a:solidFill>
                          <a:latin typeface="NeueHaasGroteskText Std (Body)"/>
                        </a:rPr>
                        <a:t>with no annual contract (11/26/17)
Save up to </a:t>
                      </a:r>
                      <a:r>
                        <a:rPr sz="900" b="1">
                          <a:solidFill>
                            <a:srgbClr val="000000"/>
                          </a:solidFill>
                          <a:latin typeface="NeueHaasGroteskText Std (Body)"/>
                        </a:rPr>
                        <a:t>$80/mo. </a:t>
                      </a:r>
                      <a:r>
                        <a:rPr sz="900" b="0">
                          <a:solidFill>
                            <a:srgbClr val="000000"/>
                          </a:solidFill>
                          <a:latin typeface="NeueHaasGroteskText Std (Body)"/>
                        </a:rPr>
                        <a:t>on Verizon Prepaid when adding up to 4 lines (discount of </a:t>
                      </a:r>
                      <a:r>
                        <a:rPr sz="900" b="1">
                          <a:solidFill>
                            <a:srgbClr val="000000"/>
                          </a:solidFill>
                          <a:latin typeface="NeueHaasGroteskText Std (Body)"/>
                        </a:rPr>
                        <a:t>$20/mo. </a:t>
                      </a:r>
                      <a:r>
                        <a:rPr sz="900" b="0">
                          <a:solidFill>
                            <a:srgbClr val="000000"/>
                          </a:solidFill>
                          <a:latin typeface="NeueHaasGroteskText Std (Body)"/>
                        </a:rPr>
                        <a:t>to each </a:t>
                      </a:r>
                      <a:r>
                        <a:rPr sz="900" b="1">
                          <a:solidFill>
                            <a:srgbClr val="000000"/>
                          </a:solidFill>
                          <a:latin typeface="NeueHaasGroteskText Std (Body)"/>
                        </a:rPr>
                        <a:t>$60 </a:t>
                      </a:r>
                      <a:r>
                        <a:rPr sz="900" b="0">
                          <a:solidFill>
                            <a:srgbClr val="000000"/>
                          </a:solidFill>
                          <a:latin typeface="NeueHaasGroteskText Std (Body)"/>
                        </a:rPr>
                        <a:t>10 GB or </a:t>
                      </a:r>
                      <a:r>
                        <a:rPr sz="900" b="1">
                          <a:solidFill>
                            <a:srgbClr val="000000"/>
                          </a:solidFill>
                          <a:latin typeface="NeueHaasGroteskText Std (Body)"/>
                        </a:rPr>
                        <a:t>$75 </a:t>
                      </a:r>
                      <a:r>
                        <a:rPr sz="900" b="0">
                          <a:solidFill>
                            <a:srgbClr val="000000"/>
                          </a:solidFill>
                          <a:latin typeface="NeueHaasGroteskText Std (Body)"/>
                        </a:rPr>
                        <a:t>Unlimited plan when added as 2nd through 5th lines on a family account)  (11/30/17)
</a:t>
                      </a:r>
                      <a:r>
                        <a:rPr sz="900" b="0">
                          <a:solidFill>
                            <a:srgbClr val="00B0F0"/>
                          </a:solidFill>
                          <a:latin typeface="NeueHaasGroteskText Std (Body)"/>
                        </a:rPr>
                        <a:t>Verizon GO Unlimited Plan: Unlimited 4G LTE data, unlimited talk and text, DVD quality streaming and unlimited mobile hotspot (6000 kps) for </a:t>
                      </a:r>
                      <a:r>
                        <a:rPr sz="900" b="1">
                          <a:solidFill>
                            <a:srgbClr val="00B0F0"/>
                          </a:solidFill>
                          <a:latin typeface="NeueHaasGroteskText Std (Body)"/>
                        </a:rPr>
                        <a:t>$40/line/month </a:t>
                      </a:r>
                      <a:r>
                        <a:rPr sz="900" b="0">
                          <a:solidFill>
                            <a:srgbClr val="00B0F0"/>
                          </a:solidFill>
                          <a:latin typeface="NeueHaasGroteskText Std (Body)"/>
                        </a:rPr>
                        <a:t>for 4 lines, </a:t>
                      </a:r>
                      <a:r>
                        <a:rPr sz="900" b="1">
                          <a:solidFill>
                            <a:srgbClr val="00B0F0"/>
                          </a:solidFill>
                          <a:latin typeface="NeueHaasGroteskText Std (Body)"/>
                        </a:rPr>
                        <a:t>$50/line/month </a:t>
                      </a:r>
                      <a:r>
                        <a:rPr sz="900" b="0">
                          <a:solidFill>
                            <a:srgbClr val="00B0F0"/>
                          </a:solidFill>
                          <a:latin typeface="NeueHaasGroteskText Std (Body)"/>
                        </a:rPr>
                        <a:t>for 3 lines, </a:t>
                      </a:r>
                      <a:r>
                        <a:rPr sz="900" b="1">
                          <a:solidFill>
                            <a:srgbClr val="00B0F0"/>
                          </a:solidFill>
                          <a:latin typeface="NeueHaasGroteskText Std (Body)"/>
                        </a:rPr>
                        <a:t>$65/line/month </a:t>
                      </a:r>
                      <a:r>
                        <a:rPr sz="900" b="0">
                          <a:solidFill>
                            <a:srgbClr val="00B0F0"/>
                          </a:solidFill>
                          <a:latin typeface="NeueHaasGroteskText Std (Body)"/>
                        </a:rPr>
                        <a:t>for 2 lines and </a:t>
                      </a:r>
                      <a:r>
                        <a:rPr sz="900" b="1">
                          <a:solidFill>
                            <a:srgbClr val="00B0F0"/>
                          </a:solidFill>
                          <a:latin typeface="NeueHaasGroteskText Std (Body)"/>
                        </a:rPr>
                        <a:t>$75/month </a:t>
                      </a:r>
                      <a:r>
                        <a:rPr sz="900" b="0">
                          <a:solidFill>
                            <a:srgbClr val="00B0F0"/>
                          </a:solidFill>
                          <a:latin typeface="NeueHaasGroteskText Std (Body)"/>
                        </a:rPr>
                        <a:t>for 1 line when enrolled in Autopay (maximum up to 10 lines)  (11/30/17)
</a:t>
                      </a:r>
                      <a:r>
                        <a:rPr sz="900" b="0">
                          <a:solidFill>
                            <a:srgbClr val="000000"/>
                          </a:solidFill>
                          <a:latin typeface="NeueHaasGroteskText Std (Body)"/>
                        </a:rPr>
                        <a:t>Verizon Beyond Unlimited Plan: Unlimited 4G LTE data, unlimited talk and text, HD quality streaming and unlimited mobile hotspot with 15 GB per line for </a:t>
                      </a:r>
                      <a:r>
                        <a:rPr sz="900" b="1">
                          <a:solidFill>
                            <a:srgbClr val="000000"/>
                          </a:solidFill>
                          <a:latin typeface="NeueHaasGroteskText Std (Body)"/>
                        </a:rPr>
                        <a:t>$50/line/month </a:t>
                      </a:r>
                      <a:r>
                        <a:rPr sz="900" b="0">
                          <a:solidFill>
                            <a:srgbClr val="000000"/>
                          </a:solidFill>
                          <a:latin typeface="NeueHaasGroteskText Std (Body)"/>
                        </a:rPr>
                        <a:t>for 4 lines, </a:t>
                      </a:r>
                      <a:r>
                        <a:rPr sz="900" b="1">
                          <a:solidFill>
                            <a:srgbClr val="000000"/>
                          </a:solidFill>
                          <a:latin typeface="NeueHaasGroteskText Std (Body)"/>
                        </a:rPr>
                        <a:t>$60/line/month </a:t>
                      </a:r>
                      <a:r>
                        <a:rPr sz="900" b="0">
                          <a:solidFill>
                            <a:srgbClr val="000000"/>
                          </a:solidFill>
                          <a:latin typeface="NeueHaasGroteskText Std (Body)"/>
                        </a:rPr>
                        <a:t>for 3 lines, </a:t>
                      </a:r>
                      <a:r>
                        <a:rPr sz="900" b="1">
                          <a:solidFill>
                            <a:srgbClr val="000000"/>
                          </a:solidFill>
                          <a:latin typeface="NeueHaasGroteskText Std (Body)"/>
                        </a:rPr>
                        <a:t>$80/line/month </a:t>
                      </a:r>
                      <a:r>
                        <a:rPr sz="900" b="0">
                          <a:solidFill>
                            <a:srgbClr val="000000"/>
                          </a:solidFill>
                          <a:latin typeface="NeueHaasGroteskText Std (Body)"/>
                        </a:rPr>
                        <a:t>for 2 lines and </a:t>
                      </a:r>
                      <a:r>
                        <a:rPr sz="900" b="1">
                          <a:solidFill>
                            <a:srgbClr val="000000"/>
                          </a:solidFill>
                          <a:latin typeface="NeueHaasGroteskText Std (Body)"/>
                        </a:rPr>
                        <a:t>$85/month </a:t>
                      </a:r>
                      <a:r>
                        <a:rPr sz="900" b="0">
                          <a:solidFill>
                            <a:srgbClr val="000000"/>
                          </a:solidFill>
                          <a:latin typeface="NeueHaasGroteskText Std (Body)"/>
                        </a:rPr>
                        <a:t>for 1 line when enrolled in Autopay (maximum up to 10 lines) (11/30/17)
Special offer for military and vets: </a:t>
                      </a:r>
                      <a:r>
                        <a:rPr sz="900" b="1">
                          <a:solidFill>
                            <a:srgbClr val="000000"/>
                          </a:solidFill>
                          <a:latin typeface="NeueHaasGroteskText Std (Body)"/>
                        </a:rPr>
                        <a:t>$15/mo. </a:t>
                      </a:r>
                      <a:r>
                        <a:rPr sz="900" b="0">
                          <a:solidFill>
                            <a:srgbClr val="000000"/>
                          </a:solidFill>
                          <a:latin typeface="NeueHaasGroteskText Std (Body)"/>
                        </a:rPr>
                        <a:t>off Go Unlimited and Beyond Unlimited, 15% off other plans and 25% off accessories (04/09/18)
</a:t>
                      </a:r>
                    </a:p>
                  </a:txBody>
                  <a:tcPr>
                    <a:solidFill>
                      <a:schemeClr val="accent2"/>
                    </a:solidFill>
                  </a:tcPr>
                </a:tc>
                <a:tc>
                  <a:txBody>
                    <a:bodyPr/>
                    <a:lstStyle/>
                    <a:p>
                      <a:r>
                        <a:rPr sz="900" b="0">
                          <a:solidFill>
                            <a:srgbClr val="000000"/>
                          </a:solidFill>
                          <a:latin typeface="NeueHaasGroteskText Std (Body)"/>
                        </a:rPr>
                        <a:t>AT&amp;T Unlimited Plus Enhanced: Single Line plan 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with AutoPay) or less than </a:t>
                      </a:r>
                      <a:r>
                        <a:rPr sz="900" b="1">
                          <a:solidFill>
                            <a:srgbClr val="000000"/>
                          </a:solidFill>
                          <a:latin typeface="NeueHaasGroteskText Std (Body)"/>
                        </a:rPr>
                        <a:t>$48/mo. </a:t>
                      </a:r>
                      <a:r>
                        <a:rPr sz="900" b="0">
                          <a:solidFill>
                            <a:srgbClr val="000000"/>
                          </a:solidFill>
                          <a:latin typeface="NeueHaasGroteskText Std (Body)"/>
                        </a:rPr>
                        <a:t>per line for four lines (includes </a:t>
                      </a:r>
                      <a:r>
                        <a:rPr sz="900" b="1">
                          <a:solidFill>
                            <a:srgbClr val="000000"/>
                          </a:solidFill>
                          <a:latin typeface="NeueHaasGroteskText Std (Body)"/>
                        </a:rPr>
                        <a:t>$10/mo. </a:t>
                      </a:r>
                      <a:r>
                        <a:rPr sz="900" b="0">
                          <a:solidFill>
                            <a:srgbClr val="000000"/>
                          </a:solidFill>
                          <a:latin typeface="NeueHaasGroteskText Std (Body)"/>
                        </a:rPr>
                        <a:t>multi-line discount with AutoPay). Users can add up 5-10 additional devices for </a:t>
                      </a:r>
                      <a:r>
                        <a:rPr sz="900" b="1">
                          <a:solidFill>
                            <a:srgbClr val="000000"/>
                          </a:solidFill>
                          <a:latin typeface="NeueHaasGroteskText Std (Body)"/>
                        </a:rPr>
                        <a:t>$30/mo. </a:t>
                      </a:r>
                      <a:r>
                        <a:rPr sz="900" b="0">
                          <a:solidFill>
                            <a:srgbClr val="000000"/>
                          </a:solidFill>
                          <a:latin typeface="NeueHaasGroteskText Std (Body)"/>
                        </a:rPr>
                        <a:t>each. HBO included </a:t>
                      </a:r>
                      <a:r>
                        <a:rPr sz="900" b="1">
                          <a:solidFill>
                            <a:srgbClr val="000000"/>
                          </a:solidFill>
                          <a:latin typeface="NeueHaasGroteskText Std (Body)"/>
                        </a:rPr>
                        <a:t>free </a:t>
                      </a:r>
                      <a:r>
                        <a:rPr sz="900" b="0">
                          <a:solidFill>
                            <a:srgbClr val="000000"/>
                          </a:solidFill>
                          <a:latin typeface="NeueHaasGroteskText Std (Body)"/>
                        </a:rPr>
                        <a:t>via bill credit.  (03/01/18)
</a:t>
                      </a:r>
                      <a:r>
                        <a:rPr sz="900" b="0">
                          <a:solidFill>
                            <a:srgbClr val="00B0F0"/>
                          </a:solidFill>
                          <a:latin typeface="NeueHaasGroteskText Std (Body)"/>
                        </a:rPr>
                        <a:t>AT&amp;T Unlimited Choice Enhanced: Single Line plan 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with AutoPay) or </a:t>
                      </a:r>
                      <a:r>
                        <a:rPr sz="900" b="1">
                          <a:solidFill>
                            <a:srgbClr val="00B0F0"/>
                          </a:solidFill>
                          <a:latin typeface="NeueHaasGroteskText Std (Body)"/>
                        </a:rPr>
                        <a:t>$40/mo. </a:t>
                      </a:r>
                      <a:r>
                        <a:rPr sz="900" b="0">
                          <a:solidFill>
                            <a:srgbClr val="00B0F0"/>
                          </a:solidFill>
                          <a:latin typeface="NeueHaasGroteskText Std (Body)"/>
                        </a:rPr>
                        <a:t>per line for four lines (includes </a:t>
                      </a:r>
                      <a:r>
                        <a:rPr sz="900" b="1">
                          <a:solidFill>
                            <a:srgbClr val="00B0F0"/>
                          </a:solidFill>
                          <a:latin typeface="NeueHaasGroteskText Std (Body)"/>
                        </a:rPr>
                        <a:t>$10/mo. </a:t>
                      </a:r>
                      <a:r>
                        <a:rPr sz="900" b="0">
                          <a:solidFill>
                            <a:srgbClr val="00B0F0"/>
                          </a:solidFill>
                          <a:latin typeface="NeueHaasGroteskText Std (Body)"/>
                        </a:rPr>
                        <a:t>multi-line discount with AutoPay). Users can add 5-10 additional devices for </a:t>
                      </a:r>
                      <a:r>
                        <a:rPr sz="900" b="1">
                          <a:solidFill>
                            <a:srgbClr val="00B0F0"/>
                          </a:solidFill>
                          <a:latin typeface="NeueHaasGroteskText Std (Body)"/>
                        </a:rPr>
                        <a:t>$30/mo. </a:t>
                      </a:r>
                      <a:r>
                        <a:rPr sz="900" b="0">
                          <a:solidFill>
                            <a:srgbClr val="00B0F0"/>
                          </a:solidFill>
                          <a:latin typeface="NeueHaasGroteskText Std (Body)"/>
                        </a:rPr>
                        <a:t>each.  HBO included </a:t>
                      </a:r>
                      <a:r>
                        <a:rPr sz="900" b="1">
                          <a:solidFill>
                            <a:srgbClr val="00B0F0"/>
                          </a:solidFill>
                          <a:latin typeface="NeueHaasGroteskText Std (Body)"/>
                        </a:rPr>
                        <a:t>free </a:t>
                      </a:r>
                      <a:r>
                        <a:rPr sz="900" b="0">
                          <a:solidFill>
                            <a:srgbClr val="00B0F0"/>
                          </a:solidFill>
                          <a:latin typeface="NeueHaasGroteskText Std (Body)"/>
                        </a:rPr>
                        <a:t>via bill credit.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you bundle DirecTV or DirecTV Now with AT&amp;T Unlimited Plus plan or DirecTV Now with AT&amp;T Unlimited Choice plan.  (11/13/17)
Mobile Share Flex </a:t>
                      </a:r>
                      <a:r>
                        <a:rPr sz="900" b="1">
                          <a:solidFill>
                            <a:srgbClr val="000000"/>
                          </a:solidFill>
                          <a:latin typeface="NeueHaasGroteskText Std (Body)"/>
                        </a:rPr>
                        <a:t>$25 </a:t>
                      </a:r>
                      <a:r>
                        <a:rPr sz="900" b="0">
                          <a:solidFill>
                            <a:srgbClr val="000000"/>
                          </a:solidFill>
                          <a:latin typeface="NeueHaasGroteskText Std (Body)"/>
                        </a:rPr>
                        <a:t>1 GB, </a:t>
                      </a:r>
                      <a:r>
                        <a:rPr sz="900" b="1">
                          <a:solidFill>
                            <a:srgbClr val="000000"/>
                          </a:solidFill>
                          <a:latin typeface="NeueHaasGroteskText Std (Body)"/>
                        </a:rPr>
                        <a:t>$50 </a:t>
                      </a:r>
                      <a:r>
                        <a:rPr sz="900" b="0">
                          <a:solidFill>
                            <a:srgbClr val="000000"/>
                          </a:solidFill>
                          <a:latin typeface="NeueHaasGroteskText Std (Body)"/>
                        </a:rPr>
                        <a:t>5 GB, </a:t>
                      </a:r>
                      <a:r>
                        <a:rPr sz="900" b="1">
                          <a:solidFill>
                            <a:srgbClr val="000000"/>
                          </a:solidFill>
                          <a:latin typeface="NeueHaasGroteskText Std (Body)"/>
                        </a:rPr>
                        <a:t>$75 </a:t>
                      </a:r>
                      <a:r>
                        <a:rPr sz="900" b="0">
                          <a:solidFill>
                            <a:srgbClr val="000000"/>
                          </a:solidFill>
                          <a:latin typeface="NeueHaasGroteskText Std (Body)"/>
                        </a:rPr>
                        <a:t>10 GB, </a:t>
                      </a:r>
                      <a:r>
                        <a:rPr sz="900" b="1">
                          <a:solidFill>
                            <a:srgbClr val="000000"/>
                          </a:solidFill>
                          <a:latin typeface="NeueHaasGroteskText Std (Body)"/>
                        </a:rPr>
                        <a:t>$100 </a:t>
                      </a:r>
                      <a:r>
                        <a:rPr sz="900" b="0">
                          <a:solidFill>
                            <a:srgbClr val="000000"/>
                          </a:solidFill>
                          <a:latin typeface="NeueHaasGroteskText Std (Body)"/>
                        </a:rPr>
                        <a:t>20 GB ($10 per month discount if enrolled in paperless billing &amp; AutoPay. Discount starts w/in 2 bill cycles, Limit 10 devices per plan)  (01/17/18)
</a:t>
                      </a:r>
                    </a:p>
                  </a:txBody>
                  <a:tcPr>
                    <a:solidFill>
                      <a:schemeClr val="accent2"/>
                    </a:solidFill>
                  </a:tcPr>
                </a:tc>
                <a:tc>
                  <a:txBody>
                    <a:bodyPr/>
                    <a:lstStyle/>
                    <a:p>
                      <a:r>
                        <a:rPr sz="900" b="0">
                          <a:solidFill>
                            <a:srgbClr val="00B0F0"/>
                          </a:solidFill>
                          <a:latin typeface="NeueHaasGroteskText Std (Body)"/>
                        </a:rPr>
                        <a:t>Limited time offer: 4 lines for </a:t>
                      </a:r>
                      <a:r>
                        <a:rPr sz="900" b="1">
                          <a:solidFill>
                            <a:srgbClr val="00B0F0"/>
                          </a:solidFill>
                          <a:latin typeface="NeueHaasGroteskText Std (Body)"/>
                        </a:rPr>
                        <a:t>$40. </a:t>
                      </a:r>
                      <a:r>
                        <a:rPr sz="900" b="0">
                          <a:solidFill>
                            <a:srgbClr val="00B0F0"/>
                          </a:solidFill>
                          <a:latin typeface="NeueHaasGroteskText Std (Body)"/>
                        </a:rPr>
                        <a:t>T-Mobile One: First line is </a:t>
                      </a:r>
                      <a:r>
                        <a:rPr sz="900" b="1">
                          <a:solidFill>
                            <a:srgbClr val="00B0F0"/>
                          </a:solidFill>
                          <a:latin typeface="NeueHaasGroteskText Std (Body)"/>
                        </a:rPr>
                        <a:t>$70, </a:t>
                      </a:r>
                      <a:r>
                        <a:rPr sz="900" b="0">
                          <a:solidFill>
                            <a:srgbClr val="00B0F0"/>
                          </a:solidFill>
                          <a:latin typeface="NeueHaasGroteskText Std (Body)"/>
                        </a:rPr>
                        <a:t>two lines for </a:t>
                      </a:r>
                      <a:r>
                        <a:rPr sz="900" b="1">
                          <a:solidFill>
                            <a:srgbClr val="00B0F0"/>
                          </a:solidFill>
                          <a:latin typeface="NeueHaasGroteskText Std (Body)"/>
                        </a:rPr>
                        <a:t>$120, </a:t>
                      </a:r>
                      <a:r>
                        <a:rPr sz="900" b="0">
                          <a:solidFill>
                            <a:srgbClr val="00B0F0"/>
                          </a:solidFill>
                          <a:latin typeface="NeueHaasGroteskText Std (Body)"/>
                        </a:rPr>
                        <a:t>three lines for </a:t>
                      </a:r>
                      <a:r>
                        <a:rPr sz="900" b="1">
                          <a:solidFill>
                            <a:srgbClr val="00B0F0"/>
                          </a:solidFill>
                          <a:latin typeface="NeueHaasGroteskText Std (Body)"/>
                        </a:rPr>
                        <a:t>$140 </a:t>
                      </a:r>
                      <a:r>
                        <a:rPr sz="900" b="0">
                          <a:solidFill>
                            <a:srgbClr val="00B0F0"/>
                          </a:solidFill>
                          <a:latin typeface="NeueHaasGroteskText Std (Body)"/>
                        </a:rPr>
                        <a:t>and four lines for </a:t>
                      </a:r>
                      <a:r>
                        <a:rPr sz="900" b="1">
                          <a:solidFill>
                            <a:srgbClr val="00B0F0"/>
                          </a:solidFill>
                          <a:latin typeface="NeueHaasGroteskText Std (Body)"/>
                        </a:rPr>
                        <a:t>$160 </a:t>
                      </a:r>
                      <a:r>
                        <a:rPr sz="900" b="0">
                          <a:solidFill>
                            <a:srgbClr val="00B0F0"/>
                          </a:solidFill>
                          <a:latin typeface="NeueHaasGroteskText Std (Body)"/>
                        </a:rPr>
                        <a:t>after bill credits. (Taxes and Fees Included. While using AutoPay) (02/10/18)
</a:t>
                      </a:r>
                      <a:r>
                        <a:rPr sz="900" b="0">
                          <a:solidFill>
                            <a:srgbClr val="000000"/>
                          </a:solidFill>
                          <a:latin typeface="NeueHaasGroteskText Std (Body)"/>
                        </a:rPr>
                        <a:t>T-Mobile ONE Unlimited 55+: Two lines 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with AutoPay (Taxes and Fees included. While using Autopay)  (03/19/18)
</a:t>
                      </a:r>
                      <a:r>
                        <a:rPr sz="900" b="0">
                          <a:solidFill>
                            <a:srgbClr val="00B0F0"/>
                          </a:solidFill>
                          <a:latin typeface="NeueHaasGroteskText Std (Body)"/>
                        </a:rPr>
                        <a:t>Get Netflix for </a:t>
                      </a:r>
                      <a:r>
                        <a:rPr sz="900" b="1">
                          <a:solidFill>
                            <a:srgbClr val="00B0F0"/>
                          </a:solidFill>
                          <a:latin typeface="NeueHaasGroteskText Std (Body)"/>
                        </a:rPr>
                        <a:t>free </a:t>
                      </a:r>
                      <a:r>
                        <a:rPr sz="900" b="0">
                          <a:solidFill>
                            <a:srgbClr val="00B0F0"/>
                          </a:solidFill>
                          <a:latin typeface="NeueHaasGroteskText Std (Body)"/>
                        </a:rPr>
                        <a:t>with T-Mobile ONE family plan (reqs two or more lines) (09/07/17)
</a:t>
                      </a:r>
                      <a:r>
                        <a:rPr sz="900" b="0">
                          <a:solidFill>
                            <a:srgbClr val="000000"/>
                          </a:solidFill>
                          <a:latin typeface="NeueHaasGroteskText Std (Body)"/>
                        </a:rPr>
                        <a:t>Add a tablet for </a:t>
                      </a:r>
                      <a:r>
                        <a:rPr sz="900" b="1">
                          <a:solidFill>
                            <a:srgbClr val="000000"/>
                          </a:solidFill>
                          <a:latin typeface="NeueHaasGroteskText Std (Body)"/>
                        </a:rPr>
                        <a:t>$20/mo. </a:t>
                      </a:r>
                      <a:r>
                        <a:rPr sz="900" b="0">
                          <a:solidFill>
                            <a:srgbClr val="000000"/>
                          </a:solidFill>
                          <a:latin typeface="NeueHaasGroteskText Std (Body)"/>
                        </a:rPr>
                        <a:t>or a wearable for </a:t>
                      </a:r>
                      <a:r>
                        <a:rPr sz="900" b="1">
                          <a:solidFill>
                            <a:srgbClr val="000000"/>
                          </a:solidFill>
                          <a:latin typeface="NeueHaasGroteskText Std (Body)"/>
                        </a:rPr>
                        <a:t>$10/mo. </a:t>
                      </a:r>
                      <a:r>
                        <a:rPr sz="900" b="0">
                          <a:solidFill>
                            <a:srgbClr val="000000"/>
                          </a:solidFill>
                          <a:latin typeface="NeueHaasGroteskText Std (Body)"/>
                        </a:rPr>
                        <a:t>to a voice plan (while using AutoPay) (06/14/17)
Binge On: Simple Choice customers can stream unlimited movies and music without data usage (11/24/17)
T-Mobile One Military: Military families get 50% off family lines (1 line </a:t>
                      </a:r>
                      <a:r>
                        <a:rPr sz="900" b="1">
                          <a:solidFill>
                            <a:srgbClr val="000000"/>
                          </a:solidFill>
                          <a:latin typeface="NeueHaasGroteskText Std (Body)"/>
                        </a:rPr>
                        <a:t>$55, </a:t>
                      </a:r>
                      <a:r>
                        <a:rPr sz="900" b="0">
                          <a:solidFill>
                            <a:srgbClr val="000000"/>
                          </a:solidFill>
                          <a:latin typeface="NeueHaasGroteskText Std (Body)"/>
                        </a:rPr>
                        <a:t>+$25 for a 2nd line and +$10 for the 3rd-6th line, starts 4/22/18) (04/19/18)
</a:t>
                      </a:r>
                      <a:r>
                        <a:rPr sz="900" b="0">
                          <a:solidFill>
                            <a:srgbClr val="FF0000"/>
                          </a:solidFill>
                          <a:latin typeface="NeueHaasGroteskText Std (Body)"/>
                        </a:rPr>
                        <a:t>T-Mobile Tuesdays: This week get a </a:t>
                      </a:r>
                      <a:r>
                        <a:rPr sz="900" b="1">
                          <a:solidFill>
                            <a:srgbClr val="FF0000"/>
                          </a:solidFill>
                          <a:latin typeface="NeueHaasGroteskText Std (Body)"/>
                        </a:rPr>
                        <a:t>$2 </a:t>
                      </a:r>
                      <a:r>
                        <a:rPr sz="900" b="0">
                          <a:solidFill>
                            <a:srgbClr val="FF0000"/>
                          </a:solidFill>
                          <a:latin typeface="NeueHaasGroteskText Std (Body)"/>
                        </a:rPr>
                        <a:t>Dunkin Donuts card (05/01/18)
</a:t>
                      </a:r>
                    </a:p>
                  </a:txBody>
                  <a:tcPr>
                    <a:solidFill>
                      <a:schemeClr val="accent2"/>
                    </a:solidFill>
                  </a:tcPr>
                </a:tc>
                <a:tc>
                  <a:txBody>
                    <a:bodyPr/>
                    <a:lstStyle/>
                    <a:p>
                      <a:r>
                        <a:rPr sz="900" b="0">
                          <a:solidFill>
                            <a:srgbClr val="000000"/>
                          </a:solidFill>
                          <a:latin typeface="NeueHaasGroteskText Std (Body)"/>
                        </a:rPr>
                        <a:t>Refer a friend to Sprint and earn </a:t>
                      </a:r>
                      <a:r>
                        <a:rPr sz="900" b="1">
                          <a:solidFill>
                            <a:srgbClr val="000000"/>
                          </a:solidFill>
                          <a:latin typeface="NeueHaasGroteskText Std (Body)"/>
                        </a:rPr>
                        <a:t>$50 </a:t>
                      </a:r>
                      <a:r>
                        <a:rPr sz="900" b="0">
                          <a:solidFill>
                            <a:srgbClr val="000000"/>
                          </a:solidFill>
                          <a:latin typeface="NeueHaasGroteskText Std (Body)"/>
                        </a:rPr>
                        <a:t>for every activated account (up to </a:t>
                      </a:r>
                      <a:r>
                        <a:rPr sz="900" b="1">
                          <a:solidFill>
                            <a:srgbClr val="000000"/>
                          </a:solidFill>
                          <a:latin typeface="NeueHaasGroteskText Std (Body)"/>
                        </a:rPr>
                        <a:t>$500/yr. </a:t>
                      </a:r>
                      <a:r>
                        <a:rPr sz="900" b="0">
                          <a:solidFill>
                            <a:srgbClr val="000000"/>
                          </a:solidFill>
                          <a:latin typeface="NeueHaasGroteskText Std (Body)"/>
                        </a:rPr>
                        <a:t>in referral rewards) (11/26/16)
Get unlimited data for your tablet for </a:t>
                      </a:r>
                      <a:r>
                        <a:rPr sz="900" b="1">
                          <a:solidFill>
                            <a:srgbClr val="000000"/>
                          </a:solidFill>
                          <a:latin typeface="NeueHaasGroteskText Std (Body)"/>
                        </a:rPr>
                        <a:t>$25/mo./line </a:t>
                      </a:r>
                      <a:r>
                        <a:rPr sz="900" b="0">
                          <a:solidFill>
                            <a:srgbClr val="000000"/>
                          </a:solidFill>
                          <a:latin typeface="NeueHaasGroteskText Std (Body)"/>
                        </a:rPr>
                        <a:t>more (price reflects Autopay discount). In store only. (03/16/18)
</a:t>
                      </a:r>
                      <a:r>
                        <a:rPr sz="900" b="0">
                          <a:solidFill>
                            <a:srgbClr val="00B0F0"/>
                          </a:solidFill>
                          <a:latin typeface="NeueHaasGroteskText Std (Body)"/>
                        </a:rPr>
                        <a:t>Get unlimited data, talk and text plus access to Hulu for </a:t>
                      </a:r>
                      <a:r>
                        <a:rPr sz="900" b="1">
                          <a:solidFill>
                            <a:srgbClr val="00B0F0"/>
                          </a:solidFill>
                          <a:latin typeface="NeueHaasGroteskText Std (Body)"/>
                        </a:rPr>
                        <a:t>$100 </a:t>
                      </a:r>
                      <a:r>
                        <a:rPr sz="900" b="0">
                          <a:solidFill>
                            <a:srgbClr val="00B0F0"/>
                          </a:solidFill>
                          <a:latin typeface="NeueHaasGroteskText Std (Body)"/>
                        </a:rPr>
                        <a:t>per month for two to five lines. (11/17/17)
</a:t>
                      </a:r>
                      <a:r>
                        <a:rPr sz="900" b="0">
                          <a:solidFill>
                            <a:srgbClr val="000000"/>
                          </a:solidFill>
                          <a:latin typeface="NeueHaasGroteskText Std (Body)"/>
                        </a:rPr>
                        <a:t>Switch to Sprint and get unlimited data, talk, and text </a:t>
                      </a:r>
                      <a:r>
                        <a:rPr sz="900" b="1">
                          <a:solidFill>
                            <a:srgbClr val="000000"/>
                          </a:solidFill>
                          <a:latin typeface="NeueHaasGroteskText Std (Body)"/>
                        </a:rPr>
                        <a:t>free </a:t>
                      </a:r>
                      <a:r>
                        <a:rPr sz="900" b="0">
                          <a:solidFill>
                            <a:srgbClr val="000000"/>
                          </a:solidFill>
                          <a:latin typeface="NeueHaasGroteskText Std (Body)"/>
                        </a:rPr>
                        <a:t>for one year with no annual contract when you bring an eligible device (reqs. unlocked device, purchase of Sprint SIM card, ebill and autopay, activation fee waived)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or </a:t>
                      </a:r>
                      <a:r>
                        <a:rPr sz="900" b="1">
                          <a:solidFill>
                            <a:srgbClr val="000000"/>
                          </a:solidFill>
                          <a:latin typeface="NeueHaasGroteskText Std (Body)"/>
                        </a:rPr>
                        <a:t>$60 </a:t>
                      </a:r>
                      <a:r>
                        <a:rPr sz="900" b="0">
                          <a:solidFill>
                            <a:srgbClr val="000000"/>
                          </a:solidFill>
                          <a:latin typeface="NeueHaasGroteskText Std (Body)"/>
                        </a:rPr>
                        <a:t>unlimited + 10GB hotspot. Add a line for </a:t>
                      </a:r>
                      <a:r>
                        <a:rPr sz="900" b="1">
                          <a:solidFill>
                            <a:srgbClr val="000000"/>
                          </a:solidFill>
                          <a:latin typeface="NeueHaasGroteskText Std (Body)"/>
                        </a:rPr>
                        <a:t>$30 </a:t>
                      </a:r>
                      <a:r>
                        <a:rPr sz="900" b="0">
                          <a:solidFill>
                            <a:srgbClr val="000000"/>
                          </a:solidFill>
                          <a:latin typeface="NeueHaasGroteskText Std (Body)"/>
                        </a:rPr>
                        <a:t>to any 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GB, </a:t>
                      </a:r>
                      <a:r>
                        <a:rPr sz="900" b="1">
                          <a:solidFill>
                            <a:srgbClr val="000000"/>
                          </a:solidFill>
                          <a:latin typeface="NeueHaasGroteskText Std (Body)"/>
                        </a:rPr>
                        <a:t>$40 </a:t>
                      </a:r>
                      <a:r>
                        <a:rPr sz="900" b="0">
                          <a:solidFill>
                            <a:srgbClr val="000000"/>
                          </a:solidFill>
                          <a:latin typeface="NeueHaasGroteskText Std (Body)"/>
                        </a:rPr>
                        <a:t>5 GB, </a:t>
                      </a:r>
                      <a:r>
                        <a:rPr sz="900" b="1">
                          <a:solidFill>
                            <a:srgbClr val="000000"/>
                          </a:solidFill>
                          <a:latin typeface="NeueHaasGroteskText Std (Body)"/>
                        </a:rPr>
                        <a:t>$55 </a:t>
                      </a:r>
                      <a:r>
                        <a:rPr sz="900" b="0">
                          <a:solidFill>
                            <a:srgbClr val="000000"/>
                          </a:solidFill>
                          <a:latin typeface="NeueHaasGroteskText Std (Body)"/>
                        </a:rPr>
                        <a:t>Unlimited, </a:t>
                      </a:r>
                      <a:r>
                        <a:rPr sz="900" b="1">
                          <a:solidFill>
                            <a:srgbClr val="000000"/>
                          </a:solidFill>
                          <a:latin typeface="NeueHaasGroteskText Std (Body)"/>
                        </a:rPr>
                        <a:t>$60 </a:t>
                      </a:r>
                      <a:r>
                        <a:rPr sz="900" b="0">
                          <a:solidFill>
                            <a:srgbClr val="000000"/>
                          </a:solidFill>
                          <a:latin typeface="NeueHaasGroteskText Std (Body)"/>
                        </a:rPr>
                        <a:t>Unlimited Max (11/26/16)
</a:t>
                      </a:r>
                      <a:r>
                        <a:rPr sz="900" b="1">
                          <a:solidFill>
                            <a:srgbClr val="00B0F0"/>
                          </a:solidFill>
                          <a:latin typeface="NeueHaasGroteskText Std (Body)"/>
                        </a:rPr>
                        <a:t>$10 </a:t>
                      </a:r>
                      <a:r>
                        <a:rPr sz="900" b="0">
                          <a:solidFill>
                            <a:srgbClr val="00B0F0"/>
                          </a:solidFill>
                          <a:latin typeface="NeueHaasGroteskText Std (Body)"/>
                        </a:rPr>
                        <a:t>off 2nd line, </a:t>
                      </a:r>
                      <a:r>
                        <a:rPr sz="900" b="1">
                          <a:solidFill>
                            <a:srgbClr val="00B0F0"/>
                          </a:solidFill>
                          <a:latin typeface="NeueHaasGroteskText Std (Body)"/>
                        </a:rPr>
                        <a:t>$20 </a:t>
                      </a:r>
                      <a:r>
                        <a:rPr sz="900" b="0">
                          <a:solidFill>
                            <a:srgbClr val="00B0F0"/>
                          </a:solidFill>
                          <a:latin typeface="NeueHaasGroteskText Std (Body)"/>
                        </a:rPr>
                        <a:t>off 3rd line, </a:t>
                      </a:r>
                      <a:r>
                        <a:rPr sz="900" b="1">
                          <a:solidFill>
                            <a:srgbClr val="00B0F0"/>
                          </a:solidFill>
                          <a:latin typeface="NeueHaasGroteskText Std (Body)"/>
                        </a:rPr>
                        <a:t>$20 </a:t>
                      </a:r>
                      <a:r>
                        <a:rPr sz="900" b="0">
                          <a:solidFill>
                            <a:srgbClr val="00B0F0"/>
                          </a:solidFill>
                          <a:latin typeface="NeueHaasGroteskText Std (Body)"/>
                        </a:rPr>
                        <a:t>off 4th line and </a:t>
                      </a:r>
                      <a:r>
                        <a:rPr sz="900" b="1">
                          <a:solidFill>
                            <a:srgbClr val="00B0F0"/>
                          </a:solidFill>
                          <a:latin typeface="NeueHaasGroteskText Std (Body)"/>
                        </a:rPr>
                        <a:t>$20 </a:t>
                      </a:r>
                      <a:r>
                        <a:rPr sz="900" b="0">
                          <a:solidFill>
                            <a:srgbClr val="00B0F0"/>
                          </a:solidFill>
                          <a:latin typeface="NeueHaasGroteskText Std (Body)"/>
                        </a:rPr>
                        <a:t>off 5th line ($70 savings on 5 lines) (11/26/16)
</a:t>
                      </a:r>
                      <a:r>
                        <a:rPr sz="900" b="1">
                          <a:solidFill>
                            <a:srgbClr val="000000"/>
                          </a:solidFill>
                          <a:latin typeface="NeueHaasGroteskText Std (Body)"/>
                        </a:rPr>
                        <a:t>$5/mo. </a:t>
                      </a:r>
                      <a:r>
                        <a:rPr sz="900" b="0">
                          <a:solidFill>
                            <a:srgbClr val="000000"/>
                          </a:solidFill>
                          <a:latin typeface="NeueHaasGroteskText Std (Body)"/>
                        </a:rPr>
                        <a:t>discount with Auto Pay (not available with Group Save Discount) (11/26/16)
</a:t>
                      </a:r>
                      <a:r>
                        <a:rPr sz="900" b="0">
                          <a:solidFill>
                            <a:srgbClr val="00B0F0"/>
                          </a:solidFill>
                          <a:latin typeface="NeueHaasGroteskText Std (Body)"/>
                        </a:rPr>
                        <a:t>Get 4 lines of Unlimited data for </a:t>
                      </a:r>
                      <a:r>
                        <a:rPr sz="900" b="1">
                          <a:solidFill>
                            <a:srgbClr val="00B0F0"/>
                          </a:solidFill>
                          <a:latin typeface="NeueHaasGroteskText Std (Body)"/>
                        </a:rPr>
                        <a:t>$100 </a:t>
                      </a:r>
                      <a:r>
                        <a:rPr sz="900" b="0">
                          <a:solidFill>
                            <a:srgbClr val="00B0F0"/>
                          </a:solidFill>
                          <a:latin typeface="NeueHaasGroteskText Std (Body)"/>
                        </a:rPr>
                        <a:t>with Unlimited plan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up to 50% off select iPhones with trade-in  (reqs. up to </a:t>
                      </a:r>
                      <a:r>
                        <a:rPr sz="900" b="1">
                          <a:solidFill>
                            <a:srgbClr val="00B0F0"/>
                          </a:solidFill>
                          <a:latin typeface="NeueHaasGroteskText Std (Body)"/>
                        </a:rPr>
                        <a:t>$999.99 </a:t>
                      </a:r>
                      <a:r>
                        <a:rPr sz="900" b="0">
                          <a:solidFill>
                            <a:srgbClr val="00B0F0"/>
                          </a:solidFill>
                          <a:latin typeface="NeueHaasGroteskText Std (Body)"/>
                        </a:rPr>
                        <a:t>device payment purchase, less up to </a:t>
                      </a:r>
                      <a:r>
                        <a:rPr sz="900" b="1">
                          <a:solidFill>
                            <a:srgbClr val="00B0F0"/>
                          </a:solidFill>
                          <a:latin typeface="NeueHaasGroteskText Std (Body)"/>
                        </a:rPr>
                        <a:t>$499.99 </a:t>
                      </a:r>
                      <a:r>
                        <a:rPr sz="900" b="0">
                          <a:solidFill>
                            <a:srgbClr val="00B0F0"/>
                          </a:solidFill>
                          <a:latin typeface="NeueHaasGroteskText Std (Body)"/>
                        </a:rPr>
                        <a:t>trade-in credit applied to account over 24 mos.)  (03/16/18)
</a:t>
                      </a: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Get an eligible smartphone with no down payment with JUMP! On Demand. 18-month lease agreement. Trade-in and uprade to a new device once every 30 days. (08/10/17)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05/01/2018</a:t>
            </a:r>
          </a:p>
        </p:txBody>
      </p:sp>
      <p:graphicFrame>
        <p:nvGraphicFramePr>
          <p:cNvPr id="8" name="Table 7"/>
          <p:cNvGraphicFramePr>
            <a:graphicFrameLocks noGrp="1"/>
          </p:cNvGraphicFramePr>
          <p:nvPr/>
        </p:nvGraphicFramePr>
        <p:xfrm>
          <a:off x="594360" y="1280160"/>
          <a:ext cx="10972800" cy="9144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B0F0"/>
                          </a:solidFill>
                          <a:latin typeface="NeueHaasGroteskText Std (Body)"/>
                        </a:rPr>
                        <a:t>Get a </a:t>
                      </a:r>
                      <a:r>
                        <a:rPr sz="900" b="1">
                          <a:solidFill>
                            <a:srgbClr val="00B0F0"/>
                          </a:solidFill>
                          <a:latin typeface="NeueHaasGroteskText Std (Body)"/>
                        </a:rPr>
                        <a:t>$150 </a:t>
                      </a:r>
                      <a:r>
                        <a:rPr sz="900" b="0">
                          <a:solidFill>
                            <a:srgbClr val="00B0F0"/>
                          </a:solidFill>
                          <a:latin typeface="NeueHaasGroteskText Std (Body)"/>
                        </a:rPr>
                        <a:t>Prepaid Mastercard when switch and buy your own phone or bring your own device. (reqs. port in and eligible 4G LTE smartphone)  (05/06/17)
</a:t>
                      </a:r>
                      <a:r>
                        <a:rPr sz="900" b="0">
                          <a:solidFill>
                            <a:srgbClr val="000000"/>
                          </a:solidFill>
                          <a:latin typeface="NeueHaasGroteskText Std (Body)"/>
                        </a:rPr>
                        <a:t>Special offer for Military: Get </a:t>
                      </a:r>
                      <a:r>
                        <a:rPr sz="900" b="1">
                          <a:solidFill>
                            <a:srgbClr val="000000"/>
                          </a:solidFill>
                          <a:latin typeface="NeueHaasGroteskText Std (Body)"/>
                        </a:rPr>
                        <a:t>$200 </a:t>
                      </a:r>
                      <a:r>
                        <a:rPr sz="900" b="0">
                          <a:solidFill>
                            <a:srgbClr val="000000"/>
                          </a:solidFill>
                          <a:latin typeface="NeueHaasGroteskText Std (Body)"/>
                        </a:rPr>
                        <a:t>Prepaid Mastercard with switch and purchase of new smartphone (04/30/18)
</a:t>
                      </a:r>
                    </a:p>
                  </a:txBody>
                  <a:tcPr>
                    <a:solidFill>
                      <a:schemeClr val="accent2"/>
                    </a:solidFill>
                  </a:tcPr>
                </a:tc>
                <a:tc>
                  <a:txBody>
                    <a:bodyPr/>
                    <a:lstStyle/>
                    <a:p>
                      <a:r>
                        <a:rPr sz="900" b="0">
                          <a:solidFill>
                            <a:srgbClr val="000000"/>
                          </a:solidFill>
                          <a:latin typeface="NeueHaasGroteskText Std (Body)"/>
                        </a:rPr>
                        <a:t>Pay off ETFs with up to </a:t>
                      </a:r>
                      <a:r>
                        <a:rPr sz="900" b="1">
                          <a:solidFill>
                            <a:srgbClr val="000000"/>
                          </a:solidFill>
                          <a:latin typeface="NeueHaasGroteskText Std (Body)"/>
                        </a:rPr>
                        <a:t>$650 </a:t>
                      </a:r>
                      <a:r>
                        <a:rPr sz="900" b="0">
                          <a:solidFill>
                            <a:srgbClr val="000000"/>
                          </a:solidFill>
                          <a:latin typeface="NeueHaasGroteskText Std (Body)"/>
                        </a:rPr>
                        <a:t>in bill credits per line when you switch to AT&amp;T (03/01/17)
</a:t>
                      </a:r>
                    </a:p>
                  </a:txBody>
                  <a:tcPr>
                    <a:solidFill>
                      <a:schemeClr val="accent2"/>
                    </a:solidFill>
                  </a:tcPr>
                </a:tc>
                <a:tc>
                  <a:txBody>
                    <a:bodyPr/>
                    <a:lstStyle/>
                    <a:p>
                      <a:r>
                        <a:rPr sz="900" b="0">
                          <a:solidFill>
                            <a:srgbClr val="000000"/>
                          </a:solidFill>
                          <a:latin typeface="NeueHaasGroteskText Std (Body)"/>
                        </a:rPr>
                        <a:t>Carrier Freedom: Get up to </a:t>
                      </a:r>
                      <a:r>
                        <a:rPr sz="900" b="1">
                          <a:solidFill>
                            <a:srgbClr val="000000"/>
                          </a:solidFill>
                          <a:latin typeface="NeueHaasGroteskText Std (Body)"/>
                        </a:rPr>
                        <a:t>$650 </a:t>
                      </a:r>
                      <a:r>
                        <a:rPr sz="900" b="0">
                          <a:solidFill>
                            <a:srgbClr val="000000"/>
                          </a:solidFill>
                          <a:latin typeface="NeueHaasGroteskText Std (Body)"/>
                        </a:rPr>
                        <a:t>per line to pay early termination fees (11/24/17)
Switch from Verizon, keep your eligible iPhone, Pixel, or Galaxy S8/S8+ and get the remaining balance paid by Prepaid MasterCard (reqs. Verizon port-in and PDP Plus, covers up to 5 lines; starts 5/31)  (05/31/17)
</a:t>
                      </a:r>
                    </a:p>
                  </a:txBody>
                  <a:tcPr>
                    <a:solidFill>
                      <a:schemeClr val="accent2"/>
                    </a:solidFill>
                  </a:tcPr>
                </a:tc>
                <a:tc>
                  <a:txBody>
                    <a:bodyPr/>
                    <a:lstStyle/>
                    <a:p>
                      <a:r>
                        <a:rPr sz="900" b="0">
                          <a:solidFill>
                            <a:srgbClr val="000000"/>
                          </a:solidFill>
                          <a:latin typeface="NeueHaasGroteskText Std (Body)"/>
                        </a:rPr>
                        <a:t>Switch to Sprint and get up to </a:t>
                      </a:r>
                      <a:r>
                        <a:rPr sz="900" b="1">
                          <a:solidFill>
                            <a:srgbClr val="000000"/>
                          </a:solidFill>
                          <a:latin typeface="NeueHaasGroteskText Std (Body)"/>
                        </a:rPr>
                        <a:t>$550 </a:t>
                      </a:r>
                      <a:r>
                        <a:rPr sz="900" b="0">
                          <a:solidFill>
                            <a:srgbClr val="000000"/>
                          </a:solidFill>
                          <a:latin typeface="NeueHaasGroteskText Std (Body)"/>
                        </a:rPr>
                        <a:t>per line via Visa prepaid card (less phone trade-in credit) (reqs. online registration and new line of activation)  (06/29/17)
</a:t>
                      </a:r>
                    </a:p>
                  </a:txBody>
                  <a:tcPr>
                    <a:solidFill>
                      <a:schemeClr val="accent2"/>
                    </a:solidFill>
                  </a:tcPr>
                </a:tc>
                <a:tc>
                  <a:txBody>
                    <a:bodyPr/>
                    <a:lstStyle/>
                    <a:p>
                      <a:r>
                        <a:rPr sz="900" b="0">
                          <a:solidFill>
                            <a:srgbClr val="00B0F0"/>
                          </a:solidFill>
                          <a:latin typeface="NeueHaasGroteskText Std (Body)"/>
                        </a:rPr>
                        <a:t>Get 4 lines of unlimited LTE data for </a:t>
                      </a:r>
                      <a:r>
                        <a:rPr sz="900" b="1">
                          <a:solidFill>
                            <a:srgbClr val="00B0F0"/>
                          </a:solidFill>
                          <a:latin typeface="NeueHaasGroteskText Std (Body)"/>
                        </a:rPr>
                        <a:t>$100/mo. </a:t>
                      </a:r>
                      <a:r>
                        <a:rPr sz="900" b="0">
                          <a:solidFill>
                            <a:srgbClr val="00B0F0"/>
                          </a:solidFill>
                          <a:latin typeface="NeueHaasGroteskText Std (Body)"/>
                        </a:rPr>
                        <a:t>when you port in at least one eligible wireless number. (01/18/18)
Get 2 months unlimited LTE data free. Port-in an existing eligible wireless number to MetroPCS on an unlimited LTE rate plan and receive a </a:t>
                      </a:r>
                      <a:r>
                        <a:rPr sz="900" b="1">
                          <a:solidFill>
                            <a:srgbClr val="00B0F0"/>
                          </a:solidFill>
                          <a:latin typeface="NeueHaasGroteskText Std (Body)"/>
                        </a:rPr>
                        <a:t>$100 </a:t>
                      </a:r>
                      <a:r>
                        <a:rPr sz="900" b="0">
                          <a:solidFill>
                            <a:srgbClr val="00B0F0"/>
                          </a:solidFill>
                          <a:latin typeface="NeueHaasGroteskText Std (Body)"/>
                        </a:rPr>
                        <a:t>MetroPCS Prepaid Mastercard card (04/12/18)
Port-in an existing line and get Samsung Galaxy J3 Prime, LG Aristo 2, Moto e4, ZTE Avid 4, or Coolpad Defiant for free (04/12/18)
</a:t>
                      </a:r>
                    </a:p>
                  </a:txBody>
                  <a:tcPr>
                    <a:solidFill>
                      <a:schemeClr val="accent2"/>
                    </a:solidFill>
                  </a:tcPr>
                </a:tc>
                <a:tc>
                  <a:txBody>
                    <a:bodyPr/>
                    <a:lstStyle/>
                    <a:p>
                      <a:r>
                        <a:rPr sz="900" b="0">
                          <a:solidFill>
                            <a:srgbClr val="000000"/>
                          </a:solidFill>
                          <a:latin typeface="NeueHaasGroteskText Std (Body)"/>
                        </a:rPr>
                        <a:t>Get the Alcatel OneTouch Idol 3 for </a:t>
                      </a:r>
                      <a:r>
                        <a:rPr sz="900" b="1">
                          <a:solidFill>
                            <a:srgbClr val="000000"/>
                          </a:solidFill>
                          <a:latin typeface="NeueHaasGroteskText Std (Body)"/>
                        </a:rPr>
                        <a:t>$19.99 </a:t>
                      </a:r>
                      <a:r>
                        <a:rPr sz="900" b="0">
                          <a:solidFill>
                            <a:srgbClr val="000000"/>
                          </a:solidFill>
                          <a:latin typeface="NeueHaasGroteskText Std (Body)"/>
                        </a:rPr>
                        <a:t>when porting a number  (03/31/18)
</a:t>
                      </a:r>
                      <a:r>
                        <a:rPr sz="900" b="0">
                          <a:solidFill>
                            <a:srgbClr val="00B0F0"/>
                          </a:solidFill>
                          <a:latin typeface="NeueHaasGroteskText Std (Body)"/>
                        </a:rPr>
                        <a:t>Online Only: Get </a:t>
                      </a:r>
                      <a:r>
                        <a:rPr sz="900" b="1">
                          <a:solidFill>
                            <a:srgbClr val="00B0F0"/>
                          </a:solidFill>
                          <a:latin typeface="NeueHaasGroteskText Std (Body)"/>
                        </a:rPr>
                        <a:t>$200 </a:t>
                      </a:r>
                      <a:r>
                        <a:rPr sz="900" b="0">
                          <a:solidFill>
                            <a:srgbClr val="00B0F0"/>
                          </a:solidFill>
                          <a:latin typeface="NeueHaasGroteskText Std (Body)"/>
                        </a:rPr>
                        <a:t>off selected smartphones when porting a number  (03/30/18)
Get Alcatel Verso </a:t>
                      </a:r>
                      <a:r>
                        <a:rPr sz="900" b="1">
                          <a:solidFill>
                            <a:srgbClr val="00B0F0"/>
                          </a:solidFill>
                          <a:latin typeface="NeueHaasGroteskText Std (Body)"/>
                        </a:rPr>
                        <a:t>free </a:t>
                      </a:r>
                      <a:r>
                        <a:rPr sz="900" b="0">
                          <a:solidFill>
                            <a:srgbClr val="00B0F0"/>
                          </a:solidFill>
                          <a:latin typeface="NeueHaasGroteskText Std (Body)"/>
                        </a:rPr>
                        <a:t>when porting a number (01/22/17)
</a:t>
                      </a:r>
                      <a:r>
                        <a:rPr sz="900" b="0">
                          <a:solidFill>
                            <a:srgbClr val="FF0000"/>
                          </a:solidFill>
                          <a:latin typeface="NeueHaasGroteskText Std (Body)"/>
                        </a:rPr>
                        <a:t>Get Alcatel PULSEMIX </a:t>
                      </a:r>
                      <a:r>
                        <a:rPr sz="900" b="1">
                          <a:solidFill>
                            <a:srgbClr val="FF0000"/>
                          </a:solidFill>
                          <a:latin typeface="NeueHaasGroteskText Std (Body)"/>
                        </a:rPr>
                        <a:t>free </a:t>
                      </a:r>
                      <a:r>
                        <a:rPr sz="900" b="0">
                          <a:solidFill>
                            <a:srgbClr val="FF0000"/>
                          </a:solidFill>
                          <a:latin typeface="NeueHaasGroteskText Std (Body)"/>
                        </a:rPr>
                        <a:t>when porting a number (01/15/17)
</a:t>
                      </a:r>
                      <a:r>
                        <a:rPr sz="900" b="0">
                          <a:solidFill>
                            <a:srgbClr val="000000"/>
                          </a:solidFill>
                          <a:latin typeface="NeueHaasGroteskText Std (Body)"/>
                        </a:rPr>
                        <a:t>Get Samsung Amp 2 (32 GB) </a:t>
                      </a:r>
                      <a:r>
                        <a:rPr sz="900" b="1">
                          <a:solidFill>
                            <a:srgbClr val="000000"/>
                          </a:solidFill>
                          <a:latin typeface="NeueHaasGroteskText Std (Body)"/>
                        </a:rPr>
                        <a:t>free </a:t>
                      </a:r>
                      <a:r>
                        <a:rPr sz="900" b="0">
                          <a:solidFill>
                            <a:srgbClr val="000000"/>
                          </a:solidFill>
                          <a:latin typeface="NeueHaasGroteskText Std (Body)"/>
                        </a:rPr>
                        <a:t>when porting a number  (02/07/18)
Get ZTE Blade X Max for </a:t>
                      </a:r>
                      <a:r>
                        <a:rPr sz="900" b="1">
                          <a:solidFill>
                            <a:srgbClr val="000000"/>
                          </a:solidFill>
                          <a:latin typeface="NeueHaasGroteskText Std (Body)"/>
                        </a:rPr>
                        <a:t>$99.99 </a:t>
                      </a:r>
                      <a:r>
                        <a:rPr sz="900" b="0">
                          <a:solidFill>
                            <a:srgbClr val="000000"/>
                          </a:solidFill>
                          <a:latin typeface="NeueHaasGroteskText Std (Body)"/>
                        </a:rPr>
                        <a:t>when porting a number. (01/15/17)
</a:t>
                      </a:r>
                      <a:r>
                        <a:rPr sz="900" b="0">
                          <a:solidFill>
                            <a:srgbClr val="FF0000"/>
                          </a:solidFill>
                          <a:latin typeface="NeueHaasGroteskText Std (Body)"/>
                        </a:rPr>
                        <a:t>Get the Samsung Halo (32 GB) for </a:t>
                      </a:r>
                      <a:r>
                        <a:rPr sz="900" b="1">
                          <a:solidFill>
                            <a:srgbClr val="FF0000"/>
                          </a:solidFill>
                          <a:latin typeface="NeueHaasGroteskText Std (Body)"/>
                        </a:rPr>
                        <a:t>$99.99 </a:t>
                      </a:r>
                      <a:r>
                        <a:rPr sz="900" b="0">
                          <a:solidFill>
                            <a:srgbClr val="FF0000"/>
                          </a:solidFill>
                          <a:latin typeface="NeueHaasGroteskText Std (Body)"/>
                        </a:rPr>
                        <a:t>when porting a number  (01/26/18)
</a:t>
                      </a:r>
                      <a:r>
                        <a:rPr sz="900" b="0">
                          <a:solidFill>
                            <a:srgbClr val="000000"/>
                          </a:solidFill>
                          <a:latin typeface="NeueHaasGroteskText Std (Body)"/>
                        </a:rPr>
                        <a:t>Get Amp Prime 2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B0F0"/>
                          </a:solidFill>
                          <a:latin typeface="NeueHaasGroteskText Std (Body)"/>
                        </a:rPr>
                        <a:t>Get ZTE Overture 3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Alcatel Idol 5 for </a:t>
                      </a:r>
                      <a:r>
                        <a:rPr sz="900" b="1">
                          <a:solidFill>
                            <a:srgbClr val="000000"/>
                          </a:solidFill>
                          <a:latin typeface="NeueHaasGroteskText Std (Body)"/>
                        </a:rPr>
                        <a:t>$129.99 </a:t>
                      </a:r>
                      <a:r>
                        <a:rPr sz="900" b="0">
                          <a:solidFill>
                            <a:srgbClr val="000000"/>
                          </a:solidFill>
                          <a:latin typeface="NeueHaasGroteskText Std (Body)"/>
                        </a:rPr>
                        <a:t>when porting a number and subscribing to at least a $30/mo. (11/10/17)
Get Alcatel Idol 4 with VR goggles for </a:t>
                      </a:r>
                      <a:r>
                        <a:rPr sz="900" b="1">
                          <a:solidFill>
                            <a:srgbClr val="000000"/>
                          </a:solidFill>
                          <a:latin typeface="NeueHaasGroteskText Std (Body)"/>
                        </a:rPr>
                        <a:t>$39.99 </a:t>
                      </a:r>
                      <a:r>
                        <a:rPr sz="900" b="0">
                          <a:solidFill>
                            <a:srgbClr val="000000"/>
                          </a:solidFill>
                          <a:latin typeface="NeueHaasGroteskText Std (Body)"/>
                        </a:rPr>
                        <a:t>when porting a number  (11/10/17)
Get LG Harmony for </a:t>
                      </a:r>
                      <a:r>
                        <a:rPr sz="900" b="1">
                          <a:solidFill>
                            <a:srgbClr val="000000"/>
                          </a:solidFill>
                          <a:latin typeface="NeueHaasGroteskText Std (Body)"/>
                        </a:rPr>
                        <a:t>$49.99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(06/23/17)
</a:t>
                      </a:r>
                      <a:r>
                        <a:rPr sz="900" b="0">
                          <a:solidFill>
                            <a:srgbClr val="00B0F0"/>
                          </a:solidFill>
                          <a:latin typeface="NeueHaasGroteskText Std (Body)"/>
                        </a:rPr>
                        <a:t>Get LG Fortune for </a:t>
                      </a:r>
                      <a:r>
                        <a:rPr sz="900" b="1">
                          <a:solidFill>
                            <a:srgbClr val="00B0F0"/>
                          </a:solidFill>
                          <a:latin typeface="NeueHaasGroteskText Std (Body)"/>
                        </a:rPr>
                        <a:t>free </a:t>
                      </a:r>
                      <a:r>
                        <a:rPr sz="900" b="0">
                          <a:solidFill>
                            <a:srgbClr val="00B0F0"/>
                          </a:solidFill>
                          <a:latin typeface="NeueHaasGroteskText Std (Body)"/>
                        </a:rPr>
                        <a:t>when porting a number and subscribing to at least a </a:t>
                      </a:r>
                      <a:r>
                        <a:rPr sz="900" b="1">
                          <a:solidFill>
                            <a:srgbClr val="00B0F0"/>
                          </a:solidFill>
                          <a:latin typeface="NeueHaasGroteskText Std (Body)"/>
                        </a:rPr>
                        <a:t>$30/mo. </a:t>
                      </a:r>
                      <a:r>
                        <a:rPr sz="900" b="0">
                          <a:solidFill>
                            <a:srgbClr val="00B0F0"/>
                          </a:solidFill>
                          <a:latin typeface="NeueHaasGroteskText Std (Body)"/>
                        </a:rPr>
                        <a:t>plan  (11/10/17)
</a:t>
                      </a:r>
                      <a:r>
                        <a:rPr sz="900" b="0">
                          <a:solidFill>
                            <a:srgbClr val="000000"/>
                          </a:solidFill>
                          <a:latin typeface="NeueHaasGroteskText Std (Body)"/>
                        </a:rPr>
                        <a:t>Get LG Stylo 3 for </a:t>
                      </a:r>
                      <a:r>
                        <a:rPr sz="900" b="1">
                          <a:solidFill>
                            <a:srgbClr val="000000"/>
                          </a:solidFill>
                          <a:latin typeface="NeueHaasGroteskText Std (Body)"/>
                        </a:rPr>
                        <a:t>$99.99 </a:t>
                      </a:r>
                      <a:r>
                        <a:rPr sz="900" b="0">
                          <a:solidFill>
                            <a:srgbClr val="000000"/>
                          </a:solidFill>
                          <a:latin typeface="NeueHaasGroteskText Std (Body)"/>
                        </a:rPr>
                        <a:t>when porting a number  (07/21/17)
Get LG X Charge for </a:t>
                      </a:r>
                      <a:r>
                        <a:rPr sz="900" b="1">
                          <a:solidFill>
                            <a:srgbClr val="000000"/>
                          </a:solidFill>
                          <a:latin typeface="NeueHaasGroteskText Std (Body)"/>
                        </a:rPr>
                        <a:t>$79.99 </a:t>
                      </a:r>
                      <a:r>
                        <a:rPr sz="900" b="0">
                          <a:solidFill>
                            <a:srgbClr val="000000"/>
                          </a:solidFill>
                          <a:latin typeface="NeueHaasGroteskText Std (Body)"/>
                        </a:rPr>
                        <a:t>when porting a number (07/21/17)
Get ZTE Blade X </a:t>
                      </a:r>
                      <a:r>
                        <a:rPr sz="900" b="1">
                          <a:solidFill>
                            <a:srgbClr val="000000"/>
                          </a:solidFill>
                          <a:latin typeface="NeueHaasGroteskText Std (Body)"/>
                        </a:rPr>
                        <a:t>$39.99 </a:t>
                      </a:r>
                      <a:r>
                        <a:rPr sz="900" b="0">
                          <a:solidFill>
                            <a:srgbClr val="000000"/>
                          </a:solidFill>
                          <a:latin typeface="NeueHaasGroteskText Std (Body)"/>
                        </a:rPr>
                        <a:t>when porting a number and subscribing to at least a </a:t>
                      </a:r>
                      <a:r>
                        <a:rPr sz="900" b="1">
                          <a:solidFill>
                            <a:srgbClr val="000000"/>
                          </a:solidFill>
                          <a:latin typeface="NeueHaasGroteskText Std (Body)"/>
                        </a:rPr>
                        <a:t>$30/mo. </a:t>
                      </a:r>
                      <a:r>
                        <a:rPr sz="900" b="0">
                          <a:solidFill>
                            <a:srgbClr val="000000"/>
                          </a:solidFill>
                          <a:latin typeface="NeueHaasGroteskText Std (Body)"/>
                        </a:rPr>
                        <a:t>plan  (11/12/17)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9402D7A8-C13C-4CCA-A5F3-35B46BE51F35}"/>
              </a:ext>
            </a:extLst>
          </p:cNvPr>
          <p:cNvGraphicFramePr>
            <a:graphicFrameLocks noGrp="1"/>
          </p:cNvGraphicFramePr>
          <p:nvPr>
            <p:extLst>
              <p:ext uri="{D42A27DB-BD31-4B8C-83A1-F6EECF244321}">
                <p14:modId xmlns:p14="http://schemas.microsoft.com/office/powerpoint/2010/main" val="3015775121"/>
              </p:ext>
            </p:extLst>
          </p:nvPr>
        </p:nvGraphicFramePr>
        <p:xfrm>
          <a:off x="609600" y="1386513"/>
          <a:ext cx="10972796" cy="4783385"/>
        </p:xfrm>
        <a:graphic>
          <a:graphicData uri="http://schemas.openxmlformats.org/drawingml/2006/table">
            <a:tbl>
              <a:tblPr/>
              <a:tblGrid>
                <a:gridCol w="2105426">
                  <a:extLst>
                    <a:ext uri="{9D8B030D-6E8A-4147-A177-3AD203B41FA5}">
                      <a16:colId xmlns:a16="http://schemas.microsoft.com/office/drawing/2014/main" val="1257122266"/>
                    </a:ext>
                  </a:extLst>
                </a:gridCol>
                <a:gridCol w="799139">
                  <a:extLst>
                    <a:ext uri="{9D8B030D-6E8A-4147-A177-3AD203B41FA5}">
                      <a16:colId xmlns:a16="http://schemas.microsoft.com/office/drawing/2014/main" val="1355562040"/>
                    </a:ext>
                  </a:extLst>
                </a:gridCol>
                <a:gridCol w="875980">
                  <a:extLst>
                    <a:ext uri="{9D8B030D-6E8A-4147-A177-3AD203B41FA5}">
                      <a16:colId xmlns:a16="http://schemas.microsoft.com/office/drawing/2014/main" val="814863518"/>
                    </a:ext>
                  </a:extLst>
                </a:gridCol>
                <a:gridCol w="799139">
                  <a:extLst>
                    <a:ext uri="{9D8B030D-6E8A-4147-A177-3AD203B41FA5}">
                      <a16:colId xmlns:a16="http://schemas.microsoft.com/office/drawing/2014/main" val="2999670810"/>
                    </a:ext>
                  </a:extLst>
                </a:gridCol>
                <a:gridCol w="799139">
                  <a:extLst>
                    <a:ext uri="{9D8B030D-6E8A-4147-A177-3AD203B41FA5}">
                      <a16:colId xmlns:a16="http://schemas.microsoft.com/office/drawing/2014/main" val="3711913130"/>
                    </a:ext>
                  </a:extLst>
                </a:gridCol>
                <a:gridCol w="799139">
                  <a:extLst>
                    <a:ext uri="{9D8B030D-6E8A-4147-A177-3AD203B41FA5}">
                      <a16:colId xmlns:a16="http://schemas.microsoft.com/office/drawing/2014/main" val="3704177677"/>
                    </a:ext>
                  </a:extLst>
                </a:gridCol>
                <a:gridCol w="799139">
                  <a:extLst>
                    <a:ext uri="{9D8B030D-6E8A-4147-A177-3AD203B41FA5}">
                      <a16:colId xmlns:a16="http://schemas.microsoft.com/office/drawing/2014/main" val="3324898839"/>
                    </a:ext>
                  </a:extLst>
                </a:gridCol>
                <a:gridCol w="799139">
                  <a:extLst>
                    <a:ext uri="{9D8B030D-6E8A-4147-A177-3AD203B41FA5}">
                      <a16:colId xmlns:a16="http://schemas.microsoft.com/office/drawing/2014/main" val="1149649842"/>
                    </a:ext>
                  </a:extLst>
                </a:gridCol>
                <a:gridCol w="799139">
                  <a:extLst>
                    <a:ext uri="{9D8B030D-6E8A-4147-A177-3AD203B41FA5}">
                      <a16:colId xmlns:a16="http://schemas.microsoft.com/office/drawing/2014/main" val="1249362234"/>
                    </a:ext>
                  </a:extLst>
                </a:gridCol>
                <a:gridCol w="799139">
                  <a:extLst>
                    <a:ext uri="{9D8B030D-6E8A-4147-A177-3AD203B41FA5}">
                      <a16:colId xmlns:a16="http://schemas.microsoft.com/office/drawing/2014/main" val="662089956"/>
                    </a:ext>
                  </a:extLst>
                </a:gridCol>
                <a:gridCol w="799139">
                  <a:extLst>
                    <a:ext uri="{9D8B030D-6E8A-4147-A177-3AD203B41FA5}">
                      <a16:colId xmlns:a16="http://schemas.microsoft.com/office/drawing/2014/main" val="3594750783"/>
                    </a:ext>
                  </a:extLst>
                </a:gridCol>
                <a:gridCol w="799139">
                  <a:extLst>
                    <a:ext uri="{9D8B030D-6E8A-4147-A177-3AD203B41FA5}">
                      <a16:colId xmlns:a16="http://schemas.microsoft.com/office/drawing/2014/main" val="2140483431"/>
                    </a:ext>
                  </a:extLst>
                </a:gridCol>
              </a:tblGrid>
              <a:tr h="176708">
                <a:tc>
                  <a:txBody>
                    <a:bodyPr/>
                    <a:lstStyle/>
                    <a:p>
                      <a:pPr algn="ctr" fontAlgn="ctr"/>
                      <a:r>
                        <a:rPr lang="en-US" sz="800" b="0" i="0" u="none" strike="noStrike">
                          <a:solidFill>
                            <a:srgbClr val="000000"/>
                          </a:solidFill>
                          <a:effectLst/>
                          <a:latin typeface="Arial" panose="020B0604020202020204" pitchFamily="34" charset="0"/>
                        </a:rPr>
                        <a:t>5/1/2018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a:noFill/>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592286238"/>
                  </a:ext>
                </a:extLst>
              </a:tr>
              <a:tr h="539940">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rtl="0"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D2669F"/>
                    </a:solidFill>
                  </a:tcPr>
                </a:tc>
                <a:tc>
                  <a:txBody>
                    <a:bodyPr/>
                    <a:lstStyle/>
                    <a:p>
                      <a:pPr algn="ctr" rtl="0"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2519679912"/>
                  </a:ext>
                </a:extLst>
              </a:tr>
              <a:tr h="176708">
                <a:tc>
                  <a:txBody>
                    <a:bodyPr/>
                    <a:lstStyle/>
                    <a:p>
                      <a:pPr algn="ctr" fontAlgn="ctr"/>
                      <a:r>
                        <a:rPr lang="en-US" sz="800" b="1" i="0" u="none" strike="noStrike">
                          <a:solidFill>
                            <a:srgbClr val="6D6E71"/>
                          </a:solidFill>
                          <a:effectLst/>
                          <a:latin typeface="Arial" panose="020B0604020202020204" pitchFamily="34" charset="0"/>
                        </a:rPr>
                        <a:t>iPhone X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$41.66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$41.67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72615805"/>
                  </a:ext>
                </a:extLst>
              </a:tr>
              <a:tr h="176708">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$29.17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7952565"/>
                  </a:ext>
                </a:extLst>
              </a:tr>
              <a:tr h="176708">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794807636"/>
                  </a:ext>
                </a:extLst>
              </a:tr>
              <a:tr h="176708">
                <a:tc>
                  <a:txBody>
                    <a:bodyPr/>
                    <a:lstStyle/>
                    <a:p>
                      <a:pPr algn="ctr" fontAlgn="ctr"/>
                      <a:r>
                        <a:rPr lang="en-US" sz="800" b="1" i="0" u="none" strike="noStrike">
                          <a:solidFill>
                            <a:srgbClr val="6D6E71"/>
                          </a:solidFill>
                          <a:effectLst/>
                          <a:latin typeface="Arial" panose="020B0604020202020204" pitchFamily="34" charset="0"/>
                        </a:rPr>
                        <a:t>Galaxy Note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$39.59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$960.00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197849477"/>
                  </a:ext>
                </a:extLst>
              </a:tr>
              <a:tr h="176708">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$33.33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$33.00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23755698"/>
                  </a:ext>
                </a:extLst>
              </a:tr>
              <a:tr h="176708">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$38.13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112133941"/>
                  </a:ext>
                </a:extLst>
              </a:tr>
              <a:tr h="176708">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$27.30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85805281"/>
                  </a:ext>
                </a:extLst>
              </a:tr>
              <a:tr h="176708">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$31.46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$754.99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11549582"/>
                  </a:ext>
                </a:extLst>
              </a:tr>
              <a:tr h="176708">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110365734"/>
                  </a:ext>
                </a:extLst>
              </a:tr>
              <a:tr h="176708">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081779340"/>
                  </a:ext>
                </a:extLst>
              </a:tr>
              <a:tr h="176708">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$22.91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$21.99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$22.92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280355538"/>
                  </a:ext>
                </a:extLst>
              </a:tr>
              <a:tr h="176708">
                <a:tc>
                  <a:txBody>
                    <a:bodyPr/>
                    <a:lstStyle/>
                    <a:p>
                      <a:pPr algn="ctr" fontAlgn="ctr"/>
                      <a:r>
                        <a:rPr lang="en-US" sz="800" b="1" i="0" u="none" strike="noStrike">
                          <a:solidFill>
                            <a:srgbClr val="6D6E71"/>
                          </a:solidFill>
                          <a:effectLst/>
                          <a:latin typeface="Arial" panose="020B0604020202020204" pitchFamily="34" charset="0"/>
                        </a:rPr>
                        <a:t>iPhone 6S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$18.75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543029461"/>
                  </a:ext>
                </a:extLst>
              </a:tr>
              <a:tr h="176708">
                <a:tc>
                  <a:txBody>
                    <a:bodyPr/>
                    <a:lstStyle/>
                    <a:p>
                      <a:pPr algn="ctr" fontAlgn="ctr"/>
                      <a:r>
                        <a:rPr lang="en-US" sz="800" b="1" i="0" u="none" strike="noStrike">
                          <a:solidFill>
                            <a:srgbClr val="6D6E71"/>
                          </a:solidFill>
                          <a:effectLst/>
                          <a:latin typeface="Arial" panose="020B0604020202020204" pitchFamily="34" charset="0"/>
                        </a:rPr>
                        <a:t>Moto Z2 Force Edition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$31.50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$25.63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$614.99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$16.50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588706330"/>
                  </a:ext>
                </a:extLst>
              </a:tr>
              <a:tr h="176708">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$13.99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$14.59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0889261"/>
                  </a:ext>
                </a:extLst>
              </a:tr>
              <a:tr h="176708">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$24.80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$594.99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263872835"/>
                  </a:ext>
                </a:extLst>
              </a:tr>
              <a:tr h="176708">
                <a:tc>
                  <a:txBody>
                    <a:bodyPr/>
                    <a:lstStyle/>
                    <a:p>
                      <a:pPr algn="ctr" fontAlgn="ctr"/>
                      <a:r>
                        <a:rPr lang="en-US" sz="800" b="1" i="0" u="none" strike="noStrike">
                          <a:solidFill>
                            <a:srgbClr val="6D6E71"/>
                          </a:solidFill>
                          <a:effectLst/>
                          <a:latin typeface="Arial" panose="020B0604020202020204" pitchFamily="34" charset="0"/>
                        </a:rPr>
                        <a:t>Google Pixel XL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$27.91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08062300"/>
                  </a:ext>
                </a:extLst>
              </a:tr>
              <a:tr h="176708">
                <a:tc>
                  <a:txBody>
                    <a:bodyPr/>
                    <a:lstStyle/>
                    <a:p>
                      <a:pPr algn="ctr" fontAlgn="ctr"/>
                      <a:r>
                        <a:rPr lang="en-US" sz="800" b="1" i="0" u="none" strike="noStrike">
                          <a:solidFill>
                            <a:srgbClr val="6D6E71"/>
                          </a:solidFill>
                          <a:effectLst/>
                          <a:latin typeface="Arial" panose="020B0604020202020204" pitchFamily="34" charset="0"/>
                        </a:rPr>
                        <a:t>Google Pixel 2XL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$35.41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92654439"/>
                  </a:ext>
                </a:extLst>
              </a:tr>
              <a:tr h="176708">
                <a:tc>
                  <a:txBody>
                    <a:bodyPr/>
                    <a:lstStyle/>
                    <a:p>
                      <a:pPr algn="ctr" fontAlgn="ctr"/>
                      <a:r>
                        <a:rPr lang="en-US" sz="800" b="1" i="0" u="none" strike="noStrike">
                          <a:solidFill>
                            <a:srgbClr val="6D6E71"/>
                          </a:solidFill>
                          <a:effectLst/>
                          <a:latin typeface="Arial" panose="020B0604020202020204" pitchFamily="34" charset="0"/>
                        </a:rPr>
                        <a:t>Google Pixel 2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$27.08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54013765"/>
                  </a:ext>
                </a:extLst>
              </a:tr>
              <a:tr h="179161">
                <a:tc>
                  <a:txBody>
                    <a:bodyPr/>
                    <a:lstStyle/>
                    <a:p>
                      <a:pPr algn="ctr" fontAlgn="ctr"/>
                      <a:r>
                        <a:rPr lang="en-US" sz="800" b="1" i="0" u="none" strike="noStrike">
                          <a:solidFill>
                            <a:srgbClr val="6D6E71"/>
                          </a:solidFill>
                          <a:effectLst/>
                          <a:latin typeface="Arial" panose="020B0604020202020204" pitchFamily="34" charset="0"/>
                        </a:rPr>
                        <a:t>LG G6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$28.00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$672.00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$24.38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$584.99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679998885"/>
                  </a:ext>
                </a:extLst>
              </a:tr>
              <a:tr h="176708">
                <a:tc>
                  <a:txBody>
                    <a:bodyPr/>
                    <a:lstStyle/>
                    <a:p>
                      <a:pPr algn="ctr" fontAlgn="ctr"/>
                      <a:r>
                        <a:rPr lang="en-US" sz="800" b="1" i="0" u="none" strike="noStrike">
                          <a:solidFill>
                            <a:srgbClr val="6D6E71"/>
                          </a:solidFill>
                          <a:effectLst/>
                          <a:latin typeface="Arial" panose="020B0604020202020204" pitchFamily="34" charset="0"/>
                        </a:rPr>
                        <a:t>LG V30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$840.00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$33.34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83564850"/>
                  </a:ext>
                </a:extLst>
              </a:tr>
              <a:tr h="176708">
                <a:tc>
                  <a:txBody>
                    <a:bodyPr/>
                    <a:lstStyle/>
                    <a:p>
                      <a:pPr algn="ctr" fontAlgn="ctr"/>
                      <a:r>
                        <a:rPr lang="en-US" sz="800" b="1" i="0" u="none" strike="noStrike">
                          <a:solidFill>
                            <a:srgbClr val="6D6E71"/>
                          </a:solidFill>
                          <a:effectLst/>
                          <a:latin typeface="Arial" panose="020B0604020202020204" pitchFamily="34" charset="0"/>
                        </a:rPr>
                        <a:t>LG V30+ (128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$912.00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567289374"/>
                  </a:ext>
                </a:extLst>
              </a:tr>
              <a:tr h="176708">
                <a:tc>
                  <a:txBody>
                    <a:bodyPr/>
                    <a:lstStyle/>
                    <a:p>
                      <a:pPr algn="ctr" fontAlgn="ctr"/>
                      <a:r>
                        <a:rPr lang="pl-PL" sz="800" b="1" i="0" u="none" strike="noStrike">
                          <a:solidFill>
                            <a:srgbClr val="6D6E71"/>
                          </a:solidFill>
                          <a:effectLst/>
                          <a:latin typeface="Arial" panose="020B0604020202020204" pitchFamily="34" charset="0"/>
                        </a:rPr>
                        <a:t>Moto Z2 Play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55825795"/>
                  </a:ext>
                </a:extLst>
              </a:tr>
              <a:tr h="176708">
                <a:tc>
                  <a:txBody>
                    <a:bodyPr/>
                    <a:lstStyle/>
                    <a:p>
                      <a:pPr algn="ctr" fontAlgn="ctr"/>
                      <a:r>
                        <a:rPr lang="it-IT" sz="800" b="1" i="0" u="none" strike="noStrike">
                          <a:solidFill>
                            <a:srgbClr val="6D6E71"/>
                          </a:solidFill>
                          <a:effectLst/>
                          <a:latin typeface="Arial" panose="020B0604020202020204" pitchFamily="34" charset="0"/>
                        </a:rPr>
                        <a:t>Kyocera DuraForce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$408.00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$17.46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$418.99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$432.00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448989856"/>
                  </a:ext>
                </a:extLst>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CF744F9F-C13E-4C6D-BD5A-BFEFE4F13C08}"/>
              </a:ext>
            </a:extLst>
          </p:cNvPr>
          <p:cNvGraphicFramePr>
            <a:graphicFrameLocks noGrp="1"/>
          </p:cNvGraphicFramePr>
          <p:nvPr>
            <p:extLst>
              <p:ext uri="{D42A27DB-BD31-4B8C-83A1-F6EECF244321}">
                <p14:modId xmlns:p14="http://schemas.microsoft.com/office/powerpoint/2010/main" val="3298982823"/>
              </p:ext>
            </p:extLst>
          </p:nvPr>
        </p:nvGraphicFramePr>
        <p:xfrm>
          <a:off x="609600" y="1386513"/>
          <a:ext cx="10972802" cy="4783371"/>
        </p:xfrm>
        <a:graphic>
          <a:graphicData uri="http://schemas.openxmlformats.org/drawingml/2006/table">
            <a:tbl>
              <a:tblPr/>
              <a:tblGrid>
                <a:gridCol w="1962498">
                  <a:extLst>
                    <a:ext uri="{9D8B030D-6E8A-4147-A177-3AD203B41FA5}">
                      <a16:colId xmlns:a16="http://schemas.microsoft.com/office/drawing/2014/main" val="4004957067"/>
                    </a:ext>
                  </a:extLst>
                </a:gridCol>
                <a:gridCol w="744890">
                  <a:extLst>
                    <a:ext uri="{9D8B030D-6E8A-4147-A177-3AD203B41FA5}">
                      <a16:colId xmlns:a16="http://schemas.microsoft.com/office/drawing/2014/main" val="1692003091"/>
                    </a:ext>
                  </a:extLst>
                </a:gridCol>
                <a:gridCol w="816514">
                  <a:extLst>
                    <a:ext uri="{9D8B030D-6E8A-4147-A177-3AD203B41FA5}">
                      <a16:colId xmlns:a16="http://schemas.microsoft.com/office/drawing/2014/main" val="3325666226"/>
                    </a:ext>
                  </a:extLst>
                </a:gridCol>
                <a:gridCol w="744890">
                  <a:extLst>
                    <a:ext uri="{9D8B030D-6E8A-4147-A177-3AD203B41FA5}">
                      <a16:colId xmlns:a16="http://schemas.microsoft.com/office/drawing/2014/main" val="1339931487"/>
                    </a:ext>
                  </a:extLst>
                </a:gridCol>
                <a:gridCol w="744890">
                  <a:extLst>
                    <a:ext uri="{9D8B030D-6E8A-4147-A177-3AD203B41FA5}">
                      <a16:colId xmlns:a16="http://schemas.microsoft.com/office/drawing/2014/main" val="4226021791"/>
                    </a:ext>
                  </a:extLst>
                </a:gridCol>
                <a:gridCol w="744890">
                  <a:extLst>
                    <a:ext uri="{9D8B030D-6E8A-4147-A177-3AD203B41FA5}">
                      <a16:colId xmlns:a16="http://schemas.microsoft.com/office/drawing/2014/main" val="1238277718"/>
                    </a:ext>
                  </a:extLst>
                </a:gridCol>
                <a:gridCol w="744890">
                  <a:extLst>
                    <a:ext uri="{9D8B030D-6E8A-4147-A177-3AD203B41FA5}">
                      <a16:colId xmlns:a16="http://schemas.microsoft.com/office/drawing/2014/main" val="2171053839"/>
                    </a:ext>
                  </a:extLst>
                </a:gridCol>
                <a:gridCol w="744890">
                  <a:extLst>
                    <a:ext uri="{9D8B030D-6E8A-4147-A177-3AD203B41FA5}">
                      <a16:colId xmlns:a16="http://schemas.microsoft.com/office/drawing/2014/main" val="1355081907"/>
                    </a:ext>
                  </a:extLst>
                </a:gridCol>
                <a:gridCol w="744890">
                  <a:extLst>
                    <a:ext uri="{9D8B030D-6E8A-4147-A177-3AD203B41FA5}">
                      <a16:colId xmlns:a16="http://schemas.microsoft.com/office/drawing/2014/main" val="3548550021"/>
                    </a:ext>
                  </a:extLst>
                </a:gridCol>
                <a:gridCol w="744890">
                  <a:extLst>
                    <a:ext uri="{9D8B030D-6E8A-4147-A177-3AD203B41FA5}">
                      <a16:colId xmlns:a16="http://schemas.microsoft.com/office/drawing/2014/main" val="500955807"/>
                    </a:ext>
                  </a:extLst>
                </a:gridCol>
                <a:gridCol w="744890">
                  <a:extLst>
                    <a:ext uri="{9D8B030D-6E8A-4147-A177-3AD203B41FA5}">
                      <a16:colId xmlns:a16="http://schemas.microsoft.com/office/drawing/2014/main" val="3303937078"/>
                    </a:ext>
                  </a:extLst>
                </a:gridCol>
                <a:gridCol w="744890">
                  <a:extLst>
                    <a:ext uri="{9D8B030D-6E8A-4147-A177-3AD203B41FA5}">
                      <a16:colId xmlns:a16="http://schemas.microsoft.com/office/drawing/2014/main" val="269828972"/>
                    </a:ext>
                  </a:extLst>
                </a:gridCol>
                <a:gridCol w="744890">
                  <a:extLst>
                    <a:ext uri="{9D8B030D-6E8A-4147-A177-3AD203B41FA5}">
                      <a16:colId xmlns:a16="http://schemas.microsoft.com/office/drawing/2014/main" val="1737131582"/>
                    </a:ext>
                  </a:extLst>
                </a:gridCol>
              </a:tblGrid>
              <a:tr h="192189">
                <a:tc>
                  <a:txBody>
                    <a:bodyPr/>
                    <a:lstStyle/>
                    <a:p>
                      <a:pPr algn="ctr" fontAlgn="ctr"/>
                      <a:r>
                        <a:rPr lang="en-US" sz="800" b="0" i="0" u="none" strike="noStrike">
                          <a:solidFill>
                            <a:srgbClr val="000000"/>
                          </a:solidFill>
                          <a:effectLst/>
                          <a:latin typeface="Arial" panose="020B0604020202020204" pitchFamily="34" charset="0"/>
                        </a:rPr>
                        <a:t>5/1/2018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186381293"/>
                  </a:ext>
                </a:extLst>
              </a:tr>
              <a:tr h="555213">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24 month contract (UFC)</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3171268952"/>
                  </a:ext>
                </a:extLst>
              </a:tr>
              <a:tr h="192189">
                <a:tc>
                  <a:txBody>
                    <a:bodyPr/>
                    <a:lstStyle/>
                    <a:p>
                      <a:pPr algn="ctr" fontAlgn="ctr"/>
                      <a:r>
                        <a:rPr lang="en-US" sz="800" b="1" i="0" u="none" strike="noStrike">
                          <a:solidFill>
                            <a:srgbClr val="6D6E71"/>
                          </a:solidFill>
                          <a:effectLst/>
                          <a:latin typeface="Arial" panose="020B0604020202020204" pitchFamily="34" charset="0"/>
                        </a:rPr>
                        <a:t>iPad Air 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31654708"/>
                  </a:ext>
                </a:extLst>
              </a:tr>
              <a:tr h="192189">
                <a:tc>
                  <a:txBody>
                    <a:bodyPr/>
                    <a:lstStyle/>
                    <a:p>
                      <a:pPr algn="ctr" fontAlgn="ctr"/>
                      <a:r>
                        <a:rPr lang="pl-PL" sz="800" b="1" i="0" u="none" strike="noStrike">
                          <a:solidFill>
                            <a:srgbClr val="6D6E71"/>
                          </a:solidFill>
                          <a:effectLst/>
                          <a:latin typeface="Arial" panose="020B0604020202020204" pitchFamily="34" charset="0"/>
                        </a:rPr>
                        <a:t>iPad Mini 4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75787183"/>
                  </a:ext>
                </a:extLst>
              </a:tr>
              <a:tr h="192189">
                <a:tc>
                  <a:txBody>
                    <a:bodyPr/>
                    <a:lstStyle/>
                    <a:p>
                      <a:pPr algn="ctr" fontAlgn="ctr"/>
                      <a:r>
                        <a:rPr lang="en-US" sz="800" b="1" i="0" u="none" strike="noStrike">
                          <a:solidFill>
                            <a:srgbClr val="6D6E71"/>
                          </a:solidFill>
                          <a:effectLst/>
                          <a:latin typeface="Arial" panose="020B0604020202020204" pitchFamily="34" charset="0"/>
                        </a:rPr>
                        <a:t>iPad Pro 12.9"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$38.74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$30.42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$929.99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995053737"/>
                  </a:ext>
                </a:extLst>
              </a:tr>
              <a:tr h="192189">
                <a:tc>
                  <a:txBody>
                    <a:bodyPr/>
                    <a:lstStyle/>
                    <a:p>
                      <a:pPr algn="ctr" fontAlgn="ctr"/>
                      <a:r>
                        <a:rPr lang="es-ES" sz="800" b="1" i="0" u="none" strike="noStrike">
                          <a:solidFill>
                            <a:srgbClr val="6D6E71"/>
                          </a:solidFill>
                          <a:effectLst/>
                          <a:latin typeface="Arial" panose="020B0604020202020204" pitchFamily="34" charset="0"/>
                        </a:rPr>
                        <a:t>iPad 9.7" (32 GB) (2018)</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$309.99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$27.99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$459.99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076364328"/>
                  </a:ext>
                </a:extLst>
              </a:tr>
              <a:tr h="192189">
                <a:tc>
                  <a:txBody>
                    <a:bodyPr/>
                    <a:lstStyle/>
                    <a:p>
                      <a:pPr algn="ctr" fontAlgn="ctr"/>
                      <a:r>
                        <a:rPr lang="en-US" sz="800" b="1" i="0" u="none" strike="noStrike">
                          <a:solidFill>
                            <a:srgbClr val="6D6E71"/>
                          </a:solidFill>
                          <a:effectLst/>
                          <a:latin typeface="Arial" panose="020B0604020202020204" pitchFamily="34" charset="0"/>
                        </a:rPr>
                        <a:t>iPad Pro 10.5" (64 GB) (2017)</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$629.99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$28.33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$779.99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545592979"/>
                  </a:ext>
                </a:extLst>
              </a:tr>
              <a:tr h="192189">
                <a:tc>
                  <a:txBody>
                    <a:bodyPr/>
                    <a:lstStyle/>
                    <a:p>
                      <a:pPr algn="ctr" fontAlgn="ctr"/>
                      <a:r>
                        <a:rPr lang="en-US" sz="800" b="1" i="0" u="none" strike="noStrike">
                          <a:solidFill>
                            <a:srgbClr val="6D6E71"/>
                          </a:solidFill>
                          <a:effectLst/>
                          <a:latin typeface="Arial" panose="020B0604020202020204" pitchFamily="34" charset="0"/>
                        </a:rPr>
                        <a:t>Galaxy Tab S3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$29.16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28581456"/>
                  </a:ext>
                </a:extLst>
              </a:tr>
              <a:tr h="192189">
                <a:tc>
                  <a:txBody>
                    <a:bodyPr/>
                    <a:lstStyle/>
                    <a:p>
                      <a:pPr algn="ctr" fontAlgn="ctr"/>
                      <a:r>
                        <a:rPr lang="pt-BR" sz="800" b="1" i="0" u="none" strike="noStrike">
                          <a:solidFill>
                            <a:srgbClr val="6D6E71"/>
                          </a:solidFill>
                          <a:effectLst/>
                          <a:latin typeface="Arial" panose="020B0604020202020204" pitchFamily="34" charset="0"/>
                        </a:rPr>
                        <a:t>Galaxy Tab E 8"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115306033"/>
                  </a:ext>
                </a:extLst>
              </a:tr>
              <a:tr h="192189">
                <a:tc>
                  <a:txBody>
                    <a:bodyPr/>
                    <a:lstStyle/>
                    <a:p>
                      <a:pPr algn="ctr" fontAlgn="ctr"/>
                      <a:r>
                        <a:rPr lang="pt-BR" sz="800" b="1" i="0" u="none" strike="noStrike">
                          <a:solidFill>
                            <a:srgbClr val="6D6E71"/>
                          </a:solidFill>
                          <a:effectLst/>
                          <a:latin typeface="Arial" panose="020B0604020202020204" pitchFamily="34" charset="0"/>
                        </a:rPr>
                        <a:t>Galaxy Tab 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$8.34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499638121"/>
                  </a:ext>
                </a:extLst>
              </a:tr>
              <a:tr h="192189">
                <a:tc>
                  <a:txBody>
                    <a:bodyPr/>
                    <a:lstStyle/>
                    <a:p>
                      <a:pPr algn="ctr" fontAlgn="ctr"/>
                      <a:r>
                        <a:rPr lang="en-US" sz="800" b="1" i="0" u="none" strike="noStrike">
                          <a:solidFill>
                            <a:srgbClr val="6D6E71"/>
                          </a:solidFill>
                          <a:effectLst/>
                          <a:latin typeface="Arial" panose="020B0604020202020204" pitchFamily="34" charset="0"/>
                        </a:rPr>
                        <a:t>Galaxy Tab S2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$599.99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41128908"/>
                  </a:ext>
                </a:extLst>
              </a:tr>
              <a:tr h="192189">
                <a:tc>
                  <a:txBody>
                    <a:bodyPr/>
                    <a:lstStyle/>
                    <a:p>
                      <a:pPr algn="ctr" fontAlgn="ctr"/>
                      <a:r>
                        <a:rPr lang="en-US" sz="800" b="1" i="0" u="none" strike="noStrike">
                          <a:solidFill>
                            <a:srgbClr val="6D6E71"/>
                          </a:solidFill>
                          <a:effectLst/>
                          <a:latin typeface="Arial" panose="020B0604020202020204" pitchFamily="34" charset="0"/>
                        </a:rPr>
                        <a:t>Ellipsis 8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663761836"/>
                  </a:ext>
                </a:extLst>
              </a:tr>
              <a:tr h="192189">
                <a:tc>
                  <a:txBody>
                    <a:bodyPr/>
                    <a:lstStyle/>
                    <a:p>
                      <a:pPr algn="ctr" fontAlgn="ctr"/>
                      <a:r>
                        <a:rPr lang="en-US" sz="800" b="1" i="0" u="none" strike="noStrike">
                          <a:solidFill>
                            <a:srgbClr val="6D6E71"/>
                          </a:solidFill>
                          <a:effectLst/>
                          <a:latin typeface="Arial" panose="020B0604020202020204" pitchFamily="34" charset="0"/>
                        </a:rPr>
                        <a:t>Ellipsis 10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$12.49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021087254"/>
                  </a:ext>
                </a:extLst>
              </a:tr>
              <a:tr h="192189">
                <a:tc>
                  <a:txBody>
                    <a:bodyPr/>
                    <a:lstStyle/>
                    <a:p>
                      <a:pPr algn="ctr" fontAlgn="ctr"/>
                      <a:r>
                        <a:rPr lang="en-US" sz="800" b="1" i="0" u="none" strike="noStrike">
                          <a:solidFill>
                            <a:srgbClr val="6D6E71"/>
                          </a:solidFill>
                          <a:effectLst/>
                          <a:latin typeface="Arial" panose="020B0604020202020204" pitchFamily="34" charset="0"/>
                        </a:rPr>
                        <a:t>GizmoTab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533768946"/>
                  </a:ext>
                </a:extLst>
              </a:tr>
              <a:tr h="192189">
                <a:tc>
                  <a:txBody>
                    <a:bodyPr/>
                    <a:lstStyle/>
                    <a:p>
                      <a:pPr algn="ctr" fontAlgn="ctr"/>
                      <a:r>
                        <a:rPr lang="en-US" sz="800" b="1" i="0" u="none" strike="noStrike">
                          <a:solidFill>
                            <a:srgbClr val="6D6E71"/>
                          </a:solidFill>
                          <a:effectLst/>
                          <a:latin typeface="Arial" panose="020B0604020202020204" pitchFamily="34" charset="0"/>
                        </a:rPr>
                        <a:t>Asus Zen10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$13.74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16597902"/>
                  </a:ext>
                </a:extLst>
              </a:tr>
              <a:tr h="192189">
                <a:tc>
                  <a:txBody>
                    <a:bodyPr/>
                    <a:lstStyle/>
                    <a:p>
                      <a:pPr algn="ctr" fontAlgn="ctr"/>
                      <a:r>
                        <a:rPr lang="en-US" sz="800" b="1" i="0" u="none" strike="noStrike">
                          <a:solidFill>
                            <a:srgbClr val="6D6E71"/>
                          </a:solidFill>
                          <a:effectLst/>
                          <a:latin typeface="Arial" panose="020B0604020202020204" pitchFamily="34" charset="0"/>
                        </a:rPr>
                        <a:t>Asus Zen8s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$10.41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FF0000"/>
                          </a:solidFill>
                          <a:effectLst/>
                          <a:latin typeface="Arial" panose="020B0604020202020204" pitchFamily="34" charset="0"/>
                        </a:rPr>
                        <a:t> $99.99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56044710"/>
                  </a:ext>
                </a:extLst>
              </a:tr>
              <a:tr h="192189">
                <a:tc>
                  <a:txBody>
                    <a:bodyPr/>
                    <a:lstStyle/>
                    <a:p>
                      <a:pPr algn="ctr" fontAlgn="ctr"/>
                      <a:r>
                        <a:rPr lang="pt-BR" sz="800" b="1" i="0" u="none" strike="noStrike">
                          <a:solidFill>
                            <a:srgbClr val="6D6E71"/>
                          </a:solidFill>
                          <a:effectLst/>
                          <a:latin typeface="Arial" panose="020B0604020202020204" pitchFamily="34" charset="0"/>
                        </a:rPr>
                        <a:t>Lenovo Moto Tab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88759774"/>
                  </a:ext>
                </a:extLst>
              </a:tr>
              <a:tr h="192189">
                <a:tc>
                  <a:txBody>
                    <a:bodyPr/>
                    <a:lstStyle/>
                    <a:p>
                      <a:pPr algn="ctr" fontAlgn="ctr"/>
                      <a:r>
                        <a:rPr lang="en-US" sz="800" b="1" i="0" u="none" strike="noStrike">
                          <a:solidFill>
                            <a:srgbClr val="6D6E71"/>
                          </a:solidFill>
                          <a:effectLst/>
                          <a:latin typeface="Arial" panose="020B0604020202020204" pitchFamily="34" charset="0"/>
                        </a:rPr>
                        <a:t>Alcatel A30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$144.00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52477898"/>
                  </a:ext>
                </a:extLst>
              </a:tr>
              <a:tr h="192189">
                <a:tc>
                  <a:txBody>
                    <a:bodyPr/>
                    <a:lstStyle/>
                    <a:p>
                      <a:pPr algn="ctr" fontAlgn="ctr"/>
                      <a:r>
                        <a:rPr lang="fr-FR" sz="800" b="1" i="0" u="none" strike="noStrike">
                          <a:solidFill>
                            <a:srgbClr val="6D6E71"/>
                          </a:solidFill>
                          <a:effectLst/>
                          <a:latin typeface="Arial" panose="020B0604020202020204" pitchFamily="34" charset="0"/>
                        </a:rPr>
                        <a:t>LG G Pad™ X2 8.0 PLUS</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$240.00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65979320"/>
                  </a:ext>
                </a:extLst>
              </a:tr>
              <a:tr h="192189">
                <a:tc>
                  <a:txBody>
                    <a:bodyPr/>
                    <a:lstStyle/>
                    <a:p>
                      <a:pPr algn="ctr" fontAlgn="ctr"/>
                      <a:r>
                        <a:rPr lang="en-US" sz="800" b="1" i="0" u="none" strike="noStrike">
                          <a:solidFill>
                            <a:srgbClr val="6D6E71"/>
                          </a:solidFill>
                          <a:effectLst/>
                          <a:latin typeface="Arial" panose="020B0604020202020204" pitchFamily="34" charset="0"/>
                        </a:rPr>
                        <a:t>AT&amp;T Primetime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$205.00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620473807"/>
                  </a:ext>
                </a:extLst>
              </a:tr>
              <a:tr h="192189">
                <a:tc>
                  <a:txBody>
                    <a:bodyPr/>
                    <a:lstStyle/>
                    <a:p>
                      <a:pPr algn="ctr" fontAlgn="ctr"/>
                      <a:r>
                        <a:rPr lang="it-IT" sz="800" b="1" i="0" u="none" strike="noStrike">
                          <a:solidFill>
                            <a:srgbClr val="6D6E71"/>
                          </a:solidFill>
                          <a:effectLst/>
                          <a:latin typeface="Arial" panose="020B0604020202020204" pitchFamily="34" charset="0"/>
                        </a:rPr>
                        <a:t>Alcatel Pixi 7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8875744"/>
                  </a:ext>
                </a:extLst>
              </a:tr>
              <a:tr h="192189">
                <a:tc>
                  <a:txBody>
                    <a:bodyPr/>
                    <a:lstStyle/>
                    <a:p>
                      <a:pPr algn="ctr" fontAlgn="ctr"/>
                      <a:r>
                        <a:rPr lang="en-US" sz="800" b="1" i="0" u="none" strike="noStrike">
                          <a:solidFill>
                            <a:srgbClr val="6D6E71"/>
                          </a:solidFill>
                          <a:effectLst/>
                          <a:latin typeface="Arial" panose="020B0604020202020204" pitchFamily="34" charset="0"/>
                        </a:rPr>
                        <a:t>Galaxy Tab A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$11.83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$384.00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040373660"/>
                  </a:ext>
                </a:extLst>
              </a:tr>
              <a:tr h="192189">
                <a:tc>
                  <a:txBody>
                    <a:bodyPr/>
                    <a:lstStyle/>
                    <a:p>
                      <a:pPr algn="ctr" fontAlgn="ctr"/>
                      <a:r>
                        <a:rPr lang="en-US" sz="800" b="1" i="0" u="none" strike="noStrike">
                          <a:solidFill>
                            <a:srgbClr val="6D6E71"/>
                          </a:solidFill>
                          <a:effectLst/>
                          <a:latin typeface="Arial" panose="020B0604020202020204" pitchFamily="34" charset="0"/>
                        </a:rPr>
                        <a:t>Slate 8"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975635271"/>
                  </a:ext>
                </a:extLst>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$15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a:extLst>
              <a:ext uri="{FF2B5EF4-FFF2-40B4-BE49-F238E27FC236}">
                <a16:creationId xmlns:a16="http://schemas.microsoft.com/office/drawing/2014/main" id="{057A6935-370E-4099-BB8F-E7E33A9C285D}"/>
              </a:ext>
            </a:extLst>
          </p:cNvPr>
          <p:cNvGraphicFramePr>
            <a:graphicFrameLocks noGrp="1"/>
          </p:cNvGraphicFramePr>
          <p:nvPr>
            <p:extLst>
              <p:ext uri="{D42A27DB-BD31-4B8C-83A1-F6EECF244321}">
                <p14:modId xmlns:p14="http://schemas.microsoft.com/office/powerpoint/2010/main" val="191150046"/>
              </p:ext>
            </p:extLst>
          </p:nvPr>
        </p:nvGraphicFramePr>
        <p:xfrm>
          <a:off x="609600" y="1378010"/>
          <a:ext cx="10972796" cy="4791879"/>
        </p:xfrm>
        <a:graphic>
          <a:graphicData uri="http://schemas.openxmlformats.org/drawingml/2006/table">
            <a:tbl>
              <a:tblPr/>
              <a:tblGrid>
                <a:gridCol w="2105426">
                  <a:extLst>
                    <a:ext uri="{9D8B030D-6E8A-4147-A177-3AD203B41FA5}">
                      <a16:colId xmlns:a16="http://schemas.microsoft.com/office/drawing/2014/main" val="982364508"/>
                    </a:ext>
                  </a:extLst>
                </a:gridCol>
                <a:gridCol w="799139">
                  <a:extLst>
                    <a:ext uri="{9D8B030D-6E8A-4147-A177-3AD203B41FA5}">
                      <a16:colId xmlns:a16="http://schemas.microsoft.com/office/drawing/2014/main" val="298759489"/>
                    </a:ext>
                  </a:extLst>
                </a:gridCol>
                <a:gridCol w="875980">
                  <a:extLst>
                    <a:ext uri="{9D8B030D-6E8A-4147-A177-3AD203B41FA5}">
                      <a16:colId xmlns:a16="http://schemas.microsoft.com/office/drawing/2014/main" val="2376146176"/>
                    </a:ext>
                  </a:extLst>
                </a:gridCol>
                <a:gridCol w="799139">
                  <a:extLst>
                    <a:ext uri="{9D8B030D-6E8A-4147-A177-3AD203B41FA5}">
                      <a16:colId xmlns:a16="http://schemas.microsoft.com/office/drawing/2014/main" val="920305837"/>
                    </a:ext>
                  </a:extLst>
                </a:gridCol>
                <a:gridCol w="799139">
                  <a:extLst>
                    <a:ext uri="{9D8B030D-6E8A-4147-A177-3AD203B41FA5}">
                      <a16:colId xmlns:a16="http://schemas.microsoft.com/office/drawing/2014/main" val="863340101"/>
                    </a:ext>
                  </a:extLst>
                </a:gridCol>
                <a:gridCol w="799139">
                  <a:extLst>
                    <a:ext uri="{9D8B030D-6E8A-4147-A177-3AD203B41FA5}">
                      <a16:colId xmlns:a16="http://schemas.microsoft.com/office/drawing/2014/main" val="2013384651"/>
                    </a:ext>
                  </a:extLst>
                </a:gridCol>
                <a:gridCol w="799139">
                  <a:extLst>
                    <a:ext uri="{9D8B030D-6E8A-4147-A177-3AD203B41FA5}">
                      <a16:colId xmlns:a16="http://schemas.microsoft.com/office/drawing/2014/main" val="2433523109"/>
                    </a:ext>
                  </a:extLst>
                </a:gridCol>
                <a:gridCol w="799139">
                  <a:extLst>
                    <a:ext uri="{9D8B030D-6E8A-4147-A177-3AD203B41FA5}">
                      <a16:colId xmlns:a16="http://schemas.microsoft.com/office/drawing/2014/main" val="1254925314"/>
                    </a:ext>
                  </a:extLst>
                </a:gridCol>
                <a:gridCol w="799139">
                  <a:extLst>
                    <a:ext uri="{9D8B030D-6E8A-4147-A177-3AD203B41FA5}">
                      <a16:colId xmlns:a16="http://schemas.microsoft.com/office/drawing/2014/main" val="3846257423"/>
                    </a:ext>
                  </a:extLst>
                </a:gridCol>
                <a:gridCol w="799139">
                  <a:extLst>
                    <a:ext uri="{9D8B030D-6E8A-4147-A177-3AD203B41FA5}">
                      <a16:colId xmlns:a16="http://schemas.microsoft.com/office/drawing/2014/main" val="3400286413"/>
                    </a:ext>
                  </a:extLst>
                </a:gridCol>
                <a:gridCol w="799139">
                  <a:extLst>
                    <a:ext uri="{9D8B030D-6E8A-4147-A177-3AD203B41FA5}">
                      <a16:colId xmlns:a16="http://schemas.microsoft.com/office/drawing/2014/main" val="3693498196"/>
                    </a:ext>
                  </a:extLst>
                </a:gridCol>
                <a:gridCol w="799139">
                  <a:extLst>
                    <a:ext uri="{9D8B030D-6E8A-4147-A177-3AD203B41FA5}">
                      <a16:colId xmlns:a16="http://schemas.microsoft.com/office/drawing/2014/main" val="2669224637"/>
                    </a:ext>
                  </a:extLst>
                </a:gridCol>
              </a:tblGrid>
              <a:tr h="228790">
                <a:tc>
                  <a:txBody>
                    <a:bodyPr/>
                    <a:lstStyle/>
                    <a:p>
                      <a:pPr algn="ctr" fontAlgn="ctr"/>
                      <a:r>
                        <a:rPr lang="en-US" sz="800" b="0" i="0" u="none" strike="noStrike">
                          <a:solidFill>
                            <a:srgbClr val="000000"/>
                          </a:solidFill>
                          <a:effectLst/>
                          <a:latin typeface="Arial" panose="020B0604020202020204" pitchFamily="34" charset="0"/>
                        </a:rPr>
                        <a:t>5/1/2018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005013071"/>
                  </a:ext>
                </a:extLst>
              </a:tr>
              <a:tr h="444869">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2yr.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Monthly          (24 Mo.)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669F"/>
                    </a:solidFill>
                  </a:tcPr>
                </a:tc>
                <a:tc>
                  <a:txBody>
                    <a:bodyPr/>
                    <a:lstStyle/>
                    <a:p>
                      <a:pPr algn="ctr" fontAlgn="ctr"/>
                      <a:r>
                        <a:rPr lang="en-US" sz="800" b="1" i="0" u="none" strike="noStrike">
                          <a:solidFill>
                            <a:srgbClr val="FFFFFF"/>
                          </a:solidFill>
                          <a:effectLst/>
                          <a:latin typeface="Arial" panose="020B0604020202020204" pitchFamily="34" charset="0"/>
                        </a:rPr>
                        <a:t>Monthly (18 Mo.)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tc>
                  <a:txBody>
                    <a:bodyPr/>
                    <a:lstStyle/>
                    <a:p>
                      <a:pPr algn="ctr" fontAlgn="ctr"/>
                      <a:r>
                        <a:rPr lang="en-US" sz="800" b="1" i="0" u="none" strike="noStrike">
                          <a:solidFill>
                            <a:srgbClr val="FFFFFF"/>
                          </a:solidFill>
                          <a:effectLst/>
                          <a:latin typeface="Arial" panose="020B0604020202020204" pitchFamily="34" charset="0"/>
                        </a:rPr>
                        <a:t>Money Down</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A9A4D"/>
                    </a:solidFill>
                  </a:tcPr>
                </a:tc>
                <a:extLst>
                  <a:ext uri="{0D108BD9-81ED-4DB2-BD59-A6C34878D82A}">
                    <a16:rowId xmlns:a16="http://schemas.microsoft.com/office/drawing/2014/main" val="2822793893"/>
                  </a:ext>
                </a:extLst>
              </a:tr>
              <a:tr h="228790">
                <a:tc>
                  <a:txBody>
                    <a:bodyPr/>
                    <a:lstStyle/>
                    <a:p>
                      <a:pPr algn="ctr" fontAlgn="ctr"/>
                      <a:r>
                        <a:rPr lang="en-US" sz="800" b="1" i="0" u="none" strike="noStrike">
                          <a:solidFill>
                            <a:srgbClr val="6D6E71"/>
                          </a:solidFill>
                          <a:effectLst/>
                          <a:latin typeface="Arial" panose="020B0604020202020204" pitchFamily="34" charset="0"/>
                        </a:rPr>
                        <a:t>Coolpad Defiant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$100.00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$4.00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33507848"/>
                  </a:ext>
                </a:extLst>
              </a:tr>
              <a:tr h="228790">
                <a:tc>
                  <a:txBody>
                    <a:bodyPr/>
                    <a:lstStyle/>
                    <a:p>
                      <a:pPr algn="ctr" fontAlgn="ctr"/>
                      <a:r>
                        <a:rPr lang="en-US" sz="800" b="1" i="0" u="none" strike="noStrike">
                          <a:solidFill>
                            <a:srgbClr val="6D6E71"/>
                          </a:solidFill>
                          <a:effectLst/>
                          <a:latin typeface="Arial" panose="020B0604020202020204" pitchFamily="34" charset="0"/>
                        </a:rPr>
                        <a:t>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$175.00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73394455"/>
                  </a:ext>
                </a:extLst>
              </a:tr>
              <a:tr h="228790">
                <a:tc>
                  <a:txBody>
                    <a:bodyPr/>
                    <a:lstStyle/>
                    <a:p>
                      <a:pPr algn="ctr" fontAlgn="ctr"/>
                      <a:r>
                        <a:rPr lang="en-US" sz="800" b="1" i="0" u="none" strike="noStrike">
                          <a:solidFill>
                            <a:srgbClr val="6D6E71"/>
                          </a:solidFill>
                          <a:effectLst/>
                          <a:latin typeface="Arial" panose="020B0604020202020204" pitchFamily="34" charset="0"/>
                        </a:rPr>
                        <a:t>Galaxy J3 2017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$7.50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54081478"/>
                  </a:ext>
                </a:extLst>
              </a:tr>
              <a:tr h="228790">
                <a:tc>
                  <a:txBody>
                    <a:bodyPr/>
                    <a:lstStyle/>
                    <a:p>
                      <a:pPr algn="ctr" fontAlgn="ctr"/>
                      <a:r>
                        <a:rPr lang="en-US" sz="800" b="1" i="0" u="none" strike="noStrike">
                          <a:solidFill>
                            <a:srgbClr val="6D6E71"/>
                          </a:solidFill>
                          <a:effectLst/>
                          <a:latin typeface="Arial" panose="020B0604020202020204" pitchFamily="34" charset="0"/>
                        </a:rPr>
                        <a:t>LG X Venture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$13.75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$329.99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07347591"/>
                  </a:ext>
                </a:extLst>
              </a:tr>
              <a:tr h="228790">
                <a:tc>
                  <a:txBody>
                    <a:bodyPr/>
                    <a:lstStyle/>
                    <a:p>
                      <a:pPr algn="ctr" fontAlgn="ctr"/>
                      <a:r>
                        <a:rPr lang="en-US" sz="800" b="1" i="0" u="none" strike="noStrike">
                          <a:solidFill>
                            <a:srgbClr val="6D6E71"/>
                          </a:solidFill>
                          <a:effectLst/>
                          <a:latin typeface="Arial" panose="020B0604020202020204" pitchFamily="34" charset="0"/>
                        </a:rPr>
                        <a:t>LG K20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921260014"/>
                  </a:ext>
                </a:extLst>
              </a:tr>
              <a:tr h="228790">
                <a:tc>
                  <a:txBody>
                    <a:bodyPr/>
                    <a:lstStyle/>
                    <a:p>
                      <a:pPr algn="ctr" fontAlgn="ctr"/>
                      <a:r>
                        <a:rPr lang="en-US" sz="800" b="1" i="0" u="none" strike="noStrike">
                          <a:solidFill>
                            <a:srgbClr val="6D6E71"/>
                          </a:solidFill>
                          <a:effectLst/>
                          <a:latin typeface="Arial" panose="020B0604020202020204" pitchFamily="34" charset="0"/>
                        </a:rPr>
                        <a:t>ZenFone V Live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049813738"/>
                  </a:ext>
                </a:extLst>
              </a:tr>
              <a:tr h="228790">
                <a:tc>
                  <a:txBody>
                    <a:bodyPr/>
                    <a:lstStyle/>
                    <a:p>
                      <a:pPr algn="ctr" fontAlgn="ctr"/>
                      <a:r>
                        <a:rPr lang="en-US" sz="800" b="1" i="0" u="none" strike="noStrike">
                          <a:solidFill>
                            <a:srgbClr val="6D6E71"/>
                          </a:solidFill>
                          <a:effectLst/>
                          <a:latin typeface="Arial" panose="020B0604020202020204" pitchFamily="34" charset="0"/>
                        </a:rPr>
                        <a:t>LG K20 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206892094"/>
                  </a:ext>
                </a:extLst>
              </a:tr>
              <a:tr h="228790">
                <a:tc>
                  <a:txBody>
                    <a:bodyPr/>
                    <a:lstStyle/>
                    <a:p>
                      <a:pPr algn="ctr" fontAlgn="ctr"/>
                      <a:r>
                        <a:rPr lang="es-ES" sz="800" b="1" i="0" u="none" strike="noStrike">
                          <a:solidFill>
                            <a:srgbClr val="6D6E71"/>
                          </a:solidFill>
                          <a:effectLst/>
                          <a:latin typeface="Arial" panose="020B0604020202020204" pitchFamily="34" charset="0"/>
                        </a:rPr>
                        <a:t>Kyocera DuraForce XD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205524753"/>
                  </a:ext>
                </a:extLst>
              </a:tr>
              <a:tr h="228790">
                <a:tc>
                  <a:txBody>
                    <a:bodyPr/>
                    <a:lstStyle/>
                    <a:p>
                      <a:pPr algn="ctr" fontAlgn="ctr"/>
                      <a:r>
                        <a:rPr lang="en-US" sz="8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82280557"/>
                  </a:ext>
                </a:extLst>
              </a:tr>
              <a:tr h="228790">
                <a:tc>
                  <a:txBody>
                    <a:bodyPr/>
                    <a:lstStyle/>
                    <a:p>
                      <a:pPr algn="ctr" fontAlgn="ctr"/>
                      <a:r>
                        <a:rPr lang="en-US" sz="800" b="1" i="0" u="none" strike="noStrike">
                          <a:solidFill>
                            <a:srgbClr val="6D6E71"/>
                          </a:solidFill>
                          <a:effectLst/>
                          <a:latin typeface="Arial" panose="020B0604020202020204" pitchFamily="34" charset="0"/>
                        </a:rPr>
                        <a:t>Moto e4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1973483226"/>
                  </a:ext>
                </a:extLst>
              </a:tr>
              <a:tr h="228790">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07696964"/>
                  </a:ext>
                </a:extLst>
              </a:tr>
              <a:tr h="228790">
                <a:tc>
                  <a:txBody>
                    <a:bodyPr/>
                    <a:lstStyle/>
                    <a:p>
                      <a:pPr algn="ctr" fontAlgn="ctr"/>
                      <a:r>
                        <a:rPr lang="en-US" sz="8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96924098"/>
                  </a:ext>
                </a:extLst>
              </a:tr>
              <a:tr h="228790">
                <a:tc>
                  <a:txBody>
                    <a:bodyPr/>
                    <a:lstStyle/>
                    <a:p>
                      <a:pPr algn="ctr" fontAlgn="ctr"/>
                      <a:r>
                        <a:rPr lang="en-US" sz="800" b="1" i="0" u="none" strike="noStrike">
                          <a:solidFill>
                            <a:srgbClr val="6D6E71"/>
                          </a:solidFill>
                          <a:effectLst/>
                          <a:latin typeface="Arial" panose="020B0604020202020204" pitchFamily="34" charset="0"/>
                        </a:rPr>
                        <a:t>T-Mobile® REVVL®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$150.00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C2D9"/>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061332234"/>
                  </a:ext>
                </a:extLst>
              </a:tr>
              <a:tr h="228790">
                <a:tc>
                  <a:txBody>
                    <a:bodyPr/>
                    <a:lstStyle/>
                    <a:p>
                      <a:pPr algn="ctr" fontAlgn="ctr"/>
                      <a:r>
                        <a:rPr lang="en-US" sz="800" b="1" i="0" u="none" strike="noStrike">
                          <a:solidFill>
                            <a:srgbClr val="6D6E71"/>
                          </a:solidFill>
                          <a:effectLst/>
                          <a:latin typeface="Arial" panose="020B0604020202020204" pitchFamily="34" charset="0"/>
                        </a:rPr>
                        <a:t>HTC Bolt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3769921283"/>
                  </a:ext>
                </a:extLst>
              </a:tr>
              <a:tr h="228790">
                <a:tc>
                  <a:txBody>
                    <a:bodyPr/>
                    <a:lstStyle/>
                    <a:p>
                      <a:pPr algn="ctr" fontAlgn="ctr"/>
                      <a:r>
                        <a:rPr lang="en-US" sz="800" b="1" i="0" u="none" strike="noStrike">
                          <a:solidFill>
                            <a:srgbClr val="6D6E71"/>
                          </a:solidFill>
                          <a:effectLst/>
                          <a:latin typeface="Arial" panose="020B0604020202020204" pitchFamily="34" charset="0"/>
                        </a:rPr>
                        <a:t>LG Stylo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$30.00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792520260"/>
                  </a:ext>
                </a:extLst>
              </a:tr>
              <a:tr h="228790">
                <a:tc>
                  <a:txBody>
                    <a:bodyPr/>
                    <a:lstStyle/>
                    <a:p>
                      <a:pPr algn="ctr" fontAlgn="ctr"/>
                      <a:r>
                        <a:rPr lang="en-US" sz="800" b="1" i="0" u="none" strike="noStrike">
                          <a:solidFill>
                            <a:srgbClr val="6D6E71"/>
                          </a:solidFill>
                          <a:effectLst/>
                          <a:latin typeface="Arial" panose="020B0604020202020204" pitchFamily="34" charset="0"/>
                        </a:rPr>
                        <a:t>LG X Power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$11.25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$270.00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471464851"/>
                  </a:ext>
                </a:extLst>
              </a:tr>
              <a:tr h="228790">
                <a:tc>
                  <a:txBody>
                    <a:bodyPr/>
                    <a:lstStyle/>
                    <a:p>
                      <a:pPr algn="ctr" fontAlgn="ctr"/>
                      <a:r>
                        <a:rPr lang="en-US" sz="800" b="1" i="0" u="none" strike="noStrike">
                          <a:solidFill>
                            <a:srgbClr val="6D6E71"/>
                          </a:solidFill>
                          <a:effectLst/>
                          <a:latin typeface="Arial" panose="020B0604020202020204" pitchFamily="34" charset="0"/>
                        </a:rPr>
                        <a:t>LG Tribute HD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Free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$25.00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275123774"/>
                  </a:ext>
                </a:extLst>
              </a:tr>
              <a:tr h="228790">
                <a:tc>
                  <a:txBody>
                    <a:bodyPr/>
                    <a:lstStyle/>
                    <a:p>
                      <a:pPr algn="ctr" fontAlgn="ctr"/>
                      <a:r>
                        <a:rPr lang="en-US" sz="800" b="1" i="0" u="none" strike="noStrike">
                          <a:solidFill>
                            <a:srgbClr val="6D6E71"/>
                          </a:solidFill>
                          <a:effectLst/>
                          <a:latin typeface="Arial" panose="020B0604020202020204" pitchFamily="34" charset="0"/>
                        </a:rPr>
                        <a:t>LG Tribute Dynasty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$6.05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a:solidFill>
                            <a:srgbClr val="808080"/>
                          </a:solidFill>
                          <a:effectLst/>
                          <a:latin typeface="Arial" panose="020B0604020202020204" pitchFamily="34" charset="0"/>
                        </a:rPr>
                        <a:t> $145.00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tc>
                  <a:txBody>
                    <a:bodyPr/>
                    <a:lstStyle/>
                    <a:p>
                      <a:pPr algn="ctr" fontAlgn="ctr"/>
                      <a:r>
                        <a:rPr lang="en-US" sz="800" b="1" i="0" u="none" strike="noStrike" dirty="0">
                          <a:solidFill>
                            <a:srgbClr val="808080"/>
                          </a:solidFill>
                          <a:effectLst/>
                          <a:latin typeface="Arial" panose="020B0604020202020204" pitchFamily="34" charset="0"/>
                        </a:rPr>
                        <a:t> NA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DAB4"/>
                    </a:solidFill>
                  </a:tcPr>
                </a:tc>
                <a:extLst>
                  <a:ext uri="{0D108BD9-81ED-4DB2-BD59-A6C34878D82A}">
                    <a16:rowId xmlns:a16="http://schemas.microsoft.com/office/drawing/2014/main" val="2808682970"/>
                  </a:ext>
                </a:extLst>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3" name="Picture 2" descr="http://www.verizon.com/about/sites/default/files/styles/vzc_hero_slide/public/hero-slides/VZ_logo_850x640.jpg?itok=TLd1K7EO">
            <a:extLst>
              <a:ext uri="{FF2B5EF4-FFF2-40B4-BE49-F238E27FC236}">
                <a16:creationId xmlns:a16="http://schemas.microsoft.com/office/drawing/2014/main" id="{93CD5F46-D75D-434E-A8BD-BC9DFE1F1D62}"/>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350221" y="939094"/>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www.secureworldexpo.com/sites/secureworld/files/AT%26T%20Logo%20Image%20-%20Labeled%20for%20Reuse.png">
            <a:extLst>
              <a:ext uri="{FF2B5EF4-FFF2-40B4-BE49-F238E27FC236}">
                <a16:creationId xmlns:a16="http://schemas.microsoft.com/office/drawing/2014/main" id="{FFB51675-2830-4DF2-9E4A-655A43A5FEE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817567" y="802804"/>
            <a:ext cx="1143000" cy="57728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6C821FE0-4426-4BA3-AF79-4E5889639FB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4835" b="46470"/>
          <a:stretch/>
        </p:blipFill>
        <p:spPr>
          <a:xfrm>
            <a:off x="7885268" y="928169"/>
            <a:ext cx="1463040" cy="273515"/>
          </a:xfrm>
          <a:prstGeom prst="rect">
            <a:avLst/>
          </a:prstGeom>
        </p:spPr>
      </p:pic>
      <p:pic>
        <p:nvPicPr>
          <p:cNvPr id="21" name="Picture 20">
            <a:extLst>
              <a:ext uri="{FF2B5EF4-FFF2-40B4-BE49-F238E27FC236}">
                <a16:creationId xmlns:a16="http://schemas.microsoft.com/office/drawing/2014/main" id="{4B968FF7-143F-4DAA-8241-5C0AA244D00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59252" y="904994"/>
            <a:ext cx="1122998" cy="372904"/>
          </a:xfrm>
          <a:prstGeom prst="rect">
            <a:avLst/>
          </a:prstGeom>
        </p:spPr>
      </p:pic>
      <p:graphicFrame>
        <p:nvGraphicFramePr>
          <p:cNvPr id="2" name="Table 1">
            <a:extLst>
              <a:ext uri="{FF2B5EF4-FFF2-40B4-BE49-F238E27FC236}">
                <a16:creationId xmlns:a16="http://schemas.microsoft.com/office/drawing/2014/main" id="{F03A670C-48AA-433D-9D67-03011CAFBD43}"/>
              </a:ext>
            </a:extLst>
          </p:cNvPr>
          <p:cNvGraphicFramePr>
            <a:graphicFrameLocks noGrp="1"/>
          </p:cNvGraphicFramePr>
          <p:nvPr>
            <p:extLst>
              <p:ext uri="{D42A27DB-BD31-4B8C-83A1-F6EECF244321}">
                <p14:modId xmlns:p14="http://schemas.microsoft.com/office/powerpoint/2010/main" val="2411072272"/>
              </p:ext>
            </p:extLst>
          </p:nvPr>
        </p:nvGraphicFramePr>
        <p:xfrm>
          <a:off x="609600" y="1485899"/>
          <a:ext cx="10972800" cy="4693224"/>
        </p:xfrm>
        <a:graphic>
          <a:graphicData uri="http://schemas.openxmlformats.org/drawingml/2006/table">
            <a:tbl>
              <a:tblPr/>
              <a:tblGrid>
                <a:gridCol w="2396789">
                  <a:extLst>
                    <a:ext uri="{9D8B030D-6E8A-4147-A177-3AD203B41FA5}">
                      <a16:colId xmlns:a16="http://schemas.microsoft.com/office/drawing/2014/main" val="1308905123"/>
                    </a:ext>
                  </a:extLst>
                </a:gridCol>
                <a:gridCol w="2677663">
                  <a:extLst>
                    <a:ext uri="{9D8B030D-6E8A-4147-A177-3AD203B41FA5}">
                      <a16:colId xmlns:a16="http://schemas.microsoft.com/office/drawing/2014/main" val="4229392908"/>
                    </a:ext>
                  </a:extLst>
                </a:gridCol>
                <a:gridCol w="2078465">
                  <a:extLst>
                    <a:ext uri="{9D8B030D-6E8A-4147-A177-3AD203B41FA5}">
                      <a16:colId xmlns:a16="http://schemas.microsoft.com/office/drawing/2014/main" val="1615802129"/>
                    </a:ext>
                  </a:extLst>
                </a:gridCol>
                <a:gridCol w="1928666">
                  <a:extLst>
                    <a:ext uri="{9D8B030D-6E8A-4147-A177-3AD203B41FA5}">
                      <a16:colId xmlns:a16="http://schemas.microsoft.com/office/drawing/2014/main" val="1423873694"/>
                    </a:ext>
                  </a:extLst>
                </a:gridCol>
                <a:gridCol w="1891217">
                  <a:extLst>
                    <a:ext uri="{9D8B030D-6E8A-4147-A177-3AD203B41FA5}">
                      <a16:colId xmlns:a16="http://schemas.microsoft.com/office/drawing/2014/main" val="3513830115"/>
                    </a:ext>
                  </a:extLst>
                </a:gridCol>
              </a:tblGrid>
              <a:tr h="195551">
                <a:tc>
                  <a:txBody>
                    <a:bodyPr/>
                    <a:lstStyle/>
                    <a:p>
                      <a:pPr algn="ctr" fontAlgn="ctr"/>
                      <a:r>
                        <a:rPr lang="en-US" sz="800" b="0" i="0" u="none" strike="noStrike">
                          <a:solidFill>
                            <a:srgbClr val="000000"/>
                          </a:solidFill>
                          <a:effectLst/>
                          <a:latin typeface="Arial" panose="020B0604020202020204" pitchFamily="34" charset="0"/>
                        </a:rPr>
                        <a:t>5/1/2018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108231483"/>
                  </a:ext>
                </a:extLst>
              </a:tr>
              <a:tr h="195551">
                <a:tc>
                  <a:txBody>
                    <a:bodyPr/>
                    <a:lstStyle/>
                    <a:p>
                      <a:pPr algn="ctr" fontAlgn="ctr"/>
                      <a:r>
                        <a:rPr lang="en-US" sz="8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70C0"/>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8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2606827064"/>
                  </a:ext>
                </a:extLst>
              </a:tr>
              <a:tr h="195551">
                <a:tc>
                  <a:txBody>
                    <a:bodyPr/>
                    <a:lstStyle/>
                    <a:p>
                      <a:pPr algn="ctr" fontAlgn="ctr"/>
                      <a:r>
                        <a:rPr lang="en-US" sz="800" b="1" i="0" u="none" strike="noStrike">
                          <a:solidFill>
                            <a:srgbClr val="6D6E71"/>
                          </a:solidFill>
                          <a:effectLst/>
                          <a:latin typeface="Arial" panose="020B0604020202020204" pitchFamily="34" charset="0"/>
                        </a:rPr>
                        <a:t>Galaxy S9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235751780"/>
                  </a:ext>
                </a:extLst>
              </a:tr>
              <a:tr h="195551">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$696.00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12853461"/>
                  </a:ext>
                </a:extLst>
              </a:tr>
              <a:tr h="195551">
                <a:tc>
                  <a:txBody>
                    <a:bodyPr/>
                    <a:lstStyle/>
                    <a:p>
                      <a:pPr algn="ctr" fontAlgn="ctr"/>
                      <a:r>
                        <a:rPr lang="en-US" sz="800" b="1" i="0" u="none" strike="noStrike">
                          <a:solidFill>
                            <a:srgbClr val="6D6E71"/>
                          </a:solidFill>
                          <a:effectLst/>
                          <a:latin typeface="Arial" panose="020B0604020202020204" pitchFamily="34" charset="0"/>
                        </a:rPr>
                        <a:t>Galaxy S8+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$768.00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257786176"/>
                  </a:ext>
                </a:extLst>
              </a:tr>
              <a:tr h="195551">
                <a:tc>
                  <a:txBody>
                    <a:bodyPr/>
                    <a:lstStyle/>
                    <a:p>
                      <a:pPr algn="ctr" fontAlgn="ctr"/>
                      <a:r>
                        <a:rPr lang="en-US" sz="800" b="1" i="0" u="none" strike="noStrike">
                          <a:solidFill>
                            <a:srgbClr val="6D6E71"/>
                          </a:solidFill>
                          <a:effectLst/>
                          <a:latin typeface="Arial" panose="020B0604020202020204" pitchFamily="34" charset="0"/>
                        </a:rPr>
                        <a:t>Galaxy S7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$480.00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470609536"/>
                  </a:ext>
                </a:extLst>
              </a:tr>
              <a:tr h="195551">
                <a:tc>
                  <a:txBody>
                    <a:bodyPr/>
                    <a:lstStyle/>
                    <a:p>
                      <a:pPr algn="ctr" fontAlgn="ctr"/>
                      <a:r>
                        <a:rPr lang="en-US" sz="800" b="1" i="0" u="none" strike="noStrike">
                          <a:solidFill>
                            <a:srgbClr val="6D6E71"/>
                          </a:solidFill>
                          <a:effectLst/>
                          <a:latin typeface="Arial" panose="020B0604020202020204" pitchFamily="34" charset="0"/>
                        </a:rPr>
                        <a:t>Galaxy S6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03329563"/>
                  </a:ext>
                </a:extLst>
              </a:tr>
              <a:tr h="195551">
                <a:tc>
                  <a:txBody>
                    <a:bodyPr/>
                    <a:lstStyle/>
                    <a:p>
                      <a:pPr algn="ctr" fontAlgn="ctr"/>
                      <a:r>
                        <a:rPr lang="en-US" sz="800" b="1" i="0" u="none" strike="noStrike">
                          <a:solidFill>
                            <a:srgbClr val="6D6E71"/>
                          </a:solidFill>
                          <a:effectLst/>
                          <a:latin typeface="Arial" panose="020B0604020202020204" pitchFamily="34" charset="0"/>
                        </a:rPr>
                        <a:t>LG K20 V (15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$168.00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38635560"/>
                  </a:ext>
                </a:extLst>
              </a:tr>
              <a:tr h="195551">
                <a:tc>
                  <a:txBody>
                    <a:bodyPr/>
                    <a:lstStyle/>
                    <a:p>
                      <a:pPr algn="ctr" fontAlgn="ctr"/>
                      <a:r>
                        <a:rPr lang="en-US" sz="800" b="1" i="0" u="none" strike="noStrike">
                          <a:solidFill>
                            <a:srgbClr val="6D6E71"/>
                          </a:solidFill>
                          <a:effectLst/>
                          <a:latin typeface="Arial" panose="020B0604020202020204" pitchFamily="34" charset="0"/>
                        </a:rPr>
                        <a:t>LG Phoenix 3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388659577"/>
                  </a:ext>
                </a:extLst>
              </a:tr>
              <a:tr h="195551">
                <a:tc>
                  <a:txBody>
                    <a:bodyPr/>
                    <a:lstStyle/>
                    <a:p>
                      <a:pPr algn="ctr" fontAlgn="ctr"/>
                      <a:r>
                        <a:rPr lang="en-US" sz="800" b="1" i="0" u="none" strike="noStrike">
                          <a:solidFill>
                            <a:srgbClr val="6D6E71"/>
                          </a:solidFill>
                          <a:effectLst/>
                          <a:latin typeface="Arial" panose="020B0604020202020204" pitchFamily="34" charset="0"/>
                        </a:rPr>
                        <a:t>LG K8V (16GB)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93277989"/>
                  </a:ext>
                </a:extLst>
              </a:tr>
              <a:tr h="195551">
                <a:tc>
                  <a:txBody>
                    <a:bodyPr/>
                    <a:lstStyle/>
                    <a:p>
                      <a:pPr algn="ctr" fontAlgn="ctr"/>
                      <a:r>
                        <a:rPr lang="en-US" sz="800" b="1" i="0" u="none" strike="noStrike">
                          <a:solidFill>
                            <a:srgbClr val="6D6E71"/>
                          </a:solidFill>
                          <a:effectLst/>
                          <a:latin typeface="Arial" panose="020B0604020202020204" pitchFamily="34" charset="0"/>
                        </a:rPr>
                        <a:t>LG Zone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50961737"/>
                  </a:ext>
                </a:extLst>
              </a:tr>
              <a:tr h="195551">
                <a:tc>
                  <a:txBody>
                    <a:bodyPr/>
                    <a:lstStyle/>
                    <a:p>
                      <a:pPr algn="ctr" fontAlgn="ctr"/>
                      <a:r>
                        <a:rPr lang="en-US" sz="800" b="1" i="0" u="none" strike="noStrike">
                          <a:solidFill>
                            <a:srgbClr val="6D6E71"/>
                          </a:solidFill>
                          <a:effectLst/>
                          <a:latin typeface="Arial" panose="020B0604020202020204" pitchFamily="34" charset="0"/>
                        </a:rPr>
                        <a:t>LG G Vista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$192.00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29335876"/>
                  </a:ext>
                </a:extLst>
              </a:tr>
              <a:tr h="195551">
                <a:tc>
                  <a:txBody>
                    <a:bodyPr/>
                    <a:lstStyle/>
                    <a:p>
                      <a:pPr algn="ctr" fontAlgn="ctr"/>
                      <a:r>
                        <a:rPr lang="fr-FR" sz="800" b="1" i="0" u="none" strike="noStrike">
                          <a:solidFill>
                            <a:srgbClr val="6D6E71"/>
                          </a:solidFill>
                          <a:effectLst/>
                          <a:latin typeface="Arial" panose="020B0604020202020204" pitchFamily="34" charset="0"/>
                        </a:rPr>
                        <a:t>HTC Desire 530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4163902630"/>
                  </a:ext>
                </a:extLst>
              </a:tr>
              <a:tr h="195551">
                <a:tc>
                  <a:txBody>
                    <a:bodyPr/>
                    <a:lstStyle/>
                    <a:p>
                      <a:pPr algn="ctr" fontAlgn="ctr"/>
                      <a:r>
                        <a:rPr lang="en-US" sz="800" b="1" i="0" u="none" strike="noStrike">
                          <a:solidFill>
                            <a:srgbClr val="6D6E71"/>
                          </a:solidFill>
                          <a:effectLst/>
                          <a:latin typeface="Arial" panose="020B0604020202020204" pitchFamily="34" charset="0"/>
                        </a:rPr>
                        <a:t>Alcatel A30 Fierce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820688820"/>
                  </a:ext>
                </a:extLst>
              </a:tr>
              <a:tr h="195551">
                <a:tc>
                  <a:txBody>
                    <a:bodyPr/>
                    <a:lstStyle/>
                    <a:p>
                      <a:pPr algn="ctr" fontAlgn="ctr"/>
                      <a:r>
                        <a:rPr lang="fr-FR" sz="800" b="1" i="0" u="none" strike="noStrike">
                          <a:solidFill>
                            <a:srgbClr val="6D6E71"/>
                          </a:solidFill>
                          <a:effectLst/>
                          <a:latin typeface="Arial" panose="020B0604020202020204" pitchFamily="34" charset="0"/>
                        </a:rPr>
                        <a:t>LG Stylo 3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731052063"/>
                  </a:ext>
                </a:extLst>
              </a:tr>
              <a:tr h="195551">
                <a:tc>
                  <a:txBody>
                    <a:bodyPr/>
                    <a:lstStyle/>
                    <a:p>
                      <a:pPr algn="ctr" fontAlgn="ctr"/>
                      <a:r>
                        <a:rPr lang="en-US" sz="800" b="1" i="0" u="none" strike="noStrike">
                          <a:solidFill>
                            <a:srgbClr val="6D6E71"/>
                          </a:solidFill>
                          <a:effectLst/>
                          <a:latin typeface="Arial" panose="020B0604020202020204" pitchFamily="34" charset="0"/>
                        </a:rPr>
                        <a:t>iPhone 8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960660660"/>
                  </a:ext>
                </a:extLst>
              </a:tr>
              <a:tr h="195551">
                <a:tc>
                  <a:txBody>
                    <a:bodyPr/>
                    <a:lstStyle/>
                    <a:p>
                      <a:pPr algn="ctr" fontAlgn="ctr"/>
                      <a:r>
                        <a:rPr lang="fr-FR" sz="800" b="1" i="0" u="none" strike="noStrike">
                          <a:solidFill>
                            <a:srgbClr val="6D6E71"/>
                          </a:solidFill>
                          <a:effectLst/>
                          <a:latin typeface="Arial" panose="020B0604020202020204" pitchFamily="34" charset="0"/>
                        </a:rPr>
                        <a:t>iPhone 8 Plus (64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$799.99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543126321"/>
                  </a:ext>
                </a:extLst>
              </a:tr>
              <a:tr h="195551">
                <a:tc>
                  <a:txBody>
                    <a:bodyPr/>
                    <a:lstStyle/>
                    <a:p>
                      <a:pPr algn="ctr" fontAlgn="ctr"/>
                      <a:r>
                        <a:rPr lang="en-US" sz="800" b="1" i="0" u="none" strike="noStrike">
                          <a:solidFill>
                            <a:srgbClr val="6D6E71"/>
                          </a:solidFill>
                          <a:effectLst/>
                          <a:latin typeface="Arial" panose="020B0604020202020204" pitchFamily="34" charset="0"/>
                        </a:rPr>
                        <a:t>iPhone 7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$549.00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4170779222"/>
                  </a:ext>
                </a:extLst>
              </a:tr>
              <a:tr h="195551">
                <a:tc>
                  <a:txBody>
                    <a:bodyPr/>
                    <a:lstStyle/>
                    <a:p>
                      <a:pPr algn="ctr" fontAlgn="ctr"/>
                      <a:r>
                        <a:rPr lang="fr-FR" sz="800" b="1" i="0" u="none" strike="noStrike">
                          <a:solidFill>
                            <a:srgbClr val="6D6E71"/>
                          </a:solidFill>
                          <a:effectLst/>
                          <a:latin typeface="Arial" panose="020B0604020202020204" pitchFamily="34" charset="0"/>
                        </a:rPr>
                        <a:t>iPhone 7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$669.00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$669.99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775284467"/>
                  </a:ext>
                </a:extLst>
              </a:tr>
              <a:tr h="195551">
                <a:tc>
                  <a:txBody>
                    <a:bodyPr/>
                    <a:lstStyle/>
                    <a:p>
                      <a:pPr algn="ctr" fontAlgn="ctr"/>
                      <a:r>
                        <a:rPr lang="en-US" sz="800" b="1" i="0" u="none" strike="noStrike">
                          <a:solidFill>
                            <a:srgbClr val="6D6E71"/>
                          </a:solidFill>
                          <a:effectLst/>
                          <a:latin typeface="Arial" panose="020B0604020202020204" pitchFamily="34" charset="0"/>
                        </a:rPr>
                        <a:t>iPhone 6S Plus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$549.99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$444.99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821980859"/>
                  </a:ext>
                </a:extLst>
              </a:tr>
              <a:tr h="195551">
                <a:tc>
                  <a:txBody>
                    <a:bodyPr/>
                    <a:lstStyle/>
                    <a:p>
                      <a:pPr algn="ctr" fontAlgn="ctr"/>
                      <a:r>
                        <a:rPr lang="en-US" sz="800" b="1" i="0" u="none" strike="noStrike">
                          <a:solidFill>
                            <a:srgbClr val="6D6E71"/>
                          </a:solidFill>
                          <a:effectLst/>
                          <a:latin typeface="Arial" panose="020B0604020202020204" pitchFamily="34" charset="0"/>
                        </a:rPr>
                        <a:t>iPhone 6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$244.99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$199.99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568971149"/>
                  </a:ext>
                </a:extLst>
              </a:tr>
              <a:tr h="195551">
                <a:tc>
                  <a:txBody>
                    <a:bodyPr/>
                    <a:lstStyle/>
                    <a:p>
                      <a:pPr algn="ctr" fontAlgn="ctr"/>
                      <a:r>
                        <a:rPr lang="en-US" sz="800" b="1" i="0" u="none" strike="noStrike">
                          <a:solidFill>
                            <a:srgbClr val="6D6E71"/>
                          </a:solidFill>
                          <a:effectLst/>
                          <a:latin typeface="Arial" panose="020B0604020202020204" pitchFamily="34" charset="0"/>
                        </a:rPr>
                        <a:t>iPhone SE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CCCC"/>
                    </a:solidFill>
                  </a:tcPr>
                </a:tc>
                <a:tc>
                  <a:txBody>
                    <a:bodyPr/>
                    <a:lstStyle/>
                    <a:p>
                      <a:pPr algn="ctr" fontAlgn="ctr"/>
                      <a:r>
                        <a:rPr lang="en-US" sz="800" b="1" i="0" u="none" strike="noStrike">
                          <a:solidFill>
                            <a:srgbClr val="808080"/>
                          </a:solidFill>
                          <a:effectLst/>
                          <a:latin typeface="Arial" panose="020B0604020202020204" pitchFamily="34" charset="0"/>
                        </a:rPr>
                        <a:t> $349.99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7E7"/>
                    </a:solidFill>
                  </a:tcPr>
                </a:tc>
                <a:tc>
                  <a:txBody>
                    <a:bodyPr/>
                    <a:lstStyle/>
                    <a:p>
                      <a:pPr algn="ctr" fontAlgn="ctr"/>
                      <a:r>
                        <a:rPr lang="en-US" sz="800" b="1" i="0" u="none" strike="noStrike">
                          <a:solidFill>
                            <a:srgbClr val="808080"/>
                          </a:solidFill>
                          <a:effectLst/>
                          <a:latin typeface="Arial" panose="020B0604020202020204" pitchFamily="34" charset="0"/>
                        </a:rPr>
                        <a:t> $194.99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$199.00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800" b="1" i="0" u="none" strike="noStrike">
                          <a:solidFill>
                            <a:srgbClr val="808080"/>
                          </a:solidFill>
                          <a:effectLst/>
                          <a:latin typeface="Arial" panose="020B0604020202020204" pitchFamily="34" charset="0"/>
                        </a:rPr>
                        <a:t> $159.99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579428199"/>
                  </a:ext>
                </a:extLst>
              </a:tr>
              <a:tr h="195551">
                <a:tc>
                  <a:txBody>
                    <a:bodyPr/>
                    <a:lstStyle/>
                    <a:p>
                      <a:pPr algn="ctr" fontAlgn="ctr"/>
                      <a:r>
                        <a:rPr lang="de-DE" sz="800" b="1" i="0" u="none" strike="noStrike">
                          <a:solidFill>
                            <a:srgbClr val="6D6E71"/>
                          </a:solidFill>
                          <a:effectLst/>
                          <a:latin typeface="Arial" panose="020B0604020202020204" pitchFamily="34" charset="0"/>
                        </a:rPr>
                        <a:t>ZTE Mavern 3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447245916"/>
                  </a:ext>
                </a:extLst>
              </a:tr>
              <a:tr h="195551">
                <a:tc>
                  <a:txBody>
                    <a:bodyPr/>
                    <a:lstStyle/>
                    <a:p>
                      <a:pPr algn="ctr" fontAlgn="ctr"/>
                      <a:r>
                        <a:rPr lang="en-US" sz="800" b="1" i="0" u="none" strike="noStrike">
                          <a:solidFill>
                            <a:srgbClr val="6D6E71"/>
                          </a:solidFill>
                          <a:effectLst/>
                          <a:latin typeface="Arial" panose="020B0604020202020204" pitchFamily="34" charset="0"/>
                        </a:rPr>
                        <a:t>ZTE Blade Spark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9CCFF"/>
                    </a:solidFill>
                  </a:tcPr>
                </a:tc>
                <a:tc>
                  <a:txBody>
                    <a:bodyPr/>
                    <a:lstStyle/>
                    <a:p>
                      <a:pPr algn="ctr" fontAlgn="ctr"/>
                      <a:r>
                        <a:rPr lang="en-US" sz="8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800" b="1" i="0" u="none" strike="noStrike" dirty="0">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863447997"/>
                  </a:ext>
                </a:extLst>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a:extLst>
              <a:ext uri="{FF2B5EF4-FFF2-40B4-BE49-F238E27FC236}">
                <a16:creationId xmlns:a16="http://schemas.microsoft.com/office/drawing/2014/main" id="{FF7C487E-EAD5-484A-A59B-8D775D942CBE}"/>
              </a:ext>
            </a:extLst>
          </p:cNvPr>
          <p:cNvGraphicFramePr>
            <a:graphicFrameLocks noGrp="1"/>
          </p:cNvGraphicFramePr>
          <p:nvPr>
            <p:extLst>
              <p:ext uri="{D42A27DB-BD31-4B8C-83A1-F6EECF244321}">
                <p14:modId xmlns:p14="http://schemas.microsoft.com/office/powerpoint/2010/main" val="1521411148"/>
              </p:ext>
            </p:extLst>
          </p:nvPr>
        </p:nvGraphicFramePr>
        <p:xfrm>
          <a:off x="609600" y="1371599"/>
          <a:ext cx="10972799" cy="4800602"/>
        </p:xfrm>
        <a:graphic>
          <a:graphicData uri="http://schemas.openxmlformats.org/drawingml/2006/table">
            <a:tbl>
              <a:tblPr/>
              <a:tblGrid>
                <a:gridCol w="4199467">
                  <a:extLst>
                    <a:ext uri="{9D8B030D-6E8A-4147-A177-3AD203B41FA5}">
                      <a16:colId xmlns:a16="http://schemas.microsoft.com/office/drawing/2014/main" val="4025838562"/>
                    </a:ext>
                  </a:extLst>
                </a:gridCol>
                <a:gridCol w="3386666">
                  <a:extLst>
                    <a:ext uri="{9D8B030D-6E8A-4147-A177-3AD203B41FA5}">
                      <a16:colId xmlns:a16="http://schemas.microsoft.com/office/drawing/2014/main" val="1506452222"/>
                    </a:ext>
                  </a:extLst>
                </a:gridCol>
                <a:gridCol w="3386666">
                  <a:extLst>
                    <a:ext uri="{9D8B030D-6E8A-4147-A177-3AD203B41FA5}">
                      <a16:colId xmlns:a16="http://schemas.microsoft.com/office/drawing/2014/main" val="3629663519"/>
                    </a:ext>
                  </a:extLst>
                </a:gridCol>
              </a:tblGrid>
              <a:tr h="165538">
                <a:tc>
                  <a:txBody>
                    <a:bodyPr/>
                    <a:lstStyle/>
                    <a:p>
                      <a:pPr algn="ctr" fontAlgn="ctr"/>
                      <a:r>
                        <a:rPr lang="en-US" sz="700" b="0" i="0" u="none" strike="noStrike">
                          <a:solidFill>
                            <a:srgbClr val="000000"/>
                          </a:solidFill>
                          <a:effectLst/>
                          <a:latin typeface="Arial" panose="020B0604020202020204" pitchFamily="34" charset="0"/>
                        </a:rPr>
                        <a:t>5/1/2018</a:t>
                      </a: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Arial" panose="020B0604020202020204" pitchFamily="34" charset="0"/>
                      </a:endParaRPr>
                    </a:p>
                  </a:txBody>
                  <a:tcPr marL="0" marR="0" marT="0" marB="0" anchor="ctr">
                    <a:lnL>
                      <a:noFill/>
                    </a:lnL>
                    <a:lnR>
                      <a:noFill/>
                    </a:lnR>
                    <a:lnT>
                      <a:noFill/>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979819461"/>
                  </a:ext>
                </a:extLst>
              </a:tr>
              <a:tr h="165538">
                <a:tc>
                  <a:txBody>
                    <a:bodyPr/>
                    <a:lstStyle/>
                    <a:p>
                      <a:pPr algn="ctr" fontAlgn="ctr"/>
                      <a:r>
                        <a:rPr lang="en-US" sz="700" b="1" i="0" u="none" strike="noStrike">
                          <a:solidFill>
                            <a:srgbClr val="FFFFFF"/>
                          </a:solidFill>
                          <a:effectLst/>
                          <a:latin typeface="Arial" panose="020B0604020202020204" pitchFamily="34" charset="0"/>
                        </a:rPr>
                        <a:t>Device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0000"/>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6E37"/>
                    </a:solidFill>
                  </a:tcPr>
                </a:tc>
                <a:tc>
                  <a:txBody>
                    <a:bodyPr/>
                    <a:lstStyle/>
                    <a:p>
                      <a:pPr algn="ctr" fontAlgn="ctr"/>
                      <a:r>
                        <a:rPr lang="en-US" sz="700" b="1" i="0" u="none" strike="noStrike">
                          <a:solidFill>
                            <a:srgbClr val="FFFFFF"/>
                          </a:solidFill>
                          <a:effectLst/>
                          <a:latin typeface="Arial" panose="020B0604020202020204" pitchFamily="34" charset="0"/>
                        </a:rPr>
                        <a:t>Retail Price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D050"/>
                    </a:solidFill>
                  </a:tcPr>
                </a:tc>
                <a:extLst>
                  <a:ext uri="{0D108BD9-81ED-4DB2-BD59-A6C34878D82A}">
                    <a16:rowId xmlns:a16="http://schemas.microsoft.com/office/drawing/2014/main" val="4110866772"/>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Prime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929861743"/>
                  </a:ext>
                </a:extLst>
              </a:tr>
              <a:tr h="165538">
                <a:tc>
                  <a:txBody>
                    <a:bodyPr/>
                    <a:lstStyle/>
                    <a:p>
                      <a:pPr algn="ctr" fontAlgn="ctr"/>
                      <a:r>
                        <a:rPr lang="en-US" sz="700" b="1" i="0" u="none" strike="noStrike">
                          <a:solidFill>
                            <a:srgbClr val="6D6E71"/>
                          </a:solidFill>
                          <a:effectLst/>
                          <a:latin typeface="Arial" panose="020B0604020202020204" pitchFamily="34" charset="0"/>
                        </a:rPr>
                        <a:t>SS Galaxy J7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$219.00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960507584"/>
                  </a:ext>
                </a:extLst>
              </a:tr>
              <a:tr h="165538">
                <a:tc>
                  <a:txBody>
                    <a:bodyPr/>
                    <a:lstStyle/>
                    <a:p>
                      <a:pPr algn="ctr" fontAlgn="ctr"/>
                      <a:r>
                        <a:rPr lang="en-US" sz="700" b="1" i="0" u="none" strike="noStrike">
                          <a:solidFill>
                            <a:srgbClr val="6D6E71"/>
                          </a:solidFill>
                          <a:effectLst/>
                          <a:latin typeface="Arial" panose="020B0604020202020204" pitchFamily="34" charset="0"/>
                        </a:rPr>
                        <a:t>ZTE Blade Z Max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276316714"/>
                  </a:ext>
                </a:extLst>
              </a:tr>
              <a:tr h="165538">
                <a:tc>
                  <a:txBody>
                    <a:bodyPr/>
                    <a:lstStyle/>
                    <a:p>
                      <a:pPr algn="ctr" fontAlgn="ctr"/>
                      <a:r>
                        <a:rPr lang="sv-SE" sz="700" b="1" i="0" u="none" strike="noStrike">
                          <a:solidFill>
                            <a:srgbClr val="6D6E71"/>
                          </a:solidFill>
                          <a:effectLst/>
                          <a:latin typeface="Arial" panose="020B0604020202020204" pitchFamily="34" charset="0"/>
                        </a:rPr>
                        <a:t>ZTE Avid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$49.00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789439213"/>
                  </a:ext>
                </a:extLst>
              </a:tr>
              <a:tr h="165538">
                <a:tc>
                  <a:txBody>
                    <a:bodyPr/>
                    <a:lstStyle/>
                    <a:p>
                      <a:pPr algn="ctr" fontAlgn="ctr"/>
                      <a:r>
                        <a:rPr lang="nb-NO" sz="700" b="1" i="0" u="none" strike="noStrike">
                          <a:solidFill>
                            <a:srgbClr val="6D6E71"/>
                          </a:solidFill>
                          <a:effectLst/>
                          <a:latin typeface="Arial" panose="020B0604020202020204" pitchFamily="34" charset="0"/>
                        </a:rPr>
                        <a:t>LG Aristo 2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518890129"/>
                  </a:ext>
                </a:extLst>
              </a:tr>
              <a:tr h="165538">
                <a:tc>
                  <a:txBody>
                    <a:bodyPr/>
                    <a:lstStyle/>
                    <a:p>
                      <a:pPr algn="ctr" fontAlgn="ctr"/>
                      <a:r>
                        <a:rPr lang="en-US" sz="700" b="1" i="0" u="none" strike="noStrike">
                          <a:solidFill>
                            <a:srgbClr val="6D6E71"/>
                          </a:solidFill>
                          <a:effectLst/>
                          <a:latin typeface="Arial" panose="020B0604020202020204" pitchFamily="34" charset="0"/>
                        </a:rPr>
                        <a:t>SS Galaxy J3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687568564"/>
                  </a:ext>
                </a:extLst>
              </a:tr>
              <a:tr h="165538">
                <a:tc>
                  <a:txBody>
                    <a:bodyPr/>
                    <a:lstStyle/>
                    <a:p>
                      <a:pPr algn="ctr" fontAlgn="ctr"/>
                      <a:r>
                        <a:rPr lang="en-US" sz="700" b="1" i="0" u="none" strike="noStrike">
                          <a:solidFill>
                            <a:srgbClr val="6D6E71"/>
                          </a:solidFill>
                          <a:effectLst/>
                          <a:latin typeface="Arial" panose="020B0604020202020204" pitchFamily="34" charset="0"/>
                        </a:rPr>
                        <a:t>LG Aristo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FF000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34866498"/>
                  </a:ext>
                </a:extLst>
              </a:tr>
              <a:tr h="165538">
                <a:tc>
                  <a:txBody>
                    <a:bodyPr/>
                    <a:lstStyle/>
                    <a:p>
                      <a:pPr algn="ctr" fontAlgn="ctr"/>
                      <a:r>
                        <a:rPr lang="fr-FR" sz="700" b="1" i="0" u="none" strike="noStrike">
                          <a:solidFill>
                            <a:srgbClr val="6D6E71"/>
                          </a:solidFill>
                          <a:effectLst/>
                          <a:latin typeface="Arial" panose="020B0604020202020204" pitchFamily="34" charset="0"/>
                        </a:rPr>
                        <a:t>LG K20 Plus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$99.00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866345723"/>
                  </a:ext>
                </a:extLst>
              </a:tr>
              <a:tr h="165538">
                <a:tc>
                  <a:txBody>
                    <a:bodyPr/>
                    <a:lstStyle/>
                    <a:p>
                      <a:pPr algn="ctr" fontAlgn="ctr"/>
                      <a:r>
                        <a:rPr lang="en-US" sz="700" b="1" i="0" u="none" strike="noStrike">
                          <a:solidFill>
                            <a:srgbClr val="6D6E71"/>
                          </a:solidFill>
                          <a:effectLst/>
                          <a:latin typeface="Arial" panose="020B0604020202020204" pitchFamily="34" charset="0"/>
                        </a:rPr>
                        <a:t>SS Galaxy On5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625195965"/>
                  </a:ext>
                </a:extLst>
              </a:tr>
              <a:tr h="165538">
                <a:tc>
                  <a:txBody>
                    <a:bodyPr/>
                    <a:lstStyle/>
                    <a:p>
                      <a:pPr algn="ctr" fontAlgn="ctr"/>
                      <a:r>
                        <a:rPr lang="en-US" sz="700" b="1" i="0" u="none" strike="noStrike">
                          <a:solidFill>
                            <a:srgbClr val="6D6E71"/>
                          </a:solidFill>
                          <a:effectLst/>
                          <a:latin typeface="Arial" panose="020B0604020202020204" pitchFamily="34" charset="0"/>
                        </a:rPr>
                        <a:t>Alcatel TRU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$89.00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802067688"/>
                  </a:ext>
                </a:extLst>
              </a:tr>
              <a:tr h="165538">
                <a:tc>
                  <a:txBody>
                    <a:bodyPr/>
                    <a:lstStyle/>
                    <a:p>
                      <a:pPr algn="ctr" fontAlgn="ctr"/>
                      <a:r>
                        <a:rPr lang="en-US" sz="700" b="1" i="0" u="none" strike="noStrike">
                          <a:solidFill>
                            <a:srgbClr val="6D6E71"/>
                          </a:solidFill>
                          <a:effectLst/>
                          <a:latin typeface="Arial" panose="020B0604020202020204" pitchFamily="34" charset="0"/>
                        </a:rPr>
                        <a:t>Alcatel FIERCE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$39.00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2700399505"/>
                  </a:ext>
                </a:extLst>
              </a:tr>
              <a:tr h="165538">
                <a:tc>
                  <a:txBody>
                    <a:bodyPr/>
                    <a:lstStyle/>
                    <a:p>
                      <a:pPr algn="ctr" fontAlgn="ctr"/>
                      <a:r>
                        <a:rPr lang="de-DE" sz="700" b="1" i="0" u="none" strike="noStrike">
                          <a:solidFill>
                            <a:srgbClr val="6D6E71"/>
                          </a:solidFill>
                          <a:effectLst/>
                          <a:latin typeface="Arial" panose="020B0604020202020204" pitchFamily="34" charset="0"/>
                        </a:rPr>
                        <a:t>ZTE ZMAX PRO (32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578583510"/>
                  </a:ext>
                </a:extLst>
              </a:tr>
              <a:tr h="165538">
                <a:tc>
                  <a:txBody>
                    <a:bodyPr/>
                    <a:lstStyle/>
                    <a:p>
                      <a:pPr algn="ctr" fontAlgn="ctr"/>
                      <a:r>
                        <a:rPr lang="en-US" sz="700" b="1" i="0" u="none" strike="noStrike">
                          <a:solidFill>
                            <a:srgbClr val="6D6E71"/>
                          </a:solidFill>
                          <a:effectLst/>
                          <a:latin typeface="Arial" panose="020B0604020202020204" pitchFamily="34" charset="0"/>
                        </a:rPr>
                        <a:t>ZTE Avid TRIO (8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$19.00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1430843725"/>
                  </a:ext>
                </a:extLst>
              </a:tr>
              <a:tr h="165538">
                <a:tc>
                  <a:txBody>
                    <a:bodyPr/>
                    <a:lstStyle/>
                    <a:p>
                      <a:pPr algn="ctr" fontAlgn="ctr"/>
                      <a:r>
                        <a:rPr lang="en-US" sz="700" b="1" i="0" u="none" strike="noStrike">
                          <a:solidFill>
                            <a:srgbClr val="6D6E71"/>
                          </a:solidFill>
                          <a:effectLst/>
                          <a:latin typeface="Arial" panose="020B0604020202020204" pitchFamily="34" charset="0"/>
                        </a:rPr>
                        <a:t>moto e4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$59.00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DE5A1"/>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extLst>
                  <a:ext uri="{0D108BD9-81ED-4DB2-BD59-A6C34878D82A}">
                    <a16:rowId xmlns:a16="http://schemas.microsoft.com/office/drawing/2014/main" val="3306489862"/>
                  </a:ext>
                </a:extLst>
              </a:tr>
              <a:tr h="165538">
                <a:tc>
                  <a:txBody>
                    <a:bodyPr/>
                    <a:lstStyle/>
                    <a:p>
                      <a:pPr algn="ctr" fontAlgn="ctr"/>
                      <a:r>
                        <a:rPr lang="es-ES" sz="700" b="1" i="0" u="none" strike="noStrike">
                          <a:solidFill>
                            <a:srgbClr val="6D6E71"/>
                          </a:solidFill>
                          <a:effectLst/>
                          <a:latin typeface="Arial" panose="020B0604020202020204" pitchFamily="34" charset="0"/>
                        </a:rPr>
                        <a:t>Alcatel Idol 4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$89.99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827708187"/>
                  </a:ext>
                </a:extLst>
              </a:tr>
              <a:tr h="165538">
                <a:tc>
                  <a:txBody>
                    <a:bodyPr/>
                    <a:lstStyle/>
                    <a:p>
                      <a:pPr algn="ctr" fontAlgn="ctr"/>
                      <a:r>
                        <a:rPr lang="en-US" sz="700" b="1" i="0" u="none" strike="noStrike">
                          <a:solidFill>
                            <a:srgbClr val="6D6E71"/>
                          </a:solidFill>
                          <a:effectLst/>
                          <a:latin typeface="Arial" panose="020B0604020202020204" pitchFamily="34" charset="0"/>
                        </a:rPr>
                        <a:t>LG X charge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074730384"/>
                  </a:ext>
                </a:extLst>
              </a:tr>
              <a:tr h="165538">
                <a:tc>
                  <a:txBody>
                    <a:bodyPr/>
                    <a:lstStyle/>
                    <a:p>
                      <a:pPr algn="ctr" fontAlgn="ctr"/>
                      <a:r>
                        <a:rPr lang="en-US" sz="700" b="1" i="0" u="none" strike="noStrike">
                          <a:solidFill>
                            <a:srgbClr val="6D6E71"/>
                          </a:solidFill>
                          <a:effectLst/>
                          <a:latin typeface="Arial" panose="020B0604020202020204" pitchFamily="34" charset="0"/>
                        </a:rPr>
                        <a:t>Alcatel PULSEMIX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FF0000"/>
                          </a:solidFill>
                          <a:effectLst/>
                          <a:latin typeface="Arial" panose="020B0604020202020204" pitchFamily="34" charset="0"/>
                        </a:rPr>
                        <a:t> $49.99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667706937"/>
                  </a:ext>
                </a:extLst>
              </a:tr>
              <a:tr h="165538">
                <a:tc>
                  <a:txBody>
                    <a:bodyPr/>
                    <a:lstStyle/>
                    <a:p>
                      <a:pPr algn="ctr" fontAlgn="ctr"/>
                      <a:r>
                        <a:rPr lang="en-US" sz="700" b="1" i="0" u="none" strike="noStrike">
                          <a:solidFill>
                            <a:srgbClr val="6D6E71"/>
                          </a:solidFill>
                          <a:effectLst/>
                          <a:latin typeface="Arial" panose="020B0604020202020204" pitchFamily="34" charset="0"/>
                        </a:rPr>
                        <a:t>Samsung Galaxy Halo</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FF0000"/>
                          </a:solidFill>
                          <a:effectLst/>
                          <a:latin typeface="Arial" panose="020B0604020202020204" pitchFamily="34" charset="0"/>
                        </a:rPr>
                        <a:t> $159.99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46697195"/>
                  </a:ext>
                </a:extLst>
              </a:tr>
              <a:tr h="165538">
                <a:tc>
                  <a:txBody>
                    <a:bodyPr/>
                    <a:lstStyle/>
                    <a:p>
                      <a:pPr algn="ctr" fontAlgn="ctr"/>
                      <a:r>
                        <a:rPr lang="en-US" sz="700" b="1" i="0" u="none" strike="noStrike">
                          <a:solidFill>
                            <a:srgbClr val="6D6E71"/>
                          </a:solidFill>
                          <a:effectLst/>
                          <a:latin typeface="Arial" panose="020B0604020202020204" pitchFamily="34" charset="0"/>
                        </a:rPr>
                        <a:t>LG Stylo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$149.99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649610691"/>
                  </a:ext>
                </a:extLst>
              </a:tr>
              <a:tr h="165538">
                <a:tc>
                  <a:txBody>
                    <a:bodyPr/>
                    <a:lstStyle/>
                    <a:p>
                      <a:pPr algn="ctr" fontAlgn="ctr"/>
                      <a:r>
                        <a:rPr lang="en-US" sz="700" b="1" i="0" u="none" strike="noStrike">
                          <a:solidFill>
                            <a:srgbClr val="6D6E71"/>
                          </a:solidFill>
                          <a:effectLst/>
                          <a:latin typeface="Arial" panose="020B0604020202020204" pitchFamily="34" charset="0"/>
                        </a:rPr>
                        <a:t>ZTE Blade 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353122994"/>
                  </a:ext>
                </a:extLst>
              </a:tr>
              <a:tr h="165538">
                <a:tc>
                  <a:txBody>
                    <a:bodyPr/>
                    <a:lstStyle/>
                    <a:p>
                      <a:pPr algn="ctr" fontAlgn="ctr"/>
                      <a:r>
                        <a:rPr lang="en-US" sz="700" b="1" i="0" u="none" strike="noStrike">
                          <a:solidFill>
                            <a:srgbClr val="6D6E71"/>
                          </a:solidFill>
                          <a:effectLst/>
                          <a:latin typeface="Arial" panose="020B0604020202020204" pitchFamily="34" charset="0"/>
                        </a:rPr>
                        <a:t>ZTE Blade X Max</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$129.99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590066377"/>
                  </a:ext>
                </a:extLst>
              </a:tr>
              <a:tr h="165538">
                <a:tc>
                  <a:txBody>
                    <a:bodyPr/>
                    <a:lstStyle/>
                    <a:p>
                      <a:pPr algn="ctr" fontAlgn="ctr"/>
                      <a:r>
                        <a:rPr lang="en-US" sz="700" b="1" i="0" u="none" strike="noStrike">
                          <a:solidFill>
                            <a:srgbClr val="6D6E71"/>
                          </a:solidFill>
                          <a:effectLst/>
                          <a:latin typeface="Arial" panose="020B0604020202020204" pitchFamily="34" charset="0"/>
                        </a:rPr>
                        <a:t>LG Fortune</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FF0000"/>
                          </a:solidFill>
                          <a:effectLst/>
                          <a:latin typeface="Arial" panose="020B0604020202020204" pitchFamily="34" charset="0"/>
                        </a:rPr>
                        <a:t> $39.99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710558271"/>
                  </a:ext>
                </a:extLst>
              </a:tr>
              <a:tr h="165538">
                <a:tc>
                  <a:txBody>
                    <a:bodyPr/>
                    <a:lstStyle/>
                    <a:p>
                      <a:pPr algn="ctr" fontAlgn="ctr"/>
                      <a:r>
                        <a:rPr lang="en-US" sz="700" b="1" i="0" u="none" strike="noStrike">
                          <a:solidFill>
                            <a:srgbClr val="6D6E71"/>
                          </a:solidFill>
                          <a:effectLst/>
                          <a:latin typeface="Arial" panose="020B0604020202020204" pitchFamily="34" charset="0"/>
                        </a:rPr>
                        <a:t>Alcatel VERSO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FF0000"/>
                          </a:solidFill>
                          <a:effectLst/>
                          <a:latin typeface="Arial" panose="020B0604020202020204" pitchFamily="34" charset="0"/>
                        </a:rPr>
                        <a:t> $19.99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300580767"/>
                  </a:ext>
                </a:extLst>
              </a:tr>
              <a:tr h="165538">
                <a:tc>
                  <a:txBody>
                    <a:bodyPr/>
                    <a:lstStyle/>
                    <a:p>
                      <a:pPr algn="ctr" fontAlgn="ctr"/>
                      <a:r>
                        <a:rPr lang="en-US" sz="700" b="1" i="0" u="none" strike="noStrike">
                          <a:solidFill>
                            <a:srgbClr val="6D6E71"/>
                          </a:solidFill>
                          <a:effectLst/>
                          <a:latin typeface="Arial" panose="020B0604020202020204" pitchFamily="34" charset="0"/>
                        </a:rPr>
                        <a:t>SS Galaxy Amp prime (16 GB)</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1928418248"/>
                  </a:ext>
                </a:extLst>
              </a:tr>
              <a:tr h="165538">
                <a:tc>
                  <a:txBody>
                    <a:bodyPr/>
                    <a:lstStyle/>
                    <a:p>
                      <a:pPr algn="ctr" fontAlgn="ctr"/>
                      <a:r>
                        <a:rPr lang="en-US" sz="700" b="1" i="0" u="none" strike="noStrike">
                          <a:solidFill>
                            <a:srgbClr val="6D6E71"/>
                          </a:solidFill>
                          <a:effectLst/>
                          <a:latin typeface="Arial" panose="020B0604020202020204" pitchFamily="34" charset="0"/>
                        </a:rPr>
                        <a:t>LG Harmony</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37118065"/>
                  </a:ext>
                </a:extLst>
              </a:tr>
              <a:tr h="165538">
                <a:tc>
                  <a:txBody>
                    <a:bodyPr/>
                    <a:lstStyle/>
                    <a:p>
                      <a:pPr algn="ctr" fontAlgn="ctr"/>
                      <a:r>
                        <a:rPr lang="en-US" sz="700" b="1" i="0" u="none" strike="noStrike">
                          <a:solidFill>
                            <a:srgbClr val="6D6E71"/>
                          </a:solidFill>
                          <a:effectLst/>
                          <a:latin typeface="Arial" panose="020B0604020202020204" pitchFamily="34" charset="0"/>
                        </a:rPr>
                        <a:t>Alcatel Idol 5</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a:solidFill>
                            <a:srgbClr val="808080"/>
                          </a:solidFill>
                          <a:effectLst/>
                          <a:latin typeface="Arial" panose="020B0604020202020204" pitchFamily="34" charset="0"/>
                        </a:rPr>
                        <a:t> $179.99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2477897360"/>
                  </a:ext>
                </a:extLst>
              </a:tr>
              <a:tr h="165538">
                <a:tc>
                  <a:txBody>
                    <a:bodyPr/>
                    <a:lstStyle/>
                    <a:p>
                      <a:pPr algn="ctr" fontAlgn="ctr"/>
                      <a:r>
                        <a:rPr lang="en-US" sz="700" b="1" i="0" u="none" strike="noStrike">
                          <a:solidFill>
                            <a:srgbClr val="6D6E71"/>
                          </a:solidFill>
                          <a:effectLst/>
                          <a:latin typeface="Arial" panose="020B0604020202020204" pitchFamily="34" charset="0"/>
                        </a:rPr>
                        <a:t>Alcatel One Touch Idol 3</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tc>
                  <a:txBody>
                    <a:bodyPr/>
                    <a:lstStyle/>
                    <a:p>
                      <a:pPr algn="ctr" fontAlgn="ctr"/>
                      <a:r>
                        <a:rPr lang="en-US" sz="700" b="1" i="0" u="none" strike="noStrike">
                          <a:solidFill>
                            <a:srgbClr val="808080"/>
                          </a:solidFill>
                          <a:effectLst/>
                          <a:latin typeface="Arial" panose="020B0604020202020204" pitchFamily="34" charset="0"/>
                        </a:rPr>
                        <a:t>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FBFBF"/>
                    </a:solidFill>
                  </a:tcPr>
                </a:tc>
                <a:tc>
                  <a:txBody>
                    <a:bodyPr/>
                    <a:lstStyle/>
                    <a:p>
                      <a:pPr algn="ctr" fontAlgn="ctr"/>
                      <a:r>
                        <a:rPr lang="en-US" sz="700" b="1" i="0" u="none" strike="noStrike" dirty="0">
                          <a:solidFill>
                            <a:srgbClr val="808080"/>
                          </a:solidFill>
                          <a:effectLst/>
                          <a:latin typeface="Arial" panose="020B0604020202020204" pitchFamily="34" charset="0"/>
                        </a:rPr>
                        <a:t> $69.99 </a:t>
                      </a: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DEBDE"/>
                    </a:solidFill>
                  </a:tcPr>
                </a:tc>
                <a:extLst>
                  <a:ext uri="{0D108BD9-81ED-4DB2-BD59-A6C34878D82A}">
                    <a16:rowId xmlns:a16="http://schemas.microsoft.com/office/drawing/2014/main" val="3283141034"/>
                  </a:ext>
                </a:extLst>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sz="2600" b="1">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sz="1000" i="1">
                <a:latin typeface="NeueHaasGroteskText Std (Body)"/>
              </a:rPr>
              <a:t>as of 05/01/2018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extLst>
                    <a:ext uri="{9D8B030D-6E8A-4147-A177-3AD203B41FA5}">
                      <a16:colId xmlns:a16="http://schemas.microsoft.com/office/drawing/2014/main" val="20000"/>
                    </a:ext>
                  </a:extLst>
                </a:gridCol>
                <a:gridCol w="962198">
                  <a:extLst>
                    <a:ext uri="{9D8B030D-6E8A-4147-A177-3AD203B41FA5}">
                      <a16:colId xmlns:a16="http://schemas.microsoft.com/office/drawing/2014/main" val="20001"/>
                    </a:ext>
                  </a:extLst>
                </a:gridCol>
                <a:gridCol w="962198">
                  <a:extLst>
                    <a:ext uri="{9D8B030D-6E8A-4147-A177-3AD203B41FA5}">
                      <a16:colId xmlns:a16="http://schemas.microsoft.com/office/drawing/2014/main" val="20002"/>
                    </a:ext>
                  </a:extLst>
                </a:gridCol>
                <a:gridCol w="962198">
                  <a:extLst>
                    <a:ext uri="{9D8B030D-6E8A-4147-A177-3AD203B41FA5}">
                      <a16:colId xmlns:a16="http://schemas.microsoft.com/office/drawing/2014/main" val="20003"/>
                    </a:ext>
                  </a:extLst>
                </a:gridCol>
                <a:gridCol w="962198">
                  <a:extLst>
                    <a:ext uri="{9D8B030D-6E8A-4147-A177-3AD203B41FA5}">
                      <a16:colId xmlns:a16="http://schemas.microsoft.com/office/drawing/2014/main" val="20004"/>
                    </a:ext>
                  </a:extLst>
                </a:gridCol>
                <a:gridCol w="962198">
                  <a:extLst>
                    <a:ext uri="{9D8B030D-6E8A-4147-A177-3AD203B41FA5}">
                      <a16:colId xmlns:a16="http://schemas.microsoft.com/office/drawing/2014/main" val="20005"/>
                    </a:ext>
                  </a:extLst>
                </a:gridCol>
                <a:gridCol w="962198">
                  <a:extLst>
                    <a:ext uri="{9D8B030D-6E8A-4147-A177-3AD203B41FA5}">
                      <a16:colId xmlns:a16="http://schemas.microsoft.com/office/drawing/2014/main" val="20006"/>
                    </a:ext>
                  </a:extLst>
                </a:gridCol>
                <a:gridCol w="962198">
                  <a:extLst>
                    <a:ext uri="{9D8B030D-6E8A-4147-A177-3AD203B41FA5}">
                      <a16:colId xmlns:a16="http://schemas.microsoft.com/office/drawing/2014/main" val="20007"/>
                    </a:ext>
                  </a:extLst>
                </a:gridCol>
                <a:gridCol w="962198">
                  <a:extLst>
                    <a:ext uri="{9D8B030D-6E8A-4147-A177-3AD203B41FA5}">
                      <a16:colId xmlns:a16="http://schemas.microsoft.com/office/drawing/2014/main" val="20008"/>
                    </a:ext>
                  </a:extLst>
                </a:gridCol>
                <a:gridCol w="962198">
                  <a:extLst>
                    <a:ext uri="{9D8B030D-6E8A-4147-A177-3AD203B41FA5}">
                      <a16:colId xmlns:a16="http://schemas.microsoft.com/office/drawing/2014/main" val="20009"/>
                    </a:ext>
                  </a:extLst>
                </a:gridCol>
                <a:gridCol w="962200">
                  <a:extLst>
                    <a:ext uri="{9D8B030D-6E8A-4147-A177-3AD203B41FA5}">
                      <a16:colId xmlns:a16="http://schemas.microsoft.com/office/drawing/2014/main" val="20010"/>
                    </a:ext>
                  </a:extLst>
                </a:gridCol>
              </a:tblGrid>
              <a:tr h="388620">
                <a:tc>
                  <a:txBody>
                    <a:bodyPr/>
                    <a:lstStyle/>
                    <a:p>
                      <a:pPr algn="ctr"/>
                      <a:r>
                        <a:rPr sz="1100">
                          <a:solidFill>
                            <a:srgbClr val="000000"/>
                          </a:solidFill>
                          <a:latin typeface="NeueHaasGroteskText Std (Body)"/>
                        </a:rPr>
                        <a:t>2/26</a:t>
                      </a:r>
                    </a:p>
                  </a:txBody>
                  <a:tcPr>
                    <a:solidFill>
                      <a:schemeClr val="accent2"/>
                    </a:solidFill>
                  </a:tcPr>
                </a:tc>
                <a:tc>
                  <a:txBody>
                    <a:bodyPr/>
                    <a:lstStyle/>
                    <a:p>
                      <a:pPr algn="ctr"/>
                      <a:r>
                        <a:rPr sz="1100">
                          <a:solidFill>
                            <a:srgbClr val="000000"/>
                          </a:solidFill>
                          <a:latin typeface="NeueHaasGroteskText Std (Body)"/>
                        </a:rPr>
                        <a:t>3/05</a:t>
                      </a:r>
                    </a:p>
                  </a:txBody>
                  <a:tcPr>
                    <a:solidFill>
                      <a:schemeClr val="accent2"/>
                    </a:solidFill>
                  </a:tcPr>
                </a:tc>
                <a:tc>
                  <a:txBody>
                    <a:bodyPr/>
                    <a:lstStyle/>
                    <a:p>
                      <a:pPr algn="ctr"/>
                      <a:r>
                        <a:rPr sz="1100">
                          <a:solidFill>
                            <a:srgbClr val="000000"/>
                          </a:solidFill>
                          <a:latin typeface="NeueHaasGroteskText Std (Body)"/>
                        </a:rPr>
                        <a:t>3/12</a:t>
                      </a:r>
                    </a:p>
                  </a:txBody>
                  <a:tcPr>
                    <a:solidFill>
                      <a:schemeClr val="accent2"/>
                    </a:solidFill>
                  </a:tcPr>
                </a:tc>
                <a:tc>
                  <a:txBody>
                    <a:bodyPr/>
                    <a:lstStyle/>
                    <a:p>
                      <a:pPr algn="ctr"/>
                      <a:r>
                        <a:rPr sz="1100">
                          <a:solidFill>
                            <a:srgbClr val="000000"/>
                          </a:solidFill>
                          <a:latin typeface="NeueHaasGroteskText Std (Body)"/>
                        </a:rPr>
                        <a:t>3/19</a:t>
                      </a:r>
                    </a:p>
                  </a:txBody>
                  <a:tcPr>
                    <a:solidFill>
                      <a:schemeClr val="accent2"/>
                    </a:solidFill>
                  </a:tcPr>
                </a:tc>
                <a:tc>
                  <a:txBody>
                    <a:bodyPr/>
                    <a:lstStyle/>
                    <a:p>
                      <a:pPr algn="ctr"/>
                      <a:r>
                        <a:rPr sz="1100">
                          <a:solidFill>
                            <a:srgbClr val="000000"/>
                          </a:solidFill>
                          <a:latin typeface="NeueHaasGroteskText Std (Body)"/>
                        </a:rPr>
                        <a:t>3/26</a:t>
                      </a:r>
                    </a:p>
                  </a:txBody>
                  <a:tcPr>
                    <a:solidFill>
                      <a:schemeClr val="accent2"/>
                    </a:solidFill>
                  </a:tcPr>
                </a:tc>
                <a:tc>
                  <a:txBody>
                    <a:bodyPr/>
                    <a:lstStyle/>
                    <a:p>
                      <a:pPr algn="ctr"/>
                      <a:r>
                        <a:rPr sz="1100">
                          <a:solidFill>
                            <a:srgbClr val="000000"/>
                          </a:solidFill>
                          <a:latin typeface="NeueHaasGroteskText Std (Body)"/>
                        </a:rPr>
                        <a:t>4/02</a:t>
                      </a:r>
                    </a:p>
                  </a:txBody>
                  <a:tcPr>
                    <a:solidFill>
                      <a:schemeClr val="accent2"/>
                    </a:solidFill>
                  </a:tcPr>
                </a:tc>
                <a:tc>
                  <a:txBody>
                    <a:bodyPr/>
                    <a:lstStyle/>
                    <a:p>
                      <a:pPr algn="ctr"/>
                      <a:r>
                        <a:rPr sz="1100">
                          <a:solidFill>
                            <a:srgbClr val="000000"/>
                          </a:solidFill>
                          <a:latin typeface="NeueHaasGroteskText Std (Body)"/>
                        </a:rPr>
                        <a:t>4/09</a:t>
                      </a:r>
                    </a:p>
                  </a:txBody>
                  <a:tcPr>
                    <a:solidFill>
                      <a:schemeClr val="accent2"/>
                    </a:solidFill>
                  </a:tcPr>
                </a:tc>
                <a:tc>
                  <a:txBody>
                    <a:bodyPr/>
                    <a:lstStyle/>
                    <a:p>
                      <a:pPr algn="ctr"/>
                      <a:r>
                        <a:rPr sz="1100">
                          <a:solidFill>
                            <a:srgbClr val="000000"/>
                          </a:solidFill>
                          <a:latin typeface="NeueHaasGroteskText Std (Body)"/>
                        </a:rPr>
                        <a:t>4/16</a:t>
                      </a:r>
                    </a:p>
                  </a:txBody>
                  <a:tcPr>
                    <a:solidFill>
                      <a:schemeClr val="accent2"/>
                    </a:solidFill>
                  </a:tcPr>
                </a:tc>
                <a:tc>
                  <a:txBody>
                    <a:bodyPr/>
                    <a:lstStyle/>
                    <a:p>
                      <a:pPr algn="ctr"/>
                      <a:r>
                        <a:rPr sz="1100">
                          <a:solidFill>
                            <a:srgbClr val="000000"/>
                          </a:solidFill>
                          <a:latin typeface="NeueHaasGroteskText Std (Body)"/>
                        </a:rPr>
                        <a:t>4/23</a:t>
                      </a:r>
                    </a:p>
                  </a:txBody>
                  <a:tcPr>
                    <a:solidFill>
                      <a:schemeClr val="accent2"/>
                    </a:solidFill>
                  </a:tcPr>
                </a:tc>
                <a:tc>
                  <a:txBody>
                    <a:bodyPr/>
                    <a:lstStyle/>
                    <a:p>
                      <a:pPr algn="ctr"/>
                      <a:r>
                        <a:rPr sz="1100">
                          <a:solidFill>
                            <a:srgbClr val="000000"/>
                          </a:solidFill>
                          <a:latin typeface="NeueHaasGroteskText Std (Body)"/>
                        </a:rPr>
                        <a:t>4/30</a:t>
                      </a:r>
                    </a:p>
                  </a:txBody>
                  <a:tcPr>
                    <a:solidFill>
                      <a:schemeClr val="accent2"/>
                    </a:solidFill>
                  </a:tcPr>
                </a:tc>
                <a:tc>
                  <a:txBody>
                    <a:bodyPr/>
                    <a:lstStyle/>
                    <a:p>
                      <a:pPr algn="ctr"/>
                      <a:r>
                        <a:rPr sz="1100">
                          <a:solidFill>
                            <a:srgbClr val="000000"/>
                          </a:solidFill>
                          <a:latin typeface="NeueHaasGroteskText Std (Body)"/>
                        </a:rPr>
                        <a:t>5/07</a:t>
                      </a:r>
                    </a:p>
                  </a:txBody>
                  <a:tcPr>
                    <a:solidFill>
                      <a:schemeClr val="accent2"/>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20000"/>
                    </a:ext>
                  </a:extLst>
                </a:gridCol>
                <a:gridCol w="3840480">
                  <a:extLst>
                    <a:ext uri="{9D8B030D-6E8A-4147-A177-3AD203B41FA5}">
                      <a16:colId xmlns:a16="http://schemas.microsoft.com/office/drawing/2014/main" val="20001"/>
                    </a:ext>
                  </a:extLst>
                </a:gridCol>
                <a:gridCol w="480060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tblGrid>
              <a:tr h="388620">
                <a:tc>
                  <a:txBody>
                    <a:bodyPr/>
                    <a:lstStyle/>
                    <a:p>
                      <a:pPr algn="ctr"/>
                      <a:r>
                        <a:rPr sz="1100" b="1" i="1">
                          <a:solidFill>
                            <a:srgbClr val="000000"/>
                          </a:solidFill>
                          <a:latin typeface="NeueHaasGroteskText Std (Body)"/>
                        </a:rPr>
                        <a:t>Feb</a:t>
                      </a:r>
                    </a:p>
                  </a:txBody>
                  <a:tcPr>
                    <a:solidFill>
                      <a:srgbClr val="F9B295"/>
                    </a:solidFill>
                  </a:tcPr>
                </a:tc>
                <a:tc>
                  <a:txBody>
                    <a:bodyPr/>
                    <a:lstStyle/>
                    <a:p>
                      <a:pPr algn="ctr"/>
                      <a:r>
                        <a:rPr sz="1100" b="1" i="1">
                          <a:solidFill>
                            <a:srgbClr val="000000"/>
                          </a:solidFill>
                          <a:latin typeface="NeueHaasGroteskText Std (Body)"/>
                        </a:rPr>
                        <a:t>Mar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tc>
                  <a:txBody>
                    <a:bodyPr/>
                    <a:lstStyle/>
                    <a:p>
                      <a:pPr algn="ctr"/>
                      <a:r>
                        <a:rPr sz="1100" b="1" i="1">
                          <a:solidFill>
                            <a:srgbClr val="000000"/>
                          </a:solidFill>
                          <a:latin typeface="NeueHaasGroteskText Std (Body)"/>
                        </a:rPr>
                        <a:t>Apr</a:t>
                      </a:r>
                    </a:p>
                  </a:txBody>
                  <a:tcPr>
                    <a:solidFill>
                      <a:srgbClr val="F9B295"/>
                    </a:solidFill>
                  </a:tcPr>
                </a:tc>
                <a:extLst>
                  <a:ext uri="{0D108BD9-81ED-4DB2-BD59-A6C34878D82A}">
                    <a16:rowId xmlns:a16="http://schemas.microsoft.com/office/drawing/2014/main" val="10000"/>
                  </a:ext>
                </a:extLst>
              </a:tr>
            </a:tbl>
          </a:graphicData>
        </a:graphic>
      </p:graphicFrame>
      <p:sp>
        <p:nvSpPr>
          <p:cNvPr id="7" name="Rounded Rectangle 6"/>
          <p:cNvSpPr/>
          <p:nvPr/>
        </p:nvSpPr>
        <p:spPr>
          <a:xfrm>
            <a:off x="1978593" y="131216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8" name="Rounded Rectangle 7"/>
          <p:cNvSpPr/>
          <p:nvPr/>
        </p:nvSpPr>
        <p:spPr>
          <a:xfrm>
            <a:off x="1143000" y="2563977"/>
            <a:ext cx="2367513"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0070C0"/>
                </a:solidFill>
                <a:latin typeface="NeueHaasGroteskText Std (Body)"/>
              </a:rPr>
              <a:t>BOGOF SS Galaxy S8, S8+, S8 Active (12/18-3/15)</a:t>
            </a:r>
          </a:p>
        </p:txBody>
      </p:sp>
      <p:sp>
        <p:nvSpPr>
          <p:cNvPr id="9" name="Rounded Rectangle 8"/>
          <p:cNvSpPr/>
          <p:nvPr/>
        </p:nvSpPr>
        <p:spPr>
          <a:xfrm>
            <a:off x="1143000" y="276971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(2/23-4/03)</a:t>
            </a:r>
          </a:p>
        </p:txBody>
      </p:sp>
      <p:sp>
        <p:nvSpPr>
          <p:cNvPr id="10" name="Rounded Rectangle 9"/>
          <p:cNvSpPr/>
          <p:nvPr/>
        </p:nvSpPr>
        <p:spPr>
          <a:xfrm>
            <a:off x="1143000" y="297545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(2/09-4/03)</a:t>
            </a:r>
          </a:p>
        </p:txBody>
      </p:sp>
      <p:sp>
        <p:nvSpPr>
          <p:cNvPr id="11" name="Rounded Rectangle 10"/>
          <p:cNvSpPr/>
          <p:nvPr/>
        </p:nvSpPr>
        <p:spPr>
          <a:xfrm>
            <a:off x="1143000" y="3181197"/>
            <a:ext cx="5013558" cy="204612"/>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2" name="Rounded Rectangle 11"/>
          <p:cNvSpPr/>
          <p:nvPr/>
        </p:nvSpPr>
        <p:spPr>
          <a:xfrm>
            <a:off x="1560796" y="3815791"/>
            <a:ext cx="71025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(3/01-4/21)</a:t>
            </a:r>
          </a:p>
        </p:txBody>
      </p:sp>
      <p:sp>
        <p:nvSpPr>
          <p:cNvPr id="13" name="Rounded Rectangle 12"/>
          <p:cNvSpPr/>
          <p:nvPr/>
        </p:nvSpPr>
        <p:spPr>
          <a:xfrm>
            <a:off x="5599496" y="4062679"/>
            <a:ext cx="3342372"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(3/30-4/23)</a:t>
            </a:r>
          </a:p>
        </p:txBody>
      </p:sp>
      <p:sp>
        <p:nvSpPr>
          <p:cNvPr id="14" name="Rounded Rectangle 13"/>
          <p:cNvSpPr/>
          <p:nvPr/>
        </p:nvSpPr>
        <p:spPr>
          <a:xfrm>
            <a:off x="1143000" y="4309567"/>
            <a:ext cx="835593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(2/24-4/27)</a:t>
            </a:r>
          </a:p>
        </p:txBody>
      </p:sp>
      <p:sp>
        <p:nvSpPr>
          <p:cNvPr id="15" name="Rounded Rectangle 14"/>
          <p:cNvSpPr/>
          <p:nvPr/>
        </p:nvSpPr>
        <p:spPr>
          <a:xfrm>
            <a:off x="8663338" y="4556455"/>
            <a:ext cx="3063841"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and V30 (4/21-...)</a:t>
            </a:r>
          </a:p>
        </p:txBody>
      </p:sp>
      <p:sp>
        <p:nvSpPr>
          <p:cNvPr id="16" name="Rounded Rectangle 15"/>
          <p:cNvSpPr/>
          <p:nvPr/>
        </p:nvSpPr>
        <p:spPr>
          <a:xfrm>
            <a:off x="1143000" y="5067604"/>
            <a:ext cx="529209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(1/19-4/05)</a:t>
            </a:r>
          </a:p>
        </p:txBody>
      </p:sp>
      <p:sp>
        <p:nvSpPr>
          <p:cNvPr id="17" name="Rounded Rectangle 16"/>
          <p:cNvSpPr/>
          <p:nvPr/>
        </p:nvSpPr>
        <p:spPr>
          <a:xfrm>
            <a:off x="1143000" y="5314492"/>
            <a:ext cx="5988417"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19" name="Rounded Rectangle 18"/>
          <p:cNvSpPr/>
          <p:nvPr/>
        </p:nvSpPr>
        <p:spPr>
          <a:xfrm>
            <a:off x="3649779" y="5561380"/>
            <a:ext cx="3899434"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(3/16-4/13)</a:t>
            </a:r>
          </a:p>
        </p:txBody>
      </p:sp>
      <p:sp>
        <p:nvSpPr>
          <p:cNvPr id="20" name="Rounded Rectangle 19"/>
          <p:cNvSpPr/>
          <p:nvPr/>
        </p:nvSpPr>
        <p:spPr>
          <a:xfrm>
            <a:off x="6435090" y="5808268"/>
            <a:ext cx="1253389"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006600"/>
                </a:solidFill>
                <a:latin typeface="NeueHaasGroteskText Std (Body)"/>
              </a:rPr>
              <a:t>LOGO iPhone 8 or iPhone X (4/05-4/14)</a:t>
            </a:r>
          </a:p>
        </p:txBody>
      </p:sp>
      <p:sp>
        <p:nvSpPr>
          <p:cNvPr id="21" name="Rounded Rectangle 20"/>
          <p:cNvSpPr/>
          <p:nvPr/>
        </p:nvSpPr>
        <p:spPr>
          <a:xfrm>
            <a:off x="7688479" y="6055156"/>
            <a:ext cx="4038700" cy="24553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8+ or iPhone X (4/14-...)</a:t>
            </a:r>
          </a:p>
        </p:txBody>
      </p:sp>
      <p:sp>
        <p:nvSpPr>
          <p:cNvPr id="22" name="Rectangle 21"/>
          <p:cNvSpPr/>
          <p:nvPr/>
        </p:nvSpPr>
        <p:spPr>
          <a:xfrm>
            <a:off x="10051361"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3" name="Down Arrow Callout 22"/>
          <p:cNvSpPr/>
          <p:nvPr/>
        </p:nvSpPr>
        <p:spPr>
          <a:xfrm>
            <a:off x="9713033"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400" b="0" i="0">
                <a:solidFill>
                  <a:srgbClr val="000000"/>
                </a:solidFill>
                <a:latin typeface="NeueHaasGroteskText Std (Body)"/>
              </a:rPr>
              <a:t>TODAY
05/01</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05/01/2018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endParaRPr/>
                    </a:p>
                  </a:txBody>
                  <a:tcPr>
                    <a:solidFill>
                      <a:schemeClr val="accent2"/>
                    </a:solidFill>
                  </a:tcPr>
                </a:tc>
                <a:tc>
                  <a:txBody>
                    <a:bodyPr/>
                    <a:lstStyle/>
                    <a:p>
                      <a:endParaRPr/>
                    </a:p>
                  </a:txBody>
                  <a:tcPr>
                    <a:solidFill>
                      <a:schemeClr val="accent2"/>
                    </a:solidFill>
                  </a:tcPr>
                </a:tc>
                <a:tc>
                  <a:txBody>
                    <a:bodyPr/>
                    <a:lstStyle/>
                    <a:p>
                      <a:r>
                        <a:rPr sz="900" b="0">
                          <a:solidFill>
                            <a:srgbClr val="000000"/>
                          </a:solidFill>
                          <a:latin typeface="NeueHaasGroteskText Std (Body)"/>
                        </a:rPr>
                        <a:t>BOGOF LG G6 and V30 via bill credits up to </a:t>
                      </a:r>
                      <a:r>
                        <a:rPr sz="900" b="1">
                          <a:solidFill>
                            <a:srgbClr val="000000"/>
                          </a:solidFill>
                          <a:latin typeface="NeueHaasGroteskText Std (Body)"/>
                        </a:rPr>
                        <a:t>$800 </a:t>
                      </a:r>
                      <a:r>
                        <a:rPr sz="900" b="0">
                          <a:solidFill>
                            <a:srgbClr val="000000"/>
                          </a:solidFill>
                          <a:latin typeface="NeueHaasGroteskText Std (Body)"/>
                        </a:rPr>
                        <a:t>(SIM starter kit, financing agreements for both devices, qualifying credit, and a new line of qualifying service required) (03/01/18)
</a:t>
                      </a:r>
                    </a:p>
                  </a:txBody>
                  <a:tcPr>
                    <a:solidFill>
                      <a:schemeClr val="accent2"/>
                    </a:solidFill>
                  </a:tcPr>
                </a:tc>
                <a:tc>
                  <a:txBody>
                    <a:bodyPr/>
                    <a:lstStyle/>
                    <a:p>
                      <a:r>
                        <a:rPr sz="900" b="0">
                          <a:solidFill>
                            <a:srgbClr val="000000"/>
                          </a:solidFill>
                          <a:latin typeface="NeueHaasGroteskText Std (Body)"/>
                        </a:rPr>
                        <a:t>Lease an iPhone 8 64GB </a:t>
                      </a:r>
                      <a:r>
                        <a:rPr sz="900" b="1">
                          <a:solidFill>
                            <a:srgbClr val="000000"/>
                          </a:solidFill>
                          <a:latin typeface="NeueHaasGroteskText Std (Body)"/>
                        </a:rPr>
                        <a:t>$29.17/mo., </a:t>
                      </a:r>
                      <a:r>
                        <a:rPr sz="900" b="0">
                          <a:solidFill>
                            <a:srgbClr val="000000"/>
                          </a:solidFill>
                          <a:latin typeface="NeueHaasGroteskText Std (Body)"/>
                        </a:rPr>
                        <a:t>iPhone 8+ </a:t>
                      </a:r>
                      <a:r>
                        <a:rPr sz="900" b="1">
                          <a:solidFill>
                            <a:srgbClr val="000000"/>
                          </a:solidFill>
                          <a:latin typeface="NeueHaasGroteskText Std (Body)"/>
                        </a:rPr>
                        <a:t>$33.34/mo. </a:t>
                      </a:r>
                      <a:r>
                        <a:rPr sz="900" b="0">
                          <a:solidFill>
                            <a:srgbClr val="000000"/>
                          </a:solidFill>
                          <a:latin typeface="NeueHaasGroteskText Std (Body)"/>
                        </a:rPr>
                        <a:t>or iPhone X for </a:t>
                      </a:r>
                      <a:r>
                        <a:rPr sz="900" b="1">
                          <a:solidFill>
                            <a:srgbClr val="000000"/>
                          </a:solidFill>
                          <a:latin typeface="NeueHaasGroteskText Std (Body)"/>
                        </a:rPr>
                        <a:t>$41.67 </a:t>
                      </a:r>
                      <a:r>
                        <a:rPr sz="900" b="0">
                          <a:solidFill>
                            <a:srgbClr val="000000"/>
                          </a:solidFill>
                          <a:latin typeface="NeueHaasGroteskText Std (Body)"/>
                        </a:rPr>
                        <a:t>and get a 2nd iPhone 8 for </a:t>
                      </a:r>
                      <a:r>
                        <a:rPr sz="900" b="1">
                          <a:solidFill>
                            <a:srgbClr val="000000"/>
                          </a:solidFill>
                          <a:latin typeface="NeueHaasGroteskText Std (Body)"/>
                        </a:rPr>
                        <a:t>$0/mo. </a:t>
                      </a:r>
                      <a:r>
                        <a:rPr sz="900" b="0">
                          <a:solidFill>
                            <a:srgbClr val="000000"/>
                          </a:solidFill>
                          <a:latin typeface="NeueHaasGroteskText Std (Body)"/>
                        </a:rPr>
                        <a:t>when adding a line (reqs. 2 new lines or 1 new line and 1 upgrade) (01/19/18)
</a:t>
                      </a:r>
                    </a:p>
                  </a:txBody>
                  <a:tcPr>
                    <a:solidFill>
                      <a:schemeClr val="accent2"/>
                    </a:solidFill>
                  </a:tcPr>
                </a:tc>
                <a:tc>
                  <a:txBody>
                    <a:bodyPr/>
                    <a:lstStyle/>
                    <a:p>
                      <a:endParaRPr/>
                    </a:p>
                  </a:txBody>
                  <a:tcPr>
                    <a:solidFill>
                      <a:schemeClr val="accent2"/>
                    </a:solidFill>
                  </a:tcPr>
                </a:tc>
                <a:tc>
                  <a:txBody>
                    <a:bodyPr/>
                    <a:lstStyle/>
                    <a:p>
                      <a:endParaRP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sz="1000" i="1">
                <a:latin typeface="NeueHaasGroteskText Std (Body)"/>
              </a:rPr>
              <a:t>05/01/2018</a:t>
            </a:r>
          </a:p>
        </p:txBody>
      </p:sp>
      <p:graphicFrame>
        <p:nvGraphicFramePr>
          <p:cNvPr id="8" name="Table 7"/>
          <p:cNvGraphicFramePr>
            <a:graphicFrameLocks noGrp="1"/>
          </p:cNvGraphicFramePr>
          <p:nvPr/>
        </p:nvGraphicFramePr>
        <p:xfrm>
          <a:off x="594360" y="1280160"/>
          <a:ext cx="10972800" cy="83210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4937760">
                <a:tc>
                  <a:txBody>
                    <a:bodyPr/>
                    <a:lstStyle/>
                    <a:p>
                      <a:r>
                        <a:rPr sz="900" b="0">
                          <a:solidFill>
                            <a:srgbClr val="000000"/>
                          </a:solidFill>
                          <a:latin typeface="NeueHaasGroteskText Std (Body)"/>
                        </a:rPr>
                        <a:t>Get select phones for </a:t>
                      </a:r>
                      <a:r>
                        <a:rPr sz="900" b="1">
                          <a:solidFill>
                            <a:srgbClr val="000000"/>
                          </a:solidFill>
                          <a:latin typeface="NeueHaasGroteskText Std (Body)"/>
                        </a:rPr>
                        <a:t>$10.00/mo. </a:t>
                      </a:r>
                      <a:r>
                        <a:rPr sz="900" b="0">
                          <a:solidFill>
                            <a:srgbClr val="000000"/>
                          </a:solidFill>
                          <a:latin typeface="NeueHaasGroteskText Std (Body)"/>
                        </a:rPr>
                        <a:t>or less (for 24 months)   (02/20/18)
Get ASUS ZenFone V </a:t>
                      </a:r>
                      <a:r>
                        <a:rPr sz="900" b="1">
                          <a:solidFill>
                            <a:srgbClr val="000000"/>
                          </a:solidFill>
                          <a:latin typeface="NeueHaasGroteskText Std (Body)"/>
                        </a:rPr>
                        <a:t>free </a:t>
                      </a:r>
                      <a:r>
                        <a:rPr sz="900" b="0">
                          <a:solidFill>
                            <a:srgbClr val="000000"/>
                          </a:solidFill>
                          <a:latin typeface="NeueHaasGroteskText Std (Body)"/>
                        </a:rPr>
                        <a:t>(promo credit applied over 24 months; reqs. new line of activation)  (03/05/18)
Get LG Stylo 2 V for </a:t>
                      </a:r>
                      <a:r>
                        <a:rPr sz="900" b="1">
                          <a:solidFill>
                            <a:srgbClr val="000000"/>
                          </a:solidFill>
                          <a:latin typeface="NeueHaasGroteskText Std (Body)"/>
                        </a:rPr>
                        <a:t>$5.00/mo. </a:t>
                      </a:r>
                      <a:r>
                        <a:rPr sz="900" b="0">
                          <a:solidFill>
                            <a:srgbClr val="000000"/>
                          </a:solidFill>
                          <a:latin typeface="NeueHaasGroteskText Std (Body)"/>
                        </a:rPr>
                        <a:t>(promo credit applied over 24 months)  (03/05/18)
Get Moto Z² Play for </a:t>
                      </a:r>
                      <a:r>
                        <a:rPr sz="900" b="1">
                          <a:solidFill>
                            <a:srgbClr val="000000"/>
                          </a:solidFill>
                          <a:latin typeface="NeueHaasGroteskText Std (Body)"/>
                        </a:rPr>
                        <a:t>$10.00/mo. </a:t>
                      </a:r>
                      <a:r>
                        <a:rPr sz="900" b="0">
                          <a:solidFill>
                            <a:srgbClr val="000000"/>
                          </a:solidFill>
                          <a:latin typeface="NeueHaasGroteskText Std (Body)"/>
                        </a:rPr>
                        <a:t>with new line activation (promo credit applied over 24 months)  (06/29/17)
Get the iPhone SE for </a:t>
                      </a:r>
                      <a:r>
                        <a:rPr sz="900" b="1">
                          <a:solidFill>
                            <a:srgbClr val="000000"/>
                          </a:solidFill>
                          <a:latin typeface="NeueHaasGroteskText Std (Body)"/>
                        </a:rPr>
                        <a:t>$10.00/mo. </a:t>
                      </a:r>
                      <a:r>
                        <a:rPr sz="900" b="0">
                          <a:solidFill>
                            <a:srgbClr val="000000"/>
                          </a:solidFill>
                          <a:latin typeface="NeueHaasGroteskText Std (Body)"/>
                        </a:rPr>
                        <a:t>with new line of service (reqs. up to </a:t>
                      </a:r>
                      <a:r>
                        <a:rPr sz="900" b="1">
                          <a:solidFill>
                            <a:srgbClr val="000000"/>
                          </a:solidFill>
                          <a:latin typeface="NeueHaasGroteskText Std (Body)"/>
                        </a:rPr>
                        <a:t>$349.99 </a:t>
                      </a:r>
                      <a:r>
                        <a:rPr sz="900" b="0">
                          <a:solidFill>
                            <a:srgbClr val="000000"/>
                          </a:solidFill>
                          <a:latin typeface="NeueHaasGroteskText Std (Body)"/>
                        </a:rPr>
                        <a:t>device payment purchase less </a:t>
                      </a:r>
                      <a:r>
                        <a:rPr sz="900" b="1">
                          <a:solidFill>
                            <a:srgbClr val="000000"/>
                          </a:solidFill>
                          <a:latin typeface="NeueHaasGroteskText Std (Body)"/>
                        </a:rPr>
                        <a:t>$109.99 </a:t>
                      </a:r>
                      <a:r>
                        <a:rPr sz="900" b="0">
                          <a:solidFill>
                            <a:srgbClr val="000000"/>
                          </a:solidFill>
                          <a:latin typeface="NeueHaasGroteskText Std (Body)"/>
                        </a:rPr>
                        <a:t>promo credit applied over 24 mos.) (04/06/18)
</a:t>
                      </a:r>
                      <a:r>
                        <a:rPr sz="900" b="0">
                          <a:solidFill>
                            <a:srgbClr val="00B0F0"/>
                          </a:solidFill>
                          <a:latin typeface="NeueHaasGroteskText Std (Body)"/>
                        </a:rPr>
                        <a:t>Get up to </a:t>
                      </a:r>
                      <a:r>
                        <a:rPr sz="900" b="1">
                          <a:solidFill>
                            <a:srgbClr val="00B0F0"/>
                          </a:solidFill>
                          <a:latin typeface="NeueHaasGroteskText Std (Body)"/>
                        </a:rPr>
                        <a:t>$300 </a:t>
                      </a:r>
                      <a:r>
                        <a:rPr sz="900" b="0">
                          <a:solidFill>
                            <a:srgbClr val="00B0F0"/>
                          </a:solidFill>
                          <a:latin typeface="NeueHaasGroteskText Std (Body)"/>
                        </a:rPr>
                        <a:t>off select Android phones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credit applied over 24 mos.) (04/17/18)
Get up to </a:t>
                      </a:r>
                      <a:r>
                        <a:rPr sz="900" b="1">
                          <a:solidFill>
                            <a:srgbClr val="00B0F0"/>
                          </a:solidFill>
                          <a:latin typeface="NeueHaasGroteskText Std (Body)"/>
                        </a:rPr>
                        <a:t>$300 </a:t>
                      </a:r>
                      <a:r>
                        <a:rPr sz="900" b="0">
                          <a:solidFill>
                            <a:srgbClr val="00B0F0"/>
                          </a:solidFill>
                          <a:latin typeface="NeueHaasGroteskText Std (Body)"/>
                        </a:rPr>
                        <a:t>off Google Pixel 2XL , plus get </a:t>
                      </a:r>
                      <a:r>
                        <a:rPr sz="900" b="1">
                          <a:solidFill>
                            <a:srgbClr val="00B0F0"/>
                          </a:solidFill>
                          <a:latin typeface="NeueHaasGroteskText Std (Body)"/>
                        </a:rPr>
                        <a:t>free </a:t>
                      </a:r>
                      <a:r>
                        <a:rPr sz="900" b="0">
                          <a:solidFill>
                            <a:srgbClr val="00B0F0"/>
                          </a:solidFill>
                          <a:latin typeface="NeueHaasGroteskText Std (Body)"/>
                        </a:rPr>
                        <a:t>YouTube TV for 2  months, Google Homecast Mini and Chromecast (reqs. up to </a:t>
                      </a:r>
                      <a:r>
                        <a:rPr sz="900" b="1">
                          <a:solidFill>
                            <a:srgbClr val="00B0F0"/>
                          </a:solidFill>
                          <a:latin typeface="NeueHaasGroteskText Std (Body)"/>
                        </a:rPr>
                        <a:t>$949.99 </a:t>
                      </a:r>
                      <a:r>
                        <a:rPr sz="900" b="0">
                          <a:solidFill>
                            <a:srgbClr val="00B0F0"/>
                          </a:solidFill>
                          <a:latin typeface="NeueHaasGroteskText Std (Body)"/>
                        </a:rPr>
                        <a:t>device payment purchase, less up to </a:t>
                      </a:r>
                      <a:r>
                        <a:rPr sz="900" b="1">
                          <a:solidFill>
                            <a:srgbClr val="00B0F0"/>
                          </a:solidFill>
                          <a:latin typeface="NeueHaasGroteskText Std (Body)"/>
                        </a:rPr>
                        <a:t>$300 </a:t>
                      </a:r>
                      <a:r>
                        <a:rPr sz="900" b="0">
                          <a:solidFill>
                            <a:srgbClr val="00B0F0"/>
                          </a:solidFill>
                          <a:latin typeface="NeueHaasGroteskText Std (Body)"/>
                        </a:rPr>
                        <a:t> promo credit applied to account over 24 mos., activation between 4/5-5/30, Google offers must be redeemed by 6/30)  (04/18/18)
</a:t>
                      </a:r>
                    </a:p>
                  </a:txBody>
                  <a:tcPr>
                    <a:solidFill>
                      <a:schemeClr val="accent2"/>
                    </a:solidFill>
                  </a:tcPr>
                </a:tc>
                <a:tc>
                  <a:txBody>
                    <a:bodyPr/>
                    <a:lstStyle/>
                    <a:p>
                      <a:r>
                        <a:rPr sz="900" b="0">
                          <a:solidFill>
                            <a:srgbClr val="00B0F0"/>
                          </a:solidFill>
                          <a:latin typeface="NeueHaasGroteskText Std (Body)"/>
                        </a:rPr>
                        <a:t>Buy a new iPhone 8, iPhone 8 Plus or iPhone X and get 50% off via monthly bill credit when you add a new line or upgrade to an eligible phone (requires eligible plan and DIRECTV, max bill credit of $350) (04/03/18)
</a:t>
                      </a:r>
                      <a:r>
                        <a:rPr sz="900" b="0">
                          <a:solidFill>
                            <a:srgbClr val="000000"/>
                          </a:solidFill>
                          <a:latin typeface="NeueHaasGroteskText Std (Body)"/>
                        </a:rPr>
                        <a:t>Buy a new LG V30 and get 50% off via monthly bill credit when you add a new line or upgrade to an eligible phone (requires eligible plan and DIRECTV, max bill credit of $400) (04/03/18)
Buy a new ZTE Axon M and get 50% off via monthly bill credit when you add a new line or upgrade to an eligible phone (requires eligible plan and DIRECTV, max bill credit of $362.50) (04/03/18)
</a:t>
                      </a:r>
                      <a:r>
                        <a:rPr sz="900" b="0">
                          <a:solidFill>
                            <a:srgbClr val="00B0F0"/>
                          </a:solidFill>
                          <a:latin typeface="NeueHaasGroteskText Std (Body)"/>
                        </a:rPr>
                        <a:t>Buy a new Galaxy S9, S9+ or Note8 and get 50% off via monthly bill credit when you add a new line or upgrade to an eligible phone (requires eligible plan and DIRECTV, max bill credit of $395) (03/19/18)
</a:t>
                      </a:r>
                      <a:r>
                        <a:rPr sz="900" b="0">
                          <a:solidFill>
                            <a:srgbClr val="000000"/>
                          </a:solidFill>
                          <a:latin typeface="NeueHaasGroteskText Std (Body)"/>
                        </a:rPr>
                        <a:t>Buy a new Moto Z2 Force Edition and receive a Smart Speaker with Amazon Alexa MotoMod™ and 2-month </a:t>
                      </a:r>
                      <a:r>
                        <a:rPr sz="900" b="1">
                          <a:solidFill>
                            <a:srgbClr val="000000"/>
                          </a:solidFill>
                          <a:latin typeface="NeueHaasGroteskText Std (Body)"/>
                        </a:rPr>
                        <a:t>free </a:t>
                      </a:r>
                      <a:r>
                        <a:rPr sz="900" b="0">
                          <a:solidFill>
                            <a:srgbClr val="000000"/>
                          </a:solidFill>
                          <a:latin typeface="NeueHaasGroteskText Std (Body)"/>
                        </a:rPr>
                        <a:t>trial of Amazon Music Unlimited (04/02/18)
Buy a new Moto Z2 Force Edition and get 50% off via bill credits when you add a new line or upgrade to an eligible phone (reqs eligible plan and DIRECTV, max bill credit $307.50) (04/04/18)
Get iPhone SE 32GB for </a:t>
                      </a:r>
                      <a:r>
                        <a:rPr sz="900" b="1">
                          <a:solidFill>
                            <a:srgbClr val="000000"/>
                          </a:solidFill>
                          <a:latin typeface="NeueHaasGroteskText Std (Body)"/>
                        </a:rPr>
                        <a:t>$5/mo. </a:t>
                      </a:r>
                      <a:r>
                        <a:rPr sz="900" b="0">
                          <a:solidFill>
                            <a:srgbClr val="000000"/>
                          </a:solidFill>
                          <a:latin typeface="NeueHaasGroteskText Std (Body)"/>
                        </a:rPr>
                        <a:t>via monthly bill credits on AT&amp;T Next and eligible service (online only, ends 5/3/18) (04/14/18)
Get a Galaxy J3 2017 </a:t>
                      </a:r>
                      <a:r>
                        <a:rPr sz="900" b="1">
                          <a:solidFill>
                            <a:srgbClr val="000000"/>
                          </a:solidFill>
                          <a:latin typeface="NeueHaasGroteskText Std (Body)"/>
                        </a:rPr>
                        <a:t>free </a:t>
                      </a:r>
                      <a:r>
                        <a:rPr sz="900" b="0">
                          <a:solidFill>
                            <a:srgbClr val="000000"/>
                          </a:solidFill>
                          <a:latin typeface="NeueHaasGroteskText Std (Body)"/>
                        </a:rPr>
                        <a:t>via bill credits over 30 months when you buy on AT&amp;T Next with eligible service (ends 6/29/18) (04/17/18)
Get a new Galaxy J3 (2017), LG K20, or Galaxy J7 (2017) for under </a:t>
                      </a:r>
                      <a:r>
                        <a:rPr sz="900" b="1">
                          <a:solidFill>
                            <a:srgbClr val="000000"/>
                          </a:solidFill>
                          <a:latin typeface="NeueHaasGroteskText Std (Body)"/>
                        </a:rPr>
                        <a:t>$10/mo. </a:t>
                      </a:r>
                      <a:r>
                        <a:rPr sz="900" b="0">
                          <a:solidFill>
                            <a:srgbClr val="000000"/>
                          </a:solidFill>
                          <a:latin typeface="NeueHaasGroteskText Std (Body)"/>
                        </a:rPr>
                        <a:t>on AT&amp;T Next with eligible service (04/24/18)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previous price of </a:t>
                      </a:r>
                      <a:r>
                        <a:rPr sz="900" b="1">
                          <a:solidFill>
                            <a:srgbClr val="000000"/>
                          </a:solidFill>
                          <a:latin typeface="NeueHaasGroteskText Std (Body)"/>
                        </a:rPr>
                        <a:t>$750 </a:t>
                      </a:r>
                      <a:r>
                        <a:rPr sz="900" b="0">
                          <a:solidFill>
                            <a:srgbClr val="000000"/>
                          </a:solidFill>
                          <a:latin typeface="NeueHaasGroteskText Std (Body)"/>
                        </a:rPr>
                        <a:t>when you get a Samsung Galaxy S8 (03/07/18)
</a:t>
                      </a:r>
                      <a:r>
                        <a:rPr sz="900" b="1">
                          <a:solidFill>
                            <a:srgbClr val="000000"/>
                          </a:solidFill>
                          <a:latin typeface="NeueHaasGroteskText Std (Body)"/>
                        </a:rPr>
                        <a:t>$375 </a:t>
                      </a:r>
                      <a:r>
                        <a:rPr sz="900" b="0">
                          <a:solidFill>
                            <a:srgbClr val="000000"/>
                          </a:solidFill>
                          <a:latin typeface="NeueHaasGroteskText Std (Body)"/>
                        </a:rPr>
                        <a:t>off the previous price of </a:t>
                      </a:r>
                      <a:r>
                        <a:rPr sz="900" b="1">
                          <a:solidFill>
                            <a:srgbClr val="000000"/>
                          </a:solidFill>
                          <a:latin typeface="NeueHaasGroteskText Std (Body)"/>
                        </a:rPr>
                        <a:t>$750 </a:t>
                      </a:r>
                      <a:r>
                        <a:rPr sz="900" b="0">
                          <a:solidFill>
                            <a:srgbClr val="000000"/>
                          </a:solidFill>
                          <a:latin typeface="NeueHaasGroteskText Std (Body)"/>
                        </a:rPr>
                        <a:t>when you buy the Motorola Moto Z Force Edition 2nd Gen at T-Mobile (01/26/18)
Get </a:t>
                      </a:r>
                      <a:r>
                        <a:rPr sz="900" b="1">
                          <a:solidFill>
                            <a:srgbClr val="000000"/>
                          </a:solidFill>
                          <a:latin typeface="NeueHaasGroteskText Std (Body)"/>
                        </a:rPr>
                        <a:t>$115 </a:t>
                      </a:r>
                      <a:r>
                        <a:rPr sz="900" b="0">
                          <a:solidFill>
                            <a:srgbClr val="000000"/>
                          </a:solidFill>
                          <a:latin typeface="NeueHaasGroteskText Std (Body)"/>
                        </a:rPr>
                        <a:t>off the Galaxy J3 Prime when you choose a no credit check plan (04/18/18)
Get </a:t>
                      </a:r>
                      <a:r>
                        <a:rPr sz="900" b="1">
                          <a:solidFill>
                            <a:srgbClr val="000000"/>
                          </a:solidFill>
                          <a:latin typeface="NeueHaasGroteskText Std (Body)"/>
                        </a:rPr>
                        <a:t>$90 </a:t>
                      </a:r>
                      <a:r>
                        <a:rPr sz="900" b="0">
                          <a:solidFill>
                            <a:srgbClr val="000000"/>
                          </a:solidFill>
                          <a:latin typeface="NeueHaasGroteskText Std (Body)"/>
                        </a:rPr>
                        <a:t>off when you choose a no credit check plan (04/16/18)
Get 50% off a Galaxy S9, S9+ or S8 Active after 24 monthly bill credits when you activate a T-Mobile ONE Military plan (reqs qualifying credit and finance agreement, starts 4/22) (04/19/18)
Get </a:t>
                      </a:r>
                      <a:r>
                        <a:rPr sz="900" b="1">
                          <a:solidFill>
                            <a:srgbClr val="000000"/>
                          </a:solidFill>
                          <a:latin typeface="NeueHaasGroteskText Std (Body)"/>
                        </a:rPr>
                        <a:t>$115 </a:t>
                      </a:r>
                      <a:r>
                        <a:rPr sz="900" b="0">
                          <a:solidFill>
                            <a:srgbClr val="000000"/>
                          </a:solidFill>
                          <a:latin typeface="NeueHaasGroteskText Std (Body)"/>
                        </a:rPr>
                        <a:t>off the Moto E 4th Gen when you choose a no credit check plan (04/30/18)
</a:t>
                      </a:r>
                    </a:p>
                  </a:txBody>
                  <a:tcPr>
                    <a:solidFill>
                      <a:schemeClr val="accent2"/>
                    </a:solidFill>
                  </a:tcPr>
                </a:tc>
                <a:tc>
                  <a:txBody>
                    <a:bodyPr/>
                    <a:lstStyle/>
                    <a:p>
                      <a:r>
                        <a:rPr sz="900" b="0">
                          <a:solidFill>
                            <a:srgbClr val="000000"/>
                          </a:solidFill>
                          <a:latin typeface="NeueHaasGroteskText Std (Body)"/>
                        </a:rPr>
                        <a:t>Lease the LG V30+ 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or the LG G6 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on Sprint Flex (reqs. 18-mo. lease and new line of service or eligible upgrade) (02/09/18)
Get up to 10 Moto e4 leases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new line of service (09/08/17)
Get up to 10 LG Tribute Dynasty 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with 18 mo. lease and new line of service and eligible upgrades (02/09/18)
Get the Moto Z² Force Edition 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bill credit  (07/26/17)
Get select smartphones 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with Sprint Flex lease, plus a </a:t>
                      </a:r>
                      <a:r>
                        <a:rPr sz="900" b="1">
                          <a:solidFill>
                            <a:srgbClr val="000000"/>
                          </a:solidFill>
                          <a:latin typeface="NeueHaasGroteskText Std (Body)"/>
                        </a:rPr>
                        <a:t>free </a:t>
                      </a:r>
                      <a:r>
                        <a:rPr sz="900" b="0">
                          <a:solidFill>
                            <a:srgbClr val="000000"/>
                          </a:solidFill>
                          <a:latin typeface="NeueHaasGroteskText Std (Body)"/>
                        </a:rPr>
                        <a:t>upgrade after 12 consecutive on-time payments  (07/14/17)
</a:t>
                      </a:r>
                      <a:r>
                        <a:rPr sz="900" b="0">
                          <a:solidFill>
                            <a:srgbClr val="00B0F0"/>
                          </a:solidFill>
                          <a:latin typeface="NeueHaasGroteskText Std (Body)"/>
                        </a:rPr>
                        <a:t>Get the ZTE Max XL, Galaxy J3 Emerge or LG Tribute HD 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available after 12 consecutive on-time payments (reqs. 18-mo lease with new line of activation and port in). Online or call-in only. (03/05/18)
</a:t>
                      </a:r>
                      <a:r>
                        <a:rPr sz="900" b="0">
                          <a:solidFill>
                            <a:srgbClr val="000000"/>
                          </a:solidFill>
                          <a:latin typeface="NeueHaasGroteskText Std (Body)"/>
                        </a:rPr>
                        <a:t>Activation fee waived (online only)  (11/26/16)
Customers who select the 18-month lease for the iPhone 8/8+, iPhone 7+, Galaxy S8/8+, Galaxy S9/9+, Galaxy Note8 and Sprint Deals phones, or add for </a:t>
                      </a:r>
                      <a:r>
                        <a:rPr sz="900" b="1">
                          <a:solidFill>
                            <a:srgbClr val="000000"/>
                          </a:solidFill>
                          <a:latin typeface="NeueHaasGroteskText Std (Body)"/>
                        </a:rPr>
                        <a:t>$5/mo. </a:t>
                      </a:r>
                      <a:r>
                        <a:rPr sz="900" b="0">
                          <a:solidFill>
                            <a:srgbClr val="000000"/>
                          </a:solidFill>
                          <a:latin typeface="NeueHaasGroteskText Std (Body)"/>
                        </a:rPr>
                        <a:t>are eligible for a device upgrade after 12 payments (instead of 18).  (09/30/17)
Lease the iPhone X 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bill credit  (04/11/18)
</a:t>
                      </a:r>
                    </a:p>
                  </a:txBody>
                  <a:tcPr>
                    <a:solidFill>
                      <a:schemeClr val="accent2"/>
                    </a:solidFill>
                  </a:tcPr>
                </a:tc>
                <a:tc>
                  <a:txBody>
                    <a:bodyPr/>
                    <a:lstStyle/>
                    <a:p>
                      <a:r>
                        <a:rPr sz="900" b="1">
                          <a:solidFill>
                            <a:srgbClr val="000000"/>
                          </a:solidFill>
                          <a:latin typeface="NeueHaasGroteskText Std (Body)"/>
                        </a:rPr>
                        <a:t>$200 </a:t>
                      </a:r>
                      <a:r>
                        <a:rPr sz="900" b="0">
                          <a:solidFill>
                            <a:srgbClr val="000000"/>
                          </a:solidFill>
                          <a:latin typeface="NeueHaasGroteskText Std (Body)"/>
                        </a:rPr>
                        <a:t>off iPhone SE 32 GB and iPhone SE 64 GB (01/01/17)
</a:t>
                      </a:r>
                      <a:r>
                        <a:rPr sz="900" b="1">
                          <a:solidFill>
                            <a:srgbClr val="000000"/>
                          </a:solidFill>
                          <a:latin typeface="NeueHaasGroteskText Std (Body)"/>
                        </a:rPr>
                        <a:t>$150 </a:t>
                      </a:r>
                      <a:r>
                        <a:rPr sz="900" b="0">
                          <a:solidFill>
                            <a:srgbClr val="000000"/>
                          </a:solidFill>
                          <a:latin typeface="NeueHaasGroteskText Std (Body)"/>
                        </a:rPr>
                        <a:t>off iPhone 6s 32 GB (01/01/17)
</a:t>
                      </a:r>
                      <a:r>
                        <a:rPr sz="900" b="1">
                          <a:solidFill>
                            <a:srgbClr val="000000"/>
                          </a:solidFill>
                          <a:latin typeface="NeueHaasGroteskText Std (Body)"/>
                        </a:rPr>
                        <a:t>$100 </a:t>
                      </a:r>
                      <a:r>
                        <a:rPr sz="900" b="0">
                          <a:solidFill>
                            <a:srgbClr val="000000"/>
                          </a:solidFill>
                          <a:latin typeface="NeueHaasGroteskText Std (Body)"/>
                        </a:rPr>
                        <a:t>off iPhone 7 Plus 32 GB, iPhone 7 Plus 128 GB, iPhone 7 128 GB, iPhone 7 32 GB (01/01/17)
</a:t>
                      </a:r>
                      <a:r>
                        <a:rPr sz="900" b="1">
                          <a:solidFill>
                            <a:srgbClr val="000000"/>
                          </a:solidFill>
                          <a:latin typeface="NeueHaasGroteskText Std (Body)"/>
                        </a:rPr>
                        <a:t>$90 </a:t>
                      </a:r>
                      <a:r>
                        <a:rPr sz="900" b="0">
                          <a:solidFill>
                            <a:srgbClr val="000000"/>
                          </a:solidFill>
                          <a:latin typeface="NeueHaasGroteskText Std (Body)"/>
                        </a:rPr>
                        <a:t>off Alcatel Fierce 4, Galaxy J7 Prime 16GB (01/01/17)
</a:t>
                      </a:r>
                      <a:r>
                        <a:rPr sz="900" b="1">
                          <a:solidFill>
                            <a:srgbClr val="000000"/>
                          </a:solidFill>
                          <a:latin typeface="NeueHaasGroteskText Std (Body)"/>
                        </a:rPr>
                        <a:t>$80 </a:t>
                      </a:r>
                      <a:r>
                        <a:rPr sz="900" b="0">
                          <a:solidFill>
                            <a:srgbClr val="000000"/>
                          </a:solidFill>
                          <a:latin typeface="NeueHaasGroteskText Std (Body)"/>
                        </a:rPr>
                        <a:t>off Galaxy J3 Prime, ZTE Avid Trio, HTC Desire 530 and LG Aristo 2 (01/01/17)
</a:t>
                      </a:r>
                      <a:r>
                        <a:rPr sz="900" b="1">
                          <a:solidFill>
                            <a:srgbClr val="000000"/>
                          </a:solidFill>
                          <a:latin typeface="NeueHaasGroteskText Std (Body)"/>
                        </a:rPr>
                        <a:t>$70 </a:t>
                      </a:r>
                      <a:r>
                        <a:rPr sz="900" b="0">
                          <a:solidFill>
                            <a:srgbClr val="000000"/>
                          </a:solidFill>
                          <a:latin typeface="NeueHaasGroteskText Std (Body)"/>
                        </a:rPr>
                        <a:t>off LG K20 Plus, Coolpad Defiant, Alcatel A30 Fierce, LG Stylo 3 Plus and Moto e (01/01/17)
</a:t>
                      </a:r>
                      <a:r>
                        <a:rPr sz="900" b="1">
                          <a:solidFill>
                            <a:srgbClr val="000000"/>
                          </a:solidFill>
                          <a:latin typeface="NeueHaasGroteskText Std (Body)"/>
                        </a:rPr>
                        <a:t>$60 </a:t>
                      </a:r>
                      <a:r>
                        <a:rPr sz="900" b="0">
                          <a:solidFill>
                            <a:srgbClr val="000000"/>
                          </a:solidFill>
                          <a:latin typeface="NeueHaasGroteskText Std (Body)"/>
                        </a:rPr>
                        <a:t>off ZTE Avid 4, ZTE Blade Z Max, and Galaxy J7 Prime 32GB (01/01/17)
</a:t>
                      </a:r>
                      <a:r>
                        <a:rPr sz="900" b="1">
                          <a:solidFill>
                            <a:srgbClr val="000000"/>
                          </a:solidFill>
                          <a:latin typeface="NeueHaasGroteskText Std (Body)"/>
                        </a:rPr>
                        <a:t>$30 </a:t>
                      </a:r>
                      <a:r>
                        <a:rPr sz="900" b="0">
                          <a:solidFill>
                            <a:srgbClr val="000000"/>
                          </a:solidFill>
                          <a:latin typeface="NeueHaasGroteskText Std (Body)"/>
                        </a:rPr>
                        <a:t>off Galaxy S9 (01/01/17)
</a:t>
                      </a:r>
                      <a:r>
                        <a:rPr sz="900" b="1">
                          <a:solidFill>
                            <a:srgbClr val="000000"/>
                          </a:solidFill>
                          <a:latin typeface="NeueHaasGroteskText Std (Body)"/>
                        </a:rPr>
                        <a:t>$20 </a:t>
                      </a:r>
                      <a:r>
                        <a:rPr sz="900" b="0">
                          <a:solidFill>
                            <a:srgbClr val="000000"/>
                          </a:solidFill>
                          <a:latin typeface="NeueHaasGroteskText Std (Body)"/>
                        </a:rPr>
                        <a:t>off LG Aristo (04/28/18)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with all online orders (11/26/16)
</a:t>
                      </a:r>
                    </a:p>
                  </a:txBody>
                  <a:tcPr>
                    <a:solidFill>
                      <a:schemeClr val="accent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3803</Words>
  <Application>Microsoft Office PowerPoint</Application>
  <PresentationFormat>Widescreen</PresentationFormat>
  <Paragraphs>1130</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Narrow</vt:lpstr>
      <vt:lpstr>Calibri</vt:lpstr>
      <vt:lpstr>NeueHaasGroteskDisp Std</vt:lpstr>
      <vt:lpstr>NeueHaasGroteskDisp Std (Body)</vt:lpstr>
      <vt:lpstr>NeueHaasGroteskText Std</vt:lpstr>
      <vt:lpstr>NeueHaasGroteskText Std (Body)</vt:lpstr>
      <vt:lpstr>Times New Roman</vt:lpstr>
      <vt:lpstr>VZ_PPT_4x3_NHG_v01-02_083115</vt:lpstr>
      <vt:lpstr>1_VZ_PPT_4x3_NHG_v01-02_083115</vt:lpstr>
      <vt:lpstr>Competitive Pricing Landscape</vt:lpstr>
      <vt:lpstr>Smartphone: Competitive View</vt:lpstr>
      <vt:lpstr>Tablet: Competitive View</vt:lpstr>
      <vt:lpstr>Sub $15 Smartphone: Full View</vt:lpstr>
      <vt:lpstr>Pre-Pay Smartphone: Full View</vt:lpstr>
      <vt:lpstr>Pre-Pay Smartphone: Full View</vt:lpstr>
      <vt:lpstr>PowerPoint Presentation</vt:lpstr>
      <vt:lpstr>Promotions: BOGOF</vt:lpstr>
      <vt:lpstr>Promotions: Smartphone Other</vt:lpstr>
      <vt:lpstr>Promotions: Tablet</vt:lpstr>
      <vt:lpstr>Promotions: data Plan/Network</vt:lpstr>
      <vt:lpstr>Promotions: Trade-in</vt:lpstr>
      <vt:lpstr>Promotions: Switcher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2018-05-01T13:33:59Z</dcterms:modified>
</cp:coreProperties>
</file>