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5/4/2018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sz="1800" b="1">
                <a:latin typeface="NeueHaasGroteskText Std (Body)"/>
              </a:rPr>
              <a:t>May 04,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05/04/2018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select iPad, and an extra </a:t>
                      </a:r>
                      <a:r>
                        <a:rPr sz="900" b="1">
                          <a:solidFill>
                            <a:srgbClr val="000000"/>
                          </a:solidFill>
                          <a:latin typeface="NeueHaasGroteskText Std (Body)"/>
                        </a:rPr>
                        <a:t>$50 </a:t>
                      </a:r>
                      <a:r>
                        <a:rPr sz="900" b="0">
                          <a:solidFill>
                            <a:srgbClr val="000000"/>
                          </a:solidFill>
                          <a:latin typeface="NeueHaasGroteskText Std (Body)"/>
                        </a:rPr>
                        <a:t>off with purchase of iPhone (reqs. device payment for iPhone and 2-yr activation for iPad)  (11/27/17)
Save </a:t>
                      </a:r>
                      <a:r>
                        <a:rPr sz="900" b="1">
                          <a:solidFill>
                            <a:srgbClr val="000000"/>
                          </a:solidFill>
                          <a:latin typeface="NeueHaasGroteskText Std (Body)"/>
                        </a:rPr>
                        <a:t>$50 </a:t>
                      </a:r>
                      <a:r>
                        <a:rPr sz="900" b="0">
                          <a:solidFill>
                            <a:srgbClr val="000000"/>
                          </a:solidFill>
                          <a:latin typeface="NeueHaasGroteskText Std (Body)"/>
                        </a:rPr>
                        <a:t>on Samsung tablet with Android Smartphone purchase (reqs. device payment for smartphone and 2-yr activation for tablet) (04/05/18)
 </a:t>
                      </a:r>
                      <a:r>
                        <a:rPr sz="900" b="1">
                          <a:solidFill>
                            <a:srgbClr val="000000"/>
                          </a:solidFill>
                          <a:latin typeface="NeueHaasGroteskText Std (Body)"/>
                        </a:rPr>
                        <a:t>$150 </a:t>
                      </a:r>
                      <a:r>
                        <a:rPr sz="900" b="0">
                          <a:solidFill>
                            <a:srgbClr val="000000"/>
                          </a:solidFill>
                          <a:latin typeface="NeueHaasGroteskText Std (Body)"/>
                        </a:rPr>
                        <a:t>instant savings on select ASUS, Ellipsis and GizmoTab tablets with 2 yr. activation  (05/01/18)
</a:t>
                      </a:r>
                    </a:p>
                  </a:txBody>
                  <a:tcPr>
                    <a:solidFill>
                      <a:schemeClr val="accent2"/>
                    </a:solidFill>
                  </a:tcPr>
                </a:tc>
                <a:tc>
                  <a:txBody>
                    <a:bodyPr/>
                    <a:lstStyle/>
                    <a:p>
                      <a:r>
                        <a:rPr sz="900" b="0">
                          <a:solidFill>
                            <a:srgbClr val="000000"/>
                          </a:solidFill>
                          <a:latin typeface="NeueHaasGroteskText Std (Body)"/>
                        </a:rPr>
                        <a:t>Get a new 6th Generation iPad 32GB for </a:t>
                      </a:r>
                      <a:r>
                        <a:rPr sz="900" b="1">
                          <a:solidFill>
                            <a:srgbClr val="000000"/>
                          </a:solidFill>
                          <a:latin typeface="NeueHaasGroteskText Std (Body)"/>
                        </a:rPr>
                        <a:t>$99.99 </a:t>
                      </a:r>
                      <a:r>
                        <a:rPr sz="900" b="0">
                          <a:solidFill>
                            <a:srgbClr val="000000"/>
                          </a:solidFill>
                          <a:latin typeface="NeueHaasGroteskText Std (Body)"/>
                        </a:rPr>
                        <a:t>when you buy any iPhone on AT&amp;T Next (eligible wireless service required for both devices) (04/17/18)
</a:t>
                      </a:r>
                    </a:p>
                  </a:txBody>
                  <a:tcPr>
                    <a:solidFill>
                      <a:schemeClr val="accent2"/>
                    </a:solidFill>
                  </a:tcPr>
                </a:tc>
                <a:tc>
                  <a:txBody>
                    <a:bodyPr/>
                    <a:lstStyle/>
                    <a:p>
                      <a:r>
                        <a:rPr sz="900" b="0">
                          <a:solidFill>
                            <a:srgbClr val="000000"/>
                          </a:solidFill>
                          <a:latin typeface="NeueHaasGroteskText Std (Body)"/>
                        </a:rPr>
                        <a:t>Get a </a:t>
                      </a:r>
                      <a:r>
                        <a:rPr sz="900" b="1">
                          <a:solidFill>
                            <a:srgbClr val="000000"/>
                          </a:solidFill>
                          <a:latin typeface="NeueHaasGroteskText Std (Body)"/>
                        </a:rPr>
                        <a:t>free </a:t>
                      </a:r>
                      <a:r>
                        <a:rPr sz="900" b="0">
                          <a:solidFill>
                            <a:srgbClr val="000000"/>
                          </a:solidFill>
                          <a:latin typeface="NeueHaasGroteskText Std (Body)"/>
                        </a:rPr>
                        <a:t>Alcatel A30 tablet via 24 monthly bill credits with finance agreement (04/10/18)
</a:t>
                      </a: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on select iPads and Android tablets with 24 mo. installment billing and new line of service or eligible upgrade   (01/15/18)
</a:t>
                      </a:r>
                      <a:r>
                        <a:rPr sz="900" b="1">
                          <a:solidFill>
                            <a:srgbClr val="000000"/>
                          </a:solidFill>
                          <a:latin typeface="NeueHaasGroteskText Std (Body)"/>
                        </a:rPr>
                        <a:t>Free </a:t>
                      </a:r>
                      <a:r>
                        <a:rPr sz="900" b="0">
                          <a:solidFill>
                            <a:srgbClr val="000000"/>
                          </a:solidFill>
                          <a:latin typeface="NeueHaasGroteskText Std (Body)"/>
                        </a:rPr>
                        <a:t>LG G Pad F2 after </a:t>
                      </a:r>
                      <a:r>
                        <a:rPr sz="900" b="1">
                          <a:solidFill>
                            <a:srgbClr val="000000"/>
                          </a:solidFill>
                          <a:latin typeface="NeueHaasGroteskText Std (Body)"/>
                        </a:rPr>
                        <a:t>$149.99 </a:t>
                      </a:r>
                      <a:r>
                        <a:rPr sz="900" b="0">
                          <a:solidFill>
                            <a:srgbClr val="000000"/>
                          </a:solidFill>
                          <a:latin typeface="NeueHaasGroteskText Std (Body)"/>
                        </a:rPr>
                        <a:t>in service credits (reqs. 24 mo. installments and new line of activation)  (11/17/17)
</a:t>
                      </a:r>
                      <a:r>
                        <a:rPr sz="900" b="1">
                          <a:solidFill>
                            <a:srgbClr val="000000"/>
                          </a:solidFill>
                          <a:latin typeface="NeueHaasGroteskText Std (Body)"/>
                        </a:rPr>
                        <a:t>Free </a:t>
                      </a:r>
                      <a:r>
                        <a:rPr sz="900" b="0">
                          <a:solidFill>
                            <a:srgbClr val="000000"/>
                          </a:solidFill>
                          <a:latin typeface="NeueHaasGroteskText Std (Body)"/>
                        </a:rPr>
                        <a:t>Slate tablet after </a:t>
                      </a:r>
                      <a:r>
                        <a:rPr sz="900" b="1">
                          <a:solidFill>
                            <a:srgbClr val="000000"/>
                          </a:solidFill>
                          <a:latin typeface="NeueHaasGroteskText Std (Body)"/>
                        </a:rPr>
                        <a:t>$4.17/mo. </a:t>
                      </a:r>
                      <a:r>
                        <a:rPr sz="900" b="0">
                          <a:solidFill>
                            <a:srgbClr val="000000"/>
                          </a:solidFill>
                          <a:latin typeface="NeueHaasGroteskText Std (Body)"/>
                        </a:rPr>
                        <a:t>service credits with 24-mo. installment billing (reqs. new line of service or eligible upgrade) (04/16/18)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05/04/2018</a:t>
            </a:r>
          </a:p>
        </p:txBody>
      </p:sp>
      <p:graphicFrame>
        <p:nvGraphicFramePr>
          <p:cNvPr id="8" name="Table 7"/>
          <p:cNvGraphicFramePr>
            <a:graphicFrameLocks noGrp="1"/>
          </p:cNvGraphicFramePr>
          <p:nvPr/>
        </p:nvGraphicFramePr>
        <p:xfrm>
          <a:off x="594360" y="1280160"/>
          <a:ext cx="10972800" cy="667512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0000"/>
                          </a:solidFill>
                          <a:latin typeface="NeueHaasGroteskText Std (Body)"/>
                        </a:rPr>
                        <a:t>Get </a:t>
                      </a:r>
                      <a:r>
                        <a:rPr sz="900" b="1">
                          <a:solidFill>
                            <a:srgbClr val="000000"/>
                          </a:solidFill>
                          <a:latin typeface="NeueHaasGroteskText Std (Body)"/>
                        </a:rPr>
                        <a:t>$10 </a:t>
                      </a:r>
                      <a:r>
                        <a:rPr sz="900" b="0">
                          <a:solidFill>
                            <a:srgbClr val="000000"/>
                          </a:solidFill>
                          <a:latin typeface="NeueHaasGroteskText Std (Body)"/>
                        </a:rPr>
                        <a:t>of Fios and </a:t>
                      </a:r>
                      <a:r>
                        <a:rPr sz="900" b="1">
                          <a:solidFill>
                            <a:srgbClr val="000000"/>
                          </a:solidFill>
                          <a:latin typeface="NeueHaasGroteskText Std (Body)"/>
                        </a:rPr>
                        <a:t>$10 </a:t>
                      </a:r>
                      <a:r>
                        <a:rPr sz="900" b="0">
                          <a:solidFill>
                            <a:srgbClr val="000000"/>
                          </a:solidFill>
                          <a:latin typeface="NeueHaasGroteskText Std (Body)"/>
                        </a:rPr>
                        <a:t>off wireless. Available to new wireless customers who subscribe to a qualifying Go Unlimited or Beyond Unlimited plan.  (02/02/18)
Verizon Prepaid Unlimited Plan: Unlimited data, talk and text for </a:t>
                      </a:r>
                      <a:r>
                        <a:rPr sz="900" b="1">
                          <a:solidFill>
                            <a:srgbClr val="000000"/>
                          </a:solidFill>
                          <a:latin typeface="NeueHaasGroteskText Std (Body)"/>
                        </a:rPr>
                        <a:t>$75/mo. </a:t>
                      </a:r>
                      <a:r>
                        <a:rPr sz="900" b="0">
                          <a:solidFill>
                            <a:srgbClr val="000000"/>
                          </a:solidFill>
                          <a:latin typeface="NeueHaasGroteskText Std (Body)"/>
                        </a:rPr>
                        <a:t>with no annual contract (11/26/17)
Save up to </a:t>
                      </a:r>
                      <a:r>
                        <a:rPr sz="900" b="1">
                          <a:solidFill>
                            <a:srgbClr val="000000"/>
                          </a:solidFill>
                          <a:latin typeface="NeueHaasGroteskText Std (Body)"/>
                        </a:rPr>
                        <a:t>$80/mo. </a:t>
                      </a:r>
                      <a:r>
                        <a:rPr sz="900" b="0">
                          <a:solidFill>
                            <a:srgbClr val="000000"/>
                          </a:solidFill>
                          <a:latin typeface="NeueHaasGroteskText Std (Body)"/>
                        </a:rPr>
                        <a:t>on Verizon Prepaid when adding up to 4 lines (discount of </a:t>
                      </a:r>
                      <a:r>
                        <a:rPr sz="900" b="1">
                          <a:solidFill>
                            <a:srgbClr val="000000"/>
                          </a:solidFill>
                          <a:latin typeface="NeueHaasGroteskText Std (Body)"/>
                        </a:rPr>
                        <a:t>$20/mo. </a:t>
                      </a:r>
                      <a:r>
                        <a:rPr sz="900" b="0">
                          <a:solidFill>
                            <a:srgbClr val="000000"/>
                          </a:solidFill>
                          <a:latin typeface="NeueHaasGroteskText Std (Body)"/>
                        </a:rPr>
                        <a:t>to each </a:t>
                      </a:r>
                      <a:r>
                        <a:rPr sz="900" b="1">
                          <a:solidFill>
                            <a:srgbClr val="000000"/>
                          </a:solidFill>
                          <a:latin typeface="NeueHaasGroteskText Std (Body)"/>
                        </a:rPr>
                        <a:t>$60 </a:t>
                      </a:r>
                      <a:r>
                        <a:rPr sz="900" b="0">
                          <a:solidFill>
                            <a:srgbClr val="000000"/>
                          </a:solidFill>
                          <a:latin typeface="NeueHaasGroteskText Std (Body)"/>
                        </a:rPr>
                        <a:t>10 GB or </a:t>
                      </a:r>
                      <a:r>
                        <a:rPr sz="900" b="1">
                          <a:solidFill>
                            <a:srgbClr val="000000"/>
                          </a:solidFill>
                          <a:latin typeface="NeueHaasGroteskText Std (Body)"/>
                        </a:rPr>
                        <a:t>$75 </a:t>
                      </a:r>
                      <a:r>
                        <a:rPr sz="900" b="0">
                          <a:solidFill>
                            <a:srgbClr val="000000"/>
                          </a:solidFill>
                          <a:latin typeface="NeueHaasGroteskText Std (Body)"/>
                        </a:rPr>
                        <a:t>Unlimited plan when added as 2nd through 5th lines on a family account)  (11/30/17)
</a:t>
                      </a:r>
                      <a:r>
                        <a:rPr sz="900" b="0">
                          <a:solidFill>
                            <a:srgbClr val="00B0F0"/>
                          </a:solidFill>
                          <a:latin typeface="NeueHaasGroteskText Std (Body)"/>
                        </a:rPr>
                        <a:t>Verizon GO Unlimited Plan: Unlimited 4G LTE data, unlimited talk and text, DVD quality streaming and unlimited mobile hotspot (6000 kps) for </a:t>
                      </a:r>
                      <a:r>
                        <a:rPr sz="900" b="1">
                          <a:solidFill>
                            <a:srgbClr val="00B0F0"/>
                          </a:solidFill>
                          <a:latin typeface="NeueHaasGroteskText Std (Body)"/>
                        </a:rPr>
                        <a:t>$40/line/month </a:t>
                      </a:r>
                      <a:r>
                        <a:rPr sz="900" b="0">
                          <a:solidFill>
                            <a:srgbClr val="00B0F0"/>
                          </a:solidFill>
                          <a:latin typeface="NeueHaasGroteskText Std (Body)"/>
                        </a:rPr>
                        <a:t>for 4 lines, </a:t>
                      </a:r>
                      <a:r>
                        <a:rPr sz="900" b="1">
                          <a:solidFill>
                            <a:srgbClr val="00B0F0"/>
                          </a:solidFill>
                          <a:latin typeface="NeueHaasGroteskText Std (Body)"/>
                        </a:rPr>
                        <a:t>$50/line/month </a:t>
                      </a:r>
                      <a:r>
                        <a:rPr sz="900" b="0">
                          <a:solidFill>
                            <a:srgbClr val="00B0F0"/>
                          </a:solidFill>
                          <a:latin typeface="NeueHaasGroteskText Std (Body)"/>
                        </a:rPr>
                        <a:t>for 3 lines, </a:t>
                      </a:r>
                      <a:r>
                        <a:rPr sz="900" b="1">
                          <a:solidFill>
                            <a:srgbClr val="00B0F0"/>
                          </a:solidFill>
                          <a:latin typeface="NeueHaasGroteskText Std (Body)"/>
                        </a:rPr>
                        <a:t>$65/line/month </a:t>
                      </a:r>
                      <a:r>
                        <a:rPr sz="900" b="0">
                          <a:solidFill>
                            <a:srgbClr val="00B0F0"/>
                          </a:solidFill>
                          <a:latin typeface="NeueHaasGroteskText Std (Body)"/>
                        </a:rPr>
                        <a:t>for 2 lines and </a:t>
                      </a:r>
                      <a:r>
                        <a:rPr sz="900" b="1">
                          <a:solidFill>
                            <a:srgbClr val="00B0F0"/>
                          </a:solidFill>
                          <a:latin typeface="NeueHaasGroteskText Std (Body)"/>
                        </a:rPr>
                        <a:t>$75/month </a:t>
                      </a:r>
                      <a:r>
                        <a:rPr sz="900" b="0">
                          <a:solidFill>
                            <a:srgbClr val="00B0F0"/>
                          </a:solidFill>
                          <a:latin typeface="NeueHaasGroteskText Std (Body)"/>
                        </a:rPr>
                        <a:t>for 1 line when enrolled in Autopay (maximum up to 10 lines)  (11/30/17)
</a:t>
                      </a:r>
                      <a:r>
                        <a:rPr sz="900" b="0">
                          <a:solidFill>
                            <a:srgbClr val="000000"/>
                          </a:solidFill>
                          <a:latin typeface="NeueHaasGroteskText Std (Body)"/>
                        </a:rPr>
                        <a:t>Verizon Beyond Unlimited Plan: Unlimited 4G LTE data, unlimited talk and text, HD quality streaming and unlimited mobile hotspot with 15 GB per line for </a:t>
                      </a:r>
                      <a:r>
                        <a:rPr sz="900" b="1">
                          <a:solidFill>
                            <a:srgbClr val="000000"/>
                          </a:solidFill>
                          <a:latin typeface="NeueHaasGroteskText Std (Body)"/>
                        </a:rPr>
                        <a:t>$50/line/month </a:t>
                      </a:r>
                      <a:r>
                        <a:rPr sz="900" b="0">
                          <a:solidFill>
                            <a:srgbClr val="000000"/>
                          </a:solidFill>
                          <a:latin typeface="NeueHaasGroteskText Std (Body)"/>
                        </a:rPr>
                        <a:t>for 4 lines, </a:t>
                      </a:r>
                      <a:r>
                        <a:rPr sz="900" b="1">
                          <a:solidFill>
                            <a:srgbClr val="000000"/>
                          </a:solidFill>
                          <a:latin typeface="NeueHaasGroteskText Std (Body)"/>
                        </a:rPr>
                        <a:t>$60/line/month </a:t>
                      </a:r>
                      <a:r>
                        <a:rPr sz="900" b="0">
                          <a:solidFill>
                            <a:srgbClr val="000000"/>
                          </a:solidFill>
                          <a:latin typeface="NeueHaasGroteskText Std (Body)"/>
                        </a:rPr>
                        <a:t>for 3 lines, </a:t>
                      </a:r>
                      <a:r>
                        <a:rPr sz="900" b="1">
                          <a:solidFill>
                            <a:srgbClr val="000000"/>
                          </a:solidFill>
                          <a:latin typeface="NeueHaasGroteskText Std (Body)"/>
                        </a:rPr>
                        <a:t>$80/line/month </a:t>
                      </a:r>
                      <a:r>
                        <a:rPr sz="900" b="0">
                          <a:solidFill>
                            <a:srgbClr val="000000"/>
                          </a:solidFill>
                          <a:latin typeface="NeueHaasGroteskText Std (Body)"/>
                        </a:rPr>
                        <a:t>for 2 lines and </a:t>
                      </a:r>
                      <a:r>
                        <a:rPr sz="900" b="1">
                          <a:solidFill>
                            <a:srgbClr val="000000"/>
                          </a:solidFill>
                          <a:latin typeface="NeueHaasGroteskText Std (Body)"/>
                        </a:rPr>
                        <a:t>$85/month </a:t>
                      </a:r>
                      <a:r>
                        <a:rPr sz="900" b="0">
                          <a:solidFill>
                            <a:srgbClr val="000000"/>
                          </a:solidFill>
                          <a:latin typeface="NeueHaasGroteskText Std (Body)"/>
                        </a:rPr>
                        <a:t>for 1 line when enrolled in Autopay (maximum up to 10 lines) (11/30/17)
Special offer for military and vets: </a:t>
                      </a:r>
                      <a:r>
                        <a:rPr sz="900" b="1">
                          <a:solidFill>
                            <a:srgbClr val="000000"/>
                          </a:solidFill>
                          <a:latin typeface="NeueHaasGroteskText Std (Body)"/>
                        </a:rPr>
                        <a:t>$15/mo. </a:t>
                      </a:r>
                      <a:r>
                        <a:rPr sz="900" b="0">
                          <a:solidFill>
                            <a:srgbClr val="000000"/>
                          </a:solidFill>
                          <a:latin typeface="NeueHaasGroteskText Std (Body)"/>
                        </a:rPr>
                        <a:t>off Go Unlimited and Beyond Unlimited, 15% off other plans and 25% off accessories (04/09/18)
</a:t>
                      </a:r>
                    </a:p>
                  </a:txBody>
                  <a:tcPr>
                    <a:solidFill>
                      <a:schemeClr val="accent2"/>
                    </a:solidFill>
                  </a:tcPr>
                </a:tc>
                <a:tc>
                  <a:txBody>
                    <a:bodyPr/>
                    <a:lstStyle/>
                    <a:p>
                      <a:r>
                        <a:rPr sz="900" b="0">
                          <a:solidFill>
                            <a:srgbClr val="000000"/>
                          </a:solidFill>
                          <a:latin typeface="NeueHaasGroteskText Std (Body)"/>
                        </a:rPr>
                        <a:t>AT&amp;T Unlimited Plus Enhanced: Single Line plan 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with AutoPay) or less than </a:t>
                      </a:r>
                      <a:r>
                        <a:rPr sz="900" b="1">
                          <a:solidFill>
                            <a:srgbClr val="000000"/>
                          </a:solidFill>
                          <a:latin typeface="NeueHaasGroteskText Std (Body)"/>
                        </a:rPr>
                        <a:t>$48/mo. </a:t>
                      </a:r>
                      <a:r>
                        <a:rPr sz="900" b="0">
                          <a:solidFill>
                            <a:srgbClr val="000000"/>
                          </a:solidFill>
                          <a:latin typeface="NeueHaasGroteskText Std (Body)"/>
                        </a:rPr>
                        <a:t>per line for four lines (includes </a:t>
                      </a:r>
                      <a:r>
                        <a:rPr sz="900" b="1">
                          <a:solidFill>
                            <a:srgbClr val="000000"/>
                          </a:solidFill>
                          <a:latin typeface="NeueHaasGroteskText Std (Body)"/>
                        </a:rPr>
                        <a:t>$10/mo. </a:t>
                      </a:r>
                      <a:r>
                        <a:rPr sz="900" b="0">
                          <a:solidFill>
                            <a:srgbClr val="000000"/>
                          </a:solidFill>
                          <a:latin typeface="NeueHaasGroteskText Std (Body)"/>
                        </a:rPr>
                        <a:t>multi-line discount with AutoPay). Users can add up 5-10 additional devices for </a:t>
                      </a:r>
                      <a:r>
                        <a:rPr sz="900" b="1">
                          <a:solidFill>
                            <a:srgbClr val="000000"/>
                          </a:solidFill>
                          <a:latin typeface="NeueHaasGroteskText Std (Body)"/>
                        </a:rPr>
                        <a:t>$30/mo. </a:t>
                      </a:r>
                      <a:r>
                        <a:rPr sz="900" b="0">
                          <a:solidFill>
                            <a:srgbClr val="000000"/>
                          </a:solidFill>
                          <a:latin typeface="NeueHaasGroteskText Std (Body)"/>
                        </a:rPr>
                        <a:t>each. HBO included </a:t>
                      </a:r>
                      <a:r>
                        <a:rPr sz="900" b="1">
                          <a:solidFill>
                            <a:srgbClr val="000000"/>
                          </a:solidFill>
                          <a:latin typeface="NeueHaasGroteskText Std (Body)"/>
                        </a:rPr>
                        <a:t>free </a:t>
                      </a:r>
                      <a:r>
                        <a:rPr sz="900" b="0">
                          <a:solidFill>
                            <a:srgbClr val="000000"/>
                          </a:solidFill>
                          <a:latin typeface="NeueHaasGroteskText Std (Body)"/>
                        </a:rPr>
                        <a:t>via bill credit.  (03/01/18)
</a:t>
                      </a:r>
                      <a:r>
                        <a:rPr sz="900" b="0">
                          <a:solidFill>
                            <a:srgbClr val="00B0F0"/>
                          </a:solidFill>
                          <a:latin typeface="NeueHaasGroteskText Std (Body)"/>
                        </a:rPr>
                        <a:t>AT&amp;T Unlimited Choice Enhanced: Single Line plan for </a:t>
                      </a:r>
                      <a:r>
                        <a:rPr sz="900" b="1">
                          <a:solidFill>
                            <a:srgbClr val="00B0F0"/>
                          </a:solidFill>
                          <a:latin typeface="NeueHaasGroteskText Std (Body)"/>
                        </a:rPr>
                        <a:t>$65/mo. </a:t>
                      </a:r>
                      <a:r>
                        <a:rPr sz="900" b="0">
                          <a:solidFill>
                            <a:srgbClr val="00B0F0"/>
                          </a:solidFill>
                          <a:latin typeface="NeueHaasGroteskText Std (Body)"/>
                        </a:rPr>
                        <a:t>(includes </a:t>
                      </a:r>
                      <a:r>
                        <a:rPr sz="900" b="1">
                          <a:solidFill>
                            <a:srgbClr val="00B0F0"/>
                          </a:solidFill>
                          <a:latin typeface="NeueHaasGroteskText Std (Body)"/>
                        </a:rPr>
                        <a:t>$5/mo. </a:t>
                      </a:r>
                      <a:r>
                        <a:rPr sz="900" b="0">
                          <a:solidFill>
                            <a:srgbClr val="00B0F0"/>
                          </a:solidFill>
                          <a:latin typeface="NeueHaasGroteskText Std (Body)"/>
                        </a:rPr>
                        <a:t>discount with AutoPay) or </a:t>
                      </a:r>
                      <a:r>
                        <a:rPr sz="900" b="1">
                          <a:solidFill>
                            <a:srgbClr val="00B0F0"/>
                          </a:solidFill>
                          <a:latin typeface="NeueHaasGroteskText Std (Body)"/>
                        </a:rPr>
                        <a:t>$40/mo. </a:t>
                      </a:r>
                      <a:r>
                        <a:rPr sz="900" b="0">
                          <a:solidFill>
                            <a:srgbClr val="00B0F0"/>
                          </a:solidFill>
                          <a:latin typeface="NeueHaasGroteskText Std (Body)"/>
                        </a:rPr>
                        <a:t>per line for four lines (includes </a:t>
                      </a:r>
                      <a:r>
                        <a:rPr sz="900" b="1">
                          <a:solidFill>
                            <a:srgbClr val="00B0F0"/>
                          </a:solidFill>
                          <a:latin typeface="NeueHaasGroteskText Std (Body)"/>
                        </a:rPr>
                        <a:t>$10/mo. </a:t>
                      </a:r>
                      <a:r>
                        <a:rPr sz="900" b="0">
                          <a:solidFill>
                            <a:srgbClr val="00B0F0"/>
                          </a:solidFill>
                          <a:latin typeface="NeueHaasGroteskText Std (Body)"/>
                        </a:rPr>
                        <a:t>multi-line discount with AutoPay). Users can add 5-10 additional devices for </a:t>
                      </a:r>
                      <a:r>
                        <a:rPr sz="900" b="1">
                          <a:solidFill>
                            <a:srgbClr val="00B0F0"/>
                          </a:solidFill>
                          <a:latin typeface="NeueHaasGroteskText Std (Body)"/>
                        </a:rPr>
                        <a:t>$30/mo. </a:t>
                      </a:r>
                      <a:r>
                        <a:rPr sz="900" b="0">
                          <a:solidFill>
                            <a:srgbClr val="00B0F0"/>
                          </a:solidFill>
                          <a:latin typeface="NeueHaasGroteskText Std (Body)"/>
                        </a:rPr>
                        <a:t>each.  HBO included </a:t>
                      </a:r>
                      <a:r>
                        <a:rPr sz="900" b="1">
                          <a:solidFill>
                            <a:srgbClr val="00B0F0"/>
                          </a:solidFill>
                          <a:latin typeface="NeueHaasGroteskText Std (Body)"/>
                        </a:rPr>
                        <a:t>free </a:t>
                      </a:r>
                      <a:r>
                        <a:rPr sz="900" b="0">
                          <a:solidFill>
                            <a:srgbClr val="00B0F0"/>
                          </a:solidFill>
                          <a:latin typeface="NeueHaasGroteskText Std (Body)"/>
                        </a:rPr>
                        <a:t>via bill credit.  (03/01/18)
</a:t>
                      </a:r>
                      <a:r>
                        <a:rPr sz="900" b="0">
                          <a:solidFill>
                            <a:srgbClr val="000000"/>
                          </a:solidFill>
                          <a:latin typeface="NeueHaasGroteskText Std (Body)"/>
                        </a:rPr>
                        <a:t>Save </a:t>
                      </a:r>
                      <a:r>
                        <a:rPr sz="900" b="1">
                          <a:solidFill>
                            <a:srgbClr val="000000"/>
                          </a:solidFill>
                          <a:latin typeface="NeueHaasGroteskText Std (Body)"/>
                        </a:rPr>
                        <a:t>$15/mo. </a:t>
                      </a:r>
                      <a:r>
                        <a:rPr sz="900" b="0">
                          <a:solidFill>
                            <a:srgbClr val="000000"/>
                          </a:solidFill>
                          <a:latin typeface="NeueHaasGroteskText Std (Body)"/>
                        </a:rPr>
                        <a:t>when you bundle DirecTV or DirecTV Now with AT&amp;T Unlimited Plus plan or DirecTV Now with AT&amp;T Unlimited Choice plan.  (11/13/17)
Mobile Share Flex </a:t>
                      </a:r>
                      <a:r>
                        <a:rPr sz="900" b="1">
                          <a:solidFill>
                            <a:srgbClr val="000000"/>
                          </a:solidFill>
                          <a:latin typeface="NeueHaasGroteskText Std (Body)"/>
                        </a:rPr>
                        <a:t>$25 </a:t>
                      </a:r>
                      <a:r>
                        <a:rPr sz="900" b="0">
                          <a:solidFill>
                            <a:srgbClr val="000000"/>
                          </a:solidFill>
                          <a:latin typeface="NeueHaasGroteskText Std (Body)"/>
                        </a:rPr>
                        <a:t>1 GB, </a:t>
                      </a:r>
                      <a:r>
                        <a:rPr sz="900" b="1">
                          <a:solidFill>
                            <a:srgbClr val="000000"/>
                          </a:solidFill>
                          <a:latin typeface="NeueHaasGroteskText Std (Body)"/>
                        </a:rPr>
                        <a:t>$50 </a:t>
                      </a:r>
                      <a:r>
                        <a:rPr sz="900" b="0">
                          <a:solidFill>
                            <a:srgbClr val="000000"/>
                          </a:solidFill>
                          <a:latin typeface="NeueHaasGroteskText Std (Body)"/>
                        </a:rPr>
                        <a:t>5 GB, </a:t>
                      </a:r>
                      <a:r>
                        <a:rPr sz="900" b="1">
                          <a:solidFill>
                            <a:srgbClr val="000000"/>
                          </a:solidFill>
                          <a:latin typeface="NeueHaasGroteskText Std (Body)"/>
                        </a:rPr>
                        <a:t>$75 </a:t>
                      </a:r>
                      <a:r>
                        <a:rPr sz="900" b="0">
                          <a:solidFill>
                            <a:srgbClr val="000000"/>
                          </a:solidFill>
                          <a:latin typeface="NeueHaasGroteskText Std (Body)"/>
                        </a:rPr>
                        <a:t>10 GB, </a:t>
                      </a:r>
                      <a:r>
                        <a:rPr sz="900" b="1">
                          <a:solidFill>
                            <a:srgbClr val="000000"/>
                          </a:solidFill>
                          <a:latin typeface="NeueHaasGroteskText Std (Body)"/>
                        </a:rPr>
                        <a:t>$100 </a:t>
                      </a:r>
                      <a:r>
                        <a:rPr sz="900" b="0">
                          <a:solidFill>
                            <a:srgbClr val="000000"/>
                          </a:solidFill>
                          <a:latin typeface="NeueHaasGroteskText Std (Body)"/>
                        </a:rPr>
                        <a:t>20 GB ($10 per month discount if enrolled in paperless billing &amp; AutoPay. Discount starts w/in 2 bill cycles, Limit 10 devices per plan)  (01/17/18)
DirecTV Now On Us: Get DirecTV Now for </a:t>
                      </a:r>
                      <a:r>
                        <a:rPr sz="900" b="1">
                          <a:solidFill>
                            <a:srgbClr val="000000"/>
                          </a:solidFill>
                          <a:latin typeface="NeueHaasGroteskText Std (Body)"/>
                        </a:rPr>
                        <a:t>free </a:t>
                      </a:r>
                      <a:r>
                        <a:rPr sz="900" b="0">
                          <a:solidFill>
                            <a:srgbClr val="000000"/>
                          </a:solidFill>
                          <a:latin typeface="NeueHaasGroteskText Std (Body)"/>
                        </a:rPr>
                        <a:t>via bill credit for 12 months when you add a new line and have an eligible Enhanced plan (max </a:t>
                      </a:r>
                      <a:r>
                        <a:rPr sz="900" b="1">
                          <a:solidFill>
                            <a:srgbClr val="000000"/>
                          </a:solidFill>
                          <a:latin typeface="NeueHaasGroteskText Std (Body)"/>
                        </a:rPr>
                        <a:t>$35 </a:t>
                      </a:r>
                      <a:r>
                        <a:rPr sz="900" b="0">
                          <a:solidFill>
                            <a:srgbClr val="000000"/>
                          </a:solidFill>
                          <a:latin typeface="NeueHaasGroteskText Std (Body)"/>
                        </a:rPr>
                        <a:t>credit per month, available to select zipcodes) (05/03/18)
</a:t>
                      </a:r>
                    </a:p>
                  </a:txBody>
                  <a:tcPr>
                    <a:solidFill>
                      <a:schemeClr val="accent2"/>
                    </a:solidFill>
                  </a:tcPr>
                </a:tc>
                <a:tc>
                  <a:txBody>
                    <a:bodyPr/>
                    <a:lstStyle/>
                    <a:p>
                      <a:r>
                        <a:rPr sz="900" b="0">
                          <a:solidFill>
                            <a:srgbClr val="00B0F0"/>
                          </a:solidFill>
                          <a:latin typeface="NeueHaasGroteskText Std (Body)"/>
                        </a:rPr>
                        <a:t>Limited time offer: 4 lines for </a:t>
                      </a:r>
                      <a:r>
                        <a:rPr sz="900" b="1">
                          <a:solidFill>
                            <a:srgbClr val="00B0F0"/>
                          </a:solidFill>
                          <a:latin typeface="NeueHaasGroteskText Std (Body)"/>
                        </a:rPr>
                        <a:t>$40. </a:t>
                      </a:r>
                      <a:r>
                        <a:rPr sz="900" b="0">
                          <a:solidFill>
                            <a:srgbClr val="00B0F0"/>
                          </a:solidFill>
                          <a:latin typeface="NeueHaasGroteskText Std (Body)"/>
                        </a:rPr>
                        <a:t>T-Mobile One: First line is </a:t>
                      </a:r>
                      <a:r>
                        <a:rPr sz="900" b="1">
                          <a:solidFill>
                            <a:srgbClr val="00B0F0"/>
                          </a:solidFill>
                          <a:latin typeface="NeueHaasGroteskText Std (Body)"/>
                        </a:rPr>
                        <a:t>$70, </a:t>
                      </a:r>
                      <a:r>
                        <a:rPr sz="900" b="0">
                          <a:solidFill>
                            <a:srgbClr val="00B0F0"/>
                          </a:solidFill>
                          <a:latin typeface="NeueHaasGroteskText Std (Body)"/>
                        </a:rPr>
                        <a:t>two lines for </a:t>
                      </a:r>
                      <a:r>
                        <a:rPr sz="900" b="1">
                          <a:solidFill>
                            <a:srgbClr val="00B0F0"/>
                          </a:solidFill>
                          <a:latin typeface="NeueHaasGroteskText Std (Body)"/>
                        </a:rPr>
                        <a:t>$120, </a:t>
                      </a:r>
                      <a:r>
                        <a:rPr sz="900" b="0">
                          <a:solidFill>
                            <a:srgbClr val="00B0F0"/>
                          </a:solidFill>
                          <a:latin typeface="NeueHaasGroteskText Std (Body)"/>
                        </a:rPr>
                        <a:t>three lines for </a:t>
                      </a:r>
                      <a:r>
                        <a:rPr sz="900" b="1">
                          <a:solidFill>
                            <a:srgbClr val="00B0F0"/>
                          </a:solidFill>
                          <a:latin typeface="NeueHaasGroteskText Std (Body)"/>
                        </a:rPr>
                        <a:t>$140 </a:t>
                      </a:r>
                      <a:r>
                        <a:rPr sz="900" b="0">
                          <a:solidFill>
                            <a:srgbClr val="00B0F0"/>
                          </a:solidFill>
                          <a:latin typeface="NeueHaasGroteskText Std (Body)"/>
                        </a:rPr>
                        <a:t>and four lines for </a:t>
                      </a:r>
                      <a:r>
                        <a:rPr sz="900" b="1">
                          <a:solidFill>
                            <a:srgbClr val="00B0F0"/>
                          </a:solidFill>
                          <a:latin typeface="NeueHaasGroteskText Std (Body)"/>
                        </a:rPr>
                        <a:t>$160 </a:t>
                      </a:r>
                      <a:r>
                        <a:rPr sz="900" b="0">
                          <a:solidFill>
                            <a:srgbClr val="00B0F0"/>
                          </a:solidFill>
                          <a:latin typeface="NeueHaasGroteskText Std (Body)"/>
                        </a:rPr>
                        <a:t>after bill credits. (Taxes and Fees Included. While using AutoPay) (02/10/18)
</a:t>
                      </a:r>
                      <a:r>
                        <a:rPr sz="900" b="0">
                          <a:solidFill>
                            <a:srgbClr val="000000"/>
                          </a:solidFill>
                          <a:latin typeface="NeueHaasGroteskText Std (Body)"/>
                        </a:rPr>
                        <a:t>T-Mobile ONE Unlimited 55+: Two lines 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with AutoPay (Taxes and Fees included. While using Autopay)  (03/19/18)
</a:t>
                      </a:r>
                      <a:r>
                        <a:rPr sz="900" b="0">
                          <a:solidFill>
                            <a:srgbClr val="00B0F0"/>
                          </a:solidFill>
                          <a:latin typeface="NeueHaasGroteskText Std (Body)"/>
                        </a:rPr>
                        <a:t>Get Netflix for </a:t>
                      </a:r>
                      <a:r>
                        <a:rPr sz="900" b="1">
                          <a:solidFill>
                            <a:srgbClr val="00B0F0"/>
                          </a:solidFill>
                          <a:latin typeface="NeueHaasGroteskText Std (Body)"/>
                        </a:rPr>
                        <a:t>free </a:t>
                      </a:r>
                      <a:r>
                        <a:rPr sz="900" b="0">
                          <a:solidFill>
                            <a:srgbClr val="00B0F0"/>
                          </a:solidFill>
                          <a:latin typeface="NeueHaasGroteskText Std (Body)"/>
                        </a:rPr>
                        <a:t>with T-Mobile ONE family plan (reqs two or more lines) (09/07/17)
</a:t>
                      </a:r>
                      <a:r>
                        <a:rPr sz="900" b="0">
                          <a:solidFill>
                            <a:srgbClr val="000000"/>
                          </a:solidFill>
                          <a:latin typeface="NeueHaasGroteskText Std (Body)"/>
                        </a:rPr>
                        <a:t>Add a tablet for </a:t>
                      </a:r>
                      <a:r>
                        <a:rPr sz="900" b="1">
                          <a:solidFill>
                            <a:srgbClr val="000000"/>
                          </a:solidFill>
                          <a:latin typeface="NeueHaasGroteskText Std (Body)"/>
                        </a:rPr>
                        <a:t>$20/mo. </a:t>
                      </a:r>
                      <a:r>
                        <a:rPr sz="900" b="0">
                          <a:solidFill>
                            <a:srgbClr val="000000"/>
                          </a:solidFill>
                          <a:latin typeface="NeueHaasGroteskText Std (Body)"/>
                        </a:rPr>
                        <a:t>or a wearable for </a:t>
                      </a:r>
                      <a:r>
                        <a:rPr sz="900" b="1">
                          <a:solidFill>
                            <a:srgbClr val="000000"/>
                          </a:solidFill>
                          <a:latin typeface="NeueHaasGroteskText Std (Body)"/>
                        </a:rPr>
                        <a:t>$10/mo. </a:t>
                      </a:r>
                      <a:r>
                        <a:rPr sz="900" b="0">
                          <a:solidFill>
                            <a:srgbClr val="000000"/>
                          </a:solidFill>
                          <a:latin typeface="NeueHaasGroteskText Std (Body)"/>
                        </a:rPr>
                        <a:t>to a voice plan (while using AutoPay) (06/14/17)
Binge On: Simple Choice customers can stream unlimited movies and music without data usage (11/24/17)
</a:t>
                      </a:r>
                      <a:r>
                        <a:rPr sz="900" b="0">
                          <a:solidFill>
                            <a:srgbClr val="00B0F0"/>
                          </a:solidFill>
                          <a:latin typeface="NeueHaasGroteskText Std (Body)"/>
                        </a:rPr>
                        <a:t>T-Mobile One Military: Military families get 50% off family lines (1 line </a:t>
                      </a:r>
                      <a:r>
                        <a:rPr sz="900" b="1">
                          <a:solidFill>
                            <a:srgbClr val="00B0F0"/>
                          </a:solidFill>
                          <a:latin typeface="NeueHaasGroteskText Std (Body)"/>
                        </a:rPr>
                        <a:t>$55, </a:t>
                      </a:r>
                      <a:r>
                        <a:rPr sz="900" b="0">
                          <a:solidFill>
                            <a:srgbClr val="00B0F0"/>
                          </a:solidFill>
                          <a:latin typeface="NeueHaasGroteskText Std (Body)"/>
                        </a:rPr>
                        <a:t>+$25 for a 2nd line and +$10 for the 3rd-6th line, starts 4/22/18) (04/19/18)
</a:t>
                      </a:r>
                    </a:p>
                  </a:txBody>
                  <a:tcPr>
                    <a:solidFill>
                      <a:schemeClr val="accent2"/>
                    </a:solidFill>
                  </a:tcPr>
                </a:tc>
                <a:tc>
                  <a:txBody>
                    <a:bodyPr/>
                    <a:lstStyle/>
                    <a:p>
                      <a:r>
                        <a:rPr sz="900" b="0">
                          <a:solidFill>
                            <a:srgbClr val="000000"/>
                          </a:solidFill>
                          <a:latin typeface="NeueHaasGroteskText Std (Body)"/>
                        </a:rPr>
                        <a:t>Refer a friend to Sprint and earn </a:t>
                      </a:r>
                      <a:r>
                        <a:rPr sz="900" b="1">
                          <a:solidFill>
                            <a:srgbClr val="000000"/>
                          </a:solidFill>
                          <a:latin typeface="NeueHaasGroteskText Std (Body)"/>
                        </a:rPr>
                        <a:t>$50 </a:t>
                      </a:r>
                      <a:r>
                        <a:rPr sz="900" b="0">
                          <a:solidFill>
                            <a:srgbClr val="000000"/>
                          </a:solidFill>
                          <a:latin typeface="NeueHaasGroteskText Std (Body)"/>
                        </a:rPr>
                        <a:t>for every activated account (up to </a:t>
                      </a:r>
                      <a:r>
                        <a:rPr sz="900" b="1">
                          <a:solidFill>
                            <a:srgbClr val="000000"/>
                          </a:solidFill>
                          <a:latin typeface="NeueHaasGroteskText Std (Body)"/>
                        </a:rPr>
                        <a:t>$500/yr. </a:t>
                      </a:r>
                      <a:r>
                        <a:rPr sz="900" b="0">
                          <a:solidFill>
                            <a:srgbClr val="000000"/>
                          </a:solidFill>
                          <a:latin typeface="NeueHaasGroteskText Std (Body)"/>
                        </a:rPr>
                        <a:t>in referral rewards) (11/26/16)
Get unlimited data for your tablet for </a:t>
                      </a:r>
                      <a:r>
                        <a:rPr sz="900" b="1">
                          <a:solidFill>
                            <a:srgbClr val="000000"/>
                          </a:solidFill>
                          <a:latin typeface="NeueHaasGroteskText Std (Body)"/>
                        </a:rPr>
                        <a:t>$25/mo./line </a:t>
                      </a:r>
                      <a:r>
                        <a:rPr sz="900" b="0">
                          <a:solidFill>
                            <a:srgbClr val="000000"/>
                          </a:solidFill>
                          <a:latin typeface="NeueHaasGroteskText Std (Body)"/>
                        </a:rPr>
                        <a:t>more (price reflects Autopay discount). In store only. (03/16/18)
</a:t>
                      </a:r>
                      <a:r>
                        <a:rPr sz="900" b="0">
                          <a:solidFill>
                            <a:srgbClr val="00B0F0"/>
                          </a:solidFill>
                          <a:latin typeface="NeueHaasGroteskText Std (Body)"/>
                        </a:rPr>
                        <a:t>Get unlimited data, talk and text plus access to Hulu for </a:t>
                      </a:r>
                      <a:r>
                        <a:rPr sz="900" b="1">
                          <a:solidFill>
                            <a:srgbClr val="00B0F0"/>
                          </a:solidFill>
                          <a:latin typeface="NeueHaasGroteskText Std (Body)"/>
                        </a:rPr>
                        <a:t>$100 </a:t>
                      </a:r>
                      <a:r>
                        <a:rPr sz="900" b="0">
                          <a:solidFill>
                            <a:srgbClr val="00B0F0"/>
                          </a:solidFill>
                          <a:latin typeface="NeueHaasGroteskText Std (Body)"/>
                        </a:rPr>
                        <a:t>per month for two to five lines. (11/17/17)
</a:t>
                      </a:r>
                      <a:r>
                        <a:rPr sz="900" b="0">
                          <a:solidFill>
                            <a:srgbClr val="000000"/>
                          </a:solidFill>
                          <a:latin typeface="NeueHaasGroteskText Std (Body)"/>
                        </a:rPr>
                        <a:t>Switch to Sprint and get unlimited data, talk, and text </a:t>
                      </a:r>
                      <a:r>
                        <a:rPr sz="900" b="1">
                          <a:solidFill>
                            <a:srgbClr val="000000"/>
                          </a:solidFill>
                          <a:latin typeface="NeueHaasGroteskText Std (Body)"/>
                        </a:rPr>
                        <a:t>free </a:t>
                      </a:r>
                      <a:r>
                        <a:rPr sz="900" b="0">
                          <a:solidFill>
                            <a:srgbClr val="000000"/>
                          </a:solidFill>
                          <a:latin typeface="NeueHaasGroteskText Std (Body)"/>
                        </a:rPr>
                        <a:t>for one year with no annual contract when you bring an eligible device (reqs. unlocked device, purchase of Sprint SIM card, ebill and autopay, activation fee waived)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or </a:t>
                      </a:r>
                      <a:r>
                        <a:rPr sz="900" b="1">
                          <a:solidFill>
                            <a:srgbClr val="000000"/>
                          </a:solidFill>
                          <a:latin typeface="NeueHaasGroteskText Std (Body)"/>
                        </a:rPr>
                        <a:t>$60 </a:t>
                      </a:r>
                      <a:r>
                        <a:rPr sz="900" b="0">
                          <a:solidFill>
                            <a:srgbClr val="000000"/>
                          </a:solidFill>
                          <a:latin typeface="NeueHaasGroteskText Std (Body)"/>
                        </a:rPr>
                        <a:t>unlimited + 10GB hotspot. Add a line for </a:t>
                      </a:r>
                      <a:r>
                        <a:rPr sz="900" b="1">
                          <a:solidFill>
                            <a:srgbClr val="000000"/>
                          </a:solidFill>
                          <a:latin typeface="NeueHaasGroteskText Std (Body)"/>
                        </a:rPr>
                        <a:t>$30 </a:t>
                      </a:r>
                      <a:r>
                        <a:rPr sz="900" b="0">
                          <a:solidFill>
                            <a:srgbClr val="000000"/>
                          </a:solidFill>
                          <a:latin typeface="NeueHaasGroteskText Std (Body)"/>
                        </a:rPr>
                        <a:t>to any 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GB, </a:t>
                      </a:r>
                      <a:r>
                        <a:rPr sz="900" b="1">
                          <a:solidFill>
                            <a:srgbClr val="000000"/>
                          </a:solidFill>
                          <a:latin typeface="NeueHaasGroteskText Std (Body)"/>
                        </a:rPr>
                        <a:t>$40 </a:t>
                      </a:r>
                      <a:r>
                        <a:rPr sz="900" b="0">
                          <a:solidFill>
                            <a:srgbClr val="000000"/>
                          </a:solidFill>
                          <a:latin typeface="NeueHaasGroteskText Std (Body)"/>
                        </a:rPr>
                        <a:t>5 GB, </a:t>
                      </a:r>
                      <a:r>
                        <a:rPr sz="900" b="1">
                          <a:solidFill>
                            <a:srgbClr val="000000"/>
                          </a:solidFill>
                          <a:latin typeface="NeueHaasGroteskText Std (Body)"/>
                        </a:rPr>
                        <a:t>$55 </a:t>
                      </a:r>
                      <a:r>
                        <a:rPr sz="900" b="0">
                          <a:solidFill>
                            <a:srgbClr val="000000"/>
                          </a:solidFill>
                          <a:latin typeface="NeueHaasGroteskText Std (Body)"/>
                        </a:rPr>
                        <a:t>Unlimited, </a:t>
                      </a:r>
                      <a:r>
                        <a:rPr sz="900" b="1">
                          <a:solidFill>
                            <a:srgbClr val="000000"/>
                          </a:solidFill>
                          <a:latin typeface="NeueHaasGroteskText Std (Body)"/>
                        </a:rPr>
                        <a:t>$60 </a:t>
                      </a:r>
                      <a:r>
                        <a:rPr sz="900" b="0">
                          <a:solidFill>
                            <a:srgbClr val="000000"/>
                          </a:solidFill>
                          <a:latin typeface="NeueHaasGroteskText Std (Body)"/>
                        </a:rPr>
                        <a:t>Unlimited Max (11/26/16)
</a:t>
                      </a:r>
                      <a:r>
                        <a:rPr sz="900" b="1">
                          <a:solidFill>
                            <a:srgbClr val="00B0F0"/>
                          </a:solidFill>
                          <a:latin typeface="NeueHaasGroteskText Std (Body)"/>
                        </a:rPr>
                        <a:t>$10 </a:t>
                      </a:r>
                      <a:r>
                        <a:rPr sz="900" b="0">
                          <a:solidFill>
                            <a:srgbClr val="00B0F0"/>
                          </a:solidFill>
                          <a:latin typeface="NeueHaasGroteskText Std (Body)"/>
                        </a:rPr>
                        <a:t>off 2nd line, </a:t>
                      </a:r>
                      <a:r>
                        <a:rPr sz="900" b="1">
                          <a:solidFill>
                            <a:srgbClr val="00B0F0"/>
                          </a:solidFill>
                          <a:latin typeface="NeueHaasGroteskText Std (Body)"/>
                        </a:rPr>
                        <a:t>$20 </a:t>
                      </a:r>
                      <a:r>
                        <a:rPr sz="900" b="0">
                          <a:solidFill>
                            <a:srgbClr val="00B0F0"/>
                          </a:solidFill>
                          <a:latin typeface="NeueHaasGroteskText Std (Body)"/>
                        </a:rPr>
                        <a:t>off 3rd line, </a:t>
                      </a:r>
                      <a:r>
                        <a:rPr sz="900" b="1">
                          <a:solidFill>
                            <a:srgbClr val="00B0F0"/>
                          </a:solidFill>
                          <a:latin typeface="NeueHaasGroteskText Std (Body)"/>
                        </a:rPr>
                        <a:t>$20 </a:t>
                      </a:r>
                      <a:r>
                        <a:rPr sz="900" b="0">
                          <a:solidFill>
                            <a:srgbClr val="00B0F0"/>
                          </a:solidFill>
                          <a:latin typeface="NeueHaasGroteskText Std (Body)"/>
                        </a:rPr>
                        <a:t>off 4th line and </a:t>
                      </a:r>
                      <a:r>
                        <a:rPr sz="900" b="1">
                          <a:solidFill>
                            <a:srgbClr val="00B0F0"/>
                          </a:solidFill>
                          <a:latin typeface="NeueHaasGroteskText Std (Body)"/>
                        </a:rPr>
                        <a:t>$20 </a:t>
                      </a:r>
                      <a:r>
                        <a:rPr sz="900" b="0">
                          <a:solidFill>
                            <a:srgbClr val="00B0F0"/>
                          </a:solidFill>
                          <a:latin typeface="NeueHaasGroteskText Std (Body)"/>
                        </a:rPr>
                        <a:t>off 5th line ($70 savings on 5 lines) (11/26/16)
</a:t>
                      </a:r>
                      <a:r>
                        <a:rPr sz="900" b="1">
                          <a:solidFill>
                            <a:srgbClr val="000000"/>
                          </a:solidFill>
                          <a:latin typeface="NeueHaasGroteskText Std (Body)"/>
                        </a:rPr>
                        <a:t>$5/mo. </a:t>
                      </a:r>
                      <a:r>
                        <a:rPr sz="900" b="0">
                          <a:solidFill>
                            <a:srgbClr val="000000"/>
                          </a:solidFill>
                          <a:latin typeface="NeueHaasGroteskText Std (Body)"/>
                        </a:rPr>
                        <a:t>discount with Auto Pay (not available with Group Save Discount) (11/26/16)
</a:t>
                      </a:r>
                      <a:r>
                        <a:rPr sz="900" b="0">
                          <a:solidFill>
                            <a:srgbClr val="00B0F0"/>
                          </a:solidFill>
                          <a:latin typeface="NeueHaasGroteskText Std (Body)"/>
                        </a:rPr>
                        <a:t>Get 4 lines of Unlimited data for </a:t>
                      </a:r>
                      <a:r>
                        <a:rPr sz="900" b="1">
                          <a:solidFill>
                            <a:srgbClr val="00B0F0"/>
                          </a:solidFill>
                          <a:latin typeface="NeueHaasGroteskText Std (Body)"/>
                        </a:rPr>
                        <a:t>$100 </a:t>
                      </a:r>
                      <a:r>
                        <a:rPr sz="900" b="0">
                          <a:solidFill>
                            <a:srgbClr val="00B0F0"/>
                          </a:solidFill>
                          <a:latin typeface="NeueHaasGroteskText Std (Body)"/>
                        </a:rPr>
                        <a:t>with Unlimited plan (11/26/16)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05/04/2018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endParaRPr/>
                    </a:p>
                  </a:txBody>
                  <a:tcPr>
                    <a:solidFill>
                      <a:schemeClr val="accent2"/>
                    </a:solidFill>
                  </a:tcPr>
                </a:tc>
                <a:tc>
                  <a:txBody>
                    <a:bodyPr/>
                    <a:lstStyle/>
                    <a:p>
                      <a:endParaRPr/>
                    </a:p>
                  </a:txBody>
                  <a:tcPr>
                    <a:solidFill>
                      <a:schemeClr val="accent2"/>
                    </a:solidFill>
                  </a:tcPr>
                </a:tc>
                <a:tc>
                  <a:txBody>
                    <a:bodyPr/>
                    <a:lstStyle/>
                    <a:p>
                      <a:r>
                        <a:rPr sz="900" b="0">
                          <a:solidFill>
                            <a:srgbClr val="000000"/>
                          </a:solidFill>
                          <a:latin typeface="NeueHaasGroteskText Std (Body)"/>
                        </a:rPr>
                        <a:t>Get an eligible smartphone with no down payment with JUMP! On Demand. 18-month lease agreement. Trade-in and uprade to a new device once every 30 days. (08/10/17)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05/04/2018</a:t>
            </a:r>
          </a:p>
        </p:txBody>
      </p:sp>
      <p:graphicFrame>
        <p:nvGraphicFramePr>
          <p:cNvPr id="8" name="Table 7"/>
          <p:cNvGraphicFramePr>
            <a:graphicFrameLocks noGrp="1"/>
          </p:cNvGraphicFramePr>
          <p:nvPr/>
        </p:nvGraphicFramePr>
        <p:xfrm>
          <a:off x="594360" y="1280160"/>
          <a:ext cx="10972800" cy="914400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B0F0"/>
                          </a:solidFill>
                          <a:latin typeface="NeueHaasGroteskText Std (Body)"/>
                        </a:rPr>
                        <a:t>Get a </a:t>
                      </a:r>
                      <a:r>
                        <a:rPr sz="900" b="1">
                          <a:solidFill>
                            <a:srgbClr val="00B0F0"/>
                          </a:solidFill>
                          <a:latin typeface="NeueHaasGroteskText Std (Body)"/>
                        </a:rPr>
                        <a:t>$150 </a:t>
                      </a:r>
                      <a:r>
                        <a:rPr sz="900" b="0">
                          <a:solidFill>
                            <a:srgbClr val="00B0F0"/>
                          </a:solidFill>
                          <a:latin typeface="NeueHaasGroteskText Std (Body)"/>
                        </a:rPr>
                        <a:t>Prepaid Mastercard when switch and bring your own device. (reqs. port in and eligible 4G LTE smartphone)  (05/06/17)
</a:t>
                      </a:r>
                      <a:r>
                        <a:rPr sz="900" b="0">
                          <a:solidFill>
                            <a:srgbClr val="000000"/>
                          </a:solidFill>
                          <a:latin typeface="NeueHaasGroteskText Std (Body)"/>
                        </a:rPr>
                        <a:t>Special offer for Military: Get </a:t>
                      </a:r>
                      <a:r>
                        <a:rPr sz="900" b="1">
                          <a:solidFill>
                            <a:srgbClr val="000000"/>
                          </a:solidFill>
                          <a:latin typeface="NeueHaasGroteskText Std (Body)"/>
                        </a:rPr>
                        <a:t>$200 </a:t>
                      </a:r>
                      <a:r>
                        <a:rPr sz="900" b="0">
                          <a:solidFill>
                            <a:srgbClr val="000000"/>
                          </a:solidFill>
                          <a:latin typeface="NeueHaasGroteskText Std (Body)"/>
                        </a:rPr>
                        <a:t>Prepaid Mastercard with switch and purchase of new smartphone (04/30/18)
</a:t>
                      </a:r>
                    </a:p>
                  </a:txBody>
                  <a:tcPr>
                    <a:solidFill>
                      <a:schemeClr val="accent2"/>
                    </a:solidFill>
                  </a:tcPr>
                </a:tc>
                <a:tc>
                  <a:txBody>
                    <a:bodyPr/>
                    <a:lstStyle/>
                    <a:p>
                      <a:r>
                        <a:rPr sz="900" b="0">
                          <a:solidFill>
                            <a:srgbClr val="000000"/>
                          </a:solidFill>
                          <a:latin typeface="NeueHaasGroteskText Std (Body)"/>
                        </a:rPr>
                        <a:t>Pay off ETFs with up to </a:t>
                      </a:r>
                      <a:r>
                        <a:rPr sz="900" b="1">
                          <a:solidFill>
                            <a:srgbClr val="000000"/>
                          </a:solidFill>
                          <a:latin typeface="NeueHaasGroteskText Std (Body)"/>
                        </a:rPr>
                        <a:t>$650 </a:t>
                      </a:r>
                      <a:r>
                        <a:rPr sz="900" b="0">
                          <a:solidFill>
                            <a:srgbClr val="000000"/>
                          </a:solidFill>
                          <a:latin typeface="NeueHaasGroteskText Std (Body)"/>
                        </a:rPr>
                        <a:t>in bill credits per line when you switch to AT&amp;T (03/01/17)
</a:t>
                      </a:r>
                    </a:p>
                  </a:txBody>
                  <a:tcPr>
                    <a:solidFill>
                      <a:schemeClr val="accent2"/>
                    </a:solidFill>
                  </a:tcPr>
                </a:tc>
                <a:tc>
                  <a:txBody>
                    <a:bodyPr/>
                    <a:lstStyle/>
                    <a:p>
                      <a:r>
                        <a:rPr sz="900" b="0">
                          <a:solidFill>
                            <a:srgbClr val="000000"/>
                          </a:solidFill>
                          <a:latin typeface="NeueHaasGroteskText Std (Body)"/>
                        </a:rPr>
                        <a:t>Carrier Freedom: Get up to </a:t>
                      </a:r>
                      <a:r>
                        <a:rPr sz="900" b="1">
                          <a:solidFill>
                            <a:srgbClr val="000000"/>
                          </a:solidFill>
                          <a:latin typeface="NeueHaasGroteskText Std (Body)"/>
                        </a:rPr>
                        <a:t>$650 </a:t>
                      </a:r>
                      <a:r>
                        <a:rPr sz="900" b="0">
                          <a:solidFill>
                            <a:srgbClr val="000000"/>
                          </a:solidFill>
                          <a:latin typeface="NeueHaasGroteskText Std (Body)"/>
                        </a:rPr>
                        <a:t>per line to pay early termination fees (11/24/17)
Switch from Verizon, keep your eligible iPhone, Pixel, or Galaxy S8/S8+ and get the remaining balance paid by Prepaid MasterCard (reqs. Verizon port-in and PDP Plus, covers up to 5 lines; starts 5/31)  (05/31/17)
</a:t>
                      </a:r>
                    </a:p>
                  </a:txBody>
                  <a:tcPr>
                    <a:solidFill>
                      <a:schemeClr val="accent2"/>
                    </a:solidFill>
                  </a:tcPr>
                </a:tc>
                <a:tc>
                  <a:txBody>
                    <a:bodyPr/>
                    <a:lstStyle/>
                    <a:p>
                      <a:r>
                        <a:rPr sz="900" b="0">
                          <a:solidFill>
                            <a:srgbClr val="000000"/>
                          </a:solidFill>
                          <a:latin typeface="NeueHaasGroteskText Std (Body)"/>
                        </a:rPr>
                        <a:t>Switch to Sprint and get up to </a:t>
                      </a:r>
                      <a:r>
                        <a:rPr sz="900" b="1">
                          <a:solidFill>
                            <a:srgbClr val="000000"/>
                          </a:solidFill>
                          <a:latin typeface="NeueHaasGroteskText Std (Body)"/>
                        </a:rPr>
                        <a:t>$550 </a:t>
                      </a:r>
                      <a:r>
                        <a:rPr sz="900" b="0">
                          <a:solidFill>
                            <a:srgbClr val="000000"/>
                          </a:solidFill>
                          <a:latin typeface="NeueHaasGroteskText Std (Body)"/>
                        </a:rPr>
                        <a:t>per line via Visa prepaid card (less phone trade-in credit) (reqs. online registration and new line of activation)  (06/29/17)
</a:t>
                      </a:r>
                    </a:p>
                  </a:txBody>
                  <a:tcPr>
                    <a:solidFill>
                      <a:schemeClr val="accent2"/>
                    </a:solidFill>
                  </a:tcPr>
                </a:tc>
                <a:tc>
                  <a:txBody>
                    <a:bodyPr/>
                    <a:lstStyle/>
                    <a:p>
                      <a:r>
                        <a:rPr sz="900" b="0">
                          <a:solidFill>
                            <a:srgbClr val="00B0F0"/>
                          </a:solidFill>
                          <a:latin typeface="NeueHaasGroteskText Std (Body)"/>
                        </a:rPr>
                        <a:t>Get 4 lines of unlimited LTE data for </a:t>
                      </a:r>
                      <a:r>
                        <a:rPr sz="900" b="1">
                          <a:solidFill>
                            <a:srgbClr val="00B0F0"/>
                          </a:solidFill>
                          <a:latin typeface="NeueHaasGroteskText Std (Body)"/>
                        </a:rPr>
                        <a:t>$100/mo. </a:t>
                      </a:r>
                      <a:r>
                        <a:rPr sz="900" b="0">
                          <a:solidFill>
                            <a:srgbClr val="00B0F0"/>
                          </a:solidFill>
                          <a:latin typeface="NeueHaasGroteskText Std (Body)"/>
                        </a:rPr>
                        <a:t>when you port in at least one eligible wireless number. (01/18/18)
Get 2 months unlimited LTE data free. Port-in an existing eligible wireless number to MetroPCS on an unlimited LTE rate plan and receive a </a:t>
                      </a:r>
                      <a:r>
                        <a:rPr sz="900" b="1">
                          <a:solidFill>
                            <a:srgbClr val="00B0F0"/>
                          </a:solidFill>
                          <a:latin typeface="NeueHaasGroteskText Std (Body)"/>
                        </a:rPr>
                        <a:t>$100 </a:t>
                      </a:r>
                      <a:r>
                        <a:rPr sz="900" b="0">
                          <a:solidFill>
                            <a:srgbClr val="00B0F0"/>
                          </a:solidFill>
                          <a:latin typeface="NeueHaasGroteskText Std (Body)"/>
                        </a:rPr>
                        <a:t>MetroPCS Prepaid Mastercard card (04/12/18)
Port-in an existing line and get Samsung Galaxy J3 Prime, LG Aristo 2, Moto e4, ZTE Avid 4, or Coolpad Defiant for free (04/12/18)
</a:t>
                      </a:r>
                    </a:p>
                  </a:txBody>
                  <a:tcPr>
                    <a:solidFill>
                      <a:schemeClr val="accent2"/>
                    </a:solidFill>
                  </a:tcPr>
                </a:tc>
                <a:tc>
                  <a:txBody>
                    <a:bodyPr/>
                    <a:lstStyle/>
                    <a:p>
                      <a:r>
                        <a:rPr sz="900" b="0">
                          <a:solidFill>
                            <a:srgbClr val="000000"/>
                          </a:solidFill>
                          <a:latin typeface="NeueHaasGroteskText Std (Body)"/>
                        </a:rPr>
                        <a:t>Get the Alcatel OneTouch Idol 3 for </a:t>
                      </a:r>
                      <a:r>
                        <a:rPr sz="900" b="1">
                          <a:solidFill>
                            <a:srgbClr val="000000"/>
                          </a:solidFill>
                          <a:latin typeface="NeueHaasGroteskText Std (Body)"/>
                        </a:rPr>
                        <a:t>$19.99 </a:t>
                      </a:r>
                      <a:r>
                        <a:rPr sz="900" b="0">
                          <a:solidFill>
                            <a:srgbClr val="000000"/>
                          </a:solidFill>
                          <a:latin typeface="NeueHaasGroteskText Std (Body)"/>
                        </a:rPr>
                        <a:t>when porting a number  (03/31/18)
</a:t>
                      </a:r>
                      <a:r>
                        <a:rPr sz="900" b="0">
                          <a:solidFill>
                            <a:srgbClr val="00B0F0"/>
                          </a:solidFill>
                          <a:latin typeface="NeueHaasGroteskText Std (Body)"/>
                        </a:rPr>
                        <a:t>Online Only: Get </a:t>
                      </a:r>
                      <a:r>
                        <a:rPr sz="900" b="1">
                          <a:solidFill>
                            <a:srgbClr val="00B0F0"/>
                          </a:solidFill>
                          <a:latin typeface="NeueHaasGroteskText Std (Body)"/>
                        </a:rPr>
                        <a:t>$200 </a:t>
                      </a:r>
                      <a:r>
                        <a:rPr sz="900" b="0">
                          <a:solidFill>
                            <a:srgbClr val="00B0F0"/>
                          </a:solidFill>
                          <a:latin typeface="NeueHaasGroteskText Std (Body)"/>
                        </a:rPr>
                        <a:t>off selected smartphones when porting a number  (03/30/18)
Get Alcatel Verso </a:t>
                      </a:r>
                      <a:r>
                        <a:rPr sz="900" b="1">
                          <a:solidFill>
                            <a:srgbClr val="00B0F0"/>
                          </a:solidFill>
                          <a:latin typeface="NeueHaasGroteskText Std (Body)"/>
                        </a:rPr>
                        <a:t>free </a:t>
                      </a:r>
                      <a:r>
                        <a:rPr sz="900" b="0">
                          <a:solidFill>
                            <a:srgbClr val="00B0F0"/>
                          </a:solidFill>
                          <a:latin typeface="NeueHaasGroteskText Std (Body)"/>
                        </a:rPr>
                        <a:t>when porting a number (01/22/17)
</a:t>
                      </a:r>
                      <a:r>
                        <a:rPr sz="900" b="0">
                          <a:solidFill>
                            <a:srgbClr val="000000"/>
                          </a:solidFill>
                          <a:latin typeface="NeueHaasGroteskText Std (Body)"/>
                        </a:rPr>
                        <a:t>Get Alcatel PULSEMIX </a:t>
                      </a:r>
                      <a:r>
                        <a:rPr sz="900" b="1">
                          <a:solidFill>
                            <a:srgbClr val="000000"/>
                          </a:solidFill>
                          <a:latin typeface="NeueHaasGroteskText Std (Body)"/>
                        </a:rPr>
                        <a:t>free </a:t>
                      </a:r>
                      <a:r>
                        <a:rPr sz="900" b="0">
                          <a:solidFill>
                            <a:srgbClr val="000000"/>
                          </a:solidFill>
                          <a:latin typeface="NeueHaasGroteskText Std (Body)"/>
                        </a:rPr>
                        <a:t>when porting a number (01/15/17)
Get Samsung Amp 2 (32 GB) </a:t>
                      </a:r>
                      <a:r>
                        <a:rPr sz="900" b="1">
                          <a:solidFill>
                            <a:srgbClr val="000000"/>
                          </a:solidFill>
                          <a:latin typeface="NeueHaasGroteskText Std (Body)"/>
                        </a:rPr>
                        <a:t>free </a:t>
                      </a:r>
                      <a:r>
                        <a:rPr sz="900" b="0">
                          <a:solidFill>
                            <a:srgbClr val="000000"/>
                          </a:solidFill>
                          <a:latin typeface="NeueHaasGroteskText Std (Body)"/>
                        </a:rPr>
                        <a:t>when porting a number  (02/07/18)
Get ZTE Blade X Max for </a:t>
                      </a:r>
                      <a:r>
                        <a:rPr sz="900" b="1">
                          <a:solidFill>
                            <a:srgbClr val="000000"/>
                          </a:solidFill>
                          <a:latin typeface="NeueHaasGroteskText Std (Body)"/>
                        </a:rPr>
                        <a:t>$99.99 </a:t>
                      </a:r>
                      <a:r>
                        <a:rPr sz="900" b="0">
                          <a:solidFill>
                            <a:srgbClr val="000000"/>
                          </a:solidFill>
                          <a:latin typeface="NeueHaasGroteskText Std (Body)"/>
                        </a:rPr>
                        <a:t>when porting a number. (01/15/17)
Get the Samsung Halo (32 GB) for </a:t>
                      </a:r>
                      <a:r>
                        <a:rPr sz="900" b="1">
                          <a:solidFill>
                            <a:srgbClr val="000000"/>
                          </a:solidFill>
                          <a:latin typeface="NeueHaasGroteskText Std (Body)"/>
                        </a:rPr>
                        <a:t>$99.99 </a:t>
                      </a:r>
                      <a:r>
                        <a:rPr sz="900" b="0">
                          <a:solidFill>
                            <a:srgbClr val="000000"/>
                          </a:solidFill>
                          <a:latin typeface="NeueHaasGroteskText Std (Body)"/>
                        </a:rPr>
                        <a:t>when porting a number  (01/26/18)
Get Amp Prime 2 for </a:t>
                      </a:r>
                      <a:r>
                        <a:rPr sz="900" b="1">
                          <a:solidFill>
                            <a:srgbClr val="000000"/>
                          </a:solidFill>
                          <a:latin typeface="NeueHaasGroteskText Std (Body)"/>
                        </a:rPr>
                        <a:t>$49.99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B0F0"/>
                          </a:solidFill>
                          <a:latin typeface="NeueHaasGroteskText Std (Body)"/>
                        </a:rPr>
                        <a:t>Get ZTE Overture 3 </a:t>
                      </a:r>
                      <a:r>
                        <a:rPr sz="900" b="1">
                          <a:solidFill>
                            <a:srgbClr val="00B0F0"/>
                          </a:solidFill>
                          <a:latin typeface="NeueHaasGroteskText Std (Body)"/>
                        </a:rPr>
                        <a:t>free </a:t>
                      </a:r>
                      <a:r>
                        <a:rPr sz="900" b="0">
                          <a:solidFill>
                            <a:srgbClr val="00B0F0"/>
                          </a:solidFill>
                          <a:latin typeface="NeueHaasGroteskText Std (Body)"/>
                        </a:rPr>
                        <a:t>when porting a number and subscribing to at least a </a:t>
                      </a:r>
                      <a:r>
                        <a:rPr sz="900" b="1">
                          <a:solidFill>
                            <a:srgbClr val="00B0F0"/>
                          </a:solidFill>
                          <a:latin typeface="NeueHaasGroteskText Std (Body)"/>
                        </a:rPr>
                        <a:t>$30/mo. </a:t>
                      </a:r>
                      <a:r>
                        <a:rPr sz="900" b="0">
                          <a:solidFill>
                            <a:srgbClr val="00B0F0"/>
                          </a:solidFill>
                          <a:latin typeface="NeueHaasGroteskText Std (Body)"/>
                        </a:rPr>
                        <a:t>plan  (11/10/17)
</a:t>
                      </a:r>
                      <a:r>
                        <a:rPr sz="900" b="0">
                          <a:solidFill>
                            <a:srgbClr val="000000"/>
                          </a:solidFill>
                          <a:latin typeface="NeueHaasGroteskText Std (Body)"/>
                        </a:rPr>
                        <a:t>Get Alcatel Idol 5 for </a:t>
                      </a:r>
                      <a:r>
                        <a:rPr sz="900" b="1">
                          <a:solidFill>
                            <a:srgbClr val="000000"/>
                          </a:solidFill>
                          <a:latin typeface="NeueHaasGroteskText Std (Body)"/>
                        </a:rPr>
                        <a:t>$129.99 </a:t>
                      </a:r>
                      <a:r>
                        <a:rPr sz="900" b="0">
                          <a:solidFill>
                            <a:srgbClr val="000000"/>
                          </a:solidFill>
                          <a:latin typeface="NeueHaasGroteskText Std (Body)"/>
                        </a:rPr>
                        <a:t>when porting a number and subscribing to at least a $30/mo. (11/10/17)
Get Alcatel Idol 4 with VR goggles for </a:t>
                      </a:r>
                      <a:r>
                        <a:rPr sz="900" b="1">
                          <a:solidFill>
                            <a:srgbClr val="000000"/>
                          </a:solidFill>
                          <a:latin typeface="NeueHaasGroteskText Std (Body)"/>
                        </a:rPr>
                        <a:t>$39.99 </a:t>
                      </a:r>
                      <a:r>
                        <a:rPr sz="900" b="0">
                          <a:solidFill>
                            <a:srgbClr val="000000"/>
                          </a:solidFill>
                          <a:latin typeface="NeueHaasGroteskText Std (Body)"/>
                        </a:rPr>
                        <a:t>when porting a number  (11/10/17)
Get LG Harmony for </a:t>
                      </a:r>
                      <a:r>
                        <a:rPr sz="900" b="1">
                          <a:solidFill>
                            <a:srgbClr val="000000"/>
                          </a:solidFill>
                          <a:latin typeface="NeueHaasGroteskText Std (Body)"/>
                        </a:rPr>
                        <a:t>$49.99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(06/23/17)
</a:t>
                      </a:r>
                      <a:r>
                        <a:rPr sz="900" b="0">
                          <a:solidFill>
                            <a:srgbClr val="00B0F0"/>
                          </a:solidFill>
                          <a:latin typeface="NeueHaasGroteskText Std (Body)"/>
                        </a:rPr>
                        <a:t>Get LG Fortune for </a:t>
                      </a:r>
                      <a:r>
                        <a:rPr sz="900" b="1">
                          <a:solidFill>
                            <a:srgbClr val="00B0F0"/>
                          </a:solidFill>
                          <a:latin typeface="NeueHaasGroteskText Std (Body)"/>
                        </a:rPr>
                        <a:t>free </a:t>
                      </a:r>
                      <a:r>
                        <a:rPr sz="900" b="0">
                          <a:solidFill>
                            <a:srgbClr val="00B0F0"/>
                          </a:solidFill>
                          <a:latin typeface="NeueHaasGroteskText Std (Body)"/>
                        </a:rPr>
                        <a:t>when porting a number and subscribing to at least a </a:t>
                      </a:r>
                      <a:r>
                        <a:rPr sz="900" b="1">
                          <a:solidFill>
                            <a:srgbClr val="00B0F0"/>
                          </a:solidFill>
                          <a:latin typeface="NeueHaasGroteskText Std (Body)"/>
                        </a:rPr>
                        <a:t>$30/mo. </a:t>
                      </a:r>
                      <a:r>
                        <a:rPr sz="900" b="0">
                          <a:solidFill>
                            <a:srgbClr val="00B0F0"/>
                          </a:solidFill>
                          <a:latin typeface="NeueHaasGroteskText Std (Body)"/>
                        </a:rPr>
                        <a:t>plan  (11/10/17)
</a:t>
                      </a:r>
                      <a:r>
                        <a:rPr sz="900" b="0">
                          <a:solidFill>
                            <a:srgbClr val="000000"/>
                          </a:solidFill>
                          <a:latin typeface="NeueHaasGroteskText Std (Body)"/>
                        </a:rPr>
                        <a:t>Get LG Stylo 3 for </a:t>
                      </a:r>
                      <a:r>
                        <a:rPr sz="900" b="1">
                          <a:solidFill>
                            <a:srgbClr val="000000"/>
                          </a:solidFill>
                          <a:latin typeface="NeueHaasGroteskText Std (Body)"/>
                        </a:rPr>
                        <a:t>$99.99 </a:t>
                      </a:r>
                      <a:r>
                        <a:rPr sz="900" b="0">
                          <a:solidFill>
                            <a:srgbClr val="000000"/>
                          </a:solidFill>
                          <a:latin typeface="NeueHaasGroteskText Std (Body)"/>
                        </a:rPr>
                        <a:t>when porting a number  (07/21/17)
Get LG X Charge for </a:t>
                      </a:r>
                      <a:r>
                        <a:rPr sz="900" b="1">
                          <a:solidFill>
                            <a:srgbClr val="000000"/>
                          </a:solidFill>
                          <a:latin typeface="NeueHaasGroteskText Std (Body)"/>
                        </a:rPr>
                        <a:t>$79.99 </a:t>
                      </a:r>
                      <a:r>
                        <a:rPr sz="900" b="0">
                          <a:solidFill>
                            <a:srgbClr val="000000"/>
                          </a:solidFill>
                          <a:latin typeface="NeueHaasGroteskText Std (Body)"/>
                        </a:rPr>
                        <a:t>when porting a number (07/21/17)
Get ZTE Blade X </a:t>
                      </a:r>
                      <a:r>
                        <a:rPr sz="900" b="1">
                          <a:solidFill>
                            <a:srgbClr val="000000"/>
                          </a:solidFill>
                          <a:latin typeface="NeueHaasGroteskText Std (Body)"/>
                        </a:rPr>
                        <a:t>$39.99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(11/12/17)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1085342" cy="45720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0000"/>
                    </a:ext>
                  </a:extLst>
                </a:gridCol>
                <a:gridCol w="756138">
                  <a:extLst>
                    <a:ext uri="{9D8B030D-6E8A-4147-A177-3AD203B41FA5}">
                      <a16:colId xmlns:a16="http://schemas.microsoft.com/office/drawing/2014/main" val="20001"/>
                    </a:ext>
                  </a:extLst>
                </a:gridCol>
                <a:gridCol w="756138">
                  <a:extLst>
                    <a:ext uri="{9D8B030D-6E8A-4147-A177-3AD203B41FA5}">
                      <a16:colId xmlns:a16="http://schemas.microsoft.com/office/drawing/2014/main" val="20002"/>
                    </a:ext>
                  </a:extLst>
                </a:gridCol>
                <a:gridCol w="756138">
                  <a:extLst>
                    <a:ext uri="{9D8B030D-6E8A-4147-A177-3AD203B41FA5}">
                      <a16:colId xmlns:a16="http://schemas.microsoft.com/office/drawing/2014/main" val="20003"/>
                    </a:ext>
                  </a:extLst>
                </a:gridCol>
                <a:gridCol w="756138">
                  <a:extLst>
                    <a:ext uri="{9D8B030D-6E8A-4147-A177-3AD203B41FA5}">
                      <a16:colId xmlns:a16="http://schemas.microsoft.com/office/drawing/2014/main" val="20004"/>
                    </a:ext>
                  </a:extLst>
                </a:gridCol>
                <a:gridCol w="756138">
                  <a:extLst>
                    <a:ext uri="{9D8B030D-6E8A-4147-A177-3AD203B41FA5}">
                      <a16:colId xmlns:a16="http://schemas.microsoft.com/office/drawing/2014/main" val="20005"/>
                    </a:ext>
                  </a:extLst>
                </a:gridCol>
                <a:gridCol w="756138">
                  <a:extLst>
                    <a:ext uri="{9D8B030D-6E8A-4147-A177-3AD203B41FA5}">
                      <a16:colId xmlns:a16="http://schemas.microsoft.com/office/drawing/2014/main" val="20006"/>
                    </a:ext>
                  </a:extLst>
                </a:gridCol>
                <a:gridCol w="756138">
                  <a:extLst>
                    <a:ext uri="{9D8B030D-6E8A-4147-A177-3AD203B41FA5}">
                      <a16:colId xmlns:a16="http://schemas.microsoft.com/office/drawing/2014/main" val="20007"/>
                    </a:ext>
                  </a:extLst>
                </a:gridCol>
                <a:gridCol w="756138">
                  <a:extLst>
                    <a:ext uri="{9D8B030D-6E8A-4147-A177-3AD203B41FA5}">
                      <a16:colId xmlns:a16="http://schemas.microsoft.com/office/drawing/2014/main" val="20008"/>
                    </a:ext>
                  </a:extLst>
                </a:gridCol>
                <a:gridCol w="756138">
                  <a:extLst>
                    <a:ext uri="{9D8B030D-6E8A-4147-A177-3AD203B41FA5}">
                      <a16:colId xmlns:a16="http://schemas.microsoft.com/office/drawing/2014/main" val="20009"/>
                    </a:ext>
                  </a:extLst>
                </a:gridCol>
                <a:gridCol w="756138">
                  <a:extLst>
                    <a:ext uri="{9D8B030D-6E8A-4147-A177-3AD203B41FA5}">
                      <a16:colId xmlns:a16="http://schemas.microsoft.com/office/drawing/2014/main" val="20010"/>
                    </a:ext>
                  </a:extLst>
                </a:gridCol>
                <a:gridCol w="756138">
                  <a:extLst>
                    <a:ext uri="{9D8B030D-6E8A-4147-A177-3AD203B41FA5}">
                      <a16:colId xmlns:a16="http://schemas.microsoft.com/office/drawing/2014/main" val="20011"/>
                    </a:ext>
                  </a:extLst>
                </a:gridCol>
                <a:gridCol w="756144">
                  <a:extLst>
                    <a:ext uri="{9D8B030D-6E8A-4147-A177-3AD203B41FA5}">
                      <a16:colId xmlns:a16="http://schemas.microsoft.com/office/drawing/2014/main" val="20012"/>
                    </a:ext>
                  </a:extLst>
                </a:gridCol>
              </a:tblGrid>
              <a:tr h="45720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Monthly (24-Mo.)</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2-yr Price</a:t>
                      </a:r>
                    </a:p>
                  </a:txBody>
                  <a:tcPr>
                    <a:solidFill>
                      <a:srgbClr val="FF0000"/>
                    </a:solidFill>
                  </a:tcPr>
                </a:tc>
                <a:tc>
                  <a:txBody>
                    <a:bodyPr/>
                    <a:lstStyle/>
                    <a:p>
                      <a:pPr algn="ctr"/>
                      <a:r>
                        <a:rPr sz="1000" b="1">
                          <a:solidFill>
                            <a:srgbClr val="FFFFFF"/>
                          </a:solidFill>
                          <a:latin typeface="Ariel"/>
                        </a:rPr>
                        <a:t>Monthly (24-Mo.)</a:t>
                      </a:r>
                    </a:p>
                  </a:txBody>
                  <a:tcPr>
                    <a:solidFill>
                      <a:srgbClr val="0070C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Money Down</a:t>
                      </a:r>
                    </a:p>
                  </a:txBody>
                  <a:tcPr>
                    <a:solidFill>
                      <a:srgbClr val="0070C0"/>
                    </a:solidFill>
                  </a:tcPr>
                </a:tc>
                <a:tc>
                  <a:txBody>
                    <a:bodyPr/>
                    <a:lstStyle/>
                    <a:p>
                      <a:pPr algn="ctr"/>
                      <a:r>
                        <a:rPr sz="1000" b="1">
                          <a:solidFill>
                            <a:srgbClr val="FFFFFF"/>
                          </a:solidFill>
                          <a:latin typeface="Ariel"/>
                        </a:rPr>
                        <a:t>Monthly (24-Mo.)</a:t>
                      </a:r>
                    </a:p>
                  </a:txBody>
                  <a:tcPr>
                    <a:solidFill>
                      <a:srgbClr val="D2669F"/>
                    </a:solidFill>
                  </a:tcPr>
                </a:tc>
                <a:tc>
                  <a:txBody>
                    <a:bodyPr/>
                    <a:lstStyle/>
                    <a:p>
                      <a:pPr algn="ctr"/>
                      <a:r>
                        <a:rPr sz="1000" b="1">
                          <a:solidFill>
                            <a:srgbClr val="FFFFFF"/>
                          </a:solidFill>
                          <a:latin typeface="Ariel"/>
                        </a:rPr>
                        <a:t>Retail Price</a:t>
                      </a:r>
                    </a:p>
                  </a:txBody>
                  <a:tcPr>
                    <a:solidFill>
                      <a:srgbClr val="D2669F"/>
                    </a:solidFill>
                  </a:tcPr>
                </a:tc>
                <a:tc>
                  <a:txBody>
                    <a:bodyPr/>
                    <a:lstStyle/>
                    <a:p>
                      <a:pPr algn="ctr"/>
                      <a:r>
                        <a:rPr sz="1000" b="1">
                          <a:solidFill>
                            <a:srgbClr val="FFFFFF"/>
                          </a:solidFill>
                          <a:latin typeface="Ariel"/>
                        </a:rPr>
                        <a:t>Money Down</a:t>
                      </a:r>
                    </a:p>
                  </a:txBody>
                  <a:tcPr>
                    <a:solidFill>
                      <a:srgbClr val="D2669F"/>
                    </a:solidFill>
                  </a:tcPr>
                </a:tc>
                <a:tc>
                  <a:txBody>
                    <a:bodyPr/>
                    <a:lstStyle/>
                    <a:p>
                      <a:pPr algn="ctr"/>
                      <a:r>
                        <a:rPr sz="1000" b="1">
                          <a:solidFill>
                            <a:srgbClr val="FFFFFF"/>
                          </a:solidFill>
                          <a:latin typeface="Ariel"/>
                        </a:rPr>
                        <a:t>Monthly (18-Mo.)</a:t>
                      </a:r>
                    </a:p>
                  </a:txBody>
                  <a:tcPr>
                    <a:solidFill>
                      <a:srgbClr val="4A9A4D"/>
                    </a:solidFill>
                  </a:tcPr>
                </a:tc>
                <a:tc>
                  <a:txBody>
                    <a:bodyPr/>
                    <a:lstStyle/>
                    <a:p>
                      <a:pPr algn="ctr"/>
                      <a:r>
                        <a:rPr sz="1000" b="1">
                          <a:solidFill>
                            <a:srgbClr val="FFFFFF"/>
                          </a:solidFill>
                          <a:latin typeface="Ariel"/>
                        </a:rPr>
                        <a:t>Retail Price</a:t>
                      </a:r>
                    </a:p>
                  </a:txBody>
                  <a:tcPr>
                    <a:solidFill>
                      <a:srgbClr val="4A9A4D"/>
                    </a:solidFill>
                  </a:tcPr>
                </a:tc>
                <a:tc>
                  <a:txBody>
                    <a:bodyPr/>
                    <a:lstStyle/>
                    <a:p>
                      <a:pPr algn="ctr"/>
                      <a:r>
                        <a:rPr sz="1000" b="1">
                          <a:solidFill>
                            <a:srgbClr val="FFFFFF"/>
                          </a:solidFill>
                          <a:latin typeface="Ariel"/>
                        </a:rPr>
                        <a:t>Money Down</a:t>
                      </a:r>
                    </a:p>
                  </a:txBody>
                  <a:tcPr>
                    <a:solidFill>
                      <a:srgbClr val="4A9A4D"/>
                    </a:solidFill>
                  </a:tcPr>
                </a:tc>
                <a:extLst>
                  <a:ext uri="{0D108BD9-81ED-4DB2-BD59-A6C34878D82A}">
                    <a16:rowId xmlns:a16="http://schemas.microsoft.com/office/drawing/2014/main" val="10000"/>
                  </a:ext>
                </a:extLst>
              </a:tr>
              <a:tr h="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latin typeface="Ariel"/>
                        </a:rPr>
                        <a:t>$38.74</a:t>
                      </a:r>
                    </a:p>
                  </a:txBody>
                  <a:tcPr marT="0" marB="0">
                    <a:solidFill>
                      <a:srgbClr val="F6E7E7"/>
                    </a:solidFill>
                  </a:tcPr>
                </a:tc>
                <a:tc>
                  <a:txBody>
                    <a:bodyPr/>
                    <a:lstStyle/>
                    <a:p>
                      <a:pPr algn="ctr"/>
                      <a:r>
                        <a:rPr sz="1100" b="1">
                          <a:solidFill>
                            <a:srgbClr val="6D6E71"/>
                          </a:solidFill>
                          <a:latin typeface="Ariel"/>
                        </a:rPr>
                        <a:t>$929.99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$38.13</a:t>
                      </a:r>
                    </a:p>
                  </a:txBody>
                  <a:tcPr marT="0" marB="0">
                    <a:solidFill>
                      <a:srgbClr val="99CCFF"/>
                    </a:solidFill>
                  </a:tcPr>
                </a:tc>
                <a:tc>
                  <a:txBody>
                    <a:bodyPr/>
                    <a:lstStyle/>
                    <a:p>
                      <a:pPr algn="ctr"/>
                      <a:r>
                        <a:rPr sz="1100" b="1">
                          <a:solidFill>
                            <a:srgbClr val="6D6E71"/>
                          </a:solidFill>
                          <a:latin typeface="Ariel"/>
                        </a:rPr>
                        <a:t>$914.99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$840.00</a:t>
                      </a:r>
                    </a:p>
                  </a:txBody>
                  <a:tcPr marT="0" marB="0">
                    <a:solidFill>
                      <a:srgbClr val="EDC2D9"/>
                    </a:solidFill>
                  </a:tcPr>
                </a:tc>
                <a:tc>
                  <a:txBody>
                    <a:bodyPr/>
                    <a:lstStyle/>
                    <a:p>
                      <a:pPr algn="ctr"/>
                      <a:r>
                        <a:rPr sz="1100" b="1">
                          <a:solidFill>
                            <a:srgbClr val="6D6E71"/>
                          </a:solidFill>
                          <a:latin typeface="Ariel"/>
                        </a:rPr>
                        <a:t>$120.00</a:t>
                      </a:r>
                    </a:p>
                  </a:txBody>
                  <a:tcPr marT="0" marB="0">
                    <a:solidFill>
                      <a:srgbClr val="EDC2D9"/>
                    </a:solidFill>
                  </a:tcPr>
                </a:tc>
                <a:tc>
                  <a:txBody>
                    <a:bodyPr/>
                    <a:lstStyle/>
                    <a:p>
                      <a:pPr algn="ctr"/>
                      <a:r>
                        <a:rPr sz="1100" b="1">
                          <a:solidFill>
                            <a:srgbClr val="6D6E71"/>
                          </a:solidFill>
                          <a:latin typeface="Ariel"/>
                        </a:rPr>
                        <a:t>$38.00</a:t>
                      </a:r>
                    </a:p>
                  </a:txBody>
                  <a:tcPr marT="0" marB="0">
                    <a:solidFill>
                      <a:srgbClr val="B3DAB4"/>
                    </a:solidFill>
                  </a:tcPr>
                </a:tc>
                <a:tc>
                  <a:txBody>
                    <a:bodyPr/>
                    <a:lstStyle/>
                    <a:p>
                      <a:pPr algn="ctr"/>
                      <a:r>
                        <a:rPr sz="1100" b="1">
                          <a:solidFill>
                            <a:srgbClr val="6D6E71"/>
                          </a:solidFill>
                          <a:latin typeface="Ariel"/>
                        </a:rPr>
                        <a:t>$912.00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1"/>
                  </a:ext>
                </a:extLst>
              </a:tr>
              <a:tr h="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latin typeface="Ariel"/>
                        </a:rPr>
                        <a:t>$33.33</a:t>
                      </a:r>
                    </a:p>
                  </a:txBody>
                  <a:tcPr marT="0" marB="0">
                    <a:solidFill>
                      <a:srgbClr val="F6E7E7"/>
                    </a:solidFill>
                  </a:tcPr>
                </a:tc>
                <a:tc>
                  <a:txBody>
                    <a:bodyPr/>
                    <a:lstStyle/>
                    <a:p>
                      <a:pPr algn="ctr"/>
                      <a:r>
                        <a:rPr sz="1100" b="1">
                          <a:solidFill>
                            <a:srgbClr val="6D6E71"/>
                          </a:solidFill>
                          <a:latin typeface="Ariel"/>
                        </a:rPr>
                        <a:t>$799.99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$32.92</a:t>
                      </a:r>
                    </a:p>
                  </a:txBody>
                  <a:tcPr marT="0" marB="0">
                    <a:solidFill>
                      <a:srgbClr val="99CCFF"/>
                    </a:solidFill>
                  </a:tcPr>
                </a:tc>
                <a:tc>
                  <a:txBody>
                    <a:bodyPr/>
                    <a:lstStyle/>
                    <a:p>
                      <a:pPr algn="ctr"/>
                      <a:r>
                        <a:rPr sz="1100" b="1">
                          <a:solidFill>
                            <a:srgbClr val="6D6E71"/>
                          </a:solidFill>
                          <a:latin typeface="Ariel"/>
                        </a:rPr>
                        <a:t>$789.99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$720.00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$33.00</a:t>
                      </a:r>
                    </a:p>
                  </a:txBody>
                  <a:tcPr marT="0" marB="0">
                    <a:solidFill>
                      <a:srgbClr val="B3DAB4"/>
                    </a:solidFill>
                  </a:tcPr>
                </a:tc>
                <a:tc>
                  <a:txBody>
                    <a:bodyPr/>
                    <a:lstStyle/>
                    <a:p>
                      <a:pPr algn="ctr"/>
                      <a:r>
                        <a:rPr sz="1100" b="1">
                          <a:solidFill>
                            <a:srgbClr val="6D6E71"/>
                          </a:solidFill>
                          <a:latin typeface="Ariel"/>
                        </a:rPr>
                        <a:t>$792.00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2"/>
                  </a:ext>
                </a:extLst>
              </a:tr>
              <a:tr h="0">
                <a:tc>
                  <a:txBody>
                    <a:bodyPr/>
                    <a:lstStyle/>
                    <a:p>
                      <a:pPr algn="ctr"/>
                      <a:r>
                        <a:rPr sz="1100" b="1">
                          <a:solidFill>
                            <a:srgbClr val="6D6E71"/>
                          </a:solidFill>
                          <a:latin typeface="Ariel"/>
                        </a:rPr>
                        <a:t>iPhone X (64 GB)</a:t>
                      </a:r>
                    </a:p>
                  </a:txBody>
                  <a:tcPr marT="0" marB="0"/>
                </a:tc>
                <a:tc>
                  <a:txBody>
                    <a:bodyPr/>
                    <a:lstStyle/>
                    <a:p>
                      <a:pPr algn="ctr"/>
                      <a:r>
                        <a:rPr sz="1100" b="1">
                          <a:solidFill>
                            <a:srgbClr val="6D6E71"/>
                          </a:solidFill>
                          <a:latin typeface="Ariel"/>
                        </a:rPr>
                        <a:t>$41.66</a:t>
                      </a:r>
                    </a:p>
                  </a:txBody>
                  <a:tcPr marT="0" marB="0">
                    <a:solidFill>
                      <a:srgbClr val="F6E7E7"/>
                    </a:solidFill>
                  </a:tcPr>
                </a:tc>
                <a:tc>
                  <a:txBody>
                    <a:bodyPr/>
                    <a:lstStyle/>
                    <a:p>
                      <a:pPr algn="ctr"/>
                      <a:r>
                        <a:rPr sz="1100" b="1">
                          <a:solidFill>
                            <a:srgbClr val="6D6E71"/>
                          </a:solidFill>
                          <a:latin typeface="Ariel"/>
                        </a:rPr>
                        <a:t>$999.99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$41.67</a:t>
                      </a:r>
                    </a:p>
                  </a:txBody>
                  <a:tcPr marT="0" marB="0">
                    <a:solidFill>
                      <a:srgbClr val="99CCFF"/>
                    </a:solidFill>
                  </a:tcPr>
                </a:tc>
                <a:tc>
                  <a:txBody>
                    <a:bodyPr/>
                    <a:lstStyle/>
                    <a:p>
                      <a:pPr algn="ctr"/>
                      <a:r>
                        <a:rPr sz="1100" b="1">
                          <a:solidFill>
                            <a:srgbClr val="6D6E71"/>
                          </a:solidFill>
                          <a:latin typeface="Ariel"/>
                        </a:rPr>
                        <a:t>$999.99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$999.99</a:t>
                      </a:r>
                    </a:p>
                  </a:txBody>
                  <a:tcPr marT="0" marB="0">
                    <a:solidFill>
                      <a:srgbClr val="EDC2D9"/>
                    </a:solidFill>
                  </a:tcPr>
                </a:tc>
                <a:tc>
                  <a:txBody>
                    <a:bodyPr/>
                    <a:lstStyle/>
                    <a:p>
                      <a:pPr algn="ctr"/>
                      <a:r>
                        <a:rPr sz="1100" b="1">
                          <a:solidFill>
                            <a:srgbClr val="6D6E71"/>
                          </a:solidFill>
                          <a:latin typeface="Ariel"/>
                        </a:rPr>
                        <a:t>$279.99</a:t>
                      </a:r>
                    </a:p>
                  </a:txBody>
                  <a:tcPr marT="0" marB="0">
                    <a:solidFill>
                      <a:srgbClr val="EDC2D9"/>
                    </a:solidFill>
                  </a:tcPr>
                </a:tc>
                <a:tc>
                  <a:txBody>
                    <a:bodyPr/>
                    <a:lstStyle/>
                    <a:p>
                      <a:pPr algn="ctr"/>
                      <a:r>
                        <a:rPr sz="1100" b="1">
                          <a:solidFill>
                            <a:srgbClr val="6D6E71"/>
                          </a:solidFill>
                          <a:latin typeface="Ariel"/>
                        </a:rPr>
                        <a:t>$41.67</a:t>
                      </a:r>
                    </a:p>
                  </a:txBody>
                  <a:tcPr marT="0" marB="0">
                    <a:solidFill>
                      <a:srgbClr val="B3DAB4"/>
                    </a:solidFill>
                  </a:tcPr>
                </a:tc>
                <a:tc>
                  <a:txBody>
                    <a:bodyPr/>
                    <a:lstStyle/>
                    <a:p>
                      <a:pPr algn="ctr"/>
                      <a:r>
                        <a:rPr sz="1100" b="1">
                          <a:solidFill>
                            <a:srgbClr val="6D6E71"/>
                          </a:solidFill>
                          <a:latin typeface="Ariel"/>
                        </a:rPr>
                        <a:t>$999.99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3"/>
                  </a:ext>
                </a:extLst>
              </a:tr>
              <a:tr h="0">
                <a:tc>
                  <a:txBody>
                    <a:bodyPr/>
                    <a:lstStyle/>
                    <a:p>
                      <a:pPr algn="ctr"/>
                      <a:r>
                        <a:rPr sz="1100" b="1">
                          <a:solidFill>
                            <a:srgbClr val="6D6E71"/>
                          </a:solidFill>
                          <a:latin typeface="Ariel"/>
                        </a:rPr>
                        <a:t>Google Pixel 2 XL (64 GB)</a:t>
                      </a:r>
                    </a:p>
                  </a:txBody>
                  <a:tcPr marT="0" marB="0"/>
                </a:tc>
                <a:tc>
                  <a:txBody>
                    <a:bodyPr/>
                    <a:lstStyle/>
                    <a:p>
                      <a:pPr algn="ctr"/>
                      <a:r>
                        <a:rPr sz="1100" b="1">
                          <a:solidFill>
                            <a:srgbClr val="6D6E71"/>
                          </a:solidFill>
                          <a:latin typeface="Ariel"/>
                        </a:rPr>
                        <a:t>$35.41</a:t>
                      </a:r>
                    </a:p>
                  </a:txBody>
                  <a:tcPr marT="0" marB="0">
                    <a:solidFill>
                      <a:srgbClr val="F6E7E7"/>
                    </a:solidFill>
                  </a:tcPr>
                </a:tc>
                <a:tc>
                  <a:txBody>
                    <a:bodyPr/>
                    <a:lstStyle/>
                    <a:p>
                      <a:pPr algn="ctr"/>
                      <a:r>
                        <a:rPr sz="1100" b="1">
                          <a:solidFill>
                            <a:srgbClr val="6D6E71"/>
                          </a:solidFill>
                          <a:latin typeface="Ariel"/>
                        </a:rPr>
                        <a:t>$849.99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4"/>
                  </a:ext>
                </a:extLst>
              </a:tr>
              <a:tr h="0">
                <a:tc>
                  <a:txBody>
                    <a:bodyPr/>
                    <a:lstStyle/>
                    <a:p>
                      <a:pPr algn="ctr"/>
                      <a:r>
                        <a:rPr sz="1100" b="1">
                          <a:solidFill>
                            <a:srgbClr val="6D6E71"/>
                          </a:solidFill>
                          <a:latin typeface="Ariel"/>
                        </a:rPr>
                        <a:t>iPhone 8 Plus (64 GB)</a:t>
                      </a:r>
                    </a:p>
                  </a:txBody>
                  <a:tcPr marT="0" marB="0"/>
                </a:tc>
                <a:tc>
                  <a:txBody>
                    <a:bodyPr/>
                    <a:lstStyle/>
                    <a:p>
                      <a:pPr algn="ctr"/>
                      <a:r>
                        <a:rPr sz="1100" b="1">
                          <a:solidFill>
                            <a:srgbClr val="6D6E71"/>
                          </a:solidFill>
                          <a:latin typeface="Ariel"/>
                        </a:rPr>
                        <a:t>$33.33</a:t>
                      </a:r>
                    </a:p>
                  </a:txBody>
                  <a:tcPr marT="0" marB="0">
                    <a:solidFill>
                      <a:srgbClr val="F6E7E7"/>
                    </a:solidFill>
                  </a:tcPr>
                </a:tc>
                <a:tc>
                  <a:txBody>
                    <a:bodyPr/>
                    <a:lstStyle/>
                    <a:p>
                      <a:pPr algn="ctr"/>
                      <a:r>
                        <a:rPr sz="1100" b="1">
                          <a:solidFill>
                            <a:srgbClr val="6D6E71"/>
                          </a:solidFill>
                          <a:latin typeface="Ariel"/>
                        </a:rPr>
                        <a:t>$799.99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$33.34</a:t>
                      </a:r>
                    </a:p>
                  </a:txBody>
                  <a:tcPr marT="0" marB="0">
                    <a:solidFill>
                      <a:srgbClr val="99CCFF"/>
                    </a:solidFill>
                  </a:tcPr>
                </a:tc>
                <a:tc>
                  <a:txBody>
                    <a:bodyPr/>
                    <a:lstStyle/>
                    <a:p>
                      <a:pPr algn="ctr"/>
                      <a:r>
                        <a:rPr sz="1100" b="1">
                          <a:solidFill>
                            <a:srgbClr val="6D6E71"/>
                          </a:solidFill>
                          <a:latin typeface="Ariel"/>
                        </a:rPr>
                        <a:t>$799.99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$799.99</a:t>
                      </a:r>
                    </a:p>
                  </a:txBody>
                  <a:tcPr marT="0" marB="0">
                    <a:solidFill>
                      <a:srgbClr val="EDC2D9"/>
                    </a:solidFill>
                  </a:tcPr>
                </a:tc>
                <a:tc>
                  <a:txBody>
                    <a:bodyPr/>
                    <a:lstStyle/>
                    <a:p>
                      <a:pPr algn="ctr"/>
                      <a:r>
                        <a:rPr sz="1100" b="1">
                          <a:solidFill>
                            <a:srgbClr val="6D6E71"/>
                          </a:solidFill>
                          <a:latin typeface="Ariel"/>
                        </a:rPr>
                        <a:t>$79.99</a:t>
                      </a:r>
                    </a:p>
                  </a:txBody>
                  <a:tcPr marT="0" marB="0">
                    <a:solidFill>
                      <a:srgbClr val="EDC2D9"/>
                    </a:solidFill>
                  </a:tcPr>
                </a:tc>
                <a:tc>
                  <a:txBody>
                    <a:bodyPr/>
                    <a:lstStyle/>
                    <a:p>
                      <a:pPr algn="ctr"/>
                      <a:r>
                        <a:rPr sz="1100" b="1">
                          <a:solidFill>
                            <a:srgbClr val="6D6E71"/>
                          </a:solidFill>
                          <a:latin typeface="Ariel"/>
                        </a:rPr>
                        <a:t>$33.34</a:t>
                      </a:r>
                    </a:p>
                  </a:txBody>
                  <a:tcPr marT="0" marB="0">
                    <a:solidFill>
                      <a:srgbClr val="B3DAB4"/>
                    </a:solidFill>
                  </a:tcPr>
                </a:tc>
                <a:tc>
                  <a:txBody>
                    <a:bodyPr/>
                    <a:lstStyle/>
                    <a:p>
                      <a:pPr algn="ctr"/>
                      <a:r>
                        <a:rPr sz="1100" b="1">
                          <a:solidFill>
                            <a:srgbClr val="6D6E71"/>
                          </a:solidFill>
                          <a:latin typeface="Ariel"/>
                        </a:rPr>
                        <a:t>$799.99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5"/>
                  </a:ext>
                </a:extLst>
              </a:tr>
              <a:tr h="0">
                <a:tc>
                  <a:txBody>
                    <a:bodyPr/>
                    <a:lstStyle/>
                    <a:p>
                      <a:pPr algn="ctr"/>
                      <a:r>
                        <a:rPr sz="1100" b="1">
                          <a:solidFill>
                            <a:srgbClr val="6D6E71"/>
                          </a:solidFill>
                          <a:latin typeface="Ariel"/>
                        </a:rPr>
                        <a:t>Moto Z2 Force Edition (64 GB)</a:t>
                      </a:r>
                    </a:p>
                  </a:txBody>
                  <a:tcPr marT="0" marB="0"/>
                </a:tc>
                <a:tc>
                  <a:txBody>
                    <a:bodyPr/>
                    <a:lstStyle/>
                    <a:p>
                      <a:pPr algn="ctr"/>
                      <a:r>
                        <a:rPr sz="1100" b="1">
                          <a:solidFill>
                            <a:srgbClr val="6D6E71"/>
                          </a:solidFill>
                          <a:latin typeface="Ariel"/>
                        </a:rPr>
                        <a:t>$31.50</a:t>
                      </a:r>
                    </a:p>
                  </a:txBody>
                  <a:tcPr marT="0" marB="0">
                    <a:solidFill>
                      <a:srgbClr val="F6E7E7"/>
                    </a:solidFill>
                  </a:tcPr>
                </a:tc>
                <a:tc>
                  <a:txBody>
                    <a:bodyPr/>
                    <a:lstStyle/>
                    <a:p>
                      <a:pPr algn="ctr"/>
                      <a:r>
                        <a:rPr sz="1100" b="1">
                          <a:solidFill>
                            <a:srgbClr val="6D6E71"/>
                          </a:solidFill>
                          <a:latin typeface="Ariel"/>
                        </a:rPr>
                        <a:t>$756.00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$25.63</a:t>
                      </a:r>
                    </a:p>
                  </a:txBody>
                  <a:tcPr marT="0" marB="0">
                    <a:solidFill>
                      <a:srgbClr val="99CCFF"/>
                    </a:solidFill>
                  </a:tcPr>
                </a:tc>
                <a:tc>
                  <a:txBody>
                    <a:bodyPr/>
                    <a:lstStyle/>
                    <a:p>
                      <a:pPr algn="ctr"/>
                      <a:r>
                        <a:rPr sz="1100" b="1">
                          <a:solidFill>
                            <a:srgbClr val="6D6E71"/>
                          </a:solidFill>
                          <a:latin typeface="Ariel"/>
                        </a:rPr>
                        <a:t>$614.99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$15.00</a:t>
                      </a:r>
                    </a:p>
                  </a:txBody>
                  <a:tcPr marT="0" marB="0">
                    <a:solidFill>
                      <a:srgbClr val="EDC2D9"/>
                    </a:solidFill>
                  </a:tcPr>
                </a:tc>
                <a:tc>
                  <a:txBody>
                    <a:bodyPr/>
                    <a:lstStyle/>
                    <a:p>
                      <a:pPr algn="ctr"/>
                      <a:r>
                        <a:rPr sz="1100" b="1">
                          <a:solidFill>
                            <a:srgbClr val="6D6E71"/>
                          </a:solidFill>
                          <a:latin typeface="Ariel"/>
                        </a:rPr>
                        <a:t>$375.00</a:t>
                      </a:r>
                    </a:p>
                  </a:txBody>
                  <a:tcPr marT="0" marB="0">
                    <a:solidFill>
                      <a:srgbClr val="EDC2D9"/>
                    </a:solidFill>
                  </a:tcPr>
                </a:tc>
                <a:tc>
                  <a:txBody>
                    <a:bodyPr/>
                    <a:lstStyle/>
                    <a:p>
                      <a:pPr algn="ctr"/>
                      <a:r>
                        <a:rPr sz="1100" b="1">
                          <a:solidFill>
                            <a:srgbClr val="6D6E71"/>
                          </a:solidFill>
                          <a:latin typeface="Ariel"/>
                        </a:rPr>
                        <a:t>$15.00</a:t>
                      </a:r>
                    </a:p>
                  </a:txBody>
                  <a:tcPr marT="0" marB="0">
                    <a:solidFill>
                      <a:srgbClr val="EDC2D9"/>
                    </a:solidFill>
                  </a:tcPr>
                </a:tc>
                <a:tc>
                  <a:txBody>
                    <a:bodyPr/>
                    <a:lstStyle/>
                    <a:p>
                      <a:pPr algn="ctr"/>
                      <a:r>
                        <a:rPr sz="1100" b="1">
                          <a:solidFill>
                            <a:srgbClr val="6D6E71"/>
                          </a:solidFill>
                          <a:latin typeface="Ariel"/>
                        </a:rPr>
                        <a:t>$16.50</a:t>
                      </a:r>
                    </a:p>
                  </a:txBody>
                  <a:tcPr marT="0" marB="0">
                    <a:solidFill>
                      <a:srgbClr val="B3DAB4"/>
                    </a:solidFill>
                  </a:tcPr>
                </a:tc>
                <a:tc>
                  <a:txBody>
                    <a:bodyPr/>
                    <a:lstStyle/>
                    <a:p>
                      <a:pPr algn="ctr"/>
                      <a:r>
                        <a:rPr sz="1100" b="1">
                          <a:solidFill>
                            <a:srgbClr val="6D6E71"/>
                          </a:solidFill>
                          <a:latin typeface="Ariel"/>
                        </a:rPr>
                        <a:t>$792.00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6"/>
                  </a:ext>
                </a:extLst>
              </a:tr>
              <a:tr h="0">
                <a:tc>
                  <a:txBody>
                    <a:bodyPr/>
                    <a:lstStyle/>
                    <a:p>
                      <a:pPr algn="ctr"/>
                      <a:r>
                        <a:rPr sz="1100" b="1">
                          <a:solidFill>
                            <a:srgbClr val="6D6E71"/>
                          </a:solidFill>
                          <a:latin typeface="Ariel"/>
                        </a:rPr>
                        <a:t>iPhone 8 (64 GB)</a:t>
                      </a:r>
                    </a:p>
                  </a:txBody>
                  <a:tcPr marT="0" marB="0"/>
                </a:tc>
                <a:tc>
                  <a:txBody>
                    <a:bodyPr/>
                    <a:lstStyle/>
                    <a:p>
                      <a:pPr algn="ctr"/>
                      <a:r>
                        <a:rPr sz="1100" b="1">
                          <a:solidFill>
                            <a:srgbClr val="6D6E71"/>
                          </a:solidFill>
                          <a:latin typeface="Ariel"/>
                        </a:rPr>
                        <a:t>$29.16</a:t>
                      </a:r>
                    </a:p>
                  </a:txBody>
                  <a:tcPr marT="0" marB="0">
                    <a:solidFill>
                      <a:srgbClr val="F6E7E7"/>
                    </a:solidFill>
                  </a:tcPr>
                </a:tc>
                <a:tc>
                  <a:txBody>
                    <a:bodyPr/>
                    <a:lstStyle/>
                    <a:p>
                      <a:pPr algn="ctr"/>
                      <a:r>
                        <a:rPr sz="1100" b="1">
                          <a:solidFill>
                            <a:srgbClr val="6D6E71"/>
                          </a:solidFill>
                          <a:latin typeface="Ariel"/>
                        </a:rPr>
                        <a:t>$699.99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$29.17</a:t>
                      </a:r>
                    </a:p>
                  </a:txBody>
                  <a:tcPr marT="0" marB="0">
                    <a:solidFill>
                      <a:srgbClr val="99CCFF"/>
                    </a:solidFill>
                  </a:tcPr>
                </a:tc>
                <a:tc>
                  <a:txBody>
                    <a:bodyPr/>
                    <a:lstStyle/>
                    <a:p>
                      <a:pPr algn="ctr"/>
                      <a:r>
                        <a:rPr sz="1100" b="1">
                          <a:solidFill>
                            <a:srgbClr val="6D6E71"/>
                          </a:solidFill>
                          <a:latin typeface="Ariel"/>
                        </a:rPr>
                        <a:t>$699.99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$29.17</a:t>
                      </a:r>
                    </a:p>
                  </a:txBody>
                  <a:tcPr marT="0" marB="0">
                    <a:solidFill>
                      <a:srgbClr val="EDC2D9"/>
                    </a:solidFill>
                  </a:tcPr>
                </a:tc>
                <a:tc>
                  <a:txBody>
                    <a:bodyPr/>
                    <a:lstStyle/>
                    <a:p>
                      <a:pPr algn="ctr"/>
                      <a:r>
                        <a:rPr sz="1100" b="1">
                          <a:solidFill>
                            <a:srgbClr val="6D6E71"/>
                          </a:solidFill>
                          <a:latin typeface="Ariel"/>
                        </a:rPr>
                        <a:t>$699.99</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$29.17</a:t>
                      </a:r>
                    </a:p>
                  </a:txBody>
                  <a:tcPr marT="0" marB="0">
                    <a:solidFill>
                      <a:srgbClr val="B3DAB4"/>
                    </a:solidFill>
                  </a:tcPr>
                </a:tc>
                <a:tc>
                  <a:txBody>
                    <a:bodyPr/>
                    <a:lstStyle/>
                    <a:p>
                      <a:pPr algn="ctr"/>
                      <a:r>
                        <a:rPr sz="1100" b="1">
                          <a:solidFill>
                            <a:srgbClr val="6D6E71"/>
                          </a:solidFill>
                          <a:latin typeface="Ariel"/>
                        </a:rPr>
                        <a:t>$699.99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7"/>
                  </a:ext>
                </a:extLst>
              </a:tr>
              <a:tr h="0">
                <a:tc>
                  <a:txBody>
                    <a:bodyPr/>
                    <a:lstStyle/>
                    <a:p>
                      <a:pPr algn="ctr"/>
                      <a:r>
                        <a:rPr sz="1100" b="1">
                          <a:solidFill>
                            <a:srgbClr val="6D6E71"/>
                          </a:solidFill>
                          <a:latin typeface="Ariel"/>
                        </a:rPr>
                        <a:t>Galaxy Note8 (64 GB)</a:t>
                      </a:r>
                    </a:p>
                  </a:txBody>
                  <a:tcPr marT="0" marB="0"/>
                </a:tc>
                <a:tc>
                  <a:txBody>
                    <a:bodyPr/>
                    <a:lstStyle/>
                    <a:p>
                      <a:pPr algn="ctr"/>
                      <a:r>
                        <a:rPr sz="1100" b="1">
                          <a:solidFill>
                            <a:srgbClr val="6D6E71"/>
                          </a:solidFill>
                          <a:latin typeface="Ariel"/>
                        </a:rPr>
                        <a:t>$40.00</a:t>
                      </a:r>
                    </a:p>
                  </a:txBody>
                  <a:tcPr marT="0" marB="0">
                    <a:solidFill>
                      <a:srgbClr val="F6E7E7"/>
                    </a:solidFill>
                  </a:tcPr>
                </a:tc>
                <a:tc>
                  <a:txBody>
                    <a:bodyPr/>
                    <a:lstStyle/>
                    <a:p>
                      <a:pPr algn="ctr"/>
                      <a:r>
                        <a:rPr sz="1100" b="1">
                          <a:solidFill>
                            <a:srgbClr val="6D6E71"/>
                          </a:solidFill>
                          <a:latin typeface="Ariel"/>
                        </a:rPr>
                        <a:t>$960.00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$39.59</a:t>
                      </a:r>
                    </a:p>
                  </a:txBody>
                  <a:tcPr marT="0" marB="0">
                    <a:solidFill>
                      <a:srgbClr val="99CCFF"/>
                    </a:solidFill>
                  </a:tcPr>
                </a:tc>
                <a:tc>
                  <a:txBody>
                    <a:bodyPr/>
                    <a:lstStyle/>
                    <a:p>
                      <a:pPr algn="ctr"/>
                      <a:r>
                        <a:rPr sz="1100" b="1">
                          <a:solidFill>
                            <a:srgbClr val="6D6E71"/>
                          </a:solidFill>
                          <a:latin typeface="Ariel"/>
                        </a:rPr>
                        <a:t>$949.99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$950.00</a:t>
                      </a:r>
                    </a:p>
                  </a:txBody>
                  <a:tcPr marT="0" marB="0">
                    <a:solidFill>
                      <a:srgbClr val="EDC2D9"/>
                    </a:solidFill>
                  </a:tcPr>
                </a:tc>
                <a:tc>
                  <a:txBody>
                    <a:bodyPr/>
                    <a:lstStyle/>
                    <a:p>
                      <a:pPr algn="ctr"/>
                      <a:r>
                        <a:rPr sz="1100" b="1">
                          <a:solidFill>
                            <a:srgbClr val="6D6E71"/>
                          </a:solidFill>
                          <a:latin typeface="Ariel"/>
                        </a:rPr>
                        <a:t>$230.00</a:t>
                      </a:r>
                    </a:p>
                  </a:txBody>
                  <a:tcPr marT="0" marB="0">
                    <a:solidFill>
                      <a:srgbClr val="EDC2D9"/>
                    </a:solidFill>
                  </a:tcPr>
                </a:tc>
                <a:tc>
                  <a:txBody>
                    <a:bodyPr/>
                    <a:lstStyle/>
                    <a:p>
                      <a:pPr algn="ctr"/>
                      <a:r>
                        <a:rPr sz="1100" b="1">
                          <a:solidFill>
                            <a:srgbClr val="6D6E71"/>
                          </a:solidFill>
                          <a:latin typeface="Ariel"/>
                        </a:rPr>
                        <a:t>$40.00</a:t>
                      </a:r>
                    </a:p>
                  </a:txBody>
                  <a:tcPr marT="0" marB="0">
                    <a:solidFill>
                      <a:srgbClr val="B3DAB4"/>
                    </a:solidFill>
                  </a:tcPr>
                </a:tc>
                <a:tc>
                  <a:txBody>
                    <a:bodyPr/>
                    <a:lstStyle/>
                    <a:p>
                      <a:pPr algn="ctr"/>
                      <a:r>
                        <a:rPr sz="1100" b="1">
                          <a:solidFill>
                            <a:srgbClr val="6D6E71"/>
                          </a:solidFill>
                          <a:latin typeface="Ariel"/>
                        </a:rPr>
                        <a:t>$960.00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8"/>
                  </a:ext>
                </a:extLst>
              </a:tr>
              <a:tr h="0">
                <a:tc>
                  <a:txBody>
                    <a:bodyPr/>
                    <a:lstStyle/>
                    <a:p>
                      <a:pPr algn="ctr"/>
                      <a:r>
                        <a:rPr sz="1100" b="1">
                          <a:solidFill>
                            <a:srgbClr val="6D6E71"/>
                          </a:solidFill>
                          <a:latin typeface="Ariel"/>
                        </a:rPr>
                        <a:t>Google Pixel 2 (64 GB)</a:t>
                      </a:r>
                    </a:p>
                  </a:txBody>
                  <a:tcPr marT="0" marB="0"/>
                </a:tc>
                <a:tc>
                  <a:txBody>
                    <a:bodyPr/>
                    <a:lstStyle/>
                    <a:p>
                      <a:pPr algn="ctr"/>
                      <a:r>
                        <a:rPr sz="1100" b="1">
                          <a:solidFill>
                            <a:srgbClr val="6D6E71"/>
                          </a:solidFill>
                          <a:latin typeface="Ariel"/>
                        </a:rPr>
                        <a:t>$27.08</a:t>
                      </a:r>
                    </a:p>
                  </a:txBody>
                  <a:tcPr marT="0" marB="0">
                    <a:solidFill>
                      <a:srgbClr val="F6E7E7"/>
                    </a:solidFill>
                  </a:tcPr>
                </a:tc>
                <a:tc>
                  <a:txBody>
                    <a:bodyPr/>
                    <a:lstStyle/>
                    <a:p>
                      <a:pPr algn="ctr"/>
                      <a:r>
                        <a:rPr sz="1100" b="1">
                          <a:solidFill>
                            <a:srgbClr val="6D6E71"/>
                          </a:solidFill>
                          <a:latin typeface="Ariel"/>
                        </a:rPr>
                        <a:t>$649.99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9"/>
                  </a:ext>
                </a:extLst>
              </a:tr>
              <a:tr h="0">
                <a:tc>
                  <a:txBody>
                    <a:bodyPr/>
                    <a:lstStyle/>
                    <a:p>
                      <a:pPr algn="ctr"/>
                      <a:r>
                        <a:rPr sz="1100" b="1">
                          <a:solidFill>
                            <a:srgbClr val="6D6E71"/>
                          </a:solidFill>
                          <a:latin typeface="Ariel"/>
                        </a:rPr>
                        <a:t>iPhone 7 (32 GB)</a:t>
                      </a:r>
                    </a:p>
                  </a:txBody>
                  <a:tcPr marT="0" marB="0"/>
                </a:tc>
                <a:tc>
                  <a:txBody>
                    <a:bodyPr/>
                    <a:lstStyle/>
                    <a:p>
                      <a:pPr algn="ctr"/>
                      <a:r>
                        <a:rPr sz="1100" b="1">
                          <a:solidFill>
                            <a:srgbClr val="6D6E71"/>
                          </a:solidFill>
                          <a:latin typeface="Ariel"/>
                        </a:rPr>
                        <a:t>$22.91</a:t>
                      </a:r>
                    </a:p>
                  </a:txBody>
                  <a:tcPr marT="0" marB="0">
                    <a:solidFill>
                      <a:srgbClr val="F6E7E7"/>
                    </a:solidFill>
                  </a:tcPr>
                </a:tc>
                <a:tc>
                  <a:txBody>
                    <a:bodyPr/>
                    <a:lstStyle/>
                    <a:p>
                      <a:pPr algn="ctr"/>
                      <a:r>
                        <a:rPr sz="1100" b="1">
                          <a:solidFill>
                            <a:srgbClr val="6D6E71"/>
                          </a:solidFill>
                          <a:latin typeface="Ariel"/>
                        </a:rPr>
                        <a:t>$549.99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$22.92</a:t>
                      </a:r>
                    </a:p>
                  </a:txBody>
                  <a:tcPr marT="0" marB="0">
                    <a:solidFill>
                      <a:srgbClr val="99CCFF"/>
                    </a:solidFill>
                  </a:tcPr>
                </a:tc>
                <a:tc>
                  <a:txBody>
                    <a:bodyPr/>
                    <a:lstStyle/>
                    <a:p>
                      <a:pPr algn="ctr"/>
                      <a:r>
                        <a:rPr sz="1100" b="1">
                          <a:solidFill>
                            <a:srgbClr val="6D6E71"/>
                          </a:solidFill>
                          <a:latin typeface="Ariel"/>
                        </a:rPr>
                        <a:t>$549.99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$22.00</a:t>
                      </a:r>
                    </a:p>
                  </a:txBody>
                  <a:tcPr marT="0" marB="0">
                    <a:solidFill>
                      <a:srgbClr val="EDC2D9"/>
                    </a:solidFill>
                  </a:tcPr>
                </a:tc>
                <a:tc>
                  <a:txBody>
                    <a:bodyPr/>
                    <a:lstStyle/>
                    <a:p>
                      <a:pPr algn="ctr"/>
                      <a:r>
                        <a:rPr sz="1100" b="1">
                          <a:solidFill>
                            <a:srgbClr val="6D6E71"/>
                          </a:solidFill>
                          <a:latin typeface="Ariel"/>
                        </a:rPr>
                        <a:t>$549.99</a:t>
                      </a:r>
                    </a:p>
                  </a:txBody>
                  <a:tcPr marT="0" marB="0">
                    <a:solidFill>
                      <a:srgbClr val="EDC2D9"/>
                    </a:solidFill>
                  </a:tcPr>
                </a:tc>
                <a:tc>
                  <a:txBody>
                    <a:bodyPr/>
                    <a:lstStyle/>
                    <a:p>
                      <a:pPr algn="ctr"/>
                      <a:r>
                        <a:rPr sz="1100" b="1">
                          <a:solidFill>
                            <a:srgbClr val="6D6E71"/>
                          </a:solidFill>
                          <a:latin typeface="Ariel"/>
                        </a:rPr>
                        <a:t>$21.99</a:t>
                      </a:r>
                    </a:p>
                  </a:txBody>
                  <a:tcPr marT="0" marB="0">
                    <a:solidFill>
                      <a:srgbClr val="EDC2D9"/>
                    </a:solidFill>
                  </a:tcPr>
                </a:tc>
                <a:tc>
                  <a:txBody>
                    <a:bodyPr/>
                    <a:lstStyle/>
                    <a:p>
                      <a:pPr algn="ctr"/>
                      <a:r>
                        <a:rPr sz="1100" b="1">
                          <a:solidFill>
                            <a:srgbClr val="6D6E71"/>
                          </a:solidFill>
                          <a:latin typeface="Ariel"/>
                        </a:rPr>
                        <a:t>$22.92</a:t>
                      </a:r>
                    </a:p>
                  </a:txBody>
                  <a:tcPr marT="0" marB="0">
                    <a:solidFill>
                      <a:srgbClr val="B3DAB4"/>
                    </a:solidFill>
                  </a:tcPr>
                </a:tc>
                <a:tc>
                  <a:txBody>
                    <a:bodyPr/>
                    <a:lstStyle/>
                    <a:p>
                      <a:pPr algn="ctr"/>
                      <a:r>
                        <a:rPr sz="1100" b="1">
                          <a:solidFill>
                            <a:srgbClr val="6D6E71"/>
                          </a:solidFill>
                          <a:latin typeface="Ariel"/>
                        </a:rPr>
                        <a:t>$549.99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0"/>
                  </a:ext>
                </a:extLst>
              </a:tr>
              <a:tr h="0">
                <a:tc>
                  <a:txBody>
                    <a:bodyPr/>
                    <a:lstStyle/>
                    <a:p>
                      <a:pPr algn="ctr"/>
                      <a:r>
                        <a:rPr sz="1100" b="1">
                          <a:solidFill>
                            <a:srgbClr val="6D6E71"/>
                          </a:solidFill>
                          <a:latin typeface="Ariel"/>
                        </a:rPr>
                        <a:t>Galaxy S8+ (64 GB)</a:t>
                      </a:r>
                    </a:p>
                  </a:txBody>
                  <a:tcPr marT="0" marB="0"/>
                </a:tc>
                <a:tc>
                  <a:txBody>
                    <a:bodyPr/>
                    <a:lstStyle/>
                    <a:p>
                      <a:pPr algn="ctr"/>
                      <a:r>
                        <a:rPr sz="1100" b="1">
                          <a:solidFill>
                            <a:srgbClr val="6D6E71"/>
                          </a:solidFill>
                          <a:latin typeface="Ariel"/>
                        </a:rPr>
                        <a:t>$32.00</a:t>
                      </a:r>
                    </a:p>
                  </a:txBody>
                  <a:tcPr marT="0" marB="0">
                    <a:solidFill>
                      <a:srgbClr val="F6E7E7"/>
                    </a:solidFill>
                  </a:tcPr>
                </a:tc>
                <a:tc>
                  <a:txBody>
                    <a:bodyPr/>
                    <a:lstStyle/>
                    <a:p>
                      <a:pPr algn="ctr"/>
                      <a:r>
                        <a:rPr sz="1100" b="1">
                          <a:solidFill>
                            <a:srgbClr val="6D6E71"/>
                          </a:solidFill>
                          <a:latin typeface="Ariel"/>
                        </a:rPr>
                        <a:t>$768.00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$31.46</a:t>
                      </a:r>
                    </a:p>
                  </a:txBody>
                  <a:tcPr marT="0" marB="0">
                    <a:solidFill>
                      <a:srgbClr val="99CCFF"/>
                    </a:solidFill>
                  </a:tcPr>
                </a:tc>
                <a:tc>
                  <a:txBody>
                    <a:bodyPr/>
                    <a:lstStyle/>
                    <a:p>
                      <a:pPr algn="ctr"/>
                      <a:r>
                        <a:rPr sz="1100" b="1">
                          <a:solidFill>
                            <a:srgbClr val="6D6E71"/>
                          </a:solidFill>
                          <a:latin typeface="Ariel"/>
                        </a:rPr>
                        <a:t>$754.99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1"/>
                  </a:ext>
                </a:extLst>
              </a:tr>
              <a:tr h="0">
                <a:tc>
                  <a:txBody>
                    <a:bodyPr/>
                    <a:lstStyle/>
                    <a:p>
                      <a:pPr algn="ctr"/>
                      <a:r>
                        <a:rPr sz="1100" b="1">
                          <a:solidFill>
                            <a:srgbClr val="6D6E71"/>
                          </a:solidFill>
                          <a:latin typeface="Ariel"/>
                        </a:rPr>
                        <a:t>Galaxy S7 (32 GB)</a:t>
                      </a:r>
                    </a:p>
                  </a:txBody>
                  <a:tcPr marT="0" marB="0"/>
                </a:tc>
                <a:tc>
                  <a:txBody>
                    <a:bodyPr/>
                    <a:lstStyle/>
                    <a:p>
                      <a:pPr algn="ctr"/>
                      <a:r>
                        <a:rPr sz="1100" b="1">
                          <a:solidFill>
                            <a:srgbClr val="6D6E71"/>
                          </a:solidFill>
                          <a:latin typeface="Ariel"/>
                        </a:rPr>
                        <a:t>$20.00</a:t>
                      </a:r>
                    </a:p>
                  </a:txBody>
                  <a:tcPr marT="0" marB="0">
                    <a:solidFill>
                      <a:srgbClr val="F6E7E7"/>
                    </a:solidFill>
                  </a:tcPr>
                </a:tc>
                <a:tc>
                  <a:txBody>
                    <a:bodyPr/>
                    <a:lstStyle/>
                    <a:p>
                      <a:pPr algn="ctr"/>
                      <a:r>
                        <a:rPr sz="1100" b="1">
                          <a:solidFill>
                            <a:srgbClr val="6D6E71"/>
                          </a:solidFill>
                          <a:latin typeface="Ariel"/>
                        </a:rPr>
                        <a:t>$480.00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$20.00</a:t>
                      </a:r>
                    </a:p>
                  </a:txBody>
                  <a:tcPr marT="0" marB="0">
                    <a:solidFill>
                      <a:srgbClr val="99CCFF"/>
                    </a:solidFill>
                  </a:tcPr>
                </a:tc>
                <a:tc>
                  <a:txBody>
                    <a:bodyPr/>
                    <a:lstStyle/>
                    <a:p>
                      <a:pPr algn="ctr"/>
                      <a:r>
                        <a:rPr sz="1100" b="1">
                          <a:solidFill>
                            <a:srgbClr val="6D6E71"/>
                          </a:solidFill>
                          <a:latin typeface="Ariel"/>
                        </a:rPr>
                        <a:t>$479.99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$24.80</a:t>
                      </a:r>
                    </a:p>
                  </a:txBody>
                  <a:tcPr marT="0" marB="0">
                    <a:solidFill>
                      <a:srgbClr val="B3DAB4"/>
                    </a:solidFill>
                  </a:tcPr>
                </a:tc>
                <a:tc>
                  <a:txBody>
                    <a:bodyPr/>
                    <a:lstStyle/>
                    <a:p>
                      <a:pPr algn="ctr"/>
                      <a:r>
                        <a:rPr sz="1100" b="1">
                          <a:solidFill>
                            <a:srgbClr val="6D6E71"/>
                          </a:solidFill>
                          <a:latin typeface="Ariel"/>
                        </a:rPr>
                        <a:t>$594.99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2"/>
                  </a:ext>
                </a:extLst>
              </a:tr>
              <a:tr h="0">
                <a:tc>
                  <a:txBody>
                    <a:bodyPr/>
                    <a:lstStyle/>
                    <a:p>
                      <a:pPr algn="ctr"/>
                      <a:r>
                        <a:rPr sz="1100" b="1">
                          <a:solidFill>
                            <a:srgbClr val="6D6E71"/>
                          </a:solidFill>
                          <a:latin typeface="Ariel"/>
                        </a:rPr>
                        <a:t>Galaxy S8 (64 GB)</a:t>
                      </a:r>
                    </a:p>
                  </a:txBody>
                  <a:tcPr marT="0" marB="0"/>
                </a:tc>
                <a:tc>
                  <a:txBody>
                    <a:bodyPr/>
                    <a:lstStyle/>
                    <a:p>
                      <a:pPr algn="ctr"/>
                      <a:r>
                        <a:rPr sz="1100" b="1">
                          <a:solidFill>
                            <a:srgbClr val="6D6E71"/>
                          </a:solidFill>
                          <a:latin typeface="Ariel"/>
                        </a:rPr>
                        <a:t>$29.00</a:t>
                      </a:r>
                    </a:p>
                  </a:txBody>
                  <a:tcPr marT="0" marB="0">
                    <a:solidFill>
                      <a:srgbClr val="F6E7E7"/>
                    </a:solidFill>
                  </a:tcPr>
                </a:tc>
                <a:tc>
                  <a:txBody>
                    <a:bodyPr/>
                    <a:lstStyle/>
                    <a:p>
                      <a:pPr algn="ctr"/>
                      <a:r>
                        <a:rPr sz="1100" b="1">
                          <a:solidFill>
                            <a:srgbClr val="6D6E71"/>
                          </a:solidFill>
                          <a:latin typeface="Ariel"/>
                        </a:rPr>
                        <a:t>$696.00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$27.30</a:t>
                      </a:r>
                    </a:p>
                  </a:txBody>
                  <a:tcPr marT="0" marB="0">
                    <a:solidFill>
                      <a:srgbClr val="99CCFF"/>
                    </a:solidFill>
                  </a:tcPr>
                </a:tc>
                <a:tc>
                  <a:txBody>
                    <a:bodyPr/>
                    <a:lstStyle/>
                    <a:p>
                      <a:pPr algn="ctr"/>
                      <a:r>
                        <a:rPr sz="1100" b="1">
                          <a:solidFill>
                            <a:srgbClr val="6D6E71"/>
                          </a:solidFill>
                          <a:latin typeface="Ariel"/>
                        </a:rPr>
                        <a:t>$654.99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$25.00</a:t>
                      </a:r>
                    </a:p>
                  </a:txBody>
                  <a:tcPr marT="0" marB="0">
                    <a:solidFill>
                      <a:srgbClr val="EDC2D9"/>
                    </a:solidFill>
                  </a:tcPr>
                </a:tc>
                <a:tc>
                  <a:txBody>
                    <a:bodyPr/>
                    <a:lstStyle/>
                    <a:p>
                      <a:pPr algn="ctr"/>
                      <a:r>
                        <a:rPr sz="1100" b="1">
                          <a:solidFill>
                            <a:srgbClr val="6D6E71"/>
                          </a:solidFill>
                          <a:latin typeface="Ariel"/>
                        </a:rPr>
                        <a:t>$600.00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$28.00</a:t>
                      </a:r>
                    </a:p>
                  </a:txBody>
                  <a:tcPr marT="0" marB="0">
                    <a:solidFill>
                      <a:srgbClr val="B3DAB4"/>
                    </a:solidFill>
                  </a:tcPr>
                </a:tc>
                <a:tc>
                  <a:txBody>
                    <a:bodyPr/>
                    <a:lstStyle/>
                    <a:p>
                      <a:pPr algn="ctr"/>
                      <a:r>
                        <a:rPr sz="1100" b="1">
                          <a:solidFill>
                            <a:srgbClr val="6D6E71"/>
                          </a:solidFill>
                          <a:latin typeface="Ariel"/>
                        </a:rPr>
                        <a:t>$672.00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3"/>
                  </a:ext>
                </a:extLst>
              </a:tr>
              <a:tr h="0">
                <a:tc>
                  <a:txBody>
                    <a:bodyPr/>
                    <a:lstStyle/>
                    <a:p>
                      <a:pPr algn="ctr"/>
                      <a:r>
                        <a:rPr sz="1100" b="1">
                          <a:solidFill>
                            <a:srgbClr val="6D6E71"/>
                          </a:solidFill>
                          <a:latin typeface="Ariel"/>
                        </a:rPr>
                        <a:t>iPhone 6s (32 GB)</a:t>
                      </a:r>
                    </a:p>
                  </a:txBody>
                  <a:tcPr marT="0" marB="0"/>
                </a:tc>
                <a:tc>
                  <a:txBody>
                    <a:bodyPr/>
                    <a:lstStyle/>
                    <a:p>
                      <a:pPr algn="ctr"/>
                      <a:r>
                        <a:rPr sz="1100" b="1">
                          <a:solidFill>
                            <a:srgbClr val="6D6E71"/>
                          </a:solidFill>
                          <a:latin typeface="Ariel"/>
                        </a:rPr>
                        <a:t>$18.74</a:t>
                      </a:r>
                    </a:p>
                  </a:txBody>
                  <a:tcPr marT="0" marB="0">
                    <a:solidFill>
                      <a:srgbClr val="F6E7E7"/>
                    </a:solidFill>
                  </a:tcPr>
                </a:tc>
                <a:tc>
                  <a:txBody>
                    <a:bodyPr/>
                    <a:lstStyle/>
                    <a:p>
                      <a:pPr algn="ctr"/>
                      <a:r>
                        <a:rPr sz="1100" b="1">
                          <a:solidFill>
                            <a:srgbClr val="6D6E71"/>
                          </a:solidFill>
                          <a:latin typeface="Ariel"/>
                        </a:rPr>
                        <a:t>$449.99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$18.75</a:t>
                      </a:r>
                    </a:p>
                  </a:txBody>
                  <a:tcPr marT="0" marB="0">
                    <a:solidFill>
                      <a:srgbClr val="99CCFF"/>
                    </a:solidFill>
                  </a:tcPr>
                </a:tc>
                <a:tc>
                  <a:txBody>
                    <a:bodyPr/>
                    <a:lstStyle/>
                    <a:p>
                      <a:pPr algn="ctr"/>
                      <a:r>
                        <a:rPr sz="1100" b="1">
                          <a:solidFill>
                            <a:srgbClr val="6D6E71"/>
                          </a:solidFill>
                          <a:latin typeface="Ariel"/>
                        </a:rPr>
                        <a:t>$449.99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$18.00</a:t>
                      </a:r>
                    </a:p>
                  </a:txBody>
                  <a:tcPr marT="0" marB="0">
                    <a:solidFill>
                      <a:srgbClr val="EDC2D9"/>
                    </a:solidFill>
                  </a:tcPr>
                </a:tc>
                <a:tc>
                  <a:txBody>
                    <a:bodyPr/>
                    <a:lstStyle/>
                    <a:p>
                      <a:pPr algn="ctr"/>
                      <a:r>
                        <a:rPr sz="1100" b="1">
                          <a:solidFill>
                            <a:srgbClr val="6D6E71"/>
                          </a:solidFill>
                          <a:latin typeface="Ariel"/>
                        </a:rPr>
                        <a:t>$449.00</a:t>
                      </a:r>
                    </a:p>
                  </a:txBody>
                  <a:tcPr marT="0" marB="0">
                    <a:solidFill>
                      <a:srgbClr val="EDC2D9"/>
                    </a:solidFill>
                  </a:tcPr>
                </a:tc>
                <a:tc>
                  <a:txBody>
                    <a:bodyPr/>
                    <a:lstStyle/>
                    <a:p>
                      <a:pPr algn="ctr"/>
                      <a:r>
                        <a:rPr sz="1100" b="1">
                          <a:solidFill>
                            <a:srgbClr val="6D6E71"/>
                          </a:solidFill>
                          <a:latin typeface="Ariel"/>
                        </a:rPr>
                        <a:t>$17.99</a:t>
                      </a:r>
                    </a:p>
                  </a:txBody>
                  <a:tcPr marT="0" marB="0">
                    <a:solidFill>
                      <a:srgbClr val="EDC2D9"/>
                    </a:solidFill>
                  </a:tcPr>
                </a:tc>
                <a:tc>
                  <a:txBody>
                    <a:bodyPr/>
                    <a:lstStyle/>
                    <a:p>
                      <a:pPr algn="ctr"/>
                      <a:r>
                        <a:rPr sz="1100" b="1">
                          <a:solidFill>
                            <a:srgbClr val="6D6E71"/>
                          </a:solidFill>
                          <a:latin typeface="Ariel"/>
                        </a:rPr>
                        <a:t>$18.75</a:t>
                      </a:r>
                    </a:p>
                  </a:txBody>
                  <a:tcPr marT="0" marB="0">
                    <a:solidFill>
                      <a:srgbClr val="B3DAB4"/>
                    </a:solidFill>
                  </a:tcPr>
                </a:tc>
                <a:tc>
                  <a:txBody>
                    <a:bodyPr/>
                    <a:lstStyle/>
                    <a:p>
                      <a:pPr algn="ctr"/>
                      <a:r>
                        <a:rPr sz="1100" b="1">
                          <a:solidFill>
                            <a:srgbClr val="6D6E71"/>
                          </a:solidFill>
                          <a:latin typeface="Ariel"/>
                        </a:rPr>
                        <a:t>$449.99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4"/>
                  </a:ext>
                </a:extLst>
              </a:tr>
              <a:tr h="0">
                <a:tc>
                  <a:txBody>
                    <a:bodyPr/>
                    <a:lstStyle/>
                    <a:p>
                      <a:pPr algn="ctr"/>
                      <a:r>
                        <a:rPr sz="1100" b="1">
                          <a:solidFill>
                            <a:srgbClr val="6D6E71"/>
                          </a:solidFill>
                          <a:latin typeface="Ariel"/>
                        </a:rPr>
                        <a:t>iPhone 7 Plus (32 GB)</a:t>
                      </a:r>
                    </a:p>
                  </a:txBody>
                  <a:tcPr marT="0" marB="0"/>
                </a:tc>
                <a:tc>
                  <a:txBody>
                    <a:bodyPr/>
                    <a:lstStyle/>
                    <a:p>
                      <a:pPr algn="ctr"/>
                      <a:r>
                        <a:rPr sz="1100" b="1">
                          <a:solidFill>
                            <a:srgbClr val="6D6E71"/>
                          </a:solidFill>
                          <a:latin typeface="Ariel"/>
                        </a:rPr>
                        <a:t>$27.91</a:t>
                      </a:r>
                    </a:p>
                  </a:txBody>
                  <a:tcPr marT="0" marB="0">
                    <a:solidFill>
                      <a:srgbClr val="F6E7E7"/>
                    </a:solidFill>
                  </a:tcPr>
                </a:tc>
                <a:tc>
                  <a:txBody>
                    <a:bodyPr/>
                    <a:lstStyle/>
                    <a:p>
                      <a:pPr algn="ctr"/>
                      <a:r>
                        <a:rPr sz="1100" b="1">
                          <a:solidFill>
                            <a:srgbClr val="6D6E71"/>
                          </a:solidFill>
                          <a:latin typeface="Ariel"/>
                        </a:rPr>
                        <a:t>$669.99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$27.92</a:t>
                      </a:r>
                    </a:p>
                  </a:txBody>
                  <a:tcPr marT="0" marB="0">
                    <a:solidFill>
                      <a:srgbClr val="99CCFF"/>
                    </a:solidFill>
                  </a:tcPr>
                </a:tc>
                <a:tc>
                  <a:txBody>
                    <a:bodyPr/>
                    <a:lstStyle/>
                    <a:p>
                      <a:pPr algn="ctr"/>
                      <a:r>
                        <a:rPr sz="1100" b="1">
                          <a:solidFill>
                            <a:srgbClr val="6D6E71"/>
                          </a:solidFill>
                          <a:latin typeface="Ariel"/>
                        </a:rPr>
                        <a:t>$669.99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$26.00</a:t>
                      </a:r>
                    </a:p>
                  </a:txBody>
                  <a:tcPr marT="0" marB="0">
                    <a:solidFill>
                      <a:srgbClr val="EDC2D9"/>
                    </a:solidFill>
                  </a:tcPr>
                </a:tc>
                <a:tc>
                  <a:txBody>
                    <a:bodyPr/>
                    <a:lstStyle/>
                    <a:p>
                      <a:pPr algn="ctr"/>
                      <a:r>
                        <a:rPr sz="1100" b="1">
                          <a:solidFill>
                            <a:srgbClr val="6D6E71"/>
                          </a:solidFill>
                          <a:latin typeface="Ariel"/>
                        </a:rPr>
                        <a:t>$669.99</a:t>
                      </a:r>
                    </a:p>
                  </a:txBody>
                  <a:tcPr marT="0" marB="0">
                    <a:solidFill>
                      <a:srgbClr val="EDC2D9"/>
                    </a:solidFill>
                  </a:tcPr>
                </a:tc>
                <a:tc>
                  <a:txBody>
                    <a:bodyPr/>
                    <a:lstStyle/>
                    <a:p>
                      <a:pPr algn="ctr"/>
                      <a:r>
                        <a:rPr sz="1100" b="1">
                          <a:solidFill>
                            <a:srgbClr val="6D6E71"/>
                          </a:solidFill>
                          <a:latin typeface="Ariel"/>
                        </a:rPr>
                        <a:t>$45.99</a:t>
                      </a:r>
                    </a:p>
                  </a:txBody>
                  <a:tcPr marT="0" marB="0">
                    <a:solidFill>
                      <a:srgbClr val="EDC2D9"/>
                    </a:solidFill>
                  </a:tcPr>
                </a:tc>
                <a:tc>
                  <a:txBody>
                    <a:bodyPr/>
                    <a:lstStyle/>
                    <a:p>
                      <a:pPr algn="ctr"/>
                      <a:r>
                        <a:rPr sz="1100" b="1">
                          <a:solidFill>
                            <a:srgbClr val="6D6E71"/>
                          </a:solidFill>
                          <a:latin typeface="Ariel"/>
                        </a:rPr>
                        <a:t>$27.92</a:t>
                      </a:r>
                    </a:p>
                  </a:txBody>
                  <a:tcPr marT="0" marB="0">
                    <a:solidFill>
                      <a:srgbClr val="B3DAB4"/>
                    </a:solidFill>
                  </a:tcPr>
                </a:tc>
                <a:tc>
                  <a:txBody>
                    <a:bodyPr/>
                    <a:lstStyle/>
                    <a:p>
                      <a:pPr algn="ctr"/>
                      <a:r>
                        <a:rPr sz="1100" b="1">
                          <a:solidFill>
                            <a:srgbClr val="6D6E71"/>
                          </a:solidFill>
                          <a:latin typeface="Ariel"/>
                        </a:rPr>
                        <a:t>$669.99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5"/>
                  </a:ext>
                </a:extLst>
              </a:tr>
              <a:tr h="0">
                <a:tc>
                  <a:txBody>
                    <a:bodyPr/>
                    <a:lstStyle/>
                    <a:p>
                      <a:pPr algn="ctr"/>
                      <a:r>
                        <a:rPr sz="1100" b="1">
                          <a:solidFill>
                            <a:srgbClr val="6D6E71"/>
                          </a:solidFill>
                          <a:latin typeface="Ariel"/>
                        </a:rPr>
                        <a:t>Kyocera Duraforce Pro (32 GB)</a:t>
                      </a:r>
                    </a:p>
                  </a:txBody>
                  <a:tcPr marT="0" marB="0"/>
                </a:tc>
                <a:tc>
                  <a:txBody>
                    <a:bodyPr/>
                    <a:lstStyle/>
                    <a:p>
                      <a:pPr algn="ctr"/>
                      <a:r>
                        <a:rPr sz="1100" b="1">
                          <a:solidFill>
                            <a:srgbClr val="6D6E71"/>
                          </a:solidFill>
                          <a:latin typeface="Ariel"/>
                        </a:rPr>
                        <a:t>$17.00</a:t>
                      </a:r>
                    </a:p>
                  </a:txBody>
                  <a:tcPr marT="0" marB="0">
                    <a:solidFill>
                      <a:srgbClr val="F6E7E7"/>
                    </a:solidFill>
                  </a:tcPr>
                </a:tc>
                <a:tc>
                  <a:txBody>
                    <a:bodyPr/>
                    <a:lstStyle/>
                    <a:p>
                      <a:pPr algn="ctr"/>
                      <a:r>
                        <a:rPr sz="1100" b="1">
                          <a:solidFill>
                            <a:srgbClr val="6D6E71"/>
                          </a:solidFill>
                          <a:latin typeface="Ariel"/>
                        </a:rPr>
                        <a:t>$408.00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$17.46</a:t>
                      </a:r>
                    </a:p>
                  </a:txBody>
                  <a:tcPr marT="0" marB="0">
                    <a:solidFill>
                      <a:srgbClr val="99CCFF"/>
                    </a:solidFill>
                  </a:tcPr>
                </a:tc>
                <a:tc>
                  <a:txBody>
                    <a:bodyPr/>
                    <a:lstStyle/>
                    <a:p>
                      <a:pPr algn="ctr"/>
                      <a:r>
                        <a:rPr sz="1100" b="1">
                          <a:solidFill>
                            <a:srgbClr val="6D6E71"/>
                          </a:solidFill>
                          <a:latin typeface="Ariel"/>
                        </a:rPr>
                        <a:t>$418.99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$18.00</a:t>
                      </a:r>
                    </a:p>
                  </a:txBody>
                  <a:tcPr marT="0" marB="0">
                    <a:solidFill>
                      <a:srgbClr val="B3DAB4"/>
                    </a:solidFill>
                  </a:tcPr>
                </a:tc>
                <a:tc>
                  <a:txBody>
                    <a:bodyPr/>
                    <a:lstStyle/>
                    <a:p>
                      <a:pPr algn="ctr"/>
                      <a:r>
                        <a:rPr sz="1100" b="1">
                          <a:solidFill>
                            <a:srgbClr val="6D6E71"/>
                          </a:solidFill>
                          <a:latin typeface="Ariel"/>
                        </a:rPr>
                        <a:t>$432.00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6"/>
                  </a:ext>
                </a:extLst>
              </a:tr>
              <a:tr h="0">
                <a:tc>
                  <a:txBody>
                    <a:bodyPr/>
                    <a:lstStyle/>
                    <a:p>
                      <a:pPr algn="ctr"/>
                      <a:r>
                        <a:rPr sz="1100" b="1">
                          <a:solidFill>
                            <a:srgbClr val="6D6E71"/>
                          </a:solidFill>
                          <a:latin typeface="Ariel"/>
                        </a:rPr>
                        <a:t>Google Pixel XL (32 GB)</a:t>
                      </a:r>
                    </a:p>
                  </a:txBody>
                  <a:tcPr marT="0" marB="0"/>
                </a:tc>
                <a:tc>
                  <a:txBody>
                    <a:bodyPr/>
                    <a:lstStyle/>
                    <a:p>
                      <a:pPr algn="ctr"/>
                      <a:r>
                        <a:rPr sz="1100" b="1">
                          <a:solidFill>
                            <a:srgbClr val="6D6E71"/>
                          </a:solidFill>
                          <a:latin typeface="Ariel"/>
                        </a:rPr>
                        <a:t>$27.91</a:t>
                      </a:r>
                    </a:p>
                  </a:txBody>
                  <a:tcPr marT="0" marB="0">
                    <a:solidFill>
                      <a:srgbClr val="F6E7E7"/>
                    </a:solidFill>
                  </a:tcPr>
                </a:tc>
                <a:tc>
                  <a:txBody>
                    <a:bodyPr/>
                    <a:lstStyle/>
                    <a:p>
                      <a:pPr algn="ctr"/>
                      <a:r>
                        <a:rPr sz="1100" b="1">
                          <a:solidFill>
                            <a:srgbClr val="6D6E71"/>
                          </a:solidFill>
                          <a:latin typeface="Ariel"/>
                        </a:rPr>
                        <a:t>$669.99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7"/>
                  </a:ext>
                </a:extLst>
              </a:tr>
              <a:tr h="0">
                <a:tc>
                  <a:txBody>
                    <a:bodyPr/>
                    <a:lstStyle/>
                    <a:p>
                      <a:pPr algn="ctr"/>
                      <a:r>
                        <a:rPr sz="1100" b="1">
                          <a:solidFill>
                            <a:srgbClr val="6D6E71"/>
                          </a:solidFill>
                          <a:latin typeface="Ariel"/>
                        </a:rPr>
                        <a:t>LG G6 (32 GB)</a:t>
                      </a:r>
                    </a:p>
                  </a:txBody>
                  <a:tcPr marT="0" marB="0"/>
                </a:tc>
                <a:tc>
                  <a:txBody>
                    <a:bodyPr/>
                    <a:lstStyle/>
                    <a:p>
                      <a:pPr algn="ctr"/>
                      <a:r>
                        <a:rPr sz="1100" b="1">
                          <a:solidFill>
                            <a:srgbClr val="6D6E71"/>
                          </a:solidFill>
                          <a:latin typeface="Ariel"/>
                        </a:rPr>
                        <a:t>$28.00</a:t>
                      </a:r>
                    </a:p>
                  </a:txBody>
                  <a:tcPr marT="0" marB="0">
                    <a:solidFill>
                      <a:srgbClr val="F6E7E7"/>
                    </a:solidFill>
                  </a:tcPr>
                </a:tc>
                <a:tc>
                  <a:txBody>
                    <a:bodyPr/>
                    <a:lstStyle/>
                    <a:p>
                      <a:pPr algn="ctr"/>
                      <a:r>
                        <a:rPr sz="1100" b="1">
                          <a:solidFill>
                            <a:srgbClr val="6D6E71"/>
                          </a:solidFill>
                          <a:latin typeface="Ariel"/>
                        </a:rPr>
                        <a:t>$672.00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$24.38</a:t>
                      </a:r>
                    </a:p>
                  </a:txBody>
                  <a:tcPr marT="0" marB="0">
                    <a:solidFill>
                      <a:srgbClr val="99CCFF"/>
                    </a:solidFill>
                  </a:tcPr>
                </a:tc>
                <a:tc>
                  <a:txBody>
                    <a:bodyPr/>
                    <a:lstStyle/>
                    <a:p>
                      <a:pPr algn="ctr"/>
                      <a:r>
                        <a:rPr sz="1100" b="1">
                          <a:solidFill>
                            <a:srgbClr val="6D6E71"/>
                          </a:solidFill>
                          <a:latin typeface="Ariel"/>
                        </a:rPr>
                        <a:t>$584.99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$19.00</a:t>
                      </a:r>
                    </a:p>
                  </a:txBody>
                  <a:tcPr marT="0" marB="0">
                    <a:solidFill>
                      <a:srgbClr val="EDC2D9"/>
                    </a:solidFill>
                  </a:tcPr>
                </a:tc>
                <a:tc>
                  <a:txBody>
                    <a:bodyPr/>
                    <a:lstStyle/>
                    <a:p>
                      <a:pPr algn="ctr"/>
                      <a:r>
                        <a:rPr sz="1100" b="1">
                          <a:solidFill>
                            <a:srgbClr val="6D6E71"/>
                          </a:solidFill>
                          <a:latin typeface="Ariel"/>
                        </a:rPr>
                        <a:t>$456.00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$6.00</a:t>
                      </a:r>
                    </a:p>
                  </a:txBody>
                  <a:tcPr marT="0" marB="0">
                    <a:solidFill>
                      <a:srgbClr val="B3DAB4"/>
                    </a:solidFill>
                  </a:tcPr>
                </a:tc>
                <a:tc>
                  <a:txBody>
                    <a:bodyPr/>
                    <a:lstStyle/>
                    <a:p>
                      <a:pPr algn="ctr"/>
                      <a:r>
                        <a:rPr sz="1100" b="1">
                          <a:solidFill>
                            <a:srgbClr val="6D6E71"/>
                          </a:solidFill>
                          <a:latin typeface="Ariel"/>
                        </a:rPr>
                        <a:t>$480.00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8"/>
                  </a:ext>
                </a:extLst>
              </a:tr>
              <a:tr h="0">
                <a:tc>
                  <a:txBody>
                    <a:bodyPr/>
                    <a:lstStyle/>
                    <a:p>
                      <a:pPr algn="ctr"/>
                      <a:r>
                        <a:rPr sz="1100" b="1">
                          <a:solidFill>
                            <a:srgbClr val="6D6E71"/>
                          </a:solidFill>
                          <a:latin typeface="Ariel"/>
                        </a:rPr>
                        <a:t>iPhone 6s Plus (32 GB)</a:t>
                      </a:r>
                    </a:p>
                  </a:txBody>
                  <a:tcPr marT="0" marB="0"/>
                </a:tc>
                <a:tc>
                  <a:txBody>
                    <a:bodyPr/>
                    <a:lstStyle/>
                    <a:p>
                      <a:pPr algn="ctr"/>
                      <a:r>
                        <a:rPr sz="1100" b="1">
                          <a:solidFill>
                            <a:srgbClr val="6D6E71"/>
                          </a:solidFill>
                          <a:latin typeface="Ariel"/>
                        </a:rPr>
                        <a:t>$22.91</a:t>
                      </a:r>
                    </a:p>
                  </a:txBody>
                  <a:tcPr marT="0" marB="0">
                    <a:solidFill>
                      <a:srgbClr val="F6E7E7"/>
                    </a:solidFill>
                  </a:tcPr>
                </a:tc>
                <a:tc>
                  <a:txBody>
                    <a:bodyPr/>
                    <a:lstStyle/>
                    <a:p>
                      <a:pPr algn="ctr"/>
                      <a:r>
                        <a:rPr sz="1100" b="1">
                          <a:solidFill>
                            <a:srgbClr val="6D6E71"/>
                          </a:solidFill>
                          <a:latin typeface="Ariel"/>
                        </a:rPr>
                        <a:t>$549.99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$22.92</a:t>
                      </a:r>
                    </a:p>
                  </a:txBody>
                  <a:tcPr marT="0" marB="0">
                    <a:solidFill>
                      <a:srgbClr val="99CCFF"/>
                    </a:solidFill>
                  </a:tcPr>
                </a:tc>
                <a:tc>
                  <a:txBody>
                    <a:bodyPr/>
                    <a:lstStyle/>
                    <a:p>
                      <a:pPr algn="ctr"/>
                      <a:r>
                        <a:rPr sz="1100" b="1">
                          <a:solidFill>
                            <a:srgbClr val="6D6E71"/>
                          </a:solidFill>
                          <a:latin typeface="Ariel"/>
                        </a:rPr>
                        <a:t>$549.99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$22.00</a:t>
                      </a:r>
                    </a:p>
                  </a:txBody>
                  <a:tcPr marT="0" marB="0">
                    <a:solidFill>
                      <a:srgbClr val="EDC2D9"/>
                    </a:solidFill>
                  </a:tcPr>
                </a:tc>
                <a:tc>
                  <a:txBody>
                    <a:bodyPr/>
                    <a:lstStyle/>
                    <a:p>
                      <a:pPr algn="ctr"/>
                      <a:r>
                        <a:rPr sz="1100" b="1">
                          <a:solidFill>
                            <a:srgbClr val="6D6E71"/>
                          </a:solidFill>
                          <a:latin typeface="Ariel"/>
                        </a:rPr>
                        <a:t>$549.00</a:t>
                      </a:r>
                    </a:p>
                  </a:txBody>
                  <a:tcPr marT="0" marB="0">
                    <a:solidFill>
                      <a:srgbClr val="EDC2D9"/>
                    </a:solidFill>
                  </a:tcPr>
                </a:tc>
                <a:tc>
                  <a:txBody>
                    <a:bodyPr/>
                    <a:lstStyle/>
                    <a:p>
                      <a:pPr algn="ctr"/>
                      <a:r>
                        <a:rPr sz="1100" b="1">
                          <a:solidFill>
                            <a:srgbClr val="6D6E71"/>
                          </a:solidFill>
                          <a:latin typeface="Ariel"/>
                        </a:rPr>
                        <a:t>$21.99</a:t>
                      </a:r>
                    </a:p>
                  </a:txBody>
                  <a:tcPr marT="0" marB="0">
                    <a:solidFill>
                      <a:srgbClr val="EDC2D9"/>
                    </a:solidFill>
                  </a:tcPr>
                </a:tc>
                <a:tc>
                  <a:txBody>
                    <a:bodyPr/>
                    <a:lstStyle/>
                    <a:p>
                      <a:pPr algn="ctr"/>
                      <a:r>
                        <a:rPr sz="1100" b="1">
                          <a:solidFill>
                            <a:srgbClr val="6D6E71"/>
                          </a:solidFill>
                          <a:latin typeface="Ariel"/>
                        </a:rPr>
                        <a:t>$22.92</a:t>
                      </a:r>
                    </a:p>
                  </a:txBody>
                  <a:tcPr marT="0" marB="0">
                    <a:solidFill>
                      <a:srgbClr val="B3DAB4"/>
                    </a:solidFill>
                  </a:tcPr>
                </a:tc>
                <a:tc>
                  <a:txBody>
                    <a:bodyPr/>
                    <a:lstStyle/>
                    <a:p>
                      <a:pPr algn="ctr"/>
                      <a:r>
                        <a:rPr sz="1100" b="1">
                          <a:solidFill>
                            <a:srgbClr val="6D6E71"/>
                          </a:solidFill>
                          <a:latin typeface="Ariel"/>
                        </a:rPr>
                        <a:t>$549.99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9"/>
                  </a:ext>
                </a:extLst>
              </a:tr>
              <a:tr h="0">
                <a:tc>
                  <a:txBody>
                    <a:bodyPr/>
                    <a:lstStyle/>
                    <a:p>
                      <a:pPr algn="ctr"/>
                      <a:r>
                        <a:rPr sz="1100" b="1">
                          <a:solidFill>
                            <a:srgbClr val="6D6E71"/>
                          </a:solidFill>
                          <a:latin typeface="Ariel"/>
                        </a:rPr>
                        <a:t>LG V30 (64 GB)</a:t>
                      </a:r>
                    </a:p>
                  </a:txBody>
                  <a:tcPr marT="0" marB="0"/>
                </a:tc>
                <a:tc>
                  <a:txBody>
                    <a:bodyPr/>
                    <a:lstStyle/>
                    <a:p>
                      <a:pPr algn="ctr"/>
                      <a:r>
                        <a:rPr sz="1100" b="1">
                          <a:solidFill>
                            <a:srgbClr val="6D6E71"/>
                          </a:solidFill>
                          <a:latin typeface="Ariel"/>
                        </a:rPr>
                        <a:t>$35.00</a:t>
                      </a:r>
                    </a:p>
                  </a:txBody>
                  <a:tcPr marT="0" marB="0">
                    <a:solidFill>
                      <a:srgbClr val="F6E7E7"/>
                    </a:solidFill>
                  </a:tcPr>
                </a:tc>
                <a:tc>
                  <a:txBody>
                    <a:bodyPr/>
                    <a:lstStyle/>
                    <a:p>
                      <a:pPr algn="ctr"/>
                      <a:r>
                        <a:rPr sz="1100" b="1">
                          <a:solidFill>
                            <a:srgbClr val="6D6E71"/>
                          </a:solidFill>
                          <a:latin typeface="Ariel"/>
                        </a:rPr>
                        <a:t>$840.00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$33.34</a:t>
                      </a:r>
                    </a:p>
                  </a:txBody>
                  <a:tcPr marT="0" marB="0">
                    <a:solidFill>
                      <a:srgbClr val="99CCFF"/>
                    </a:solidFill>
                  </a:tcPr>
                </a:tc>
                <a:tc>
                  <a:txBody>
                    <a:bodyPr/>
                    <a:lstStyle/>
                    <a:p>
                      <a:pPr algn="ctr"/>
                      <a:r>
                        <a:rPr sz="1100" b="1">
                          <a:solidFill>
                            <a:srgbClr val="6D6E71"/>
                          </a:solidFill>
                          <a:latin typeface="Ariel"/>
                        </a:rPr>
                        <a:t>$799.99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$29.00</a:t>
                      </a:r>
                    </a:p>
                  </a:txBody>
                  <a:tcPr marT="0" marB="0">
                    <a:solidFill>
                      <a:srgbClr val="EDC2D9"/>
                    </a:solidFill>
                  </a:tcPr>
                </a:tc>
                <a:tc>
                  <a:txBody>
                    <a:bodyPr/>
                    <a:lstStyle/>
                    <a:p>
                      <a:pPr algn="ctr"/>
                      <a:r>
                        <a:rPr sz="1100" b="1">
                          <a:solidFill>
                            <a:srgbClr val="6D6E71"/>
                          </a:solidFill>
                          <a:latin typeface="Ariel"/>
                        </a:rPr>
                        <a:t>$696.00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0"/>
                  </a:ext>
                </a:extLst>
              </a:tr>
              <a:tr h="0">
                <a:tc>
                  <a:txBody>
                    <a:bodyPr/>
                    <a:lstStyle/>
                    <a:p>
                      <a:pPr algn="ctr"/>
                      <a:r>
                        <a:rPr sz="1100" b="1">
                          <a:solidFill>
                            <a:srgbClr val="6D6E71"/>
                          </a:solidFill>
                          <a:latin typeface="Ariel"/>
                        </a:rPr>
                        <a:t>Galaxy S8 Active (64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$35.42</a:t>
                      </a:r>
                    </a:p>
                  </a:txBody>
                  <a:tcPr marT="0" marB="0">
                    <a:solidFill>
                      <a:srgbClr val="99CCFF"/>
                    </a:solidFill>
                  </a:tcPr>
                </a:tc>
                <a:tc>
                  <a:txBody>
                    <a:bodyPr/>
                    <a:lstStyle/>
                    <a:p>
                      <a:pPr algn="ctr"/>
                      <a:r>
                        <a:rPr sz="1100" b="1">
                          <a:solidFill>
                            <a:srgbClr val="6D6E71"/>
                          </a:solidFill>
                          <a:latin typeface="Ariel"/>
                        </a:rPr>
                        <a:t>$849.99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$850.00</a:t>
                      </a:r>
                    </a:p>
                  </a:txBody>
                  <a:tcPr marT="0" marB="0">
                    <a:solidFill>
                      <a:srgbClr val="EDC2D9"/>
                    </a:solidFill>
                  </a:tcPr>
                </a:tc>
                <a:tc>
                  <a:txBody>
                    <a:bodyPr/>
                    <a:lstStyle/>
                    <a:p>
                      <a:pPr algn="ctr"/>
                      <a:r>
                        <a:rPr sz="1100" b="1">
                          <a:solidFill>
                            <a:srgbClr val="6D6E71"/>
                          </a:solidFill>
                          <a:latin typeface="Ariel"/>
                        </a:rPr>
                        <a:t>$130.00</a:t>
                      </a:r>
                    </a:p>
                  </a:txBody>
                  <a:tcPr marT="0" marB="0">
                    <a:solidFill>
                      <a:srgbClr val="EDC2D9"/>
                    </a:solidFill>
                  </a:tcPr>
                </a:tc>
                <a:tc>
                  <a:txBody>
                    <a:bodyPr/>
                    <a:lstStyle/>
                    <a:p>
                      <a:pPr algn="ctr"/>
                      <a:r>
                        <a:rPr sz="1100" b="1">
                          <a:solidFill>
                            <a:srgbClr val="6D6E71"/>
                          </a:solidFill>
                          <a:latin typeface="Ariel"/>
                        </a:rPr>
                        <a:t>$35.42</a:t>
                      </a:r>
                    </a:p>
                  </a:txBody>
                  <a:tcPr marT="0" marB="0">
                    <a:solidFill>
                      <a:srgbClr val="B3DAB4"/>
                    </a:solidFill>
                  </a:tcPr>
                </a:tc>
                <a:tc>
                  <a:txBody>
                    <a:bodyPr/>
                    <a:lstStyle/>
                    <a:p>
                      <a:pPr algn="ctr"/>
                      <a:r>
                        <a:rPr sz="1100" b="1">
                          <a:solidFill>
                            <a:srgbClr val="6D6E71"/>
                          </a:solidFill>
                          <a:latin typeface="Ariel"/>
                        </a:rPr>
                        <a:t>$850.00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1"/>
                  </a:ext>
                </a:extLst>
              </a:tr>
              <a:tr h="0">
                <a:tc>
                  <a:txBody>
                    <a:bodyPr/>
                    <a:lstStyle/>
                    <a:p>
                      <a:pPr algn="ctr"/>
                      <a:r>
                        <a:rPr sz="1100" b="1">
                          <a:solidFill>
                            <a:srgbClr val="6D6E71"/>
                          </a:solidFill>
                          <a:latin typeface="Ariel"/>
                        </a:rPr>
                        <a:t>ZTE Axon M (64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$30.21</a:t>
                      </a:r>
                    </a:p>
                  </a:txBody>
                  <a:tcPr marT="0" marB="0">
                    <a:solidFill>
                      <a:srgbClr val="99CCFF"/>
                    </a:solidFill>
                  </a:tcPr>
                </a:tc>
                <a:tc>
                  <a:txBody>
                    <a:bodyPr/>
                    <a:lstStyle/>
                    <a:p>
                      <a:pPr algn="ctr"/>
                      <a:r>
                        <a:rPr sz="1100" b="1">
                          <a:solidFill>
                            <a:srgbClr val="6D6E71"/>
                          </a:solidFill>
                          <a:latin typeface="Ariel"/>
                        </a:rPr>
                        <a:t>$724.99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2"/>
                  </a:ext>
                </a:extLst>
              </a:tr>
              <a:tr h="0">
                <a:tc>
                  <a:txBody>
                    <a:bodyPr/>
                    <a:lstStyle/>
                    <a:p>
                      <a:pPr algn="ctr"/>
                      <a:r>
                        <a:rPr sz="1100" b="1">
                          <a:solidFill>
                            <a:srgbClr val="6D6E71"/>
                          </a:solidFill>
                          <a:latin typeface="Ariel"/>
                        </a:rPr>
                        <a:t>Blackberry Keyone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$20.84</a:t>
                      </a:r>
                    </a:p>
                  </a:txBody>
                  <a:tcPr marT="0" marB="0">
                    <a:solidFill>
                      <a:srgbClr val="99CCFF"/>
                    </a:solidFill>
                  </a:tcPr>
                </a:tc>
                <a:tc>
                  <a:txBody>
                    <a:bodyPr/>
                    <a:lstStyle/>
                    <a:p>
                      <a:pPr algn="ctr"/>
                      <a:r>
                        <a:rPr sz="1100" b="1">
                          <a:solidFill>
                            <a:srgbClr val="6D6E71"/>
                          </a:solidFill>
                          <a:latin typeface="Ariel"/>
                        </a:rPr>
                        <a:t>$499.99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$19.92</a:t>
                      </a:r>
                    </a:p>
                  </a:txBody>
                  <a:tcPr marT="0" marB="0">
                    <a:solidFill>
                      <a:srgbClr val="B3DAB4"/>
                    </a:solidFill>
                  </a:tcPr>
                </a:tc>
                <a:tc>
                  <a:txBody>
                    <a:bodyPr/>
                    <a:lstStyle/>
                    <a:p>
                      <a:pPr algn="ctr"/>
                      <a:r>
                        <a:rPr sz="1100" b="1">
                          <a:solidFill>
                            <a:srgbClr val="6D6E71"/>
                          </a:solidFill>
                          <a:latin typeface="Ariel"/>
                        </a:rPr>
                        <a:t>$478.00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3"/>
                  </a:ext>
                </a:extLst>
              </a:tr>
              <a:tr h="0">
                <a:tc>
                  <a:txBody>
                    <a:bodyPr/>
                    <a:lstStyle/>
                    <a:p>
                      <a:pPr algn="ctr"/>
                      <a:r>
                        <a:rPr sz="1100" b="1">
                          <a:solidFill>
                            <a:srgbClr val="6D6E71"/>
                          </a:solidFill>
                          <a:latin typeface="Ariel"/>
                        </a:rPr>
                        <a:t>Sonim XP8 (64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$29.17</a:t>
                      </a:r>
                    </a:p>
                  </a:txBody>
                  <a:tcPr marT="0" marB="0">
                    <a:solidFill>
                      <a:srgbClr val="99CCFF"/>
                    </a:solidFill>
                  </a:tcPr>
                </a:tc>
                <a:tc>
                  <a:txBody>
                    <a:bodyPr/>
                    <a:lstStyle/>
                    <a:p>
                      <a:pPr algn="ctr"/>
                      <a:r>
                        <a:rPr sz="1100" b="1">
                          <a:solidFill>
                            <a:srgbClr val="6D6E71"/>
                          </a:solidFill>
                          <a:latin typeface="Ariel"/>
                        </a:rPr>
                        <a:t>$699.99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4"/>
                  </a:ext>
                </a:extLst>
              </a:tr>
              <a:tr h="0">
                <a:tc>
                  <a:txBody>
                    <a:bodyPr/>
                    <a:lstStyle/>
                    <a:p>
                      <a:pPr algn="ctr"/>
                      <a:r>
                        <a:rPr sz="1100" b="1">
                          <a:solidFill>
                            <a:srgbClr val="6D6E71"/>
                          </a:solidFill>
                          <a:latin typeface="Ariel"/>
                        </a:rPr>
                        <a:t>Essential Phone (128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$20.84</a:t>
                      </a:r>
                    </a:p>
                  </a:txBody>
                  <a:tcPr marT="0" marB="0">
                    <a:solidFill>
                      <a:srgbClr val="B3DAB4"/>
                    </a:solidFill>
                  </a:tcPr>
                </a:tc>
                <a:tc>
                  <a:txBody>
                    <a:bodyPr/>
                    <a:lstStyle/>
                    <a:p>
                      <a:pPr algn="ctr"/>
                      <a:r>
                        <a:rPr sz="1100" b="1">
                          <a:solidFill>
                            <a:srgbClr val="6D6E71"/>
                          </a:solidFill>
                          <a:latin typeface="Ariel"/>
                        </a:rPr>
                        <a:t>$499.99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5"/>
                  </a:ext>
                </a:extLst>
              </a:tr>
            </a:tbl>
          </a:graphicData>
        </a:graphic>
      </p:graphicFrame>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958733" cy="1328058"/>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0000"/>
                    </a:ext>
                  </a:extLst>
                </a:gridCol>
                <a:gridCol w="745587">
                  <a:extLst>
                    <a:ext uri="{9D8B030D-6E8A-4147-A177-3AD203B41FA5}">
                      <a16:colId xmlns:a16="http://schemas.microsoft.com/office/drawing/2014/main" val="20001"/>
                    </a:ext>
                  </a:extLst>
                </a:gridCol>
                <a:gridCol w="745587">
                  <a:extLst>
                    <a:ext uri="{9D8B030D-6E8A-4147-A177-3AD203B41FA5}">
                      <a16:colId xmlns:a16="http://schemas.microsoft.com/office/drawing/2014/main" val="20002"/>
                    </a:ext>
                  </a:extLst>
                </a:gridCol>
                <a:gridCol w="745587">
                  <a:extLst>
                    <a:ext uri="{9D8B030D-6E8A-4147-A177-3AD203B41FA5}">
                      <a16:colId xmlns:a16="http://schemas.microsoft.com/office/drawing/2014/main" val="20003"/>
                    </a:ext>
                  </a:extLst>
                </a:gridCol>
                <a:gridCol w="745587">
                  <a:extLst>
                    <a:ext uri="{9D8B030D-6E8A-4147-A177-3AD203B41FA5}">
                      <a16:colId xmlns:a16="http://schemas.microsoft.com/office/drawing/2014/main" val="20004"/>
                    </a:ext>
                  </a:extLst>
                </a:gridCol>
                <a:gridCol w="745587">
                  <a:extLst>
                    <a:ext uri="{9D8B030D-6E8A-4147-A177-3AD203B41FA5}">
                      <a16:colId xmlns:a16="http://schemas.microsoft.com/office/drawing/2014/main" val="20005"/>
                    </a:ext>
                  </a:extLst>
                </a:gridCol>
                <a:gridCol w="745587">
                  <a:extLst>
                    <a:ext uri="{9D8B030D-6E8A-4147-A177-3AD203B41FA5}">
                      <a16:colId xmlns:a16="http://schemas.microsoft.com/office/drawing/2014/main" val="20006"/>
                    </a:ext>
                  </a:extLst>
                </a:gridCol>
                <a:gridCol w="745587">
                  <a:extLst>
                    <a:ext uri="{9D8B030D-6E8A-4147-A177-3AD203B41FA5}">
                      <a16:colId xmlns:a16="http://schemas.microsoft.com/office/drawing/2014/main" val="20007"/>
                    </a:ext>
                  </a:extLst>
                </a:gridCol>
                <a:gridCol w="745587">
                  <a:extLst>
                    <a:ext uri="{9D8B030D-6E8A-4147-A177-3AD203B41FA5}">
                      <a16:colId xmlns:a16="http://schemas.microsoft.com/office/drawing/2014/main" val="20008"/>
                    </a:ext>
                  </a:extLst>
                </a:gridCol>
                <a:gridCol w="745587">
                  <a:extLst>
                    <a:ext uri="{9D8B030D-6E8A-4147-A177-3AD203B41FA5}">
                      <a16:colId xmlns:a16="http://schemas.microsoft.com/office/drawing/2014/main" val="20009"/>
                    </a:ext>
                  </a:extLst>
                </a:gridCol>
                <a:gridCol w="745587">
                  <a:extLst>
                    <a:ext uri="{9D8B030D-6E8A-4147-A177-3AD203B41FA5}">
                      <a16:colId xmlns:a16="http://schemas.microsoft.com/office/drawing/2014/main" val="20010"/>
                    </a:ext>
                  </a:extLst>
                </a:gridCol>
                <a:gridCol w="745587">
                  <a:extLst>
                    <a:ext uri="{9D8B030D-6E8A-4147-A177-3AD203B41FA5}">
                      <a16:colId xmlns:a16="http://schemas.microsoft.com/office/drawing/2014/main" val="20011"/>
                    </a:ext>
                  </a:extLst>
                </a:gridCol>
                <a:gridCol w="745596">
                  <a:extLst>
                    <a:ext uri="{9D8B030D-6E8A-4147-A177-3AD203B41FA5}">
                      <a16:colId xmlns:a16="http://schemas.microsoft.com/office/drawing/2014/main" val="20012"/>
                    </a:ext>
                  </a:extLst>
                </a:gridCol>
              </a:tblGrid>
              <a:tr h="45720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Monthly (24-Mo.)</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2-yr Price</a:t>
                      </a:r>
                    </a:p>
                  </a:txBody>
                  <a:tcPr>
                    <a:solidFill>
                      <a:srgbClr val="FF0000"/>
                    </a:solidFill>
                  </a:tcPr>
                </a:tc>
                <a:tc>
                  <a:txBody>
                    <a:bodyPr/>
                    <a:lstStyle/>
                    <a:p>
                      <a:pPr algn="ctr"/>
                      <a:r>
                        <a:rPr sz="1000" b="1">
                          <a:solidFill>
                            <a:srgbClr val="FFFFFF"/>
                          </a:solidFill>
                          <a:latin typeface="Ariel"/>
                        </a:rPr>
                        <a:t>Monthly (24-Mo.)</a:t>
                      </a:r>
                    </a:p>
                  </a:txBody>
                  <a:tcPr>
                    <a:solidFill>
                      <a:srgbClr val="0070C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24-Mo. Contract (UFC)</a:t>
                      </a:r>
                    </a:p>
                  </a:txBody>
                  <a:tcPr>
                    <a:solidFill>
                      <a:srgbClr val="0070C0"/>
                    </a:solidFill>
                  </a:tcPr>
                </a:tc>
                <a:tc>
                  <a:txBody>
                    <a:bodyPr/>
                    <a:lstStyle/>
                    <a:p>
                      <a:pPr algn="ctr"/>
                      <a:r>
                        <a:rPr sz="1000" b="1">
                          <a:solidFill>
                            <a:srgbClr val="FFFFFF"/>
                          </a:solidFill>
                          <a:latin typeface="Ariel"/>
                        </a:rPr>
                        <a:t>Monthly (24-Mo.)</a:t>
                      </a:r>
                    </a:p>
                  </a:txBody>
                  <a:tcPr>
                    <a:solidFill>
                      <a:srgbClr val="D2669F"/>
                    </a:solidFill>
                  </a:tcPr>
                </a:tc>
                <a:tc>
                  <a:txBody>
                    <a:bodyPr/>
                    <a:lstStyle/>
                    <a:p>
                      <a:pPr algn="ctr"/>
                      <a:r>
                        <a:rPr sz="1000" b="1">
                          <a:solidFill>
                            <a:srgbClr val="FFFFFF"/>
                          </a:solidFill>
                          <a:latin typeface="Ariel"/>
                        </a:rPr>
                        <a:t>Retail Price</a:t>
                      </a:r>
                    </a:p>
                  </a:txBody>
                  <a:tcPr>
                    <a:solidFill>
                      <a:srgbClr val="D2669F"/>
                    </a:solidFill>
                  </a:tcPr>
                </a:tc>
                <a:tc>
                  <a:txBody>
                    <a:bodyPr/>
                    <a:lstStyle/>
                    <a:p>
                      <a:pPr algn="ctr"/>
                      <a:r>
                        <a:rPr sz="1000" b="1">
                          <a:solidFill>
                            <a:srgbClr val="FFFFFF"/>
                          </a:solidFill>
                          <a:latin typeface="Ariel"/>
                        </a:rPr>
                        <a:t>Money Down</a:t>
                      </a:r>
                    </a:p>
                  </a:txBody>
                  <a:tcPr>
                    <a:solidFill>
                      <a:srgbClr val="D2669F"/>
                    </a:solidFill>
                  </a:tcPr>
                </a:tc>
                <a:tc>
                  <a:txBody>
                    <a:bodyPr/>
                    <a:lstStyle/>
                    <a:p>
                      <a:pPr algn="ctr"/>
                      <a:r>
                        <a:rPr sz="1000" b="1">
                          <a:solidFill>
                            <a:srgbClr val="FFFFFF"/>
                          </a:solidFill>
                          <a:latin typeface="Ariel"/>
                        </a:rPr>
                        <a:t>Monthly (18-Mo.)</a:t>
                      </a:r>
                    </a:p>
                  </a:txBody>
                  <a:tcPr>
                    <a:solidFill>
                      <a:srgbClr val="4A9A4D"/>
                    </a:solidFill>
                  </a:tcPr>
                </a:tc>
                <a:tc>
                  <a:txBody>
                    <a:bodyPr/>
                    <a:lstStyle/>
                    <a:p>
                      <a:pPr algn="ctr"/>
                      <a:r>
                        <a:rPr sz="1000" b="1">
                          <a:solidFill>
                            <a:srgbClr val="FFFFFF"/>
                          </a:solidFill>
                          <a:latin typeface="Ariel"/>
                        </a:rPr>
                        <a:t>Retail Price</a:t>
                      </a:r>
                    </a:p>
                  </a:txBody>
                  <a:tcPr>
                    <a:solidFill>
                      <a:srgbClr val="4A9A4D"/>
                    </a:solidFill>
                  </a:tcPr>
                </a:tc>
                <a:tc>
                  <a:txBody>
                    <a:bodyPr/>
                    <a:lstStyle/>
                    <a:p>
                      <a:pPr algn="ctr"/>
                      <a:r>
                        <a:rPr sz="1000" b="1">
                          <a:solidFill>
                            <a:srgbClr val="FFFFFF"/>
                          </a:solidFill>
                          <a:latin typeface="Ariel"/>
                        </a:rPr>
                        <a:t>Money Down</a:t>
                      </a:r>
                    </a:p>
                  </a:txBody>
                  <a:tcPr>
                    <a:solidFill>
                      <a:srgbClr val="4A9A4D"/>
                    </a:solidFill>
                  </a:tcPr>
                </a:tc>
                <a:extLst>
                  <a:ext uri="{0D108BD9-81ED-4DB2-BD59-A6C34878D82A}">
                    <a16:rowId xmlns:a16="http://schemas.microsoft.com/office/drawing/2014/main" val="10000"/>
                  </a:ext>
                </a:extLst>
              </a:tr>
              <a:tr h="43542">
                <a:tc>
                  <a:txBody>
                    <a:bodyPr/>
                    <a:lstStyle/>
                    <a:p>
                      <a:pPr algn="ctr"/>
                      <a:r>
                        <a:rPr sz="1100" b="1">
                          <a:solidFill>
                            <a:srgbClr val="6D6E71"/>
                          </a:solidFill>
                          <a:latin typeface="Ariel"/>
                        </a:rPr>
                        <a:t>iPad 9.7 (2018) (32 GB)</a:t>
                      </a:r>
                    </a:p>
                  </a:txBody>
                  <a:tcPr marT="0" marB="0"/>
                </a:tc>
                <a:tc>
                  <a:txBody>
                    <a:bodyPr/>
                    <a:lstStyle/>
                    <a:p>
                      <a:pPr algn="ctr"/>
                      <a:r>
                        <a:rPr sz="1100" b="1">
                          <a:solidFill>
                            <a:srgbClr val="6D6E71"/>
                          </a:solidFill>
                          <a:latin typeface="Ariel"/>
                        </a:rPr>
                        <a:t>$19.16</a:t>
                      </a:r>
                    </a:p>
                  </a:txBody>
                  <a:tcPr marT="0" marB="0">
                    <a:solidFill>
                      <a:srgbClr val="F6E7E7"/>
                    </a:solidFill>
                  </a:tcPr>
                </a:tc>
                <a:tc>
                  <a:txBody>
                    <a:bodyPr/>
                    <a:lstStyle/>
                    <a:p>
                      <a:pPr algn="ctr"/>
                      <a:r>
                        <a:rPr sz="1100" b="1">
                          <a:solidFill>
                            <a:srgbClr val="6D6E71"/>
                          </a:solidFill>
                          <a:latin typeface="Ariel"/>
                        </a:rPr>
                        <a:t>$459.99</a:t>
                      </a:r>
                    </a:p>
                  </a:txBody>
                  <a:tcPr marT="0" marB="0">
                    <a:solidFill>
                      <a:srgbClr val="F6E7E7"/>
                    </a:solidFill>
                  </a:tcPr>
                </a:tc>
                <a:tc>
                  <a:txBody>
                    <a:bodyPr/>
                    <a:lstStyle/>
                    <a:p>
                      <a:pPr algn="ctr"/>
                      <a:r>
                        <a:rPr sz="1100" b="1">
                          <a:solidFill>
                            <a:srgbClr val="6D6E71"/>
                          </a:solidFill>
                          <a:latin typeface="Ariel"/>
                        </a:rPr>
                        <a:t>$309.99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$459.99</a:t>
                      </a:r>
                    </a:p>
                  </a:txBody>
                  <a:tcPr marT="0" marB="0">
                    <a:solidFill>
                      <a:srgbClr val="99CCFF"/>
                    </a:solidFill>
                  </a:tcPr>
                </a:tc>
                <a:tc>
                  <a:txBody>
                    <a:bodyPr/>
                    <a:lstStyle/>
                    <a:p>
                      <a:pPr algn="ctr"/>
                      <a:r>
                        <a:rPr sz="1100" b="1">
                          <a:solidFill>
                            <a:srgbClr val="6D6E71"/>
                          </a:solidFill>
                          <a:latin typeface="Ariel"/>
                        </a:rPr>
                        <a:t>$359.99</a:t>
                      </a:r>
                    </a:p>
                  </a:txBody>
                  <a:tcPr marT="0" marB="0">
                    <a:solidFill>
                      <a:srgbClr val="99CCFF"/>
                    </a:solidFill>
                  </a:tcPr>
                </a:tc>
                <a:tc>
                  <a:txBody>
                    <a:bodyPr/>
                    <a:lstStyle/>
                    <a:p>
                      <a:pPr algn="ctr"/>
                      <a:r>
                        <a:rPr sz="1100" b="1">
                          <a:solidFill>
                            <a:srgbClr val="FF0000"/>
                          </a:solidFill>
                          <a:latin typeface="Ariel"/>
                        </a:rPr>
                        <a:t>$17.92</a:t>
                      </a:r>
                    </a:p>
                  </a:txBody>
                  <a:tcPr marT="0" marB="0">
                    <a:solidFill>
                      <a:srgbClr val="EDC2D9"/>
                    </a:solidFill>
                  </a:tcPr>
                </a:tc>
                <a:tc>
                  <a:txBody>
                    <a:bodyPr/>
                    <a:lstStyle/>
                    <a:p>
                      <a:pPr algn="ctr"/>
                      <a:r>
                        <a:rPr sz="1100" b="1">
                          <a:solidFill>
                            <a:srgbClr val="FF0000"/>
                          </a:solidFill>
                          <a:latin typeface="Ariel"/>
                        </a:rPr>
                        <a:t>$429.99</a:t>
                      </a:r>
                    </a:p>
                  </a:txBody>
                  <a:tcPr marT="0" marB="0">
                    <a:solidFill>
                      <a:srgbClr val="EDC2D9"/>
                    </a:solidFill>
                  </a:tcPr>
                </a:tc>
                <a:tc>
                  <a:txBody>
                    <a:bodyPr/>
                    <a:lstStyle/>
                    <a:p>
                      <a:pPr algn="ctr"/>
                      <a:r>
                        <a:rPr sz="1100" b="1">
                          <a:solidFill>
                            <a:srgbClr val="FF0000"/>
                          </a:solidFill>
                          <a:latin typeface="Ariel"/>
                        </a:rPr>
                        <a:t>NA</a:t>
                      </a:r>
                    </a:p>
                  </a:txBody>
                  <a:tcPr marT="0" marB="0">
                    <a:solidFill>
                      <a:srgbClr val="EDC2D9"/>
                    </a:solidFill>
                  </a:tcPr>
                </a:tc>
                <a:tc>
                  <a:txBody>
                    <a:bodyPr/>
                    <a:lstStyle/>
                    <a:p>
                      <a:pPr algn="ctr"/>
                      <a:r>
                        <a:rPr sz="1100" b="1">
                          <a:solidFill>
                            <a:srgbClr val="6D6E71"/>
                          </a:solidFill>
                          <a:latin typeface="Ariel"/>
                        </a:rPr>
                        <a:t>$15.00</a:t>
                      </a:r>
                    </a:p>
                  </a:txBody>
                  <a:tcPr marT="0" marB="0">
                    <a:solidFill>
                      <a:srgbClr val="B3DAB4"/>
                    </a:solidFill>
                  </a:tcPr>
                </a:tc>
                <a:tc>
                  <a:txBody>
                    <a:bodyPr/>
                    <a:lstStyle/>
                    <a:p>
                      <a:pPr algn="ctr"/>
                      <a:r>
                        <a:rPr sz="1100" b="1">
                          <a:solidFill>
                            <a:srgbClr val="6D6E71"/>
                          </a:solidFill>
                          <a:latin typeface="Ariel"/>
                        </a:rPr>
                        <a:t>$459.99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1"/>
                  </a:ext>
                </a:extLst>
              </a:tr>
              <a:tr h="43542">
                <a:tc>
                  <a:txBody>
                    <a:bodyPr/>
                    <a:lstStyle/>
                    <a:p>
                      <a:pPr algn="ctr"/>
                      <a:r>
                        <a:rPr sz="1100" b="1">
                          <a:solidFill>
                            <a:srgbClr val="6D6E71"/>
                          </a:solidFill>
                          <a:latin typeface="Ariel"/>
                        </a:rPr>
                        <a:t>iPad Pro 10.5 (64 GB)</a:t>
                      </a:r>
                    </a:p>
                  </a:txBody>
                  <a:tcPr marT="0" marB="0"/>
                </a:tc>
                <a:tc>
                  <a:txBody>
                    <a:bodyPr/>
                    <a:lstStyle/>
                    <a:p>
                      <a:pPr algn="ctr"/>
                      <a:r>
                        <a:rPr sz="1100" b="1">
                          <a:solidFill>
                            <a:srgbClr val="6D6E71"/>
                          </a:solidFill>
                          <a:latin typeface="Ariel"/>
                        </a:rPr>
                        <a:t>$32.49</a:t>
                      </a:r>
                    </a:p>
                  </a:txBody>
                  <a:tcPr marT="0" marB="0">
                    <a:solidFill>
                      <a:srgbClr val="F6E7E7"/>
                    </a:solidFill>
                  </a:tcPr>
                </a:tc>
                <a:tc>
                  <a:txBody>
                    <a:bodyPr/>
                    <a:lstStyle/>
                    <a:p>
                      <a:pPr algn="ctr"/>
                      <a:r>
                        <a:rPr sz="1100" b="1">
                          <a:solidFill>
                            <a:srgbClr val="6D6E71"/>
                          </a:solidFill>
                          <a:latin typeface="Ariel"/>
                        </a:rPr>
                        <a:t>$779.99</a:t>
                      </a:r>
                    </a:p>
                  </a:txBody>
                  <a:tcPr marT="0" marB="0">
                    <a:solidFill>
                      <a:srgbClr val="F6E7E7"/>
                    </a:solidFill>
                  </a:tcPr>
                </a:tc>
                <a:tc>
                  <a:txBody>
                    <a:bodyPr/>
                    <a:lstStyle/>
                    <a:p>
                      <a:pPr algn="ctr"/>
                      <a:r>
                        <a:rPr sz="1100" b="1">
                          <a:solidFill>
                            <a:srgbClr val="6D6E71"/>
                          </a:solidFill>
                          <a:latin typeface="Ariel"/>
                        </a:rPr>
                        <a:t>$629.99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$779.99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$779.99</a:t>
                      </a:r>
                    </a:p>
                  </a:txBody>
                  <a:tcPr marT="0" marB="0">
                    <a:solidFill>
                      <a:srgbClr val="EDC2D9"/>
                    </a:solidFill>
                  </a:tcPr>
                </a:tc>
                <a:tc>
                  <a:txBody>
                    <a:bodyPr/>
                    <a:lstStyle/>
                    <a:p>
                      <a:pPr algn="ctr"/>
                      <a:r>
                        <a:rPr sz="1100" b="1">
                          <a:solidFill>
                            <a:srgbClr val="6D6E71"/>
                          </a:solidFill>
                          <a:latin typeface="Ariel"/>
                        </a:rPr>
                        <a:t>$59.99</a:t>
                      </a:r>
                    </a:p>
                  </a:txBody>
                  <a:tcPr marT="0" marB="0">
                    <a:solidFill>
                      <a:srgbClr val="EDC2D9"/>
                    </a:solidFill>
                  </a:tcPr>
                </a:tc>
                <a:tc>
                  <a:txBody>
                    <a:bodyPr/>
                    <a:lstStyle/>
                    <a:p>
                      <a:pPr algn="ctr"/>
                      <a:r>
                        <a:rPr sz="1100" b="1">
                          <a:solidFill>
                            <a:srgbClr val="6D6E71"/>
                          </a:solidFill>
                          <a:latin typeface="Ariel"/>
                        </a:rPr>
                        <a:t>$28.33</a:t>
                      </a:r>
                    </a:p>
                  </a:txBody>
                  <a:tcPr marT="0" marB="0">
                    <a:solidFill>
                      <a:srgbClr val="B3DAB4"/>
                    </a:solidFill>
                  </a:tcPr>
                </a:tc>
                <a:tc>
                  <a:txBody>
                    <a:bodyPr/>
                    <a:lstStyle/>
                    <a:p>
                      <a:pPr algn="ctr"/>
                      <a:r>
                        <a:rPr sz="1100" b="1">
                          <a:solidFill>
                            <a:srgbClr val="6D6E71"/>
                          </a:solidFill>
                          <a:latin typeface="Ariel"/>
                        </a:rPr>
                        <a:t>$779.99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2"/>
                  </a:ext>
                </a:extLst>
              </a:tr>
              <a:tr h="43542">
                <a:tc>
                  <a:txBody>
                    <a:bodyPr/>
                    <a:lstStyle/>
                    <a:p>
                      <a:pPr algn="ctr"/>
                      <a:r>
                        <a:rPr sz="1100" b="1">
                          <a:solidFill>
                            <a:srgbClr val="6D6E71"/>
                          </a:solidFill>
                          <a:latin typeface="Ariel"/>
                        </a:rPr>
                        <a:t>Galaxy Tab S3 (32 GB)</a:t>
                      </a:r>
                    </a:p>
                  </a:txBody>
                  <a:tcPr marT="0" marB="0"/>
                </a:tc>
                <a:tc>
                  <a:txBody>
                    <a:bodyPr/>
                    <a:lstStyle/>
                    <a:p>
                      <a:pPr algn="ctr"/>
                      <a:r>
                        <a:rPr sz="1100" b="1">
                          <a:solidFill>
                            <a:srgbClr val="6D6E71"/>
                          </a:solidFill>
                          <a:latin typeface="Ariel"/>
                        </a:rPr>
                        <a:t>$29.16</a:t>
                      </a:r>
                    </a:p>
                  </a:txBody>
                  <a:tcPr marT="0" marB="0">
                    <a:solidFill>
                      <a:srgbClr val="F6E7E7"/>
                    </a:solidFill>
                  </a:tcPr>
                </a:tc>
                <a:tc>
                  <a:txBody>
                    <a:bodyPr/>
                    <a:lstStyle/>
                    <a:p>
                      <a:pPr algn="ctr"/>
                      <a:r>
                        <a:rPr sz="1100" b="1">
                          <a:solidFill>
                            <a:srgbClr val="6D6E71"/>
                          </a:solidFill>
                          <a:latin typeface="Ariel"/>
                        </a:rPr>
                        <a:t>$699.99</a:t>
                      </a:r>
                    </a:p>
                  </a:txBody>
                  <a:tcPr marT="0" marB="0">
                    <a:solidFill>
                      <a:srgbClr val="F6E7E7"/>
                    </a:solidFill>
                  </a:tcPr>
                </a:tc>
                <a:tc>
                  <a:txBody>
                    <a:bodyPr/>
                    <a:lstStyle/>
                    <a:p>
                      <a:pPr algn="ctr"/>
                      <a:r>
                        <a:rPr sz="1100" b="1">
                          <a:solidFill>
                            <a:srgbClr val="6D6E71"/>
                          </a:solidFill>
                          <a:latin typeface="Ariel"/>
                        </a:rPr>
                        <a:t>$599.99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3"/>
                  </a:ext>
                </a:extLst>
              </a:tr>
              <a:tr h="43542">
                <a:tc>
                  <a:txBody>
                    <a:bodyPr/>
                    <a:lstStyle/>
                    <a:p>
                      <a:pPr algn="ctr"/>
                      <a:r>
                        <a:rPr sz="1100" b="1">
                          <a:solidFill>
                            <a:srgbClr val="6D6E71"/>
                          </a:solidFill>
                          <a:latin typeface="Ariel"/>
                        </a:rPr>
                        <a:t>Asus Zenpad 10 (32 GB)</a:t>
                      </a:r>
                    </a:p>
                  </a:txBody>
                  <a:tcPr marT="0" marB="0"/>
                </a:tc>
                <a:tc>
                  <a:txBody>
                    <a:bodyPr/>
                    <a:lstStyle/>
                    <a:p>
                      <a:pPr algn="ctr"/>
                      <a:r>
                        <a:rPr sz="1100" b="1">
                          <a:solidFill>
                            <a:srgbClr val="6D6E71"/>
                          </a:solidFill>
                          <a:latin typeface="Ariel"/>
                        </a:rPr>
                        <a:t>$13.74</a:t>
                      </a:r>
                    </a:p>
                  </a:txBody>
                  <a:tcPr marT="0" marB="0">
                    <a:solidFill>
                      <a:srgbClr val="F6E7E7"/>
                    </a:solidFill>
                  </a:tcPr>
                </a:tc>
                <a:tc>
                  <a:txBody>
                    <a:bodyPr/>
                    <a:lstStyle/>
                    <a:p>
                      <a:pPr algn="ctr"/>
                      <a:r>
                        <a:rPr sz="1100" b="1">
                          <a:solidFill>
                            <a:srgbClr val="6D6E71"/>
                          </a:solidFill>
                          <a:latin typeface="Ariel"/>
                        </a:rPr>
                        <a:t>$329.99</a:t>
                      </a:r>
                    </a:p>
                  </a:txBody>
                  <a:tcPr marT="0" marB="0">
                    <a:solidFill>
                      <a:srgbClr val="F6E7E7"/>
                    </a:solidFill>
                  </a:tcPr>
                </a:tc>
                <a:tc>
                  <a:txBody>
                    <a:bodyPr/>
                    <a:lstStyle/>
                    <a:p>
                      <a:pPr algn="ctr"/>
                      <a:r>
                        <a:rPr sz="1100" b="1">
                          <a:solidFill>
                            <a:srgbClr val="6D6E71"/>
                          </a:solidFill>
                          <a:latin typeface="Ariel"/>
                        </a:rPr>
                        <a:t>$179.99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4"/>
                  </a:ext>
                </a:extLst>
              </a:tr>
              <a:tr h="43542">
                <a:tc>
                  <a:txBody>
                    <a:bodyPr/>
                    <a:lstStyle/>
                    <a:p>
                      <a:pPr algn="ctr"/>
                      <a:r>
                        <a:rPr sz="1100" b="1">
                          <a:solidFill>
                            <a:srgbClr val="6D6E71"/>
                          </a:solidFill>
                          <a:latin typeface="Ariel"/>
                        </a:rPr>
                        <a:t>iPad Pro 12.9 (64 GB)</a:t>
                      </a:r>
                    </a:p>
                  </a:txBody>
                  <a:tcPr marT="0" marB="0"/>
                </a:tc>
                <a:tc>
                  <a:txBody>
                    <a:bodyPr/>
                    <a:lstStyle/>
                    <a:p>
                      <a:pPr algn="ctr"/>
                      <a:r>
                        <a:rPr sz="1100" b="1">
                          <a:solidFill>
                            <a:srgbClr val="6D6E71"/>
                          </a:solidFill>
                          <a:latin typeface="Ariel"/>
                        </a:rPr>
                        <a:t>$38.74</a:t>
                      </a:r>
                    </a:p>
                  </a:txBody>
                  <a:tcPr marT="0" marB="0">
                    <a:solidFill>
                      <a:srgbClr val="F6E7E7"/>
                    </a:solidFill>
                  </a:tcPr>
                </a:tc>
                <a:tc>
                  <a:txBody>
                    <a:bodyPr/>
                    <a:lstStyle/>
                    <a:p>
                      <a:pPr algn="ctr"/>
                      <a:r>
                        <a:rPr sz="1100" b="1">
                          <a:solidFill>
                            <a:srgbClr val="6D6E71"/>
                          </a:solidFill>
                          <a:latin typeface="Ariel"/>
                        </a:rPr>
                        <a:t>$929.99</a:t>
                      </a:r>
                    </a:p>
                  </a:txBody>
                  <a:tcPr marT="0" marB="0">
                    <a:solidFill>
                      <a:srgbClr val="F6E7E7"/>
                    </a:solidFill>
                  </a:tcPr>
                </a:tc>
                <a:tc>
                  <a:txBody>
                    <a:bodyPr/>
                    <a:lstStyle/>
                    <a:p>
                      <a:pPr algn="ctr"/>
                      <a:r>
                        <a:rPr sz="1100" b="1">
                          <a:solidFill>
                            <a:srgbClr val="6D6E71"/>
                          </a:solidFill>
                          <a:latin typeface="Ariel"/>
                        </a:rPr>
                        <a:t>$779.99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$929.99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a:t>
                      </a:r>
                    </a:p>
                  </a:txBody>
                  <a:tcPr marT="0" marB="0">
                    <a:solidFill>
                      <a:srgbClr val="EDC2D9"/>
                    </a:solidFill>
                  </a:tcPr>
                </a:tc>
                <a:tc>
                  <a:txBody>
                    <a:bodyPr/>
                    <a:lstStyle/>
                    <a:p>
                      <a:pPr algn="ctr"/>
                      <a:r>
                        <a:rPr sz="1100" b="1">
                          <a:solidFill>
                            <a:srgbClr val="6D6E71"/>
                          </a:solidFill>
                          <a:latin typeface="Ariel"/>
                        </a:rPr>
                        <a:t>$929.99</a:t>
                      </a:r>
                    </a:p>
                  </a:txBody>
                  <a:tcPr marT="0" marB="0">
                    <a:solidFill>
                      <a:srgbClr val="EDC2D9"/>
                    </a:solidFill>
                  </a:tcPr>
                </a:tc>
                <a:tc>
                  <a:txBody>
                    <a:bodyPr/>
                    <a:lstStyle/>
                    <a:p>
                      <a:pPr algn="ctr"/>
                      <a:r>
                        <a:rPr sz="1100" b="1">
                          <a:solidFill>
                            <a:srgbClr val="6D6E71"/>
                          </a:solidFill>
                          <a:latin typeface="Ariel"/>
                        </a:rPr>
                        <a:t>$209.99</a:t>
                      </a:r>
                    </a:p>
                  </a:txBody>
                  <a:tcPr marT="0" marB="0">
                    <a:solidFill>
                      <a:srgbClr val="EDC2D9"/>
                    </a:solidFill>
                  </a:tcPr>
                </a:tc>
                <a:tc>
                  <a:txBody>
                    <a:bodyPr/>
                    <a:lstStyle/>
                    <a:p>
                      <a:pPr algn="ctr"/>
                      <a:r>
                        <a:rPr sz="1100" b="1">
                          <a:solidFill>
                            <a:srgbClr val="6D6E71"/>
                          </a:solidFill>
                          <a:latin typeface="Ariel"/>
                        </a:rPr>
                        <a:t>$30.42</a:t>
                      </a:r>
                    </a:p>
                  </a:txBody>
                  <a:tcPr marT="0" marB="0">
                    <a:solidFill>
                      <a:srgbClr val="B3DAB4"/>
                    </a:solidFill>
                  </a:tcPr>
                </a:tc>
                <a:tc>
                  <a:txBody>
                    <a:bodyPr/>
                    <a:lstStyle/>
                    <a:p>
                      <a:pPr algn="ctr"/>
                      <a:r>
                        <a:rPr sz="1100" b="1">
                          <a:solidFill>
                            <a:srgbClr val="6D6E71"/>
                          </a:solidFill>
                          <a:latin typeface="Ariel"/>
                        </a:rPr>
                        <a:t>$929.99</a:t>
                      </a:r>
                    </a:p>
                  </a:txBody>
                  <a:tcPr marT="0" marB="0">
                    <a:solidFill>
                      <a:srgbClr val="B3DAB4"/>
                    </a:solidFill>
                  </a:tcPr>
                </a:tc>
                <a:tc>
                  <a:txBody>
                    <a:bodyPr/>
                    <a:lstStyle/>
                    <a:p>
                      <a:pPr algn="ctr"/>
                      <a:r>
                        <a:rPr sz="1100" b="1">
                          <a:solidFill>
                            <a:srgbClr val="6D6E71"/>
                          </a:solidFill>
                          <a:latin typeface="Ariel"/>
                        </a:rPr>
                        <a:t>$100.00</a:t>
                      </a:r>
                    </a:p>
                  </a:txBody>
                  <a:tcPr marT="0" marB="0">
                    <a:solidFill>
                      <a:srgbClr val="B3DAB4"/>
                    </a:solidFill>
                  </a:tcPr>
                </a:tc>
                <a:extLst>
                  <a:ext uri="{0D108BD9-81ED-4DB2-BD59-A6C34878D82A}">
                    <a16:rowId xmlns:a16="http://schemas.microsoft.com/office/drawing/2014/main" val="10005"/>
                  </a:ext>
                </a:extLst>
              </a:tr>
              <a:tr h="43542">
                <a:tc>
                  <a:txBody>
                    <a:bodyPr/>
                    <a:lstStyle/>
                    <a:p>
                      <a:pPr algn="ctr"/>
                      <a:r>
                        <a:rPr sz="1100" b="1">
                          <a:solidFill>
                            <a:srgbClr val="6D6E71"/>
                          </a:solidFill>
                          <a:latin typeface="Ariel"/>
                        </a:rPr>
                        <a:t>Verizon Ellipsis 8 Hd (16 GB)</a:t>
                      </a:r>
                    </a:p>
                  </a:txBody>
                  <a:tcPr marT="0" marB="0"/>
                </a:tc>
                <a:tc>
                  <a:txBody>
                    <a:bodyPr/>
                    <a:lstStyle/>
                    <a:p>
                      <a:pPr algn="ctr"/>
                      <a:r>
                        <a:rPr sz="1100" b="1">
                          <a:solidFill>
                            <a:srgbClr val="6D6E71"/>
                          </a:solidFill>
                          <a:latin typeface="Ariel"/>
                        </a:rPr>
                        <a:t>$10.41</a:t>
                      </a:r>
                    </a:p>
                  </a:txBody>
                  <a:tcPr marT="0" marB="0">
                    <a:solidFill>
                      <a:srgbClr val="F6E7E7"/>
                    </a:solidFill>
                  </a:tcPr>
                </a:tc>
                <a:tc>
                  <a:txBody>
                    <a:bodyPr/>
                    <a:lstStyle/>
                    <a:p>
                      <a:pPr algn="ctr"/>
                      <a:r>
                        <a:rPr sz="1100" b="1">
                          <a:solidFill>
                            <a:srgbClr val="6D6E71"/>
                          </a:solidFill>
                          <a:latin typeface="Ariel"/>
                        </a:rPr>
                        <a:t>$249.99</a:t>
                      </a:r>
                    </a:p>
                  </a:txBody>
                  <a:tcPr marT="0" marB="0">
                    <a:solidFill>
                      <a:srgbClr val="F6E7E7"/>
                    </a:solidFill>
                  </a:tcPr>
                </a:tc>
                <a:tc>
                  <a:txBody>
                    <a:bodyPr/>
                    <a:lstStyle/>
                    <a:p>
                      <a:pPr algn="ctr"/>
                      <a:r>
                        <a:rPr sz="1100" b="1">
                          <a:solidFill>
                            <a:srgbClr val="6D6E71"/>
                          </a:solidFill>
                          <a:latin typeface="Ariel"/>
                        </a:rPr>
                        <a:t>$99.99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6"/>
                  </a:ext>
                </a:extLst>
              </a:tr>
              <a:tr h="43542">
                <a:tc>
                  <a:txBody>
                    <a:bodyPr/>
                    <a:lstStyle/>
                    <a:p>
                      <a:pPr algn="ctr"/>
                      <a:r>
                        <a:rPr sz="1100" b="1">
                          <a:solidFill>
                            <a:srgbClr val="6D6E71"/>
                          </a:solidFill>
                          <a:latin typeface="Ariel"/>
                        </a:rPr>
                        <a:t>Asus Zenpad 8S (16 GB)</a:t>
                      </a:r>
                    </a:p>
                  </a:txBody>
                  <a:tcPr marT="0" marB="0"/>
                </a:tc>
                <a:tc>
                  <a:txBody>
                    <a:bodyPr/>
                    <a:lstStyle/>
                    <a:p>
                      <a:pPr algn="ctr"/>
                      <a:r>
                        <a:rPr sz="1100" b="1">
                          <a:solidFill>
                            <a:srgbClr val="6D6E71"/>
                          </a:solidFill>
                          <a:latin typeface="Ariel"/>
                        </a:rPr>
                        <a:t>$10.41</a:t>
                      </a:r>
                    </a:p>
                  </a:txBody>
                  <a:tcPr marT="0" marB="0">
                    <a:solidFill>
                      <a:srgbClr val="F6E7E7"/>
                    </a:solidFill>
                  </a:tcPr>
                </a:tc>
                <a:tc>
                  <a:txBody>
                    <a:bodyPr/>
                    <a:lstStyle/>
                    <a:p>
                      <a:pPr algn="ctr"/>
                      <a:r>
                        <a:rPr sz="1100" b="1">
                          <a:solidFill>
                            <a:srgbClr val="6D6E71"/>
                          </a:solidFill>
                          <a:latin typeface="Ariel"/>
                        </a:rPr>
                        <a:t>$249.99</a:t>
                      </a:r>
                    </a:p>
                  </a:txBody>
                  <a:tcPr marT="0" marB="0">
                    <a:solidFill>
                      <a:srgbClr val="F6E7E7"/>
                    </a:solidFill>
                  </a:tcPr>
                </a:tc>
                <a:tc>
                  <a:txBody>
                    <a:bodyPr/>
                    <a:lstStyle/>
                    <a:p>
                      <a:pPr algn="ctr"/>
                      <a:r>
                        <a:rPr sz="1100" b="1">
                          <a:solidFill>
                            <a:srgbClr val="6D6E71"/>
                          </a:solidFill>
                          <a:latin typeface="Ariel"/>
                        </a:rPr>
                        <a:t>$99.99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7"/>
                  </a:ext>
                </a:extLst>
              </a:tr>
              <a:tr h="43542">
                <a:tc>
                  <a:txBody>
                    <a:bodyPr/>
                    <a:lstStyle/>
                    <a:p>
                      <a:pPr algn="ctr"/>
                      <a:r>
                        <a:rPr sz="1100" b="1">
                          <a:solidFill>
                            <a:srgbClr val="6D6E71"/>
                          </a:solidFill>
                          <a:latin typeface="Ariel"/>
                        </a:rPr>
                        <a:t>Verizon Ellipsis 10 (16 GB)</a:t>
                      </a:r>
                    </a:p>
                  </a:txBody>
                  <a:tcPr marT="0" marB="0"/>
                </a:tc>
                <a:tc>
                  <a:txBody>
                    <a:bodyPr/>
                    <a:lstStyle/>
                    <a:p>
                      <a:pPr algn="ctr"/>
                      <a:r>
                        <a:rPr sz="1100" b="1">
                          <a:solidFill>
                            <a:srgbClr val="6D6E71"/>
                          </a:solidFill>
                          <a:latin typeface="Ariel"/>
                        </a:rPr>
                        <a:t>$12.49</a:t>
                      </a:r>
                    </a:p>
                  </a:txBody>
                  <a:tcPr marT="0" marB="0">
                    <a:solidFill>
                      <a:srgbClr val="F6E7E7"/>
                    </a:solidFill>
                  </a:tcPr>
                </a:tc>
                <a:tc>
                  <a:txBody>
                    <a:bodyPr/>
                    <a:lstStyle/>
                    <a:p>
                      <a:pPr algn="ctr"/>
                      <a:r>
                        <a:rPr sz="1100" b="1">
                          <a:solidFill>
                            <a:srgbClr val="6D6E71"/>
                          </a:solidFill>
                          <a:latin typeface="Ariel"/>
                        </a:rPr>
                        <a:t>$299.99</a:t>
                      </a:r>
                    </a:p>
                  </a:txBody>
                  <a:tcPr marT="0" marB="0">
                    <a:solidFill>
                      <a:srgbClr val="F6E7E7"/>
                    </a:solidFill>
                  </a:tcPr>
                </a:tc>
                <a:tc>
                  <a:txBody>
                    <a:bodyPr/>
                    <a:lstStyle/>
                    <a:p>
                      <a:pPr algn="ctr"/>
                      <a:r>
                        <a:rPr sz="1100" b="1">
                          <a:solidFill>
                            <a:srgbClr val="6D6E71"/>
                          </a:solidFill>
                          <a:latin typeface="Ariel"/>
                        </a:rPr>
                        <a:t>$149.99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8"/>
                  </a:ext>
                </a:extLst>
              </a:tr>
              <a:tr h="43542">
                <a:tc>
                  <a:txBody>
                    <a:bodyPr/>
                    <a:lstStyle/>
                    <a:p>
                      <a:pPr algn="ctr"/>
                      <a:r>
                        <a:rPr sz="1100" b="1">
                          <a:solidFill>
                            <a:srgbClr val="6D6E71"/>
                          </a:solidFill>
                          <a:latin typeface="Ariel"/>
                        </a:rPr>
                        <a:t>iPad Mini 4 (128 GB)</a:t>
                      </a:r>
                    </a:p>
                  </a:txBody>
                  <a:tcPr marT="0" marB="0"/>
                </a:tc>
                <a:tc>
                  <a:txBody>
                    <a:bodyPr/>
                    <a:lstStyle/>
                    <a:p>
                      <a:pPr algn="ctr"/>
                      <a:r>
                        <a:rPr sz="1100" b="1">
                          <a:solidFill>
                            <a:srgbClr val="6D6E71"/>
                          </a:solidFill>
                          <a:latin typeface="Ariel"/>
                        </a:rPr>
                        <a:t>$22.08</a:t>
                      </a:r>
                    </a:p>
                  </a:txBody>
                  <a:tcPr marT="0" marB="0">
                    <a:solidFill>
                      <a:srgbClr val="F6E7E7"/>
                    </a:solidFill>
                  </a:tcPr>
                </a:tc>
                <a:tc>
                  <a:txBody>
                    <a:bodyPr/>
                    <a:lstStyle/>
                    <a:p>
                      <a:pPr algn="ctr"/>
                      <a:r>
                        <a:rPr sz="1100" b="1">
                          <a:solidFill>
                            <a:srgbClr val="6D6E71"/>
                          </a:solidFill>
                          <a:latin typeface="Ariel"/>
                        </a:rPr>
                        <a:t>$529.99</a:t>
                      </a:r>
                    </a:p>
                  </a:txBody>
                  <a:tcPr marT="0" marB="0">
                    <a:solidFill>
                      <a:srgbClr val="F6E7E7"/>
                    </a:solidFill>
                  </a:tcPr>
                </a:tc>
                <a:tc>
                  <a:txBody>
                    <a:bodyPr/>
                    <a:lstStyle/>
                    <a:p>
                      <a:pPr algn="ctr"/>
                      <a:r>
                        <a:rPr sz="1100" b="1">
                          <a:solidFill>
                            <a:srgbClr val="6D6E71"/>
                          </a:solidFill>
                          <a:latin typeface="Ariel"/>
                        </a:rPr>
                        <a:t>$379.99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$529.99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$20.00</a:t>
                      </a:r>
                    </a:p>
                  </a:txBody>
                  <a:tcPr marT="0" marB="0">
                    <a:solidFill>
                      <a:srgbClr val="EDC2D9"/>
                    </a:solidFill>
                  </a:tcPr>
                </a:tc>
                <a:tc>
                  <a:txBody>
                    <a:bodyPr/>
                    <a:lstStyle/>
                    <a:p>
                      <a:pPr algn="ctr"/>
                      <a:r>
                        <a:rPr sz="1100" b="1">
                          <a:solidFill>
                            <a:srgbClr val="6D6E71"/>
                          </a:solidFill>
                          <a:latin typeface="Ariel"/>
                        </a:rPr>
                        <a:t>$529.99</a:t>
                      </a:r>
                    </a:p>
                  </a:txBody>
                  <a:tcPr marT="0" marB="0">
                    <a:solidFill>
                      <a:srgbClr val="EDC2D9"/>
                    </a:solidFill>
                  </a:tcPr>
                </a:tc>
                <a:tc>
                  <a:txBody>
                    <a:bodyPr/>
                    <a:lstStyle/>
                    <a:p>
                      <a:pPr algn="ctr"/>
                      <a:r>
                        <a:rPr sz="1100" b="1">
                          <a:solidFill>
                            <a:srgbClr val="6D6E71"/>
                          </a:solidFill>
                          <a:latin typeface="Ariel"/>
                        </a:rPr>
                        <a:t>$49.99</a:t>
                      </a:r>
                    </a:p>
                  </a:txBody>
                  <a:tcPr marT="0" marB="0">
                    <a:solidFill>
                      <a:srgbClr val="EDC2D9"/>
                    </a:solidFill>
                  </a:tcPr>
                </a:tc>
                <a:tc>
                  <a:txBody>
                    <a:bodyPr/>
                    <a:lstStyle/>
                    <a:p>
                      <a:pPr algn="ctr"/>
                      <a:r>
                        <a:rPr sz="1100" b="1">
                          <a:solidFill>
                            <a:srgbClr val="6D6E71"/>
                          </a:solidFill>
                          <a:latin typeface="Ariel"/>
                        </a:rPr>
                        <a:t>$17.92</a:t>
                      </a:r>
                    </a:p>
                  </a:txBody>
                  <a:tcPr marT="0" marB="0">
                    <a:solidFill>
                      <a:srgbClr val="B3DAB4"/>
                    </a:solidFill>
                  </a:tcPr>
                </a:tc>
                <a:tc>
                  <a:txBody>
                    <a:bodyPr/>
                    <a:lstStyle/>
                    <a:p>
                      <a:pPr algn="ctr"/>
                      <a:r>
                        <a:rPr sz="1100" b="1">
                          <a:solidFill>
                            <a:srgbClr val="6D6E71"/>
                          </a:solidFill>
                          <a:latin typeface="Ariel"/>
                        </a:rPr>
                        <a:t>$529.99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9"/>
                  </a:ext>
                </a:extLst>
              </a:tr>
              <a:tr h="43542">
                <a:tc>
                  <a:txBody>
                    <a:bodyPr/>
                    <a:lstStyle/>
                    <a:p>
                      <a:pPr algn="ctr"/>
                      <a:r>
                        <a:rPr sz="1100" b="1">
                          <a:solidFill>
                            <a:srgbClr val="6D6E71"/>
                          </a:solidFill>
                          <a:latin typeface="Ariel"/>
                        </a:rPr>
                        <a:t>Verizon GizmoTab (16 GB)</a:t>
                      </a:r>
                    </a:p>
                  </a:txBody>
                  <a:tcPr marT="0" marB="0"/>
                </a:tc>
                <a:tc>
                  <a:txBody>
                    <a:bodyPr/>
                    <a:lstStyle/>
                    <a:p>
                      <a:pPr algn="ctr"/>
                      <a:r>
                        <a:rPr sz="1100" b="1">
                          <a:solidFill>
                            <a:srgbClr val="6D6E71"/>
                          </a:solidFill>
                          <a:latin typeface="Ariel"/>
                        </a:rPr>
                        <a:t>$10.41</a:t>
                      </a:r>
                    </a:p>
                  </a:txBody>
                  <a:tcPr marT="0" marB="0">
                    <a:solidFill>
                      <a:srgbClr val="F6E7E7"/>
                    </a:solidFill>
                  </a:tcPr>
                </a:tc>
                <a:tc>
                  <a:txBody>
                    <a:bodyPr/>
                    <a:lstStyle/>
                    <a:p>
                      <a:pPr algn="ctr"/>
                      <a:r>
                        <a:rPr sz="1100" b="1">
                          <a:solidFill>
                            <a:srgbClr val="6D6E71"/>
                          </a:solidFill>
                          <a:latin typeface="Ariel"/>
                        </a:rPr>
                        <a:t>$249.99</a:t>
                      </a:r>
                    </a:p>
                  </a:txBody>
                  <a:tcPr marT="0" marB="0">
                    <a:solidFill>
                      <a:srgbClr val="F6E7E7"/>
                    </a:solidFill>
                  </a:tcPr>
                </a:tc>
                <a:tc>
                  <a:txBody>
                    <a:bodyPr/>
                    <a:lstStyle/>
                    <a:p>
                      <a:pPr algn="ctr"/>
                      <a:r>
                        <a:rPr sz="1100" b="1">
                          <a:solidFill>
                            <a:srgbClr val="6D6E71"/>
                          </a:solidFill>
                          <a:latin typeface="Ariel"/>
                        </a:rPr>
                        <a:t>$99.99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0"/>
                  </a:ext>
                </a:extLst>
              </a:tr>
              <a:tr h="43542">
                <a:tc>
                  <a:txBody>
                    <a:bodyPr/>
                    <a:lstStyle/>
                    <a:p>
                      <a:pPr algn="ctr"/>
                      <a:r>
                        <a:rPr sz="1100" b="1">
                          <a:solidFill>
                            <a:srgbClr val="6D6E71"/>
                          </a:solidFill>
                          <a:latin typeface="Ariel"/>
                        </a:rPr>
                        <a:t>iPad 9.7 (32 GB)</a:t>
                      </a:r>
                    </a:p>
                  </a:txBody>
                  <a:tcPr marT="0" marB="0"/>
                </a:tc>
                <a:tc>
                  <a:txBody>
                    <a:bodyPr/>
                    <a:lstStyle/>
                    <a:p>
                      <a:pPr algn="ctr"/>
                      <a:r>
                        <a:rPr sz="1100" b="1">
                          <a:solidFill>
                            <a:srgbClr val="6D6E71"/>
                          </a:solidFill>
                          <a:latin typeface="Ariel"/>
                        </a:rPr>
                        <a:t>$19.16</a:t>
                      </a:r>
                    </a:p>
                  </a:txBody>
                  <a:tcPr marT="0" marB="0">
                    <a:solidFill>
                      <a:srgbClr val="F6E7E7"/>
                    </a:solidFill>
                  </a:tcPr>
                </a:tc>
                <a:tc>
                  <a:txBody>
                    <a:bodyPr/>
                    <a:lstStyle/>
                    <a:p>
                      <a:pPr algn="ctr"/>
                      <a:r>
                        <a:rPr sz="1100" b="1">
                          <a:solidFill>
                            <a:srgbClr val="6D6E71"/>
                          </a:solidFill>
                          <a:latin typeface="Ariel"/>
                        </a:rPr>
                        <a:t>$459.99</a:t>
                      </a:r>
                    </a:p>
                  </a:txBody>
                  <a:tcPr marT="0" marB="0">
                    <a:solidFill>
                      <a:srgbClr val="F6E7E7"/>
                    </a:solidFill>
                  </a:tcPr>
                </a:tc>
                <a:tc>
                  <a:txBody>
                    <a:bodyPr/>
                    <a:lstStyle/>
                    <a:p>
                      <a:pPr algn="ctr"/>
                      <a:r>
                        <a:rPr sz="1100" b="1">
                          <a:solidFill>
                            <a:srgbClr val="6D6E71"/>
                          </a:solidFill>
                          <a:latin typeface="Ariel"/>
                        </a:rPr>
                        <a:t>$309.99</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1"/>
                  </a:ext>
                </a:extLst>
              </a:tr>
              <a:tr h="43542">
                <a:tc>
                  <a:txBody>
                    <a:bodyPr/>
                    <a:lstStyle/>
                    <a:p>
                      <a:pPr algn="ctr"/>
                      <a:r>
                        <a:rPr sz="1100" b="1">
                          <a:solidFill>
                            <a:srgbClr val="6D6E71"/>
                          </a:solidFill>
                          <a:latin typeface="Ariel"/>
                        </a:rPr>
                        <a:t>Lenovo Moto Tab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$300.00</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2"/>
                  </a:ext>
                </a:extLst>
              </a:tr>
              <a:tr h="43542">
                <a:tc>
                  <a:txBody>
                    <a:bodyPr/>
                    <a:lstStyle/>
                    <a:p>
                      <a:pPr algn="ctr"/>
                      <a:r>
                        <a:rPr sz="1100" b="1">
                          <a:solidFill>
                            <a:srgbClr val="6D6E71"/>
                          </a:solidFill>
                          <a:latin typeface="Ariel"/>
                        </a:rPr>
                        <a:t>Galaxy Tab E 8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FF0000"/>
                          </a:solidFill>
                          <a:latin typeface="Ariel"/>
                        </a:rPr>
                        <a:t>$8.34</a:t>
                      </a:r>
                    </a:p>
                  </a:txBody>
                  <a:tcPr marT="0" marB="0">
                    <a:solidFill>
                      <a:srgbClr val="B3DAB4"/>
                    </a:solidFill>
                  </a:tcPr>
                </a:tc>
                <a:tc>
                  <a:txBody>
                    <a:bodyPr/>
                    <a:lstStyle/>
                    <a:p>
                      <a:pPr algn="ctr"/>
                      <a:r>
                        <a:rPr sz="1100" b="1">
                          <a:solidFill>
                            <a:srgbClr val="6D6E71"/>
                          </a:solidFill>
                          <a:latin typeface="Ariel"/>
                        </a:rPr>
                        <a:t>$199.99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3"/>
                  </a:ext>
                </a:extLst>
              </a:tr>
              <a:tr h="43542">
                <a:tc>
                  <a:txBody>
                    <a:bodyPr/>
                    <a:lstStyle/>
                    <a:p>
                      <a:pPr algn="ctr"/>
                      <a:r>
                        <a:rPr sz="1100" b="1">
                          <a:solidFill>
                            <a:srgbClr val="6D6E71"/>
                          </a:solidFill>
                          <a:latin typeface="Ariel"/>
                        </a:rPr>
                        <a:t>Galaxy Tab S2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$599.99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4"/>
                  </a:ext>
                </a:extLst>
              </a:tr>
              <a:tr h="43542">
                <a:tc>
                  <a:txBody>
                    <a:bodyPr/>
                    <a:lstStyle/>
                    <a:p>
                      <a:pPr algn="ctr"/>
                      <a:r>
                        <a:rPr sz="1100" b="1">
                          <a:solidFill>
                            <a:srgbClr val="6D6E71"/>
                          </a:solidFill>
                          <a:latin typeface="Ariel"/>
                        </a:rPr>
                        <a:t>Alcatel A30 8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b="1">
                          <a:solidFill>
                            <a:srgbClr val="6D6E71"/>
                          </a:solidFill>
                          <a:latin typeface="Ariel"/>
                        </a:rPr>
                        <a:t>$144.00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5"/>
                  </a:ext>
                </a:extLst>
              </a:tr>
              <a:tr h="43542">
                <a:tc>
                  <a:txBody>
                    <a:bodyPr/>
                    <a:lstStyle/>
                    <a:p>
                      <a:pPr algn="ctr"/>
                      <a:r>
                        <a:rPr sz="1100" b="1">
                          <a:solidFill>
                            <a:srgbClr val="6D6E71"/>
                          </a:solidFill>
                          <a:latin typeface="Ariel"/>
                        </a:rPr>
                        <a:t>LG G Pad X2 8 Plus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EDC2D9"/>
                    </a:solidFill>
                  </a:tcPr>
                </a:tc>
                <a:tc>
                  <a:txBody>
                    <a:bodyPr/>
                    <a:lstStyle/>
                    <a:p>
                      <a:pPr algn="ctr"/>
                      <a:r>
                        <a:rPr sz="1100" b="1">
                          <a:solidFill>
                            <a:srgbClr val="6D6E71"/>
                          </a:solidFill>
                          <a:latin typeface="Ariel"/>
                        </a:rPr>
                        <a:t>$240.00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6"/>
                  </a:ext>
                </a:extLst>
              </a:tr>
              <a:tr h="43542">
                <a:tc>
                  <a:txBody>
                    <a:bodyPr/>
                    <a:lstStyle/>
                    <a:p>
                      <a:pPr algn="ctr"/>
                      <a:r>
                        <a:rPr sz="1100" b="1">
                          <a:solidFill>
                            <a:srgbClr val="6D6E71"/>
                          </a:solidFill>
                          <a:latin typeface="Ariel"/>
                        </a:rPr>
                        <a:t>Slate 8 Tablet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B3DAB4"/>
                    </a:solidFill>
                  </a:tcPr>
                </a:tc>
                <a:tc>
                  <a:txBody>
                    <a:bodyPr/>
                    <a:lstStyle/>
                    <a:p>
                      <a:pPr algn="ctr"/>
                      <a:r>
                        <a:rPr sz="1100" b="1">
                          <a:solidFill>
                            <a:srgbClr val="6D6E71"/>
                          </a:solidFill>
                          <a:latin typeface="Ariel"/>
                        </a:rPr>
                        <a:t>$100.00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7"/>
                  </a:ext>
                </a:extLst>
              </a:tr>
              <a:tr h="43542">
                <a:tc>
                  <a:txBody>
                    <a:bodyPr/>
                    <a:lstStyle/>
                    <a:p>
                      <a:pPr algn="ctr"/>
                      <a:r>
                        <a:rPr sz="1100" b="1">
                          <a:solidFill>
                            <a:srgbClr val="6D6E71"/>
                          </a:solidFill>
                          <a:latin typeface="Ariel"/>
                        </a:rPr>
                        <a:t>Galaxy Tab A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$11.83</a:t>
                      </a:r>
                    </a:p>
                  </a:txBody>
                  <a:tcPr marT="0" marB="0">
                    <a:solidFill>
                      <a:srgbClr val="B3DAB4"/>
                    </a:solidFill>
                  </a:tcPr>
                </a:tc>
                <a:tc>
                  <a:txBody>
                    <a:bodyPr/>
                    <a:lstStyle/>
                    <a:p>
                      <a:pPr algn="ctr"/>
                      <a:r>
                        <a:rPr sz="1100" b="1">
                          <a:solidFill>
                            <a:srgbClr val="6D6E71"/>
                          </a:solidFill>
                          <a:latin typeface="Ariel"/>
                        </a:rPr>
                        <a:t>$384.00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8"/>
                  </a:ext>
                </a:extLst>
              </a:tr>
              <a:tr h="43542">
                <a:tc>
                  <a:txBody>
                    <a:bodyPr/>
                    <a:lstStyle/>
                    <a:p>
                      <a:pPr algn="ctr"/>
                      <a:r>
                        <a:rPr sz="1100" b="1">
                          <a:solidFill>
                            <a:srgbClr val="6D6E71"/>
                          </a:solidFill>
                          <a:latin typeface="Ariel"/>
                        </a:rPr>
                        <a:t>Slate 8 Plus Tablet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$0.83</a:t>
                      </a:r>
                    </a:p>
                  </a:txBody>
                  <a:tcPr marT="0" marB="0">
                    <a:solidFill>
                      <a:srgbClr val="B3DAB4"/>
                    </a:solidFill>
                  </a:tcPr>
                </a:tc>
                <a:tc>
                  <a:txBody>
                    <a:bodyPr/>
                    <a:lstStyle/>
                    <a:p>
                      <a:pPr algn="ctr"/>
                      <a:r>
                        <a:rPr sz="1100" b="1">
                          <a:solidFill>
                            <a:srgbClr val="6D6E71"/>
                          </a:solidFill>
                          <a:latin typeface="Ariel"/>
                        </a:rPr>
                        <a:t>$119.99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9"/>
                  </a:ext>
                </a:extLst>
              </a:tr>
              <a:tr h="43560">
                <a:tc>
                  <a:txBody>
                    <a:bodyPr/>
                    <a:lstStyle/>
                    <a:p>
                      <a:pPr algn="ctr"/>
                      <a:r>
                        <a:rPr sz="1100" b="1">
                          <a:solidFill>
                            <a:srgbClr val="6D6E71"/>
                          </a:solidFill>
                          <a:latin typeface="Ariel"/>
                        </a:rPr>
                        <a:t>LG G Pad F2 8.0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NA</a:t>
                      </a:r>
                    </a:p>
                  </a:txBody>
                  <a:tcPr marT="0" marB="0">
                    <a:solidFill>
                      <a:srgbClr val="B3DAB4"/>
                    </a:solidFill>
                  </a:tcPr>
                </a:tc>
                <a:tc>
                  <a:txBody>
                    <a:bodyPr/>
                    <a:lstStyle/>
                    <a:p>
                      <a:pPr algn="ctr"/>
                      <a:r>
                        <a:rPr sz="1100" b="1">
                          <a:solidFill>
                            <a:srgbClr val="6D6E71"/>
                          </a:solidFill>
                          <a:latin typeface="Ariel"/>
                        </a:rPr>
                        <a:t>$149.99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0"/>
                  </a:ext>
                </a:extLst>
              </a:tr>
            </a:tbl>
          </a:graphicData>
        </a:graphic>
      </p:graphicFrame>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$15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874327" cy="1062111"/>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0000"/>
                    </a:ext>
                  </a:extLst>
                </a:gridCol>
                <a:gridCol w="738553">
                  <a:extLst>
                    <a:ext uri="{9D8B030D-6E8A-4147-A177-3AD203B41FA5}">
                      <a16:colId xmlns:a16="http://schemas.microsoft.com/office/drawing/2014/main" val="20001"/>
                    </a:ext>
                  </a:extLst>
                </a:gridCol>
                <a:gridCol w="738553">
                  <a:extLst>
                    <a:ext uri="{9D8B030D-6E8A-4147-A177-3AD203B41FA5}">
                      <a16:colId xmlns:a16="http://schemas.microsoft.com/office/drawing/2014/main" val="20002"/>
                    </a:ext>
                  </a:extLst>
                </a:gridCol>
                <a:gridCol w="738553">
                  <a:extLst>
                    <a:ext uri="{9D8B030D-6E8A-4147-A177-3AD203B41FA5}">
                      <a16:colId xmlns:a16="http://schemas.microsoft.com/office/drawing/2014/main" val="20003"/>
                    </a:ext>
                  </a:extLst>
                </a:gridCol>
                <a:gridCol w="738553">
                  <a:extLst>
                    <a:ext uri="{9D8B030D-6E8A-4147-A177-3AD203B41FA5}">
                      <a16:colId xmlns:a16="http://schemas.microsoft.com/office/drawing/2014/main" val="20004"/>
                    </a:ext>
                  </a:extLst>
                </a:gridCol>
                <a:gridCol w="738553">
                  <a:extLst>
                    <a:ext uri="{9D8B030D-6E8A-4147-A177-3AD203B41FA5}">
                      <a16:colId xmlns:a16="http://schemas.microsoft.com/office/drawing/2014/main" val="20005"/>
                    </a:ext>
                  </a:extLst>
                </a:gridCol>
                <a:gridCol w="738553">
                  <a:extLst>
                    <a:ext uri="{9D8B030D-6E8A-4147-A177-3AD203B41FA5}">
                      <a16:colId xmlns:a16="http://schemas.microsoft.com/office/drawing/2014/main" val="20006"/>
                    </a:ext>
                  </a:extLst>
                </a:gridCol>
                <a:gridCol w="738553">
                  <a:extLst>
                    <a:ext uri="{9D8B030D-6E8A-4147-A177-3AD203B41FA5}">
                      <a16:colId xmlns:a16="http://schemas.microsoft.com/office/drawing/2014/main" val="20007"/>
                    </a:ext>
                  </a:extLst>
                </a:gridCol>
                <a:gridCol w="738553">
                  <a:extLst>
                    <a:ext uri="{9D8B030D-6E8A-4147-A177-3AD203B41FA5}">
                      <a16:colId xmlns:a16="http://schemas.microsoft.com/office/drawing/2014/main" val="20008"/>
                    </a:ext>
                  </a:extLst>
                </a:gridCol>
                <a:gridCol w="738553">
                  <a:extLst>
                    <a:ext uri="{9D8B030D-6E8A-4147-A177-3AD203B41FA5}">
                      <a16:colId xmlns:a16="http://schemas.microsoft.com/office/drawing/2014/main" val="20009"/>
                    </a:ext>
                  </a:extLst>
                </a:gridCol>
                <a:gridCol w="738553">
                  <a:extLst>
                    <a:ext uri="{9D8B030D-6E8A-4147-A177-3AD203B41FA5}">
                      <a16:colId xmlns:a16="http://schemas.microsoft.com/office/drawing/2014/main" val="20010"/>
                    </a:ext>
                  </a:extLst>
                </a:gridCol>
                <a:gridCol w="738553">
                  <a:extLst>
                    <a:ext uri="{9D8B030D-6E8A-4147-A177-3AD203B41FA5}">
                      <a16:colId xmlns:a16="http://schemas.microsoft.com/office/drawing/2014/main" val="20011"/>
                    </a:ext>
                  </a:extLst>
                </a:gridCol>
                <a:gridCol w="738564">
                  <a:extLst>
                    <a:ext uri="{9D8B030D-6E8A-4147-A177-3AD203B41FA5}">
                      <a16:colId xmlns:a16="http://schemas.microsoft.com/office/drawing/2014/main" val="20012"/>
                    </a:ext>
                  </a:extLst>
                </a:gridCol>
              </a:tblGrid>
              <a:tr h="18288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Monthly (24-Mo.)</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2-yr Price</a:t>
                      </a:r>
                    </a:p>
                  </a:txBody>
                  <a:tcPr>
                    <a:solidFill>
                      <a:srgbClr val="FF0000"/>
                    </a:solidFill>
                  </a:tcPr>
                </a:tc>
                <a:tc>
                  <a:txBody>
                    <a:bodyPr/>
                    <a:lstStyle/>
                    <a:p>
                      <a:pPr algn="ctr"/>
                      <a:r>
                        <a:rPr sz="1000" b="1">
                          <a:solidFill>
                            <a:srgbClr val="FFFFFF"/>
                          </a:solidFill>
                          <a:latin typeface="Ariel"/>
                        </a:rPr>
                        <a:t>Monthly (24-Mo.)</a:t>
                      </a:r>
                    </a:p>
                  </a:txBody>
                  <a:tcPr>
                    <a:solidFill>
                      <a:srgbClr val="0070C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Money Down</a:t>
                      </a:r>
                    </a:p>
                  </a:txBody>
                  <a:tcPr>
                    <a:solidFill>
                      <a:srgbClr val="0070C0"/>
                    </a:solidFill>
                  </a:tcPr>
                </a:tc>
                <a:tc>
                  <a:txBody>
                    <a:bodyPr/>
                    <a:lstStyle/>
                    <a:p>
                      <a:pPr algn="ctr"/>
                      <a:r>
                        <a:rPr sz="1000" b="1">
                          <a:solidFill>
                            <a:srgbClr val="FFFFFF"/>
                          </a:solidFill>
                          <a:latin typeface="Ariel"/>
                        </a:rPr>
                        <a:t>Monthly (24-Mo.)</a:t>
                      </a:r>
                    </a:p>
                  </a:txBody>
                  <a:tcPr>
                    <a:solidFill>
                      <a:srgbClr val="D2669F"/>
                    </a:solidFill>
                  </a:tcPr>
                </a:tc>
                <a:tc>
                  <a:txBody>
                    <a:bodyPr/>
                    <a:lstStyle/>
                    <a:p>
                      <a:pPr algn="ctr"/>
                      <a:r>
                        <a:rPr sz="1000" b="1">
                          <a:solidFill>
                            <a:srgbClr val="FFFFFF"/>
                          </a:solidFill>
                          <a:latin typeface="Ariel"/>
                        </a:rPr>
                        <a:t>Retail Price</a:t>
                      </a:r>
                    </a:p>
                  </a:txBody>
                  <a:tcPr>
                    <a:solidFill>
                      <a:srgbClr val="D2669F"/>
                    </a:solidFill>
                  </a:tcPr>
                </a:tc>
                <a:tc>
                  <a:txBody>
                    <a:bodyPr/>
                    <a:lstStyle/>
                    <a:p>
                      <a:pPr algn="ctr"/>
                      <a:r>
                        <a:rPr sz="1000" b="1">
                          <a:solidFill>
                            <a:srgbClr val="FFFFFF"/>
                          </a:solidFill>
                          <a:latin typeface="Ariel"/>
                        </a:rPr>
                        <a:t>Money Down</a:t>
                      </a:r>
                    </a:p>
                  </a:txBody>
                  <a:tcPr>
                    <a:solidFill>
                      <a:srgbClr val="D2669F"/>
                    </a:solidFill>
                  </a:tcPr>
                </a:tc>
                <a:tc>
                  <a:txBody>
                    <a:bodyPr/>
                    <a:lstStyle/>
                    <a:p>
                      <a:pPr algn="ctr"/>
                      <a:r>
                        <a:rPr sz="1000" b="1">
                          <a:solidFill>
                            <a:srgbClr val="FFFFFF"/>
                          </a:solidFill>
                          <a:latin typeface="Ariel"/>
                        </a:rPr>
                        <a:t>Monthly (18-Mo.)</a:t>
                      </a:r>
                    </a:p>
                  </a:txBody>
                  <a:tcPr>
                    <a:solidFill>
                      <a:srgbClr val="4A9A4D"/>
                    </a:solidFill>
                  </a:tcPr>
                </a:tc>
                <a:tc>
                  <a:txBody>
                    <a:bodyPr/>
                    <a:lstStyle/>
                    <a:p>
                      <a:pPr algn="ctr"/>
                      <a:r>
                        <a:rPr sz="1000" b="1">
                          <a:solidFill>
                            <a:srgbClr val="FFFFFF"/>
                          </a:solidFill>
                          <a:latin typeface="Ariel"/>
                        </a:rPr>
                        <a:t>Retail Price</a:t>
                      </a:r>
                    </a:p>
                  </a:txBody>
                  <a:tcPr>
                    <a:solidFill>
                      <a:srgbClr val="4A9A4D"/>
                    </a:solidFill>
                  </a:tcPr>
                </a:tc>
                <a:tc>
                  <a:txBody>
                    <a:bodyPr/>
                    <a:lstStyle/>
                    <a:p>
                      <a:pPr algn="ctr"/>
                      <a:r>
                        <a:rPr sz="1000" b="1">
                          <a:solidFill>
                            <a:srgbClr val="FFFFFF"/>
                          </a:solidFill>
                          <a:latin typeface="Ariel"/>
                        </a:rPr>
                        <a:t>Money Down</a:t>
                      </a:r>
                    </a:p>
                  </a:txBody>
                  <a:tcPr>
                    <a:solidFill>
                      <a:srgbClr val="4A9A4D"/>
                    </a:solidFill>
                  </a:tcPr>
                </a:tc>
                <a:extLst>
                  <a:ext uri="{0D108BD9-81ED-4DB2-BD59-A6C34878D82A}">
                    <a16:rowId xmlns:a16="http://schemas.microsoft.com/office/drawing/2014/main" val="10000"/>
                  </a:ext>
                </a:extLst>
              </a:tr>
              <a:tr h="35169">
                <a:tc>
                  <a:txBody>
                    <a:bodyPr/>
                    <a:lstStyle/>
                    <a:p>
                      <a:pPr algn="ctr"/>
                      <a:r>
                        <a:rPr sz="1100" b="1">
                          <a:solidFill>
                            <a:srgbClr val="6D6E71"/>
                          </a:solidFill>
                          <a:latin typeface="Ariel"/>
                        </a:rPr>
                        <a:t>iPhone SE (32 GB)</a:t>
                      </a:r>
                    </a:p>
                  </a:txBody>
                  <a:tcPr marT="0" marB="0"/>
                </a:tc>
                <a:tc>
                  <a:txBody>
                    <a:bodyPr/>
                    <a:lstStyle/>
                    <a:p>
                      <a:pPr algn="ctr"/>
                      <a:r>
                        <a:rPr sz="1100" b="1">
                          <a:solidFill>
                            <a:srgbClr val="6D6E71"/>
                          </a:solidFill>
                          <a:latin typeface="Ariel"/>
                        </a:rPr>
                        <a:t>$10.00</a:t>
                      </a:r>
                    </a:p>
                  </a:txBody>
                  <a:tcPr marT="0" marB="0">
                    <a:solidFill>
                      <a:srgbClr val="F6E7E7"/>
                    </a:solidFill>
                  </a:tcPr>
                </a:tc>
                <a:tc>
                  <a:txBody>
                    <a:bodyPr/>
                    <a:lstStyle/>
                    <a:p>
                      <a:pPr algn="ctr"/>
                      <a:r>
                        <a:rPr sz="1100" b="1">
                          <a:solidFill>
                            <a:srgbClr val="6D6E71"/>
                          </a:solidFill>
                          <a:latin typeface="Ariel"/>
                        </a:rPr>
                        <a:t>$349.99</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$14.59</a:t>
                      </a:r>
                    </a:p>
                  </a:txBody>
                  <a:tcPr marT="0" marB="0">
                    <a:solidFill>
                      <a:srgbClr val="99CCFF"/>
                    </a:solidFill>
                  </a:tcPr>
                </a:tc>
                <a:tc>
                  <a:txBody>
                    <a:bodyPr/>
                    <a:lstStyle/>
                    <a:p>
                      <a:pPr algn="ctr"/>
                      <a:r>
                        <a:rPr sz="1100" b="1">
                          <a:solidFill>
                            <a:srgbClr val="6D6E71"/>
                          </a:solidFill>
                          <a:latin typeface="Ariel"/>
                        </a:rPr>
                        <a:t>$349.99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$14.00</a:t>
                      </a:r>
                    </a:p>
                  </a:txBody>
                  <a:tcPr marT="0" marB="0">
                    <a:solidFill>
                      <a:srgbClr val="EDC2D9"/>
                    </a:solidFill>
                  </a:tcPr>
                </a:tc>
                <a:tc>
                  <a:txBody>
                    <a:bodyPr/>
                    <a:lstStyle/>
                    <a:p>
                      <a:pPr algn="ctr"/>
                      <a:r>
                        <a:rPr sz="1100" b="1">
                          <a:solidFill>
                            <a:srgbClr val="6D6E71"/>
                          </a:solidFill>
                          <a:latin typeface="Ariel"/>
                        </a:rPr>
                        <a:t>$349.99</a:t>
                      </a:r>
                    </a:p>
                  </a:txBody>
                  <a:tcPr marT="0" marB="0">
                    <a:solidFill>
                      <a:srgbClr val="EDC2D9"/>
                    </a:solidFill>
                  </a:tcPr>
                </a:tc>
                <a:tc>
                  <a:txBody>
                    <a:bodyPr/>
                    <a:lstStyle/>
                    <a:p>
                      <a:pPr algn="ctr"/>
                      <a:r>
                        <a:rPr sz="1100" b="1">
                          <a:solidFill>
                            <a:srgbClr val="6D6E71"/>
                          </a:solidFill>
                          <a:latin typeface="Ariel"/>
                        </a:rPr>
                        <a:t>$13.99</a:t>
                      </a:r>
                    </a:p>
                  </a:txBody>
                  <a:tcPr marT="0" marB="0">
                    <a:solidFill>
                      <a:srgbClr val="EDC2D9"/>
                    </a:solidFill>
                  </a:tcPr>
                </a:tc>
                <a:tc>
                  <a:txBody>
                    <a:bodyPr/>
                    <a:lstStyle/>
                    <a:p>
                      <a:pPr algn="ctr"/>
                      <a:r>
                        <a:rPr sz="1100" b="1">
                          <a:solidFill>
                            <a:srgbClr val="6D6E71"/>
                          </a:solidFill>
                          <a:latin typeface="Ariel"/>
                        </a:rPr>
                        <a:t>$14.59</a:t>
                      </a:r>
                    </a:p>
                  </a:txBody>
                  <a:tcPr marT="0" marB="0">
                    <a:solidFill>
                      <a:srgbClr val="B3DAB4"/>
                    </a:solidFill>
                  </a:tcPr>
                </a:tc>
                <a:tc>
                  <a:txBody>
                    <a:bodyPr/>
                    <a:lstStyle/>
                    <a:p>
                      <a:pPr algn="ctr"/>
                      <a:r>
                        <a:rPr sz="1100" b="1">
                          <a:solidFill>
                            <a:srgbClr val="6D6E71"/>
                          </a:solidFill>
                          <a:latin typeface="Ariel"/>
                        </a:rPr>
                        <a:t>$349.99</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01"/>
                  </a:ext>
                </a:extLst>
              </a:tr>
              <a:tr h="35169">
                <a:tc>
                  <a:txBody>
                    <a:bodyPr/>
                    <a:lstStyle/>
                    <a:p>
                      <a:pPr algn="ctr"/>
                      <a:r>
                        <a:rPr sz="1100" b="1">
                          <a:solidFill>
                            <a:srgbClr val="6D6E71"/>
                          </a:solidFill>
                          <a:latin typeface="Ariel"/>
                        </a:rPr>
                        <a:t>Moto Z2 Play (32 GB)</a:t>
                      </a:r>
                    </a:p>
                  </a:txBody>
                  <a:tcPr marT="0" marB="0"/>
                </a:tc>
                <a:tc>
                  <a:txBody>
                    <a:bodyPr/>
                    <a:lstStyle/>
                    <a:p>
                      <a:pPr algn="ctr"/>
                      <a:r>
                        <a:rPr sz="1100" b="1">
                          <a:solidFill>
                            <a:srgbClr val="6D6E71"/>
                          </a:solidFill>
                          <a:latin typeface="Ariel"/>
                        </a:rPr>
                        <a:t>$10.00</a:t>
                      </a:r>
                    </a:p>
                  </a:txBody>
                  <a:tcPr marT="0" marB="0">
                    <a:solidFill>
                      <a:srgbClr val="F6E7E7"/>
                    </a:solidFill>
                  </a:tcPr>
                </a:tc>
                <a:tc>
                  <a:txBody>
                    <a:bodyPr/>
                    <a:lstStyle/>
                    <a:p>
                      <a:pPr algn="ctr"/>
                      <a:r>
                        <a:rPr sz="1100" b="1">
                          <a:solidFill>
                            <a:srgbClr val="6D6E71"/>
                          </a:solidFill>
                          <a:latin typeface="Ariel"/>
                        </a:rPr>
                        <a:t>$408.00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2"/>
                  </a:ext>
                </a:extLst>
              </a:tr>
              <a:tr h="35169">
                <a:tc>
                  <a:txBody>
                    <a:bodyPr/>
                    <a:lstStyle/>
                    <a:p>
                      <a:pPr algn="ctr"/>
                      <a:r>
                        <a:rPr sz="1100" b="1">
                          <a:solidFill>
                            <a:srgbClr val="6D6E71"/>
                          </a:solidFill>
                          <a:latin typeface="Ariel"/>
                        </a:rPr>
                        <a:t>Asus Zenfone V (32 GB)</a:t>
                      </a:r>
                    </a:p>
                  </a:txBody>
                  <a:tcPr marT="0" marB="0"/>
                </a:tc>
                <a:tc>
                  <a:txBody>
                    <a:bodyPr/>
                    <a:lstStyle/>
                    <a:p>
                      <a:pPr algn="ctr"/>
                      <a:r>
                        <a:rPr sz="1100" b="1">
                          <a:solidFill>
                            <a:srgbClr val="6D6E71"/>
                          </a:solidFill>
                          <a:latin typeface="Ariel"/>
                        </a:rPr>
                        <a:t>Free</a:t>
                      </a:r>
                    </a:p>
                  </a:txBody>
                  <a:tcPr marT="0" marB="0">
                    <a:solidFill>
                      <a:srgbClr val="F6E7E7"/>
                    </a:solidFill>
                  </a:tcPr>
                </a:tc>
                <a:tc>
                  <a:txBody>
                    <a:bodyPr/>
                    <a:lstStyle/>
                    <a:p>
                      <a:pPr algn="ctr"/>
                      <a:r>
                        <a:rPr sz="1100" b="1">
                          <a:solidFill>
                            <a:srgbClr val="6D6E71"/>
                          </a:solidFill>
                          <a:latin typeface="Ariel"/>
                        </a:rPr>
                        <a:t>$240.00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3"/>
                  </a:ext>
                </a:extLst>
              </a:tr>
              <a:tr h="35169">
                <a:tc>
                  <a:txBody>
                    <a:bodyPr/>
                    <a:lstStyle/>
                    <a:p>
                      <a:pPr algn="ctr"/>
                      <a:r>
                        <a:rPr sz="1100" b="1">
                          <a:solidFill>
                            <a:srgbClr val="6D6E71"/>
                          </a:solidFill>
                          <a:latin typeface="Ariel"/>
                        </a:rPr>
                        <a:t>Galaxy J7 V (16 GB)</a:t>
                      </a:r>
                    </a:p>
                  </a:txBody>
                  <a:tcPr marT="0" marB="0"/>
                </a:tc>
                <a:tc>
                  <a:txBody>
                    <a:bodyPr/>
                    <a:lstStyle/>
                    <a:p>
                      <a:pPr algn="ctr"/>
                      <a:r>
                        <a:rPr sz="1100" b="1">
                          <a:solidFill>
                            <a:srgbClr val="6D6E71"/>
                          </a:solidFill>
                          <a:latin typeface="Ariel"/>
                        </a:rPr>
                        <a:t>$10.00</a:t>
                      </a:r>
                    </a:p>
                  </a:txBody>
                  <a:tcPr marT="0" marB="0">
                    <a:solidFill>
                      <a:srgbClr val="F6E7E7"/>
                    </a:solidFill>
                  </a:tcPr>
                </a:tc>
                <a:tc>
                  <a:txBody>
                    <a:bodyPr/>
                    <a:lstStyle/>
                    <a:p>
                      <a:pPr algn="ctr"/>
                      <a:r>
                        <a:rPr sz="1100" b="1">
                          <a:solidFill>
                            <a:srgbClr val="6D6E71"/>
                          </a:solidFill>
                          <a:latin typeface="Ariel"/>
                        </a:rPr>
                        <a:t>$240.00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4"/>
                  </a:ext>
                </a:extLst>
              </a:tr>
              <a:tr h="35169">
                <a:tc>
                  <a:txBody>
                    <a:bodyPr/>
                    <a:lstStyle/>
                    <a:p>
                      <a:pPr algn="ctr"/>
                      <a:r>
                        <a:rPr sz="1100" b="1">
                          <a:solidFill>
                            <a:srgbClr val="6D6E71"/>
                          </a:solidFill>
                          <a:latin typeface="Ariel"/>
                        </a:rPr>
                        <a:t>LG K20 V (16 GB)</a:t>
                      </a:r>
                    </a:p>
                  </a:txBody>
                  <a:tcPr marT="0" marB="0"/>
                </a:tc>
                <a:tc>
                  <a:txBody>
                    <a:bodyPr/>
                    <a:lstStyle/>
                    <a:p>
                      <a:pPr algn="ctr"/>
                      <a:r>
                        <a:rPr sz="1100" b="1">
                          <a:solidFill>
                            <a:srgbClr val="6D6E71"/>
                          </a:solidFill>
                          <a:latin typeface="Ariel"/>
                        </a:rPr>
                        <a:t>$7.00</a:t>
                      </a:r>
                    </a:p>
                  </a:txBody>
                  <a:tcPr marT="0" marB="0">
                    <a:solidFill>
                      <a:srgbClr val="F6E7E7"/>
                    </a:solidFill>
                  </a:tcPr>
                </a:tc>
                <a:tc>
                  <a:txBody>
                    <a:bodyPr/>
                    <a:lstStyle/>
                    <a:p>
                      <a:pPr algn="ctr"/>
                      <a:r>
                        <a:rPr sz="1100" b="1">
                          <a:solidFill>
                            <a:srgbClr val="6D6E71"/>
                          </a:solidFill>
                          <a:latin typeface="Ariel"/>
                        </a:rPr>
                        <a:t>$168.00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5"/>
                  </a:ext>
                </a:extLst>
              </a:tr>
              <a:tr h="35169">
                <a:tc>
                  <a:txBody>
                    <a:bodyPr/>
                    <a:lstStyle/>
                    <a:p>
                      <a:pPr algn="ctr"/>
                      <a:r>
                        <a:rPr sz="1100" b="1">
                          <a:solidFill>
                            <a:srgbClr val="6D6E71"/>
                          </a:solidFill>
                          <a:latin typeface="Ariel"/>
                        </a:rPr>
                        <a:t>Galaxy J3 Eclipse (16 GB)</a:t>
                      </a:r>
                    </a:p>
                  </a:txBody>
                  <a:tcPr marT="0" marB="0"/>
                </a:tc>
                <a:tc>
                  <a:txBody>
                    <a:bodyPr/>
                    <a:lstStyle/>
                    <a:p>
                      <a:pPr algn="ctr"/>
                      <a:r>
                        <a:rPr sz="1100" b="1">
                          <a:solidFill>
                            <a:srgbClr val="6D6E71"/>
                          </a:solidFill>
                          <a:latin typeface="Ariel"/>
                        </a:rPr>
                        <a:t>$7.00</a:t>
                      </a:r>
                    </a:p>
                  </a:txBody>
                  <a:tcPr marT="0" marB="0">
                    <a:solidFill>
                      <a:srgbClr val="F6E7E7"/>
                    </a:solidFill>
                  </a:tcPr>
                </a:tc>
                <a:tc>
                  <a:txBody>
                    <a:bodyPr/>
                    <a:lstStyle/>
                    <a:p>
                      <a:pPr algn="ctr"/>
                      <a:r>
                        <a:rPr sz="1100" b="1">
                          <a:solidFill>
                            <a:srgbClr val="6D6E71"/>
                          </a:solidFill>
                          <a:latin typeface="Ariel"/>
                        </a:rPr>
                        <a:t>$168.00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6"/>
                  </a:ext>
                </a:extLst>
              </a:tr>
              <a:tr h="35169">
                <a:tc>
                  <a:txBody>
                    <a:bodyPr/>
                    <a:lstStyle/>
                    <a:p>
                      <a:pPr algn="ctr"/>
                      <a:r>
                        <a:rPr sz="1100" b="1">
                          <a:solidFill>
                            <a:srgbClr val="6D6E71"/>
                          </a:solidFill>
                          <a:latin typeface="Ariel"/>
                        </a:rPr>
                        <a:t>LG Stylo 2 V (16 GB)</a:t>
                      </a:r>
                    </a:p>
                  </a:txBody>
                  <a:tcPr marT="0" marB="0"/>
                </a:tc>
                <a:tc>
                  <a:txBody>
                    <a:bodyPr/>
                    <a:lstStyle/>
                    <a:p>
                      <a:pPr algn="ctr"/>
                      <a:r>
                        <a:rPr sz="1100" b="1">
                          <a:solidFill>
                            <a:srgbClr val="6D6E71"/>
                          </a:solidFill>
                          <a:latin typeface="Ariel"/>
                        </a:rPr>
                        <a:t>$5.00</a:t>
                      </a:r>
                    </a:p>
                  </a:txBody>
                  <a:tcPr marT="0" marB="0">
                    <a:solidFill>
                      <a:srgbClr val="F6E7E7"/>
                    </a:solidFill>
                  </a:tcPr>
                </a:tc>
                <a:tc>
                  <a:txBody>
                    <a:bodyPr/>
                    <a:lstStyle/>
                    <a:p>
                      <a:pPr algn="ctr"/>
                      <a:r>
                        <a:rPr sz="1100" b="1">
                          <a:solidFill>
                            <a:srgbClr val="6D6E71"/>
                          </a:solidFill>
                          <a:latin typeface="Ariel"/>
                        </a:rPr>
                        <a:t>$240.00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7"/>
                  </a:ext>
                </a:extLst>
              </a:tr>
              <a:tr h="35169">
                <a:tc>
                  <a:txBody>
                    <a:bodyPr/>
                    <a:lstStyle/>
                    <a:p>
                      <a:pPr algn="ctr"/>
                      <a:r>
                        <a:rPr sz="1100" b="1">
                          <a:solidFill>
                            <a:srgbClr val="6D6E71"/>
                          </a:solidFill>
                          <a:latin typeface="Ariel"/>
                        </a:rPr>
                        <a:t>Asus Zenfone V Live (16 GB)</a:t>
                      </a:r>
                    </a:p>
                  </a:txBody>
                  <a:tcPr marT="0" marB="0"/>
                </a:tc>
                <a:tc>
                  <a:txBody>
                    <a:bodyPr/>
                    <a:lstStyle/>
                    <a:p>
                      <a:pPr algn="ctr"/>
                      <a:r>
                        <a:rPr sz="1100" b="1">
                          <a:solidFill>
                            <a:srgbClr val="6D6E71"/>
                          </a:solidFill>
                          <a:latin typeface="Ariel"/>
                        </a:rPr>
                        <a:t>$7.00</a:t>
                      </a:r>
                    </a:p>
                  </a:txBody>
                  <a:tcPr marT="0" marB="0">
                    <a:solidFill>
                      <a:srgbClr val="F6E7E7"/>
                    </a:solidFill>
                  </a:tcPr>
                </a:tc>
                <a:tc>
                  <a:txBody>
                    <a:bodyPr/>
                    <a:lstStyle/>
                    <a:p>
                      <a:pPr algn="ctr"/>
                      <a:r>
                        <a:rPr sz="1100" b="1">
                          <a:solidFill>
                            <a:srgbClr val="6D6E71"/>
                          </a:solidFill>
                          <a:latin typeface="Ariel"/>
                        </a:rPr>
                        <a:t>$168.00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8"/>
                  </a:ext>
                </a:extLst>
              </a:tr>
              <a:tr h="35169">
                <a:tc>
                  <a:txBody>
                    <a:bodyPr/>
                    <a:lstStyle/>
                    <a:p>
                      <a:pPr algn="ctr"/>
                      <a:r>
                        <a:rPr sz="1100" b="1">
                          <a:solidFill>
                            <a:srgbClr val="6D6E71"/>
                          </a:solidFill>
                          <a:latin typeface="Ariel"/>
                        </a:rPr>
                        <a:t>Galaxy J3 (2017)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$7.50</a:t>
                      </a:r>
                    </a:p>
                  </a:txBody>
                  <a:tcPr marT="0" marB="0">
                    <a:solidFill>
                      <a:srgbClr val="99CCFF"/>
                    </a:solidFill>
                  </a:tcPr>
                </a:tc>
                <a:tc>
                  <a:txBody>
                    <a:bodyPr/>
                    <a:lstStyle/>
                    <a:p>
                      <a:pPr algn="ctr"/>
                      <a:r>
                        <a:rPr sz="1100" b="1">
                          <a:solidFill>
                            <a:srgbClr val="6D6E71"/>
                          </a:solidFill>
                          <a:latin typeface="Ariel"/>
                        </a:rPr>
                        <a:t>$179.99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09"/>
                  </a:ext>
                </a:extLst>
              </a:tr>
              <a:tr h="35169">
                <a:tc>
                  <a:txBody>
                    <a:bodyPr/>
                    <a:lstStyle/>
                    <a:p>
                      <a:pPr algn="ctr"/>
                      <a:r>
                        <a:rPr sz="1100" b="1">
                          <a:solidFill>
                            <a:srgbClr val="6D6E71"/>
                          </a:solidFill>
                          <a:latin typeface="Ariel"/>
                        </a:rPr>
                        <a:t>LG K20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$5.00</a:t>
                      </a:r>
                    </a:p>
                  </a:txBody>
                  <a:tcPr marT="0" marB="0">
                    <a:solidFill>
                      <a:srgbClr val="99CCFF"/>
                    </a:solidFill>
                  </a:tcPr>
                </a:tc>
                <a:tc>
                  <a:txBody>
                    <a:bodyPr/>
                    <a:lstStyle/>
                    <a:p>
                      <a:pPr algn="ctr"/>
                      <a:r>
                        <a:rPr sz="1100" b="1">
                          <a:solidFill>
                            <a:srgbClr val="6D6E71"/>
                          </a:solidFill>
                          <a:latin typeface="Ariel"/>
                        </a:rPr>
                        <a:t>$119.99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0"/>
                  </a:ext>
                </a:extLst>
              </a:tr>
              <a:tr h="35169">
                <a:tc>
                  <a:txBody>
                    <a:bodyPr/>
                    <a:lstStyle/>
                    <a:p>
                      <a:pPr algn="ctr"/>
                      <a:r>
                        <a:rPr sz="1100" b="1">
                          <a:solidFill>
                            <a:srgbClr val="6D6E71"/>
                          </a:solidFill>
                          <a:latin typeface="Ariel"/>
                        </a:rPr>
                        <a:t>Galaxy J7 (2017)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99CCFF"/>
                    </a:solidFill>
                  </a:tcPr>
                </a:tc>
                <a:tc>
                  <a:txBody>
                    <a:bodyPr/>
                    <a:lstStyle/>
                    <a:p>
                      <a:pPr algn="ctr"/>
                      <a:r>
                        <a:rPr sz="1100" b="1">
                          <a:solidFill>
                            <a:srgbClr val="6D6E71"/>
                          </a:solidFill>
                          <a:latin typeface="Ariel"/>
                        </a:rPr>
                        <a:t>$239.99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1"/>
                  </a:ext>
                </a:extLst>
              </a:tr>
              <a:tr h="35169">
                <a:tc>
                  <a:txBody>
                    <a:bodyPr/>
                    <a:lstStyle/>
                    <a:p>
                      <a:pPr algn="ctr"/>
                      <a:r>
                        <a:rPr sz="1100" b="1">
                          <a:solidFill>
                            <a:srgbClr val="6D6E71"/>
                          </a:solidFill>
                          <a:latin typeface="Ariel"/>
                        </a:rPr>
                        <a:t>LG X Venture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$13.75</a:t>
                      </a:r>
                    </a:p>
                  </a:txBody>
                  <a:tcPr marT="0" marB="0">
                    <a:solidFill>
                      <a:srgbClr val="99CCFF"/>
                    </a:solidFill>
                  </a:tcPr>
                </a:tc>
                <a:tc>
                  <a:txBody>
                    <a:bodyPr/>
                    <a:lstStyle/>
                    <a:p>
                      <a:pPr algn="ctr"/>
                      <a:r>
                        <a:rPr sz="1100" b="1">
                          <a:solidFill>
                            <a:srgbClr val="6D6E71"/>
                          </a:solidFill>
                          <a:latin typeface="Ariel"/>
                        </a:rPr>
                        <a:t>$329.99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2"/>
                  </a:ext>
                </a:extLst>
              </a:tr>
              <a:tr h="35169">
                <a:tc>
                  <a:txBody>
                    <a:bodyPr/>
                    <a:lstStyle/>
                    <a:p>
                      <a:pPr algn="ctr"/>
                      <a:r>
                        <a:rPr sz="1100" b="1">
                          <a:solidFill>
                            <a:srgbClr val="6D6E71"/>
                          </a:solidFill>
                          <a:latin typeface="Ariel"/>
                        </a:rPr>
                        <a:t>Tmobile Revvl Plus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$9.00</a:t>
                      </a:r>
                    </a:p>
                  </a:txBody>
                  <a:tcPr marT="0" marB="0">
                    <a:solidFill>
                      <a:srgbClr val="EDC2D9"/>
                    </a:solidFill>
                  </a:tcPr>
                </a:tc>
                <a:tc>
                  <a:txBody>
                    <a:bodyPr/>
                    <a:lstStyle/>
                    <a:p>
                      <a:pPr algn="ctr"/>
                      <a:r>
                        <a:rPr sz="1100" b="1">
                          <a:solidFill>
                            <a:srgbClr val="6D6E71"/>
                          </a:solidFill>
                          <a:latin typeface="Ariel"/>
                        </a:rPr>
                        <a:t>$225.00</a:t>
                      </a:r>
                    </a:p>
                  </a:txBody>
                  <a:tcPr marT="0" marB="0">
                    <a:solidFill>
                      <a:srgbClr val="EDC2D9"/>
                    </a:solidFill>
                  </a:tcPr>
                </a:tc>
                <a:tc>
                  <a:txBody>
                    <a:bodyPr/>
                    <a:lstStyle/>
                    <a:p>
                      <a:pPr algn="ctr"/>
                      <a:r>
                        <a:rPr sz="1100" b="1">
                          <a:solidFill>
                            <a:srgbClr val="6D6E71"/>
                          </a:solidFill>
                          <a:latin typeface="Ariel"/>
                        </a:rPr>
                        <a:t>$9.00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3"/>
                  </a:ext>
                </a:extLst>
              </a:tr>
              <a:tr h="35169">
                <a:tc>
                  <a:txBody>
                    <a:bodyPr/>
                    <a:lstStyle/>
                    <a:p>
                      <a:pPr algn="ctr"/>
                      <a:r>
                        <a:rPr sz="1100" b="1">
                          <a:solidFill>
                            <a:srgbClr val="6D6E71"/>
                          </a:solidFill>
                          <a:latin typeface="Ariel"/>
                        </a:rPr>
                        <a:t>Galaxy J3 Prime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b="1">
                          <a:solidFill>
                            <a:srgbClr val="6D6E71"/>
                          </a:solidFill>
                          <a:latin typeface="Ariel"/>
                        </a:rPr>
                        <a:t>$175.00</a:t>
                      </a:r>
                    </a:p>
                  </a:txBody>
                  <a:tcPr marT="0" marB="0">
                    <a:solidFill>
                      <a:srgbClr val="EDC2D9"/>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4"/>
                  </a:ext>
                </a:extLst>
              </a:tr>
              <a:tr h="35169">
                <a:tc>
                  <a:txBody>
                    <a:bodyPr/>
                    <a:lstStyle/>
                    <a:p>
                      <a:pPr algn="ctr"/>
                      <a:r>
                        <a:rPr sz="1100" b="1">
                          <a:solidFill>
                            <a:srgbClr val="6D6E71"/>
                          </a:solidFill>
                          <a:latin typeface="Ariel"/>
                        </a:rPr>
                        <a:t>Tmobile Revvl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b="1">
                          <a:solidFill>
                            <a:srgbClr val="6D6E71"/>
                          </a:solidFill>
                          <a:latin typeface="Ariel"/>
                        </a:rPr>
                        <a:t>$150.00</a:t>
                      </a:r>
                    </a:p>
                  </a:txBody>
                  <a:tcPr marT="0" marB="0">
                    <a:solidFill>
                      <a:srgbClr val="EDC2D9"/>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5"/>
                  </a:ext>
                </a:extLst>
              </a:tr>
              <a:tr h="35169">
                <a:tc>
                  <a:txBody>
                    <a:bodyPr/>
                    <a:lstStyle/>
                    <a:p>
                      <a:pPr algn="ctr"/>
                      <a:r>
                        <a:rPr sz="1100" b="1">
                          <a:solidFill>
                            <a:srgbClr val="6D6E71"/>
                          </a:solidFill>
                          <a:latin typeface="Ariel"/>
                        </a:rPr>
                        <a:t>Galaxy J7 Prime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EDC2D9"/>
                    </a:solidFill>
                  </a:tcPr>
                </a:tc>
                <a:tc>
                  <a:txBody>
                    <a:bodyPr/>
                    <a:lstStyle/>
                    <a:p>
                      <a:pPr algn="ctr"/>
                      <a:r>
                        <a:rPr sz="1100" b="1">
                          <a:solidFill>
                            <a:srgbClr val="6D6E71"/>
                          </a:solidFill>
                          <a:latin typeface="Ariel"/>
                        </a:rPr>
                        <a:t>$250.00</a:t>
                      </a:r>
                    </a:p>
                  </a:txBody>
                  <a:tcPr marT="0" marB="0">
                    <a:solidFill>
                      <a:srgbClr val="EDC2D9"/>
                    </a:solidFill>
                  </a:tcPr>
                </a:tc>
                <a:tc>
                  <a:txBody>
                    <a:bodyPr/>
                    <a:lstStyle/>
                    <a:p>
                      <a:pPr algn="ctr"/>
                      <a:r>
                        <a:rPr sz="1100" b="1">
                          <a:solidFill>
                            <a:srgbClr val="6D6E71"/>
                          </a:solidFill>
                          <a:latin typeface="Ariel"/>
                        </a:rPr>
                        <a:t>$10.00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6"/>
                  </a:ext>
                </a:extLst>
              </a:tr>
              <a:tr h="35169">
                <a:tc>
                  <a:txBody>
                    <a:bodyPr/>
                    <a:lstStyle/>
                    <a:p>
                      <a:pPr algn="ctr"/>
                      <a:r>
                        <a:rPr sz="1100" b="1">
                          <a:solidFill>
                            <a:srgbClr val="6D6E71"/>
                          </a:solidFill>
                          <a:latin typeface="Ariel"/>
                        </a:rPr>
                        <a:t>LG Aristo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b="1">
                          <a:solidFill>
                            <a:srgbClr val="6D6E71"/>
                          </a:solidFill>
                          <a:latin typeface="Ariel"/>
                        </a:rPr>
                        <a:t>$150.00</a:t>
                      </a:r>
                    </a:p>
                  </a:txBody>
                  <a:tcPr marT="0" marB="0">
                    <a:solidFill>
                      <a:srgbClr val="EDC2D9"/>
                    </a:solidFill>
                  </a:tcPr>
                </a:tc>
                <a:tc>
                  <a:txBody>
                    <a:bodyPr/>
                    <a:lstStyle/>
                    <a:p>
                      <a:pPr algn="ctr"/>
                      <a:r>
                        <a:rPr sz="1100" b="1">
                          <a:solidFill>
                            <a:srgbClr val="6D6E71"/>
                          </a:solidFill>
                          <a:latin typeface="Ariel"/>
                        </a:rPr>
                        <a:t>$6.00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7"/>
                  </a:ext>
                </a:extLst>
              </a:tr>
              <a:tr h="35169">
                <a:tc>
                  <a:txBody>
                    <a:bodyPr/>
                    <a:lstStyle/>
                    <a:p>
                      <a:pPr algn="ctr"/>
                      <a:r>
                        <a:rPr sz="1100" b="1">
                          <a:solidFill>
                            <a:srgbClr val="6D6E71"/>
                          </a:solidFill>
                          <a:latin typeface="Ariel"/>
                        </a:rPr>
                        <a:t>HTC U11 Life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$12.00</a:t>
                      </a:r>
                    </a:p>
                  </a:txBody>
                  <a:tcPr marT="0" marB="0">
                    <a:solidFill>
                      <a:srgbClr val="EDC2D9"/>
                    </a:solidFill>
                  </a:tcPr>
                </a:tc>
                <a:tc>
                  <a:txBody>
                    <a:bodyPr/>
                    <a:lstStyle/>
                    <a:p>
                      <a:pPr algn="ctr"/>
                      <a:r>
                        <a:rPr sz="1100" b="1">
                          <a:solidFill>
                            <a:srgbClr val="6D6E71"/>
                          </a:solidFill>
                          <a:latin typeface="Ariel"/>
                        </a:rPr>
                        <a:t>$300.00</a:t>
                      </a:r>
                    </a:p>
                  </a:txBody>
                  <a:tcPr marT="0" marB="0">
                    <a:solidFill>
                      <a:srgbClr val="EDC2D9"/>
                    </a:solidFill>
                  </a:tcPr>
                </a:tc>
                <a:tc>
                  <a:txBody>
                    <a:bodyPr/>
                    <a:lstStyle/>
                    <a:p>
                      <a:pPr algn="ctr"/>
                      <a:r>
                        <a:rPr sz="1100" b="1">
                          <a:solidFill>
                            <a:srgbClr val="6D6E71"/>
                          </a:solidFill>
                          <a:latin typeface="Ariel"/>
                        </a:rPr>
                        <a:t>$12.00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18"/>
                  </a:ext>
                </a:extLst>
              </a:tr>
              <a:tr h="35169">
                <a:tc>
                  <a:txBody>
                    <a:bodyPr/>
                    <a:lstStyle/>
                    <a:p>
                      <a:pPr algn="ctr"/>
                      <a:r>
                        <a:rPr sz="1100" b="1">
                          <a:solidFill>
                            <a:srgbClr val="6D6E71"/>
                          </a:solidFill>
                          <a:latin typeface="Ariel"/>
                        </a:rPr>
                        <a:t>Moto Z2 Force Edition (64 GB)</a:t>
                      </a:r>
                    </a:p>
                  </a:txBody>
                  <a:tcPr marT="0" marB="0"/>
                </a:tc>
                <a:tc>
                  <a:txBody>
                    <a:bodyPr/>
                    <a:lstStyle/>
                    <a:p>
                      <a:pPr algn="ctr"/>
                      <a:r>
                        <a:rPr sz="1100" b="1">
                          <a:solidFill>
                            <a:srgbClr val="6D6E71"/>
                          </a:solidFill>
                          <a:latin typeface="Ariel"/>
                        </a:rPr>
                        <a:t>$31.50</a:t>
                      </a:r>
                    </a:p>
                  </a:txBody>
                  <a:tcPr marT="0" marB="0">
                    <a:solidFill>
                      <a:srgbClr val="F6E7E7"/>
                    </a:solidFill>
                  </a:tcPr>
                </a:tc>
                <a:tc>
                  <a:txBody>
                    <a:bodyPr/>
                    <a:lstStyle/>
                    <a:p>
                      <a:pPr algn="ctr"/>
                      <a:r>
                        <a:rPr sz="1100" b="1">
                          <a:solidFill>
                            <a:srgbClr val="6D6E71"/>
                          </a:solidFill>
                          <a:latin typeface="Ariel"/>
                        </a:rPr>
                        <a:t>$756.00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$25.63</a:t>
                      </a:r>
                    </a:p>
                  </a:txBody>
                  <a:tcPr marT="0" marB="0">
                    <a:solidFill>
                      <a:srgbClr val="99CCFF"/>
                    </a:solidFill>
                  </a:tcPr>
                </a:tc>
                <a:tc>
                  <a:txBody>
                    <a:bodyPr/>
                    <a:lstStyle/>
                    <a:p>
                      <a:pPr algn="ctr"/>
                      <a:r>
                        <a:rPr sz="1100" b="1">
                          <a:solidFill>
                            <a:srgbClr val="6D6E71"/>
                          </a:solidFill>
                          <a:latin typeface="Ariel"/>
                        </a:rPr>
                        <a:t>$614.99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$15.00</a:t>
                      </a:r>
                    </a:p>
                  </a:txBody>
                  <a:tcPr marT="0" marB="0">
                    <a:solidFill>
                      <a:srgbClr val="EDC2D9"/>
                    </a:solidFill>
                  </a:tcPr>
                </a:tc>
                <a:tc>
                  <a:txBody>
                    <a:bodyPr/>
                    <a:lstStyle/>
                    <a:p>
                      <a:pPr algn="ctr"/>
                      <a:r>
                        <a:rPr sz="1100" b="1">
                          <a:solidFill>
                            <a:srgbClr val="6D6E71"/>
                          </a:solidFill>
                          <a:latin typeface="Ariel"/>
                        </a:rPr>
                        <a:t>$375.00</a:t>
                      </a:r>
                    </a:p>
                  </a:txBody>
                  <a:tcPr marT="0" marB="0">
                    <a:solidFill>
                      <a:srgbClr val="EDC2D9"/>
                    </a:solidFill>
                  </a:tcPr>
                </a:tc>
                <a:tc>
                  <a:txBody>
                    <a:bodyPr/>
                    <a:lstStyle/>
                    <a:p>
                      <a:pPr algn="ctr"/>
                      <a:r>
                        <a:rPr sz="1100" b="1">
                          <a:solidFill>
                            <a:srgbClr val="6D6E71"/>
                          </a:solidFill>
                          <a:latin typeface="Ariel"/>
                        </a:rPr>
                        <a:t>$15.00</a:t>
                      </a:r>
                    </a:p>
                  </a:txBody>
                  <a:tcPr marT="0" marB="0">
                    <a:solidFill>
                      <a:srgbClr val="EDC2D9"/>
                    </a:solidFill>
                  </a:tcPr>
                </a:tc>
                <a:tc>
                  <a:txBody>
                    <a:bodyPr/>
                    <a:lstStyle/>
                    <a:p>
                      <a:pPr algn="ctr"/>
                      <a:r>
                        <a:rPr sz="1100" b="1">
                          <a:solidFill>
                            <a:srgbClr val="6D6E71"/>
                          </a:solidFill>
                          <a:latin typeface="Ariel"/>
                        </a:rPr>
                        <a:t>$16.50</a:t>
                      </a:r>
                    </a:p>
                  </a:txBody>
                  <a:tcPr marT="0" marB="0">
                    <a:solidFill>
                      <a:srgbClr val="B3DAB4"/>
                    </a:solidFill>
                  </a:tcPr>
                </a:tc>
                <a:tc>
                  <a:txBody>
                    <a:bodyPr/>
                    <a:lstStyle/>
                    <a:p>
                      <a:pPr algn="ctr"/>
                      <a:r>
                        <a:rPr sz="1100" b="1">
                          <a:solidFill>
                            <a:srgbClr val="6D6E71"/>
                          </a:solidFill>
                          <a:latin typeface="Ariel"/>
                        </a:rPr>
                        <a:t>$792.00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19"/>
                  </a:ext>
                </a:extLst>
              </a:tr>
              <a:tr h="35169">
                <a:tc>
                  <a:txBody>
                    <a:bodyPr/>
                    <a:lstStyle/>
                    <a:p>
                      <a:pPr algn="ctr"/>
                      <a:r>
                        <a:rPr sz="1100" b="1">
                          <a:solidFill>
                            <a:srgbClr val="6D6E71"/>
                          </a:solidFill>
                          <a:latin typeface="Ariel"/>
                        </a:rPr>
                        <a:t>Moto E4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b="1">
                          <a:solidFill>
                            <a:srgbClr val="6D6E71"/>
                          </a:solidFill>
                          <a:latin typeface="Ariel"/>
                        </a:rPr>
                        <a:t>$175.00</a:t>
                      </a:r>
                    </a:p>
                  </a:txBody>
                  <a:tcPr marT="0" marB="0">
                    <a:solidFill>
                      <a:srgbClr val="EDC2D9"/>
                    </a:solidFill>
                  </a:tcPr>
                </a:tc>
                <a:tc>
                  <a:txBody>
                    <a:bodyPr/>
                    <a:lstStyle/>
                    <a:p>
                      <a:pPr algn="ctr"/>
                      <a:r>
                        <a:rPr sz="1100" b="1">
                          <a:solidFill>
                            <a:srgbClr val="6D6E71"/>
                          </a:solidFill>
                          <a:latin typeface="Ariel"/>
                        </a:rPr>
                        <a:t>$7.00</a:t>
                      </a:r>
                    </a:p>
                  </a:txBody>
                  <a:tcPr marT="0" marB="0">
                    <a:solidFill>
                      <a:srgbClr val="EDC2D9"/>
                    </a:solidFill>
                  </a:tcPr>
                </a:tc>
                <a:tc>
                  <a:txBody>
                    <a:bodyPr/>
                    <a:lstStyle/>
                    <a:p>
                      <a:pPr algn="ctr"/>
                      <a:r>
                        <a:rPr sz="1100" b="1">
                          <a:solidFill>
                            <a:srgbClr val="6D6E71"/>
                          </a:solidFill>
                          <a:latin typeface="Ariel"/>
                        </a:rPr>
                        <a:t>$6.05</a:t>
                      </a:r>
                    </a:p>
                  </a:txBody>
                  <a:tcPr marT="0" marB="0">
                    <a:solidFill>
                      <a:srgbClr val="B3DAB4"/>
                    </a:solidFill>
                  </a:tcPr>
                </a:tc>
                <a:tc>
                  <a:txBody>
                    <a:bodyPr/>
                    <a:lstStyle/>
                    <a:p>
                      <a:pPr algn="ctr"/>
                      <a:r>
                        <a:rPr sz="1100" b="1">
                          <a:solidFill>
                            <a:srgbClr val="6D6E71"/>
                          </a:solidFill>
                          <a:latin typeface="Ariel"/>
                        </a:rPr>
                        <a:t>$145.00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0"/>
                  </a:ext>
                </a:extLst>
              </a:tr>
              <a:tr h="35169">
                <a:tc>
                  <a:txBody>
                    <a:bodyPr/>
                    <a:lstStyle/>
                    <a:p>
                      <a:pPr algn="ctr"/>
                      <a:r>
                        <a:rPr sz="1100" b="1">
                          <a:solidFill>
                            <a:srgbClr val="6D6E71"/>
                          </a:solidFill>
                          <a:latin typeface="Ariel"/>
                        </a:rPr>
                        <a:t>Coolpad Defiant (8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$4.00</a:t>
                      </a:r>
                    </a:p>
                  </a:txBody>
                  <a:tcPr marT="0" marB="0">
                    <a:solidFill>
                      <a:srgbClr val="EDC2D9"/>
                    </a:solidFill>
                  </a:tcPr>
                </a:tc>
                <a:tc>
                  <a:txBody>
                    <a:bodyPr/>
                    <a:lstStyle/>
                    <a:p>
                      <a:pPr algn="ctr"/>
                      <a:r>
                        <a:rPr sz="1100" b="1">
                          <a:solidFill>
                            <a:srgbClr val="6D6E71"/>
                          </a:solidFill>
                          <a:latin typeface="Ariel"/>
                        </a:rPr>
                        <a:t>$100.00</a:t>
                      </a:r>
                    </a:p>
                  </a:txBody>
                  <a:tcPr marT="0" marB="0">
                    <a:solidFill>
                      <a:srgbClr val="EDC2D9"/>
                    </a:solidFill>
                  </a:tcPr>
                </a:tc>
                <a:tc>
                  <a:txBody>
                    <a:bodyPr/>
                    <a:lstStyle/>
                    <a:p>
                      <a:pPr algn="ctr"/>
                      <a:r>
                        <a:rPr sz="1100" b="1">
                          <a:solidFill>
                            <a:srgbClr val="6D6E71"/>
                          </a:solidFill>
                          <a:latin typeface="Ariel"/>
                        </a:rPr>
                        <a:t>$4.00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1"/>
                  </a:ext>
                </a:extLst>
              </a:tr>
              <a:tr h="35169">
                <a:tc>
                  <a:txBody>
                    <a:bodyPr/>
                    <a:lstStyle/>
                    <a:p>
                      <a:pPr algn="ctr"/>
                      <a:r>
                        <a:rPr sz="1100" b="1">
                          <a:solidFill>
                            <a:srgbClr val="6D6E71"/>
                          </a:solidFill>
                          <a:latin typeface="Ariel"/>
                        </a:rPr>
                        <a:t>LG K30 (32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FF0000"/>
                          </a:solidFill>
                          <a:latin typeface="Ariel"/>
                        </a:rPr>
                        <a:t>$9.00</a:t>
                      </a:r>
                    </a:p>
                  </a:txBody>
                  <a:tcPr marT="0" marB="0">
                    <a:solidFill>
                      <a:srgbClr val="EDC2D9"/>
                    </a:solidFill>
                  </a:tcPr>
                </a:tc>
                <a:tc>
                  <a:txBody>
                    <a:bodyPr/>
                    <a:lstStyle/>
                    <a:p>
                      <a:pPr algn="ctr"/>
                      <a:r>
                        <a:rPr sz="1100" b="1">
                          <a:solidFill>
                            <a:srgbClr val="FF0000"/>
                          </a:solidFill>
                          <a:latin typeface="Ariel"/>
                        </a:rPr>
                        <a:t>$225.00</a:t>
                      </a:r>
                    </a:p>
                  </a:txBody>
                  <a:tcPr marT="0" marB="0">
                    <a:solidFill>
                      <a:srgbClr val="EDC2D9"/>
                    </a:solidFill>
                  </a:tcPr>
                </a:tc>
                <a:tc>
                  <a:txBody>
                    <a:bodyPr/>
                    <a:lstStyle/>
                    <a:p>
                      <a:pPr algn="ctr"/>
                      <a:r>
                        <a:rPr sz="1100" b="1">
                          <a:solidFill>
                            <a:srgbClr val="FF0000"/>
                          </a:solidFill>
                          <a:latin typeface="Ariel"/>
                        </a:rPr>
                        <a:t>$9.00</a:t>
                      </a:r>
                    </a:p>
                  </a:txBody>
                  <a:tcPr marT="0" marB="0">
                    <a:solidFill>
                      <a:srgbClr val="EDC2D9"/>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extLst>
                  <a:ext uri="{0D108BD9-81ED-4DB2-BD59-A6C34878D82A}">
                    <a16:rowId xmlns:a16="http://schemas.microsoft.com/office/drawing/2014/main" val="10022"/>
                  </a:ext>
                </a:extLst>
              </a:tr>
              <a:tr h="35169">
                <a:tc>
                  <a:txBody>
                    <a:bodyPr/>
                    <a:lstStyle/>
                    <a:p>
                      <a:pPr algn="ctr"/>
                      <a:r>
                        <a:rPr sz="1100" b="1">
                          <a:solidFill>
                            <a:srgbClr val="6D6E71"/>
                          </a:solidFill>
                          <a:latin typeface="Ariel"/>
                        </a:rPr>
                        <a:t>LG V30+ (128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$12.00</a:t>
                      </a:r>
                    </a:p>
                  </a:txBody>
                  <a:tcPr marT="0" marB="0">
                    <a:solidFill>
                      <a:srgbClr val="B3DAB4"/>
                    </a:solidFill>
                  </a:tcPr>
                </a:tc>
                <a:tc>
                  <a:txBody>
                    <a:bodyPr/>
                    <a:lstStyle/>
                    <a:p>
                      <a:pPr algn="ctr"/>
                      <a:r>
                        <a:rPr sz="1100" b="1">
                          <a:solidFill>
                            <a:srgbClr val="6D6E71"/>
                          </a:solidFill>
                          <a:latin typeface="Ariel"/>
                        </a:rPr>
                        <a:t>$912.00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3"/>
                  </a:ext>
                </a:extLst>
              </a:tr>
              <a:tr h="35169">
                <a:tc>
                  <a:txBody>
                    <a:bodyPr/>
                    <a:lstStyle/>
                    <a:p>
                      <a:pPr algn="ctr"/>
                      <a:r>
                        <a:rPr sz="1100" b="1">
                          <a:solidFill>
                            <a:srgbClr val="6D6E71"/>
                          </a:solidFill>
                          <a:latin typeface="Ariel"/>
                        </a:rPr>
                        <a:t>LG G6 (32 GB)</a:t>
                      </a:r>
                    </a:p>
                  </a:txBody>
                  <a:tcPr marT="0" marB="0"/>
                </a:tc>
                <a:tc>
                  <a:txBody>
                    <a:bodyPr/>
                    <a:lstStyle/>
                    <a:p>
                      <a:pPr algn="ctr"/>
                      <a:r>
                        <a:rPr sz="1100" b="1">
                          <a:solidFill>
                            <a:srgbClr val="6D6E71"/>
                          </a:solidFill>
                          <a:latin typeface="Ariel"/>
                        </a:rPr>
                        <a:t>$28.00</a:t>
                      </a:r>
                    </a:p>
                  </a:txBody>
                  <a:tcPr marT="0" marB="0">
                    <a:solidFill>
                      <a:srgbClr val="F6E7E7"/>
                    </a:solidFill>
                  </a:tcPr>
                </a:tc>
                <a:tc>
                  <a:txBody>
                    <a:bodyPr/>
                    <a:lstStyle/>
                    <a:p>
                      <a:pPr algn="ctr"/>
                      <a:r>
                        <a:rPr sz="1100" b="1">
                          <a:solidFill>
                            <a:srgbClr val="6D6E71"/>
                          </a:solidFill>
                          <a:latin typeface="Ariel"/>
                        </a:rPr>
                        <a:t>$672.00</a:t>
                      </a:r>
                    </a:p>
                  </a:txBody>
                  <a:tcPr marT="0" marB="0">
                    <a:solidFill>
                      <a:srgbClr val="F6E7E7"/>
                    </a:solidFill>
                  </a:tcPr>
                </a:tc>
                <a:tc>
                  <a:txBody>
                    <a:bodyPr/>
                    <a:lstStyle/>
                    <a:p>
                      <a:pPr algn="ctr"/>
                      <a:r>
                        <a:rPr sz="1100" b="1">
                          <a:solidFill>
                            <a:srgbClr val="6D6E71"/>
                          </a:solidFill>
                          <a:latin typeface="Ariel"/>
                        </a:rPr>
                        <a:t>NA</a:t>
                      </a:r>
                    </a:p>
                  </a:txBody>
                  <a:tcPr marT="0" marB="0">
                    <a:solidFill>
                      <a:srgbClr val="F6E7E7"/>
                    </a:solidFill>
                  </a:tcPr>
                </a:tc>
                <a:tc>
                  <a:txBody>
                    <a:bodyPr/>
                    <a:lstStyle/>
                    <a:p>
                      <a:pPr algn="ctr"/>
                      <a:r>
                        <a:rPr sz="1100" b="1">
                          <a:solidFill>
                            <a:srgbClr val="6D6E71"/>
                          </a:solidFill>
                          <a:latin typeface="Ariel"/>
                        </a:rPr>
                        <a:t>$24.38</a:t>
                      </a:r>
                    </a:p>
                  </a:txBody>
                  <a:tcPr marT="0" marB="0">
                    <a:solidFill>
                      <a:srgbClr val="99CCFF"/>
                    </a:solidFill>
                  </a:tcPr>
                </a:tc>
                <a:tc>
                  <a:txBody>
                    <a:bodyPr/>
                    <a:lstStyle/>
                    <a:p>
                      <a:pPr algn="ctr"/>
                      <a:r>
                        <a:rPr sz="1100" b="1">
                          <a:solidFill>
                            <a:srgbClr val="6D6E71"/>
                          </a:solidFill>
                          <a:latin typeface="Ariel"/>
                        </a:rPr>
                        <a:t>$584.99</a:t>
                      </a:r>
                    </a:p>
                  </a:txBody>
                  <a:tcPr marT="0" marB="0">
                    <a:solidFill>
                      <a:srgbClr val="99CCFF"/>
                    </a:solidFill>
                  </a:tcPr>
                </a:tc>
                <a:tc>
                  <a:txBody>
                    <a:bodyPr/>
                    <a:lstStyle/>
                    <a:p>
                      <a:pPr algn="ctr"/>
                      <a:r>
                        <a:rPr sz="1100" b="1">
                          <a:solidFill>
                            <a:srgbClr val="6D6E71"/>
                          </a:solidFill>
                          <a:latin typeface="Ariel"/>
                        </a:rPr>
                        <a:t>NA</a:t>
                      </a:r>
                    </a:p>
                  </a:txBody>
                  <a:tcPr marT="0" marB="0">
                    <a:solidFill>
                      <a:srgbClr val="99CCFF"/>
                    </a:solidFill>
                  </a:tcPr>
                </a:tc>
                <a:tc>
                  <a:txBody>
                    <a:bodyPr/>
                    <a:lstStyle/>
                    <a:p>
                      <a:pPr algn="ctr"/>
                      <a:r>
                        <a:rPr sz="1100" b="1">
                          <a:solidFill>
                            <a:srgbClr val="6D6E71"/>
                          </a:solidFill>
                          <a:latin typeface="Ariel"/>
                        </a:rPr>
                        <a:t>$19.00</a:t>
                      </a:r>
                    </a:p>
                  </a:txBody>
                  <a:tcPr marT="0" marB="0">
                    <a:solidFill>
                      <a:srgbClr val="EDC2D9"/>
                    </a:solidFill>
                  </a:tcPr>
                </a:tc>
                <a:tc>
                  <a:txBody>
                    <a:bodyPr/>
                    <a:lstStyle/>
                    <a:p>
                      <a:pPr algn="ctr"/>
                      <a:r>
                        <a:rPr sz="1100" b="1">
                          <a:solidFill>
                            <a:srgbClr val="6D6E71"/>
                          </a:solidFill>
                          <a:latin typeface="Ariel"/>
                        </a:rPr>
                        <a:t>$456.00</a:t>
                      </a:r>
                    </a:p>
                  </a:txBody>
                  <a:tcPr marT="0" marB="0">
                    <a:solidFill>
                      <a:srgbClr val="EDC2D9"/>
                    </a:solidFill>
                  </a:tcPr>
                </a:tc>
                <a:tc>
                  <a:txBody>
                    <a:bodyPr/>
                    <a:lstStyle/>
                    <a:p>
                      <a:pPr algn="ctr"/>
                      <a:r>
                        <a:rPr sz="1100" b="1">
                          <a:solidFill>
                            <a:srgbClr val="6D6E71"/>
                          </a:solidFill>
                          <a:latin typeface="Ariel"/>
                        </a:rPr>
                        <a:t>NA</a:t>
                      </a:r>
                    </a:p>
                  </a:txBody>
                  <a:tcPr marT="0" marB="0">
                    <a:solidFill>
                      <a:srgbClr val="EDC2D9"/>
                    </a:solidFill>
                  </a:tcPr>
                </a:tc>
                <a:tc>
                  <a:txBody>
                    <a:bodyPr/>
                    <a:lstStyle/>
                    <a:p>
                      <a:pPr algn="ctr"/>
                      <a:r>
                        <a:rPr sz="1100" b="1">
                          <a:solidFill>
                            <a:srgbClr val="6D6E71"/>
                          </a:solidFill>
                          <a:latin typeface="Ariel"/>
                        </a:rPr>
                        <a:t>$6.00</a:t>
                      </a:r>
                    </a:p>
                  </a:txBody>
                  <a:tcPr marT="0" marB="0">
                    <a:solidFill>
                      <a:srgbClr val="B3DAB4"/>
                    </a:solidFill>
                  </a:tcPr>
                </a:tc>
                <a:tc>
                  <a:txBody>
                    <a:bodyPr/>
                    <a:lstStyle/>
                    <a:p>
                      <a:pPr algn="ctr"/>
                      <a:r>
                        <a:rPr sz="1100" b="1">
                          <a:solidFill>
                            <a:srgbClr val="6D6E71"/>
                          </a:solidFill>
                          <a:latin typeface="Ariel"/>
                        </a:rPr>
                        <a:t>$480.00</a:t>
                      </a:r>
                    </a:p>
                  </a:txBody>
                  <a:tcPr marT="0" marB="0">
                    <a:solidFill>
                      <a:srgbClr val="B3DAB4"/>
                    </a:solidFill>
                  </a:tcPr>
                </a:tc>
                <a:tc>
                  <a:txBody>
                    <a:bodyPr/>
                    <a:lstStyle/>
                    <a:p>
                      <a:pPr algn="ctr"/>
                      <a:r>
                        <a:rPr sz="1100" b="1">
                          <a:solidFill>
                            <a:srgbClr val="6D6E71"/>
                          </a:solidFill>
                          <a:latin typeface="Ariel"/>
                        </a:rPr>
                        <a:t>NA</a:t>
                      </a:r>
                    </a:p>
                  </a:txBody>
                  <a:tcPr marT="0" marB="0">
                    <a:solidFill>
                      <a:srgbClr val="B3DAB4"/>
                    </a:solidFill>
                  </a:tcPr>
                </a:tc>
                <a:extLst>
                  <a:ext uri="{0D108BD9-81ED-4DB2-BD59-A6C34878D82A}">
                    <a16:rowId xmlns:a16="http://schemas.microsoft.com/office/drawing/2014/main" val="10024"/>
                  </a:ext>
                </a:extLst>
              </a:tr>
              <a:tr h="35175">
                <a:tc>
                  <a:txBody>
                    <a:bodyPr/>
                    <a:lstStyle/>
                    <a:p>
                      <a:pPr algn="ctr"/>
                      <a:r>
                        <a:rPr sz="1100" b="1">
                          <a:solidFill>
                            <a:srgbClr val="6D6E71"/>
                          </a:solidFill>
                          <a:latin typeface="Ariel"/>
                        </a:rPr>
                        <a:t>LG Stylo 3 (16 GB)</a:t>
                      </a:r>
                    </a:p>
                  </a:txBody>
                  <a:tcPr marT="0" marB="0"/>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a:latin typeface="Ariel"/>
                        </a:rPr>
                        <a:t> </a:t>
                      </a:r>
                    </a:p>
                  </a:txBody>
                  <a:tcPr marT="0" marB="0">
                    <a:solidFill>
                      <a:srgbClr val="BFBFBF"/>
                    </a:solidFill>
                  </a:tcPr>
                </a:tc>
                <a:tc>
                  <a:txBody>
                    <a:bodyPr/>
                    <a:lstStyle/>
                    <a:p>
                      <a:pPr algn="ctr"/>
                      <a:r>
                        <a:rPr sz="1100" b="1">
                          <a:solidFill>
                            <a:srgbClr val="6D6E71"/>
                          </a:solidFill>
                          <a:latin typeface="Ariel"/>
                        </a:rPr>
                        <a:t>$10.00</a:t>
                      </a:r>
                    </a:p>
                  </a:txBody>
                  <a:tcPr marT="0" marB="0">
                    <a:solidFill>
                      <a:srgbClr val="B3DAB4"/>
                    </a:solidFill>
                  </a:tcPr>
                </a:tc>
                <a:tc>
                  <a:txBody>
                    <a:bodyPr/>
                    <a:lstStyle/>
                    <a:p>
                      <a:pPr algn="ctr"/>
                      <a:r>
                        <a:rPr sz="1100" b="1">
                          <a:solidFill>
                            <a:srgbClr val="6D6E71"/>
                          </a:solidFill>
                          <a:latin typeface="Ariel"/>
                        </a:rPr>
                        <a:t>$270.00</a:t>
                      </a:r>
                    </a:p>
                  </a:txBody>
                  <a:tcPr marT="0" marB="0">
                    <a:solidFill>
                      <a:srgbClr val="B3DAB4"/>
                    </a:solidFill>
                  </a:tcPr>
                </a:tc>
                <a:tc>
                  <a:txBody>
                    <a:bodyPr/>
                    <a:lstStyle/>
                    <a:p>
                      <a:pPr algn="ctr"/>
                      <a:r>
                        <a:rPr sz="1100" b="1">
                          <a:solidFill>
                            <a:srgbClr val="6D6E71"/>
                          </a:solidFill>
                          <a:latin typeface="Ariel"/>
                        </a:rPr>
                        <a:t>$30.00</a:t>
                      </a:r>
                    </a:p>
                  </a:txBody>
                  <a:tcPr marT="0" marB="0">
                    <a:solidFill>
                      <a:srgbClr val="B3DAB4"/>
                    </a:solidFill>
                  </a:tcPr>
                </a:tc>
                <a:extLst>
                  <a:ext uri="{0D108BD9-81ED-4DB2-BD59-A6C34878D82A}">
                    <a16:rowId xmlns:a16="http://schemas.microsoft.com/office/drawing/2014/main" val="10025"/>
                  </a:ext>
                </a:extLst>
              </a:tr>
            </a:tbl>
          </a:graphicData>
        </a:graphic>
      </p:graphicFrame>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graphicFrame>
        <p:nvGraphicFramePr>
          <p:cNvPr id="2" name="Table 1"/>
          <p:cNvGraphicFramePr>
            <a:graphicFrameLocks noGrp="1"/>
          </p:cNvGraphicFramePr>
          <p:nvPr/>
        </p:nvGraphicFramePr>
        <p:xfrm>
          <a:off x="594360" y="1600200"/>
          <a:ext cx="10954512" cy="44196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2167128">
                  <a:extLst>
                    <a:ext uri="{9D8B030D-6E8A-4147-A177-3AD203B41FA5}">
                      <a16:colId xmlns:a16="http://schemas.microsoft.com/office/drawing/2014/main" val="20001"/>
                    </a:ext>
                  </a:extLst>
                </a:gridCol>
                <a:gridCol w="2167128">
                  <a:extLst>
                    <a:ext uri="{9D8B030D-6E8A-4147-A177-3AD203B41FA5}">
                      <a16:colId xmlns:a16="http://schemas.microsoft.com/office/drawing/2014/main" val="20002"/>
                    </a:ext>
                  </a:extLst>
                </a:gridCol>
                <a:gridCol w="2167128">
                  <a:extLst>
                    <a:ext uri="{9D8B030D-6E8A-4147-A177-3AD203B41FA5}">
                      <a16:colId xmlns:a16="http://schemas.microsoft.com/office/drawing/2014/main" val="20003"/>
                    </a:ext>
                  </a:extLst>
                </a:gridCol>
                <a:gridCol w="2167128">
                  <a:extLst>
                    <a:ext uri="{9D8B030D-6E8A-4147-A177-3AD203B41FA5}">
                      <a16:colId xmlns:a16="http://schemas.microsoft.com/office/drawing/2014/main" val="20004"/>
                    </a:ext>
                  </a:extLst>
                </a:gridCol>
              </a:tblGrid>
              <a:tr h="0">
                <a:tc>
                  <a:txBody>
                    <a:bodyPr/>
                    <a:lstStyle/>
                    <a:p>
                      <a:pPr algn="ctr"/>
                      <a:r>
                        <a:rPr sz="1000" b="1">
                          <a:solidFill>
                            <a:srgbClr val="FFFFFF"/>
                          </a:solidFill>
                          <a:latin typeface="Ariel"/>
                        </a:rPr>
                        <a:t>Devices</a:t>
                      </a:r>
                    </a:p>
                  </a:txBody>
                  <a:tcPr>
                    <a:solidFill>
                      <a:srgbClr val="FF0000"/>
                    </a:solidFill>
                  </a:tcPr>
                </a:tc>
                <a:tc>
                  <a:txBody>
                    <a:bodyPr/>
                    <a:lstStyle/>
                    <a:p>
                      <a:pPr algn="ctr"/>
                      <a:r>
                        <a:rPr sz="1000" b="1">
                          <a:solidFill>
                            <a:srgbClr val="FFFFFF"/>
                          </a:solidFill>
                          <a:latin typeface="Ariel"/>
                        </a:rPr>
                        <a:t>Retail Price</a:t>
                      </a:r>
                    </a:p>
                  </a:txBody>
                  <a:tcPr>
                    <a:solidFill>
                      <a:srgbClr val="FF0000"/>
                    </a:solidFill>
                  </a:tcPr>
                </a:tc>
                <a:tc>
                  <a:txBody>
                    <a:bodyPr/>
                    <a:lstStyle/>
                    <a:p>
                      <a:pPr algn="ctr"/>
                      <a:r>
                        <a:rPr sz="1000" b="1">
                          <a:solidFill>
                            <a:srgbClr val="FFFFFF"/>
                          </a:solidFill>
                          <a:latin typeface="Ariel"/>
                        </a:rPr>
                        <a:t>Retail Price</a:t>
                      </a:r>
                    </a:p>
                  </a:txBody>
                  <a:tcPr>
                    <a:solidFill>
                      <a:srgbClr val="0070C0"/>
                    </a:solidFill>
                  </a:tcPr>
                </a:tc>
                <a:tc>
                  <a:txBody>
                    <a:bodyPr/>
                    <a:lstStyle/>
                    <a:p>
                      <a:pPr algn="ctr"/>
                      <a:r>
                        <a:rPr sz="1000" b="1">
                          <a:solidFill>
                            <a:srgbClr val="FFFFFF"/>
                          </a:solidFill>
                          <a:latin typeface="Ariel"/>
                        </a:rPr>
                        <a:t>Retail Price</a:t>
                      </a:r>
                    </a:p>
                  </a:txBody>
                  <a:tcPr>
                    <a:solidFill>
                      <a:srgbClr val="F46E37"/>
                    </a:solidFill>
                  </a:tcPr>
                </a:tc>
                <a:tc>
                  <a:txBody>
                    <a:bodyPr/>
                    <a:lstStyle/>
                    <a:p>
                      <a:pPr algn="ctr"/>
                      <a:r>
                        <a:rPr sz="1000" b="1">
                          <a:solidFill>
                            <a:srgbClr val="FFFFFF"/>
                          </a:solidFill>
                          <a:latin typeface="Ariel"/>
                        </a:rPr>
                        <a:t>Retail Price</a:t>
                      </a:r>
                    </a:p>
                  </a:txBody>
                  <a:tcPr>
                    <a:solidFill>
                      <a:srgbClr val="92D050"/>
                    </a:solidFill>
                  </a:tcPr>
                </a:tc>
                <a:extLst>
                  <a:ext uri="{0D108BD9-81ED-4DB2-BD59-A6C34878D82A}">
                    <a16:rowId xmlns:a16="http://schemas.microsoft.com/office/drawing/2014/main" val="10000"/>
                  </a:ext>
                </a:extLst>
              </a:tr>
              <a:tr h="38100">
                <a:tc>
                  <a:txBody>
                    <a:bodyPr/>
                    <a:lstStyle/>
                    <a:p>
                      <a:pPr algn="ctr"/>
                      <a:r>
                        <a:rPr sz="1100" b="1">
                          <a:solidFill>
                            <a:srgbClr val="6D6E71"/>
                          </a:solidFill>
                          <a:latin typeface="Ariel"/>
                        </a:rPr>
                        <a:t>iPhone 6 (32 GB)</a:t>
                      </a:r>
                    </a:p>
                  </a:txBody>
                  <a:tcPr marT="0" marB="0"/>
                </a:tc>
                <a:tc>
                  <a:txBody>
                    <a:bodyPr/>
                    <a:lstStyle/>
                    <a:p>
                      <a:pPr algn="ctr"/>
                      <a:r>
                        <a:rPr sz="1100" b="1">
                          <a:solidFill>
                            <a:srgbClr val="6D6E71"/>
                          </a:solidFill>
                        </a:rPr>
                        <a:t>$199.99</a:t>
                      </a:r>
                    </a:p>
                  </a:txBody>
                  <a:tcPr marT="0" marB="0">
                    <a:solidFill>
                      <a:srgbClr val="F6E7E7"/>
                    </a:solidFill>
                  </a:tcPr>
                </a:tc>
                <a:tc>
                  <a:txBody>
                    <a:bodyPr/>
                    <a:lstStyle/>
                    <a:p>
                      <a:pPr algn="ctr"/>
                      <a:r>
                        <a:rPr sz="1100" b="1">
                          <a:solidFill>
                            <a:srgbClr val="6D6E71"/>
                          </a:solidFill>
                        </a:rPr>
                        <a:t>$244.99</a:t>
                      </a:r>
                    </a:p>
                  </a:txBody>
                  <a:tcPr marT="0" marB="0">
                    <a:solidFill>
                      <a:srgbClr val="99CCFF"/>
                    </a:solidFill>
                  </a:tcPr>
                </a:tc>
                <a:tc>
                  <a:txBody>
                    <a:bodyPr/>
                    <a:lstStyle/>
                    <a:p>
                      <a:pPr algn="ctr"/>
                      <a:r>
                        <a:t> </a:t>
                      </a:r>
                    </a:p>
                  </a:txBody>
                  <a:tcPr marT="0" marB="0">
                    <a:solidFill>
                      <a:srgbClr val="BFBFBF"/>
                    </a:solidFill>
                  </a:tcPr>
                </a:tc>
                <a:tc>
                  <a:txBody>
                    <a:bodyPr/>
                    <a:lstStyle/>
                    <a:p>
                      <a:pPr algn="ctr"/>
                      <a:r>
                        <a:rPr sz="1100" b="1">
                          <a:solidFill>
                            <a:srgbClr val="6D6E71"/>
                          </a:solidFill>
                        </a:rPr>
                        <a:t>$199.99</a:t>
                      </a:r>
                    </a:p>
                  </a:txBody>
                  <a:tcPr marT="0" marB="0">
                    <a:solidFill>
                      <a:srgbClr val="CDEBDE"/>
                    </a:solidFill>
                  </a:tcPr>
                </a:tc>
                <a:extLst>
                  <a:ext uri="{0D108BD9-81ED-4DB2-BD59-A6C34878D82A}">
                    <a16:rowId xmlns:a16="http://schemas.microsoft.com/office/drawing/2014/main" val="10001"/>
                  </a:ext>
                </a:extLst>
              </a:tr>
              <a:tr h="38100">
                <a:tc>
                  <a:txBody>
                    <a:bodyPr/>
                    <a:lstStyle/>
                    <a:p>
                      <a:pPr algn="ctr"/>
                      <a:r>
                        <a:rPr sz="1100" b="1">
                          <a:solidFill>
                            <a:srgbClr val="6D6E71"/>
                          </a:solidFill>
                          <a:latin typeface="Ariel"/>
                        </a:rPr>
                        <a:t>iPhone SE Silver (32 GB)</a:t>
                      </a:r>
                    </a:p>
                  </a:txBody>
                  <a:tcPr marT="0" marB="0"/>
                </a:tc>
                <a:tc>
                  <a:txBody>
                    <a:bodyPr/>
                    <a:lstStyle/>
                    <a:p>
                      <a:pPr algn="ctr"/>
                      <a:r>
                        <a:rPr sz="1100" b="1">
                          <a:solidFill>
                            <a:srgbClr val="6D6E71"/>
                          </a:solidFill>
                        </a:rPr>
                        <a:t>$159.99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02"/>
                  </a:ext>
                </a:extLst>
              </a:tr>
              <a:tr h="38100">
                <a:tc>
                  <a:txBody>
                    <a:bodyPr/>
                    <a:lstStyle/>
                    <a:p>
                      <a:pPr algn="ctr"/>
                      <a:r>
                        <a:rPr sz="1100" b="1">
                          <a:solidFill>
                            <a:srgbClr val="6D6E71"/>
                          </a:solidFill>
                          <a:latin typeface="Ariel"/>
                        </a:rPr>
                        <a:t>iPhone 6s (32 GB)</a:t>
                      </a:r>
                    </a:p>
                  </a:txBody>
                  <a:tcPr marT="0" marB="0"/>
                </a:tc>
                <a:tc>
                  <a:txBody>
                    <a:bodyPr/>
                    <a:lstStyle/>
                    <a:p>
                      <a:pPr algn="ctr"/>
                      <a:r>
                        <a:rPr sz="1100" b="1">
                          <a:solidFill>
                            <a:srgbClr val="6D6E71"/>
                          </a:solidFill>
                        </a:rPr>
                        <a:t>$449.99</a:t>
                      </a:r>
                    </a:p>
                  </a:txBody>
                  <a:tcPr marT="0" marB="0">
                    <a:solidFill>
                      <a:srgbClr val="F6E7E7"/>
                    </a:solidFill>
                  </a:tcPr>
                </a:tc>
                <a:tc>
                  <a:txBody>
                    <a:bodyPr/>
                    <a:lstStyle/>
                    <a:p>
                      <a:pPr algn="ctr"/>
                      <a:r>
                        <a:rPr sz="1100" b="1">
                          <a:solidFill>
                            <a:srgbClr val="6D6E71"/>
                          </a:solidFill>
                        </a:rPr>
                        <a:t>$344.99</a:t>
                      </a:r>
                    </a:p>
                  </a:txBody>
                  <a:tcPr marT="0" marB="0">
                    <a:solidFill>
                      <a:srgbClr val="99CCFF"/>
                    </a:solidFill>
                  </a:tcPr>
                </a:tc>
                <a:tc>
                  <a:txBody>
                    <a:bodyPr/>
                    <a:lstStyle/>
                    <a:p>
                      <a:pPr algn="ctr"/>
                      <a:r>
                        <a:rPr sz="1100" b="1">
                          <a:solidFill>
                            <a:srgbClr val="6D6E71"/>
                          </a:solidFill>
                        </a:rPr>
                        <a:t>$399.00</a:t>
                      </a:r>
                    </a:p>
                  </a:txBody>
                  <a:tcPr marT="0" marB="0">
                    <a:solidFill>
                      <a:srgbClr val="FDE5A1"/>
                    </a:solidFill>
                  </a:tcPr>
                </a:tc>
                <a:tc>
                  <a:txBody>
                    <a:bodyPr/>
                    <a:lstStyle/>
                    <a:p>
                      <a:pPr algn="ctr"/>
                      <a:r>
                        <a:rPr sz="1100" b="1">
                          <a:solidFill>
                            <a:srgbClr val="6D6E71"/>
                          </a:solidFill>
                        </a:rPr>
                        <a:t>$299.99</a:t>
                      </a:r>
                    </a:p>
                  </a:txBody>
                  <a:tcPr marT="0" marB="0">
                    <a:solidFill>
                      <a:srgbClr val="CDEBDE"/>
                    </a:solidFill>
                  </a:tcPr>
                </a:tc>
                <a:extLst>
                  <a:ext uri="{0D108BD9-81ED-4DB2-BD59-A6C34878D82A}">
                    <a16:rowId xmlns:a16="http://schemas.microsoft.com/office/drawing/2014/main" val="10003"/>
                  </a:ext>
                </a:extLst>
              </a:tr>
              <a:tr h="38100">
                <a:tc>
                  <a:txBody>
                    <a:bodyPr/>
                    <a:lstStyle/>
                    <a:p>
                      <a:pPr algn="ctr"/>
                      <a:r>
                        <a:rPr sz="1100" b="1">
                          <a:solidFill>
                            <a:srgbClr val="6D6E71"/>
                          </a:solidFill>
                          <a:latin typeface="Ariel"/>
                        </a:rPr>
                        <a:t>iPhone 6s Plus (32 GB)</a:t>
                      </a:r>
                    </a:p>
                  </a:txBody>
                  <a:tcPr marT="0" marB="0"/>
                </a:tc>
                <a:tc>
                  <a:txBody>
                    <a:bodyPr/>
                    <a:lstStyle/>
                    <a:p>
                      <a:pPr algn="ctr"/>
                      <a:r>
                        <a:rPr sz="1100" b="1">
                          <a:solidFill>
                            <a:srgbClr val="6D6E71"/>
                          </a:solidFill>
                        </a:rPr>
                        <a:t>$549.99</a:t>
                      </a:r>
                    </a:p>
                  </a:txBody>
                  <a:tcPr marT="0" marB="0">
                    <a:solidFill>
                      <a:srgbClr val="F6E7E7"/>
                    </a:solidFill>
                  </a:tcPr>
                </a:tc>
                <a:tc>
                  <a:txBody>
                    <a:bodyPr/>
                    <a:lstStyle/>
                    <a:p>
                      <a:pPr algn="ctr"/>
                      <a:r>
                        <a:rPr sz="1100" b="1">
                          <a:solidFill>
                            <a:srgbClr val="FF0000"/>
                          </a:solidFill>
                        </a:rPr>
                        <a:t>$444.99</a:t>
                      </a:r>
                    </a:p>
                  </a:txBody>
                  <a:tcPr marT="0" marB="0">
                    <a:solidFill>
                      <a:srgbClr val="99CCFF"/>
                    </a:solidFill>
                  </a:tcPr>
                </a:tc>
                <a:tc>
                  <a:txBody>
                    <a:bodyPr/>
                    <a:lstStyle/>
                    <a:p>
                      <a:pPr algn="ctr"/>
                      <a:r>
                        <a:t> </a:t>
                      </a:r>
                    </a:p>
                  </a:txBody>
                  <a:tcPr marT="0" marB="0">
                    <a:solidFill>
                      <a:srgbClr val="BFBFBF"/>
                    </a:solidFill>
                  </a:tcPr>
                </a:tc>
                <a:tc>
                  <a:txBody>
                    <a:bodyPr/>
                    <a:lstStyle/>
                    <a:p>
                      <a:pPr algn="ctr"/>
                      <a:r>
                        <a:rPr sz="1100" b="1">
                          <a:solidFill>
                            <a:srgbClr val="6D6E71"/>
                          </a:solidFill>
                        </a:rPr>
                        <a:t>$399.99</a:t>
                      </a:r>
                    </a:p>
                  </a:txBody>
                  <a:tcPr marT="0" marB="0">
                    <a:solidFill>
                      <a:srgbClr val="CDEBDE"/>
                    </a:solidFill>
                  </a:tcPr>
                </a:tc>
                <a:extLst>
                  <a:ext uri="{0D108BD9-81ED-4DB2-BD59-A6C34878D82A}">
                    <a16:rowId xmlns:a16="http://schemas.microsoft.com/office/drawing/2014/main" val="10004"/>
                  </a:ext>
                </a:extLst>
              </a:tr>
              <a:tr h="38100">
                <a:tc>
                  <a:txBody>
                    <a:bodyPr/>
                    <a:lstStyle/>
                    <a:p>
                      <a:pPr algn="ctr"/>
                      <a:r>
                        <a:rPr sz="1100" b="1">
                          <a:solidFill>
                            <a:srgbClr val="6D6E71"/>
                          </a:solidFill>
                          <a:latin typeface="Ariel"/>
                        </a:rPr>
                        <a:t>iPhone SE (32 GB)</a:t>
                      </a:r>
                    </a:p>
                  </a:txBody>
                  <a:tcPr marT="0" marB="0"/>
                </a:tc>
                <a:tc>
                  <a:txBody>
                    <a:bodyPr/>
                    <a:lstStyle/>
                    <a:p>
                      <a:pPr algn="ctr"/>
                      <a:r>
                        <a:rPr sz="1100" b="1">
                          <a:solidFill>
                            <a:srgbClr val="6D6E71"/>
                          </a:solidFill>
                        </a:rPr>
                        <a:t>$349.99</a:t>
                      </a:r>
                    </a:p>
                  </a:txBody>
                  <a:tcPr marT="0" marB="0">
                    <a:solidFill>
                      <a:srgbClr val="F6E7E7"/>
                    </a:solidFill>
                  </a:tcPr>
                </a:tc>
                <a:tc>
                  <a:txBody>
                    <a:bodyPr/>
                    <a:lstStyle/>
                    <a:p>
                      <a:pPr algn="ctr"/>
                      <a:r>
                        <a:rPr sz="1100" b="1">
                          <a:solidFill>
                            <a:srgbClr val="6D6E71"/>
                          </a:solidFill>
                        </a:rPr>
                        <a:t>$194.99</a:t>
                      </a:r>
                    </a:p>
                  </a:txBody>
                  <a:tcPr marT="0" marB="0">
                    <a:solidFill>
                      <a:srgbClr val="99CCFF"/>
                    </a:solidFill>
                  </a:tcPr>
                </a:tc>
                <a:tc>
                  <a:txBody>
                    <a:bodyPr/>
                    <a:lstStyle/>
                    <a:p>
                      <a:pPr algn="ctr"/>
                      <a:r>
                        <a:rPr sz="1100" b="1">
                          <a:solidFill>
                            <a:srgbClr val="6D6E71"/>
                          </a:solidFill>
                        </a:rPr>
                        <a:t>$199.00</a:t>
                      </a:r>
                    </a:p>
                  </a:txBody>
                  <a:tcPr marT="0" marB="0">
                    <a:solidFill>
                      <a:srgbClr val="FDE5A1"/>
                    </a:solidFill>
                  </a:tcPr>
                </a:tc>
                <a:tc>
                  <a:txBody>
                    <a:bodyPr/>
                    <a:lstStyle/>
                    <a:p>
                      <a:pPr algn="ctr"/>
                      <a:r>
                        <a:rPr sz="1100" b="1">
                          <a:solidFill>
                            <a:srgbClr val="6D6E71"/>
                          </a:solidFill>
                        </a:rPr>
                        <a:t>$159.99</a:t>
                      </a:r>
                    </a:p>
                  </a:txBody>
                  <a:tcPr marT="0" marB="0">
                    <a:solidFill>
                      <a:srgbClr val="CDEBDE"/>
                    </a:solidFill>
                  </a:tcPr>
                </a:tc>
                <a:extLst>
                  <a:ext uri="{0D108BD9-81ED-4DB2-BD59-A6C34878D82A}">
                    <a16:rowId xmlns:a16="http://schemas.microsoft.com/office/drawing/2014/main" val="10005"/>
                  </a:ext>
                </a:extLst>
              </a:tr>
              <a:tr h="38100">
                <a:tc>
                  <a:txBody>
                    <a:bodyPr/>
                    <a:lstStyle/>
                    <a:p>
                      <a:pPr algn="ctr"/>
                      <a:r>
                        <a:rPr sz="1100" b="1">
                          <a:solidFill>
                            <a:srgbClr val="6D6E71"/>
                          </a:solidFill>
                          <a:latin typeface="Ariel"/>
                        </a:rPr>
                        <a:t>Galaxy S7 (32 GB)</a:t>
                      </a:r>
                    </a:p>
                  </a:txBody>
                  <a:tcPr marT="0" marB="0"/>
                </a:tc>
                <a:tc>
                  <a:txBody>
                    <a:bodyPr/>
                    <a:lstStyle/>
                    <a:p>
                      <a:pPr algn="ctr"/>
                      <a:r>
                        <a:rPr sz="1100" b="1">
                          <a:solidFill>
                            <a:srgbClr val="6D6E71"/>
                          </a:solidFill>
                        </a:rPr>
                        <a:t>$480.00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06"/>
                  </a:ext>
                </a:extLst>
              </a:tr>
              <a:tr h="38100">
                <a:tc>
                  <a:txBody>
                    <a:bodyPr/>
                    <a:lstStyle/>
                    <a:p>
                      <a:pPr algn="ctr"/>
                      <a:r>
                        <a:rPr sz="1100" b="1">
                          <a:solidFill>
                            <a:srgbClr val="6D6E71"/>
                          </a:solidFill>
                          <a:latin typeface="Ariel"/>
                        </a:rPr>
                        <a:t>iPhone 7 (32 GB)</a:t>
                      </a:r>
                    </a:p>
                  </a:txBody>
                  <a:tcPr marT="0" marB="0"/>
                </a:tc>
                <a:tc>
                  <a:txBody>
                    <a:bodyPr/>
                    <a:lstStyle/>
                    <a:p>
                      <a:pPr algn="ctr"/>
                      <a:r>
                        <a:rPr sz="1100" b="1">
                          <a:solidFill>
                            <a:srgbClr val="6D6E71"/>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$549.00</a:t>
                      </a:r>
                    </a:p>
                  </a:txBody>
                  <a:tcPr marT="0" marB="0">
                    <a:solidFill>
                      <a:srgbClr val="FDE5A1"/>
                    </a:solidFill>
                  </a:tcPr>
                </a:tc>
                <a:tc>
                  <a:txBody>
                    <a:bodyPr/>
                    <a:lstStyle/>
                    <a:p>
                      <a:pPr algn="ctr"/>
                      <a:r>
                        <a:rPr sz="1100" b="1">
                          <a:solidFill>
                            <a:srgbClr val="6D6E71"/>
                          </a:solidFill>
                        </a:rPr>
                        <a:t>$549.99</a:t>
                      </a:r>
                    </a:p>
                  </a:txBody>
                  <a:tcPr marT="0" marB="0">
                    <a:solidFill>
                      <a:srgbClr val="CDEBDE"/>
                    </a:solidFill>
                  </a:tcPr>
                </a:tc>
                <a:extLst>
                  <a:ext uri="{0D108BD9-81ED-4DB2-BD59-A6C34878D82A}">
                    <a16:rowId xmlns:a16="http://schemas.microsoft.com/office/drawing/2014/main" val="10007"/>
                  </a:ext>
                </a:extLst>
              </a:tr>
              <a:tr h="38100">
                <a:tc>
                  <a:txBody>
                    <a:bodyPr/>
                    <a:lstStyle/>
                    <a:p>
                      <a:pPr algn="ctr"/>
                      <a:r>
                        <a:rPr sz="1100" b="1">
                          <a:solidFill>
                            <a:srgbClr val="6D6E71"/>
                          </a:solidFill>
                          <a:latin typeface="Ariel"/>
                        </a:rPr>
                        <a:t>iPhone 7 Plus (32 GB)</a:t>
                      </a:r>
                    </a:p>
                  </a:txBody>
                  <a:tcPr marT="0" marB="0"/>
                </a:tc>
                <a:tc>
                  <a:txBody>
                    <a:bodyPr/>
                    <a:lstStyle/>
                    <a:p>
                      <a:pPr algn="ctr"/>
                      <a:r>
                        <a:rPr sz="1100" b="1">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$669.00</a:t>
                      </a:r>
                    </a:p>
                  </a:txBody>
                  <a:tcPr marT="0" marB="0">
                    <a:solidFill>
                      <a:srgbClr val="FDE5A1"/>
                    </a:solidFill>
                  </a:tcPr>
                </a:tc>
                <a:tc>
                  <a:txBody>
                    <a:bodyPr/>
                    <a:lstStyle/>
                    <a:p>
                      <a:pPr algn="ctr"/>
                      <a:r>
                        <a:rPr sz="1100" b="1">
                          <a:solidFill>
                            <a:srgbClr val="6D6E71"/>
                          </a:solidFill>
                        </a:rPr>
                        <a:t>$669.99</a:t>
                      </a:r>
                    </a:p>
                  </a:txBody>
                  <a:tcPr marT="0" marB="0">
                    <a:solidFill>
                      <a:srgbClr val="CDEBDE"/>
                    </a:solidFill>
                  </a:tcPr>
                </a:tc>
                <a:extLst>
                  <a:ext uri="{0D108BD9-81ED-4DB2-BD59-A6C34878D82A}">
                    <a16:rowId xmlns:a16="http://schemas.microsoft.com/office/drawing/2014/main" val="10008"/>
                  </a:ext>
                </a:extLst>
              </a:tr>
              <a:tr h="38100">
                <a:tc>
                  <a:txBody>
                    <a:bodyPr/>
                    <a:lstStyle/>
                    <a:p>
                      <a:pPr algn="ctr"/>
                      <a:r>
                        <a:rPr sz="1100" b="1">
                          <a:solidFill>
                            <a:srgbClr val="6D6E71"/>
                          </a:solidFill>
                          <a:latin typeface="Ariel"/>
                        </a:rPr>
                        <a:t>Galaxy S8+ (64 GB)</a:t>
                      </a:r>
                    </a:p>
                  </a:txBody>
                  <a:tcPr marT="0" marB="0"/>
                </a:tc>
                <a:tc>
                  <a:txBody>
                    <a:bodyPr/>
                    <a:lstStyle/>
                    <a:p>
                      <a:pPr algn="ctr"/>
                      <a:r>
                        <a:rPr sz="1100" b="1">
                          <a:solidFill>
                            <a:srgbClr val="6D6E71"/>
                          </a:solidFill>
                        </a:rPr>
                        <a:t>$768.00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09"/>
                  </a:ext>
                </a:extLst>
              </a:tr>
              <a:tr h="38100">
                <a:tc>
                  <a:txBody>
                    <a:bodyPr/>
                    <a:lstStyle/>
                    <a:p>
                      <a:pPr algn="ctr"/>
                      <a:r>
                        <a:rPr sz="1100" b="1">
                          <a:solidFill>
                            <a:srgbClr val="6D6E71"/>
                          </a:solidFill>
                          <a:latin typeface="Ariel"/>
                        </a:rPr>
                        <a:t>Galaxy S8 (64 GB)</a:t>
                      </a:r>
                    </a:p>
                  </a:txBody>
                  <a:tcPr marT="0" marB="0"/>
                </a:tc>
                <a:tc>
                  <a:txBody>
                    <a:bodyPr/>
                    <a:lstStyle/>
                    <a:p>
                      <a:pPr algn="ctr"/>
                      <a:r>
                        <a:rPr sz="1100" b="1">
                          <a:solidFill>
                            <a:srgbClr val="6D6E71"/>
                          </a:solidFill>
                        </a:rPr>
                        <a:t>$696.00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0"/>
                  </a:ext>
                </a:extLst>
              </a:tr>
              <a:tr h="38100">
                <a:tc>
                  <a:txBody>
                    <a:bodyPr/>
                    <a:lstStyle/>
                    <a:p>
                      <a:pPr algn="ctr"/>
                      <a:r>
                        <a:rPr sz="1100" b="1">
                          <a:solidFill>
                            <a:srgbClr val="6D6E71"/>
                          </a:solidFill>
                          <a:latin typeface="Ariel"/>
                        </a:rPr>
                        <a:t>Moto Z2 Play (32 GB)</a:t>
                      </a:r>
                    </a:p>
                  </a:txBody>
                  <a:tcPr marT="0" marB="0"/>
                </a:tc>
                <a:tc>
                  <a:txBody>
                    <a:bodyPr/>
                    <a:lstStyle/>
                    <a:p>
                      <a:pPr algn="ctr"/>
                      <a:r>
                        <a:rPr sz="1100" b="1">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1"/>
                  </a:ext>
                </a:extLst>
              </a:tr>
              <a:tr h="38100">
                <a:tc>
                  <a:txBody>
                    <a:bodyPr/>
                    <a:lstStyle/>
                    <a:p>
                      <a:pPr algn="ctr"/>
                      <a:r>
                        <a:rPr sz="1100" b="1">
                          <a:solidFill>
                            <a:srgbClr val="6D6E71"/>
                          </a:solidFill>
                          <a:latin typeface="Ariel"/>
                        </a:rPr>
                        <a:t>Kyocera Duraforce Pro (32 GB)</a:t>
                      </a:r>
                    </a:p>
                  </a:txBody>
                  <a:tcPr marT="0" marB="0"/>
                </a:tc>
                <a:tc>
                  <a:txBody>
                    <a:bodyPr/>
                    <a:lstStyle/>
                    <a:p>
                      <a:pPr algn="ctr"/>
                      <a:r>
                        <a:rPr sz="1100" b="1">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2"/>
                  </a:ext>
                </a:extLst>
              </a:tr>
              <a:tr h="38100">
                <a:tc>
                  <a:txBody>
                    <a:bodyPr/>
                    <a:lstStyle/>
                    <a:p>
                      <a:pPr algn="ctr"/>
                      <a:r>
                        <a:rPr sz="1100" b="1">
                          <a:solidFill>
                            <a:srgbClr val="6D6E71"/>
                          </a:solidFill>
                          <a:latin typeface="Ariel"/>
                        </a:rPr>
                        <a:t>Google Pixel XL (32 GB)</a:t>
                      </a:r>
                    </a:p>
                  </a:txBody>
                  <a:tcPr marT="0" marB="0"/>
                </a:tc>
                <a:tc>
                  <a:txBody>
                    <a:bodyPr/>
                    <a:lstStyle/>
                    <a:p>
                      <a:pPr algn="ctr"/>
                      <a:r>
                        <a:rPr sz="1100" b="1">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3"/>
                  </a:ext>
                </a:extLst>
              </a:tr>
              <a:tr h="38100">
                <a:tc>
                  <a:txBody>
                    <a:bodyPr/>
                    <a:lstStyle/>
                    <a:p>
                      <a:pPr algn="ctr"/>
                      <a:r>
                        <a:rPr sz="1100" b="1">
                          <a:solidFill>
                            <a:srgbClr val="6D6E71"/>
                          </a:solidFill>
                          <a:latin typeface="Ariel"/>
                        </a:rPr>
                        <a:t>Galaxy Note8 (64 GB)</a:t>
                      </a:r>
                    </a:p>
                  </a:txBody>
                  <a:tcPr marT="0" marB="0"/>
                </a:tc>
                <a:tc>
                  <a:txBody>
                    <a:bodyPr/>
                    <a:lstStyle/>
                    <a:p>
                      <a:pPr algn="ctr"/>
                      <a:r>
                        <a:rPr sz="1100" b="1">
                          <a:solidFill>
                            <a:srgbClr val="6D6E71"/>
                          </a:solidFill>
                        </a:rPr>
                        <a:t>$960.00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4"/>
                  </a:ext>
                </a:extLst>
              </a:tr>
              <a:tr h="38100">
                <a:tc>
                  <a:txBody>
                    <a:bodyPr/>
                    <a:lstStyle/>
                    <a:p>
                      <a:pPr algn="ctr"/>
                      <a:r>
                        <a:rPr sz="1100" b="1">
                          <a:solidFill>
                            <a:srgbClr val="6D6E71"/>
                          </a:solidFill>
                          <a:latin typeface="Ariel"/>
                        </a:rPr>
                        <a:t>Moto Z2 Force Edition (64 GB)</a:t>
                      </a:r>
                    </a:p>
                  </a:txBody>
                  <a:tcPr marT="0" marB="0"/>
                </a:tc>
                <a:tc>
                  <a:txBody>
                    <a:bodyPr/>
                    <a:lstStyle/>
                    <a:p>
                      <a:pPr algn="ctr"/>
                      <a:r>
                        <a:rPr sz="1100" b="1">
                          <a:solidFill>
                            <a:srgbClr val="6D6E71"/>
                          </a:solidFill>
                        </a:rPr>
                        <a:t>$756.00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5"/>
                  </a:ext>
                </a:extLst>
              </a:tr>
              <a:tr h="38100">
                <a:tc>
                  <a:txBody>
                    <a:bodyPr/>
                    <a:lstStyle/>
                    <a:p>
                      <a:pPr algn="ctr"/>
                      <a:r>
                        <a:rPr sz="1100" b="1">
                          <a:solidFill>
                            <a:srgbClr val="6D6E71"/>
                          </a:solidFill>
                          <a:latin typeface="Ariel"/>
                        </a:rPr>
                        <a:t>iPhone 8 (64 GB)</a:t>
                      </a:r>
                    </a:p>
                  </a:txBody>
                  <a:tcPr marT="0" marB="0"/>
                </a:tc>
                <a:tc>
                  <a:txBody>
                    <a:bodyPr/>
                    <a:lstStyle/>
                    <a:p>
                      <a:pPr algn="ctr"/>
                      <a:r>
                        <a:rPr sz="1100" b="1">
                          <a:solidFill>
                            <a:srgbClr val="6D6E71"/>
                          </a:solidFill>
                        </a:rPr>
                        <a:t>$699.99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$699.00</a:t>
                      </a:r>
                    </a:p>
                  </a:txBody>
                  <a:tcPr marT="0" marB="0">
                    <a:solidFill>
                      <a:srgbClr val="FDE5A1"/>
                    </a:solidFill>
                  </a:tcPr>
                </a:tc>
                <a:tc>
                  <a:txBody>
                    <a:bodyPr/>
                    <a:lstStyle/>
                    <a:p>
                      <a:pPr algn="ctr"/>
                      <a:r>
                        <a:rPr sz="1100" b="1">
                          <a:solidFill>
                            <a:srgbClr val="6D6E71"/>
                          </a:solidFill>
                        </a:rPr>
                        <a:t>$699.99</a:t>
                      </a:r>
                    </a:p>
                  </a:txBody>
                  <a:tcPr marT="0" marB="0">
                    <a:solidFill>
                      <a:srgbClr val="CDEBDE"/>
                    </a:solidFill>
                  </a:tcPr>
                </a:tc>
                <a:extLst>
                  <a:ext uri="{0D108BD9-81ED-4DB2-BD59-A6C34878D82A}">
                    <a16:rowId xmlns:a16="http://schemas.microsoft.com/office/drawing/2014/main" val="10016"/>
                  </a:ext>
                </a:extLst>
              </a:tr>
              <a:tr h="38100">
                <a:tc>
                  <a:txBody>
                    <a:bodyPr/>
                    <a:lstStyle/>
                    <a:p>
                      <a:pPr algn="ctr"/>
                      <a:r>
                        <a:rPr sz="1100" b="1">
                          <a:solidFill>
                            <a:srgbClr val="6D6E71"/>
                          </a:solidFill>
                          <a:latin typeface="Ariel"/>
                        </a:rPr>
                        <a:t>Google Pixel 2 XL (64 GB)</a:t>
                      </a:r>
                    </a:p>
                  </a:txBody>
                  <a:tcPr marT="0" marB="0"/>
                </a:tc>
                <a:tc>
                  <a:txBody>
                    <a:bodyPr/>
                    <a:lstStyle/>
                    <a:p>
                      <a:pPr algn="ctr"/>
                      <a:r>
                        <a:rPr sz="1100" b="1">
                          <a:solidFill>
                            <a:srgbClr val="6D6E71"/>
                          </a:solidFill>
                        </a:rPr>
                        <a:t>$849.99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7"/>
                  </a:ext>
                </a:extLst>
              </a:tr>
              <a:tr h="3810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rPr>
                        <a:t>$929.99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18"/>
                  </a:ext>
                </a:extLst>
              </a:tr>
              <a:tr h="38100">
                <a:tc>
                  <a:txBody>
                    <a:bodyPr/>
                    <a:lstStyle/>
                    <a:p>
                      <a:pPr algn="ctr"/>
                      <a:r>
                        <a:rPr sz="1100" b="1">
                          <a:solidFill>
                            <a:srgbClr val="6D6E71"/>
                          </a:solidFill>
                          <a:latin typeface="Ariel"/>
                        </a:rPr>
                        <a:t>iPhone X (64 GB)</a:t>
                      </a:r>
                    </a:p>
                  </a:txBody>
                  <a:tcPr marT="0" marB="0"/>
                </a:tc>
                <a:tc>
                  <a:txBody>
                    <a:bodyPr/>
                    <a:lstStyle/>
                    <a:p>
                      <a:pPr algn="ctr"/>
                      <a:r>
                        <a:rPr sz="1100" b="1">
                          <a:solidFill>
                            <a:srgbClr val="6D6E71"/>
                          </a:solidFill>
                        </a:rPr>
                        <a:t>$999.99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$999.00</a:t>
                      </a:r>
                    </a:p>
                  </a:txBody>
                  <a:tcPr marT="0" marB="0">
                    <a:solidFill>
                      <a:srgbClr val="FDE5A1"/>
                    </a:solidFill>
                  </a:tcPr>
                </a:tc>
                <a:tc>
                  <a:txBody>
                    <a:bodyPr/>
                    <a:lstStyle/>
                    <a:p>
                      <a:pPr algn="ctr"/>
                      <a:r>
                        <a:rPr sz="1100" b="1">
                          <a:solidFill>
                            <a:srgbClr val="6D6E71"/>
                          </a:solidFill>
                        </a:rPr>
                        <a:t>$999.99</a:t>
                      </a:r>
                    </a:p>
                  </a:txBody>
                  <a:tcPr marT="0" marB="0">
                    <a:solidFill>
                      <a:srgbClr val="CDEBDE"/>
                    </a:solidFill>
                  </a:tcPr>
                </a:tc>
                <a:extLst>
                  <a:ext uri="{0D108BD9-81ED-4DB2-BD59-A6C34878D82A}">
                    <a16:rowId xmlns:a16="http://schemas.microsoft.com/office/drawing/2014/main" val="10019"/>
                  </a:ext>
                </a:extLst>
              </a:tr>
              <a:tr h="38100">
                <a:tc>
                  <a:txBody>
                    <a:bodyPr/>
                    <a:lstStyle/>
                    <a:p>
                      <a:pPr algn="ctr"/>
                      <a:r>
                        <a:rPr sz="1100" b="1">
                          <a:solidFill>
                            <a:srgbClr val="6D6E71"/>
                          </a:solidFill>
                          <a:latin typeface="Ariel"/>
                        </a:rPr>
                        <a:t>LG V30 (64 GB)</a:t>
                      </a:r>
                    </a:p>
                  </a:txBody>
                  <a:tcPr marT="0" marB="0"/>
                </a:tc>
                <a:tc>
                  <a:txBody>
                    <a:bodyPr/>
                    <a:lstStyle/>
                    <a:p>
                      <a:pPr algn="ctr"/>
                      <a:r>
                        <a:rPr sz="1100" b="1">
                          <a:solidFill>
                            <a:srgbClr val="6D6E71"/>
                          </a:solidFill>
                        </a:rPr>
                        <a:t>$840.00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20"/>
                  </a:ext>
                </a:extLst>
              </a:tr>
              <a:tr h="38100">
                <a:tc>
                  <a:txBody>
                    <a:bodyPr/>
                    <a:lstStyle/>
                    <a:p>
                      <a:pPr algn="ctr"/>
                      <a:r>
                        <a:rPr sz="1100" b="1">
                          <a:solidFill>
                            <a:srgbClr val="6D6E71"/>
                          </a:solidFill>
                          <a:latin typeface="Ariel"/>
                        </a:rPr>
                        <a:t>Google Pixel 2 (64 GB)</a:t>
                      </a:r>
                    </a:p>
                  </a:txBody>
                  <a:tcPr marT="0" marB="0"/>
                </a:tc>
                <a:tc>
                  <a:txBody>
                    <a:bodyPr/>
                    <a:lstStyle/>
                    <a:p>
                      <a:pPr algn="ctr"/>
                      <a:r>
                        <a:rPr sz="1100" b="1">
                          <a:solidFill>
                            <a:srgbClr val="6D6E71"/>
                          </a:solidFill>
                        </a:rPr>
                        <a:t>$649.99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extLst>
                  <a:ext uri="{0D108BD9-81ED-4DB2-BD59-A6C34878D82A}">
                    <a16:rowId xmlns:a16="http://schemas.microsoft.com/office/drawing/2014/main" val="10021"/>
                  </a:ext>
                </a:extLst>
              </a:tr>
              <a:tr h="38100">
                <a:tc>
                  <a:txBody>
                    <a:bodyPr/>
                    <a:lstStyle/>
                    <a:p>
                      <a:pPr algn="ctr"/>
                      <a:r>
                        <a:rPr sz="1100" b="1">
                          <a:solidFill>
                            <a:srgbClr val="6D6E71"/>
                          </a:solidFill>
                          <a:latin typeface="Ariel"/>
                        </a:rPr>
                        <a:t>iPhone 8 Plus (64 GB)</a:t>
                      </a:r>
                    </a:p>
                  </a:txBody>
                  <a:tcPr marT="0" marB="0"/>
                </a:tc>
                <a:tc>
                  <a:txBody>
                    <a:bodyPr/>
                    <a:lstStyle/>
                    <a:p>
                      <a:pPr algn="ctr"/>
                      <a:r>
                        <a:rPr sz="1100" b="1">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sz="1100" b="1">
                          <a:solidFill>
                            <a:srgbClr val="6D6E71"/>
                          </a:solidFill>
                        </a:rPr>
                        <a:t>$799.00</a:t>
                      </a:r>
                    </a:p>
                  </a:txBody>
                  <a:tcPr marT="0" marB="0">
                    <a:solidFill>
                      <a:srgbClr val="FDE5A1"/>
                    </a:solidFill>
                  </a:tcPr>
                </a:tc>
                <a:tc>
                  <a:txBody>
                    <a:bodyPr/>
                    <a:lstStyle/>
                    <a:p>
                      <a:pPr algn="ctr"/>
                      <a:r>
                        <a:rPr sz="1100" b="1">
                          <a:solidFill>
                            <a:srgbClr val="6D6E71"/>
                          </a:solidFill>
                        </a:rPr>
                        <a:t>$799.99</a:t>
                      </a:r>
                    </a:p>
                  </a:txBody>
                  <a:tcPr marT="0" marB="0">
                    <a:solidFill>
                      <a:srgbClr val="CDEBDE"/>
                    </a:solidFill>
                  </a:tcPr>
                </a:tc>
                <a:extLst>
                  <a:ext uri="{0D108BD9-81ED-4DB2-BD59-A6C34878D82A}">
                    <a16:rowId xmlns:a16="http://schemas.microsoft.com/office/drawing/2014/main" val="10022"/>
                  </a:ext>
                </a:extLst>
              </a:tr>
              <a:tr h="38100">
                <a:tc>
                  <a:txBody>
                    <a:bodyPr/>
                    <a:lstStyle/>
                    <a:p>
                      <a:pPr algn="ctr"/>
                      <a:r>
                        <a:rPr sz="1100" b="1">
                          <a:solidFill>
                            <a:srgbClr val="6D6E71"/>
                          </a:solidFill>
                          <a:latin typeface="Ariel"/>
                        </a:rPr>
                        <a:t>Galaxy S9 (64 GB)</a:t>
                      </a:r>
                    </a:p>
                  </a:txBody>
                  <a:tcPr marT="0" marB="0"/>
                </a:tc>
                <a:tc>
                  <a:txBody>
                    <a:bodyPr/>
                    <a:lstStyle/>
                    <a:p>
                      <a:pPr algn="ctr"/>
                      <a:r>
                        <a:rPr sz="1100" b="1">
                          <a:solidFill>
                            <a:srgbClr val="6D6E71"/>
                          </a:solidFill>
                          <a:latin typeface="Ariel"/>
                        </a:rPr>
                        <a:t>$799.99</a:t>
                      </a:r>
                    </a:p>
                  </a:txBody>
                  <a:tcPr marT="0" marB="0">
                    <a:solidFill>
                      <a:srgbClr val="F6E7E7"/>
                    </a:solidFill>
                  </a:tcPr>
                </a:tc>
                <a:tc>
                  <a:txBody>
                    <a:bodyPr/>
                    <a:lstStyle/>
                    <a:p>
                      <a:pPr algn="ctr"/>
                      <a:r>
                        <a:rPr>
                          <a:latin typeface="Ariel"/>
                        </a:rPr>
                        <a:t> </a:t>
                      </a:r>
                    </a:p>
                  </a:txBody>
                  <a:tcPr marT="0" marB="0">
                    <a:solidFill>
                      <a:srgbClr val="BFBFBF"/>
                    </a:solidFill>
                  </a:tcPr>
                </a:tc>
                <a:tc>
                  <a:txBody>
                    <a:bodyPr/>
                    <a:lstStyle/>
                    <a:p>
                      <a:pPr algn="ctr"/>
                      <a:r>
                        <a:rPr sz="1100" b="1">
                          <a:solidFill>
                            <a:srgbClr val="6D6E71"/>
                          </a:solidFill>
                          <a:latin typeface="Ariel"/>
                        </a:rPr>
                        <a:t>$699.00</a:t>
                      </a:r>
                    </a:p>
                  </a:txBody>
                  <a:tcPr marT="0" marB="0">
                    <a:solidFill>
                      <a:srgbClr val="FDE5A1"/>
                    </a:solidFill>
                  </a:tcPr>
                </a:tc>
                <a:tc>
                  <a:txBody>
                    <a:bodyPr/>
                    <a:lstStyle/>
                    <a:p>
                      <a:pPr algn="ctr"/>
                      <a:r>
                        <a:rPr sz="1100" b="1">
                          <a:solidFill>
                            <a:srgbClr val="6D6E71"/>
                          </a:solidFill>
                          <a:latin typeface="Ariel"/>
                        </a:rPr>
                        <a:t>$699.99</a:t>
                      </a:r>
                    </a:p>
                  </a:txBody>
                  <a:tcPr marT="0" marB="0">
                    <a:solidFill>
                      <a:srgbClr val="CDEBDE"/>
                    </a:solidFill>
                  </a:tcPr>
                </a:tc>
                <a:extLst>
                  <a:ext uri="{0D108BD9-81ED-4DB2-BD59-A6C34878D82A}">
                    <a16:rowId xmlns:a16="http://schemas.microsoft.com/office/drawing/2014/main" val="10023"/>
                  </a:ext>
                </a:extLst>
              </a:tr>
            </a:tbl>
          </a:graphicData>
        </a:graphic>
      </p:graphicFrame>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graphicFrame>
        <p:nvGraphicFramePr>
          <p:cNvPr id="2" name="Table 1"/>
          <p:cNvGraphicFramePr>
            <a:graphicFrameLocks noGrp="1"/>
          </p:cNvGraphicFramePr>
          <p:nvPr/>
        </p:nvGraphicFramePr>
        <p:xfrm>
          <a:off x="594360" y="1600200"/>
          <a:ext cx="10972800" cy="445008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3657600">
                  <a:extLst>
                    <a:ext uri="{9D8B030D-6E8A-4147-A177-3AD203B41FA5}">
                      <a16:colId xmlns:a16="http://schemas.microsoft.com/office/drawing/2014/main" val="20002"/>
                    </a:ext>
                  </a:extLst>
                </a:gridCol>
              </a:tblGrid>
              <a:tr h="0">
                <a:tc>
                  <a:txBody>
                    <a:bodyPr/>
                    <a:lstStyle/>
                    <a:p>
                      <a:pPr algn="ctr"/>
                      <a:r>
                        <a:rPr sz="1000" b="1">
                          <a:solidFill>
                            <a:srgbClr val="FFFFFF"/>
                          </a:solidFill>
                          <a:latin typeface="Ariel"/>
                        </a:rPr>
                        <a:t>Device</a:t>
                      </a:r>
                    </a:p>
                  </a:txBody>
                  <a:tcPr>
                    <a:solidFill>
                      <a:srgbClr val="FF0000"/>
                    </a:solidFill>
                  </a:tcPr>
                </a:tc>
                <a:tc>
                  <a:txBody>
                    <a:bodyPr/>
                    <a:lstStyle/>
                    <a:p>
                      <a:pPr algn="ctr"/>
                      <a:r>
                        <a:rPr sz="1000" b="1">
                          <a:solidFill>
                            <a:srgbClr val="FFFFFF"/>
                          </a:solidFill>
                          <a:latin typeface="Ariel"/>
                        </a:rPr>
                        <a:t>Retail Price</a:t>
                      </a:r>
                    </a:p>
                  </a:txBody>
                  <a:tcPr>
                    <a:solidFill>
                      <a:srgbClr val="F46E37"/>
                    </a:solidFill>
                  </a:tcPr>
                </a:tc>
                <a:tc>
                  <a:txBody>
                    <a:bodyPr/>
                    <a:lstStyle/>
                    <a:p>
                      <a:pPr algn="ctr"/>
                      <a:r>
                        <a:rPr sz="1000" b="1">
                          <a:solidFill>
                            <a:srgbClr val="FFFFFF"/>
                          </a:solidFill>
                          <a:latin typeface="Ariel"/>
                        </a:rPr>
                        <a:t>Retail Price</a:t>
                      </a:r>
                    </a:p>
                  </a:txBody>
                  <a:tcPr>
                    <a:solidFill>
                      <a:srgbClr val="92D050"/>
                    </a:solidFill>
                  </a:tcPr>
                </a:tc>
                <a:extLst>
                  <a:ext uri="{0D108BD9-81ED-4DB2-BD59-A6C34878D82A}">
                    <a16:rowId xmlns:a16="http://schemas.microsoft.com/office/drawing/2014/main" val="10000"/>
                  </a:ext>
                </a:extLst>
              </a:tr>
              <a:tr h="38100">
                <a:tc>
                  <a:txBody>
                    <a:bodyPr/>
                    <a:lstStyle/>
                    <a:p>
                      <a:pPr algn="ctr"/>
                      <a:r>
                        <a:rPr sz="1100" b="1">
                          <a:solidFill>
                            <a:srgbClr val="6D6E71"/>
                          </a:solidFill>
                          <a:latin typeface="Ariel"/>
                        </a:rPr>
                        <a:t>ZTE Blade Z Max (32 GB)</a:t>
                      </a:r>
                    </a:p>
                  </a:txBody>
                  <a:tcPr marT="0" marB="0"/>
                </a:tc>
                <a:tc>
                  <a:txBody>
                    <a:bodyPr/>
                    <a:lstStyle/>
                    <a:p>
                      <a:pPr algn="ctr"/>
                      <a:r>
                        <a:rPr sz="1100" b="1">
                          <a:solidFill>
                            <a:srgbClr val="6D6E71"/>
                          </a:solidFill>
                        </a:rPr>
                        <a:t>$119.00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1"/>
                  </a:ext>
                </a:extLst>
              </a:tr>
              <a:tr h="38100">
                <a:tc>
                  <a:txBody>
                    <a:bodyPr/>
                    <a:lstStyle/>
                    <a:p>
                      <a:pPr algn="ctr"/>
                      <a:r>
                        <a:rPr sz="1100" b="1">
                          <a:solidFill>
                            <a:srgbClr val="6D6E71"/>
                          </a:solidFill>
                          <a:latin typeface="Ariel"/>
                        </a:rPr>
                        <a:t>LG Aristo 2 (16 GB)</a:t>
                      </a:r>
                    </a:p>
                  </a:txBody>
                  <a:tcPr marT="0" marB="0"/>
                </a:tc>
                <a:tc>
                  <a:txBody>
                    <a:bodyPr/>
                    <a:lstStyle/>
                    <a:p>
                      <a:pPr algn="ctr"/>
                      <a:r>
                        <a:rPr sz="1100" b="1">
                          <a:solidFill>
                            <a:srgbClr val="6D6E71"/>
                          </a:solidFill>
                        </a:rPr>
                        <a:t>$59.00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2"/>
                  </a:ext>
                </a:extLst>
              </a:tr>
              <a:tr h="38100">
                <a:tc>
                  <a:txBody>
                    <a:bodyPr/>
                    <a:lstStyle/>
                    <a:p>
                      <a:pPr algn="ctr"/>
                      <a:r>
                        <a:rPr sz="1100" b="1">
                          <a:solidFill>
                            <a:srgbClr val="6D6E71"/>
                          </a:solidFill>
                          <a:latin typeface="Ariel"/>
                        </a:rPr>
                        <a:t>LG K20 Plus (32 GB)</a:t>
                      </a:r>
                    </a:p>
                  </a:txBody>
                  <a:tcPr marT="0" marB="0"/>
                </a:tc>
                <a:tc>
                  <a:txBody>
                    <a:bodyPr/>
                    <a:lstStyle/>
                    <a:p>
                      <a:pPr algn="ctr"/>
                      <a:r>
                        <a:rPr sz="1100" b="1">
                          <a:solidFill>
                            <a:srgbClr val="6D6E71"/>
                          </a:solidFill>
                        </a:rPr>
                        <a:t>$99.00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3"/>
                  </a:ext>
                </a:extLst>
              </a:tr>
              <a:tr h="38100">
                <a:tc>
                  <a:txBody>
                    <a:bodyPr/>
                    <a:lstStyle/>
                    <a:p>
                      <a:pPr algn="ctr"/>
                      <a:r>
                        <a:rPr sz="1100" b="1">
                          <a:solidFill>
                            <a:srgbClr val="6D6E71"/>
                          </a:solidFill>
                          <a:latin typeface="Ariel"/>
                        </a:rPr>
                        <a:t>ZTE Avid Trio (8 GB)</a:t>
                      </a:r>
                    </a:p>
                  </a:txBody>
                  <a:tcPr marT="0" marB="0"/>
                </a:tc>
                <a:tc>
                  <a:txBody>
                    <a:bodyPr/>
                    <a:lstStyle/>
                    <a:p>
                      <a:pPr algn="ctr"/>
                      <a:r>
                        <a:rPr sz="1100" b="1">
                          <a:solidFill>
                            <a:srgbClr val="6D6E71"/>
                          </a:solidFill>
                        </a:rPr>
                        <a:t>$19.00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4"/>
                  </a:ext>
                </a:extLst>
              </a:tr>
              <a:tr h="38100">
                <a:tc>
                  <a:txBody>
                    <a:bodyPr/>
                    <a:lstStyle/>
                    <a:p>
                      <a:pPr algn="ctr"/>
                      <a:r>
                        <a:rPr sz="1100" b="1">
                          <a:solidFill>
                            <a:srgbClr val="6D6E71"/>
                          </a:solidFill>
                          <a:latin typeface="Ariel"/>
                        </a:rPr>
                        <a:t>Galaxy J3 Prime (16 GB)</a:t>
                      </a:r>
                    </a:p>
                  </a:txBody>
                  <a:tcPr marT="0" marB="0"/>
                </a:tc>
                <a:tc>
                  <a:txBody>
                    <a:bodyPr/>
                    <a:lstStyle/>
                    <a:p>
                      <a:pPr algn="ctr"/>
                      <a:r>
                        <a:rPr sz="1100" b="1">
                          <a:solidFill>
                            <a:srgbClr val="6D6E71"/>
                          </a:solidFill>
                        </a:rPr>
                        <a:t>$59.00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5"/>
                  </a:ext>
                </a:extLst>
              </a:tr>
              <a:tr h="38100">
                <a:tc>
                  <a:txBody>
                    <a:bodyPr/>
                    <a:lstStyle/>
                    <a:p>
                      <a:pPr algn="ctr"/>
                      <a:r>
                        <a:rPr sz="1100" b="1">
                          <a:solidFill>
                            <a:srgbClr val="6D6E71"/>
                          </a:solidFill>
                          <a:latin typeface="Ariel"/>
                        </a:rPr>
                        <a:t>ZTE Avid 4 (16 GB)</a:t>
                      </a:r>
                    </a:p>
                  </a:txBody>
                  <a:tcPr marT="0" marB="0"/>
                </a:tc>
                <a:tc>
                  <a:txBody>
                    <a:bodyPr/>
                    <a:lstStyle/>
                    <a:p>
                      <a:pPr algn="ctr"/>
                      <a:r>
                        <a:rPr sz="1100" b="1">
                          <a:solidFill>
                            <a:srgbClr val="6D6E71"/>
                          </a:solidFill>
                        </a:rPr>
                        <a:t>$49.00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6"/>
                  </a:ext>
                </a:extLst>
              </a:tr>
              <a:tr h="38100">
                <a:tc>
                  <a:txBody>
                    <a:bodyPr/>
                    <a:lstStyle/>
                    <a:p>
                      <a:pPr algn="ctr"/>
                      <a:r>
                        <a:rPr sz="1100" b="1">
                          <a:solidFill>
                            <a:srgbClr val="6D6E71"/>
                          </a:solidFill>
                          <a:latin typeface="Ariel"/>
                        </a:rPr>
                        <a:t>Moto E (16 GB)</a:t>
                      </a:r>
                    </a:p>
                  </a:txBody>
                  <a:tcPr marT="0" marB="0"/>
                </a:tc>
                <a:tc>
                  <a:txBody>
                    <a:bodyPr/>
                    <a:lstStyle/>
                    <a:p>
                      <a:pPr algn="ctr"/>
                      <a:r>
                        <a:rPr sz="1100" b="1">
                          <a:solidFill>
                            <a:srgbClr val="6D6E71"/>
                          </a:solidFill>
                        </a:rPr>
                        <a:t>$59.00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7"/>
                  </a:ext>
                </a:extLst>
              </a:tr>
              <a:tr h="38100">
                <a:tc>
                  <a:txBody>
                    <a:bodyPr/>
                    <a:lstStyle/>
                    <a:p>
                      <a:pPr algn="ctr"/>
                      <a:r>
                        <a:rPr sz="1100" b="1">
                          <a:solidFill>
                            <a:srgbClr val="6D6E71"/>
                          </a:solidFill>
                          <a:latin typeface="Ariel"/>
                        </a:rPr>
                        <a:t>Alcatel A30 FIERCE (32 GB)</a:t>
                      </a:r>
                    </a:p>
                  </a:txBody>
                  <a:tcPr marT="0" marB="0"/>
                </a:tc>
                <a:tc>
                  <a:txBody>
                    <a:bodyPr/>
                    <a:lstStyle/>
                    <a:p>
                      <a:pPr algn="ctr"/>
                      <a:r>
                        <a:rPr sz="1100" b="1">
                          <a:solidFill>
                            <a:srgbClr val="6D6E71"/>
                          </a:solidFill>
                        </a:rPr>
                        <a:t>$79.00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8"/>
                  </a:ext>
                </a:extLst>
              </a:tr>
              <a:tr h="38100">
                <a:tc>
                  <a:txBody>
                    <a:bodyPr/>
                    <a:lstStyle/>
                    <a:p>
                      <a:pPr algn="ctr"/>
                      <a:r>
                        <a:rPr sz="1100" b="1">
                          <a:solidFill>
                            <a:srgbClr val="6D6E71"/>
                          </a:solidFill>
                          <a:latin typeface="Ariel"/>
                        </a:rPr>
                        <a:t>Coolpad Defiant (8 GB)</a:t>
                      </a:r>
                    </a:p>
                  </a:txBody>
                  <a:tcPr marT="0" marB="0"/>
                </a:tc>
                <a:tc>
                  <a:txBody>
                    <a:bodyPr/>
                    <a:lstStyle/>
                    <a:p>
                      <a:pPr algn="ctr"/>
                      <a:r>
                        <a:rPr sz="1100" b="1">
                          <a:solidFill>
                            <a:srgbClr val="6D6E71"/>
                          </a:solidFill>
                        </a:rPr>
                        <a:t>$29.00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09"/>
                  </a:ext>
                </a:extLst>
              </a:tr>
              <a:tr h="38100">
                <a:tc>
                  <a:txBody>
                    <a:bodyPr/>
                    <a:lstStyle/>
                    <a:p>
                      <a:pPr algn="ctr"/>
                      <a:r>
                        <a:rPr sz="1100" b="1">
                          <a:solidFill>
                            <a:srgbClr val="6D6E71"/>
                          </a:solidFill>
                          <a:latin typeface="Ariel"/>
                        </a:rPr>
                        <a:t>LG Stylo 3 Plus (32 GB)</a:t>
                      </a:r>
                    </a:p>
                  </a:txBody>
                  <a:tcPr marT="0" marB="0"/>
                </a:tc>
                <a:tc>
                  <a:txBody>
                    <a:bodyPr/>
                    <a:lstStyle/>
                    <a:p>
                      <a:pPr algn="ctr"/>
                      <a:r>
                        <a:rPr sz="1100" b="1">
                          <a:solidFill>
                            <a:srgbClr val="6D6E71"/>
                          </a:solidFill>
                        </a:rPr>
                        <a:t>$149.00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10"/>
                  </a:ext>
                </a:extLst>
              </a:tr>
              <a:tr h="38100">
                <a:tc>
                  <a:txBody>
                    <a:bodyPr/>
                    <a:lstStyle/>
                    <a:p>
                      <a:pPr algn="ctr"/>
                      <a:r>
                        <a:rPr sz="1100" b="1">
                          <a:solidFill>
                            <a:srgbClr val="6D6E71"/>
                          </a:solidFill>
                          <a:latin typeface="Ariel"/>
                        </a:rPr>
                        <a:t>Galaxy J7 Prime (16 GB)</a:t>
                      </a:r>
                    </a:p>
                  </a:txBody>
                  <a:tcPr marT="0" marB="0"/>
                </a:tc>
                <a:tc>
                  <a:txBody>
                    <a:bodyPr/>
                    <a:lstStyle/>
                    <a:p>
                      <a:pPr algn="ctr"/>
                      <a:r>
                        <a:rPr sz="1100" b="1">
                          <a:solidFill>
                            <a:srgbClr val="6D6E71"/>
                          </a:solidFill>
                        </a:rPr>
                        <a:t>$119.00</a:t>
                      </a:r>
                    </a:p>
                  </a:txBody>
                  <a:tcPr marT="0" marB="0">
                    <a:solidFill>
                      <a:srgbClr val="FDE5A1"/>
                    </a:solidFill>
                  </a:tcPr>
                </a:tc>
                <a:tc>
                  <a:txBody>
                    <a:bodyPr/>
                    <a:lstStyle/>
                    <a:p>
                      <a:pPr algn="ctr"/>
                      <a:r>
                        <a:t> </a:t>
                      </a:r>
                    </a:p>
                  </a:txBody>
                  <a:tcPr marT="0" marB="0">
                    <a:solidFill>
                      <a:srgbClr val="BFBFBF"/>
                    </a:solidFill>
                  </a:tcPr>
                </a:tc>
                <a:extLst>
                  <a:ext uri="{0D108BD9-81ED-4DB2-BD59-A6C34878D82A}">
                    <a16:rowId xmlns:a16="http://schemas.microsoft.com/office/drawing/2014/main" val="10011"/>
                  </a:ext>
                </a:extLst>
              </a:tr>
              <a:tr h="38100">
                <a:tc>
                  <a:txBody>
                    <a:bodyPr/>
                    <a:lstStyle/>
                    <a:p>
                      <a:pPr algn="ctr"/>
                      <a:r>
                        <a:rPr sz="1100" b="1">
                          <a:solidFill>
                            <a:srgbClr val="6D6E71"/>
                          </a:solidFill>
                          <a:latin typeface="Ariel"/>
                        </a:rPr>
                        <a:t>LG Fortune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$39.99</a:t>
                      </a:r>
                    </a:p>
                  </a:txBody>
                  <a:tcPr marT="0" marB="0">
                    <a:solidFill>
                      <a:srgbClr val="CDEBDE"/>
                    </a:solidFill>
                  </a:tcPr>
                </a:tc>
                <a:extLst>
                  <a:ext uri="{0D108BD9-81ED-4DB2-BD59-A6C34878D82A}">
                    <a16:rowId xmlns:a16="http://schemas.microsoft.com/office/drawing/2014/main" val="10012"/>
                  </a:ext>
                </a:extLst>
              </a:tr>
              <a:tr h="38100">
                <a:tc>
                  <a:txBody>
                    <a:bodyPr/>
                    <a:lstStyle/>
                    <a:p>
                      <a:pPr algn="ctr"/>
                      <a:r>
                        <a:rPr sz="1100" b="1">
                          <a:solidFill>
                            <a:srgbClr val="6D6E71"/>
                          </a:solidFill>
                          <a:latin typeface="Ariel"/>
                        </a:rPr>
                        <a:t>Alcatel Pulsemix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$49.99</a:t>
                      </a:r>
                    </a:p>
                  </a:txBody>
                  <a:tcPr marT="0" marB="0">
                    <a:solidFill>
                      <a:srgbClr val="CDEBDE"/>
                    </a:solidFill>
                  </a:tcPr>
                </a:tc>
                <a:extLst>
                  <a:ext uri="{0D108BD9-81ED-4DB2-BD59-A6C34878D82A}">
                    <a16:rowId xmlns:a16="http://schemas.microsoft.com/office/drawing/2014/main" val="10013"/>
                  </a:ext>
                </a:extLst>
              </a:tr>
              <a:tr h="38100">
                <a:tc>
                  <a:txBody>
                    <a:bodyPr/>
                    <a:lstStyle/>
                    <a:p>
                      <a:pPr algn="ctr"/>
                      <a:r>
                        <a:rPr sz="1100" b="1">
                          <a:solidFill>
                            <a:srgbClr val="6D6E71"/>
                          </a:solidFill>
                          <a:latin typeface="Ariel"/>
                        </a:rPr>
                        <a:t>ZTE Overture 3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$19.99</a:t>
                      </a:r>
                    </a:p>
                  </a:txBody>
                  <a:tcPr marT="0" marB="0">
                    <a:solidFill>
                      <a:srgbClr val="CDEBDE"/>
                    </a:solidFill>
                  </a:tcPr>
                </a:tc>
                <a:extLst>
                  <a:ext uri="{0D108BD9-81ED-4DB2-BD59-A6C34878D82A}">
                    <a16:rowId xmlns:a16="http://schemas.microsoft.com/office/drawing/2014/main" val="10014"/>
                  </a:ext>
                </a:extLst>
              </a:tr>
              <a:tr h="38100">
                <a:tc>
                  <a:txBody>
                    <a:bodyPr/>
                    <a:lstStyle/>
                    <a:p>
                      <a:pPr algn="ctr"/>
                      <a:r>
                        <a:rPr sz="1100" b="1">
                          <a:solidFill>
                            <a:srgbClr val="6D6E71"/>
                          </a:solidFill>
                          <a:latin typeface="Ariel"/>
                        </a:rPr>
                        <a:t>Galaxy Amp 2 (32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$49.99</a:t>
                      </a:r>
                    </a:p>
                  </a:txBody>
                  <a:tcPr marT="0" marB="0">
                    <a:solidFill>
                      <a:srgbClr val="CDEBDE"/>
                    </a:solidFill>
                  </a:tcPr>
                </a:tc>
                <a:extLst>
                  <a:ext uri="{0D108BD9-81ED-4DB2-BD59-A6C34878D82A}">
                    <a16:rowId xmlns:a16="http://schemas.microsoft.com/office/drawing/2014/main" val="10015"/>
                  </a:ext>
                </a:extLst>
              </a:tr>
              <a:tr h="38100">
                <a:tc>
                  <a:txBody>
                    <a:bodyPr/>
                    <a:lstStyle/>
                    <a:p>
                      <a:pPr algn="ctr"/>
                      <a:r>
                        <a:rPr sz="1100" b="1">
                          <a:solidFill>
                            <a:srgbClr val="6D6E71"/>
                          </a:solidFill>
                          <a:latin typeface="Ariel"/>
                        </a:rPr>
                        <a:t>Alcatel Verso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$19.99</a:t>
                      </a:r>
                    </a:p>
                  </a:txBody>
                  <a:tcPr marT="0" marB="0">
                    <a:solidFill>
                      <a:srgbClr val="CDEBDE"/>
                    </a:solidFill>
                  </a:tcPr>
                </a:tc>
                <a:extLst>
                  <a:ext uri="{0D108BD9-81ED-4DB2-BD59-A6C34878D82A}">
                    <a16:rowId xmlns:a16="http://schemas.microsoft.com/office/drawing/2014/main" val="10016"/>
                  </a:ext>
                </a:extLst>
              </a:tr>
              <a:tr h="38100">
                <a:tc>
                  <a:txBody>
                    <a:bodyPr/>
                    <a:lstStyle/>
                    <a:p>
                      <a:pPr algn="ctr"/>
                      <a:r>
                        <a:rPr sz="1100" b="1">
                          <a:solidFill>
                            <a:srgbClr val="6D6E71"/>
                          </a:solidFill>
                          <a:latin typeface="Ariel"/>
                        </a:rPr>
                        <a:t>LG Fortune 2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$99.99</a:t>
                      </a:r>
                    </a:p>
                  </a:txBody>
                  <a:tcPr marT="0" marB="0">
                    <a:solidFill>
                      <a:srgbClr val="CDEBDE"/>
                    </a:solidFill>
                  </a:tcPr>
                </a:tc>
                <a:extLst>
                  <a:ext uri="{0D108BD9-81ED-4DB2-BD59-A6C34878D82A}">
                    <a16:rowId xmlns:a16="http://schemas.microsoft.com/office/drawing/2014/main" val="10017"/>
                  </a:ext>
                </a:extLst>
              </a:tr>
              <a:tr h="38100">
                <a:tc>
                  <a:txBody>
                    <a:bodyPr/>
                    <a:lstStyle/>
                    <a:p>
                      <a:pPr algn="ctr"/>
                      <a:r>
                        <a:rPr sz="1100" b="1">
                          <a:solidFill>
                            <a:srgbClr val="6D6E71"/>
                          </a:solidFill>
                          <a:latin typeface="Ariel"/>
                        </a:rPr>
                        <a:t>LG Harmony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$79.99</a:t>
                      </a:r>
                    </a:p>
                  </a:txBody>
                  <a:tcPr marT="0" marB="0">
                    <a:solidFill>
                      <a:srgbClr val="CDEBDE"/>
                    </a:solidFill>
                  </a:tcPr>
                </a:tc>
                <a:extLst>
                  <a:ext uri="{0D108BD9-81ED-4DB2-BD59-A6C34878D82A}">
                    <a16:rowId xmlns:a16="http://schemas.microsoft.com/office/drawing/2014/main" val="10018"/>
                  </a:ext>
                </a:extLst>
              </a:tr>
              <a:tr h="38100">
                <a:tc>
                  <a:txBody>
                    <a:bodyPr/>
                    <a:lstStyle/>
                    <a:p>
                      <a:pPr algn="ctr"/>
                      <a:r>
                        <a:rPr sz="1100" b="1">
                          <a:solidFill>
                            <a:srgbClr val="6D6E71"/>
                          </a:solidFill>
                          <a:latin typeface="Ariel"/>
                        </a:rPr>
                        <a:t>LG X Charge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$129.99</a:t>
                      </a:r>
                    </a:p>
                  </a:txBody>
                  <a:tcPr marT="0" marB="0">
                    <a:solidFill>
                      <a:srgbClr val="CDEBDE"/>
                    </a:solidFill>
                  </a:tcPr>
                </a:tc>
                <a:extLst>
                  <a:ext uri="{0D108BD9-81ED-4DB2-BD59-A6C34878D82A}">
                    <a16:rowId xmlns:a16="http://schemas.microsoft.com/office/drawing/2014/main" val="10019"/>
                  </a:ext>
                </a:extLst>
              </a:tr>
              <a:tr h="38100">
                <a:tc>
                  <a:txBody>
                    <a:bodyPr/>
                    <a:lstStyle/>
                    <a:p>
                      <a:pPr algn="ctr"/>
                      <a:r>
                        <a:rPr sz="1100" b="1">
                          <a:solidFill>
                            <a:srgbClr val="6D6E71"/>
                          </a:solidFill>
                          <a:latin typeface="Ariel"/>
                        </a:rPr>
                        <a:t>LG Stylo 3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$149.99</a:t>
                      </a:r>
                    </a:p>
                  </a:txBody>
                  <a:tcPr marT="0" marB="0">
                    <a:solidFill>
                      <a:srgbClr val="CDEBDE"/>
                    </a:solidFill>
                  </a:tcPr>
                </a:tc>
                <a:extLst>
                  <a:ext uri="{0D108BD9-81ED-4DB2-BD59-A6C34878D82A}">
                    <a16:rowId xmlns:a16="http://schemas.microsoft.com/office/drawing/2014/main" val="10020"/>
                  </a:ext>
                </a:extLst>
              </a:tr>
              <a:tr h="38100">
                <a:tc>
                  <a:txBody>
                    <a:bodyPr/>
                    <a:lstStyle/>
                    <a:p>
                      <a:pPr algn="ctr"/>
                      <a:r>
                        <a:rPr sz="1100" b="1">
                          <a:solidFill>
                            <a:srgbClr val="6D6E71"/>
                          </a:solidFill>
                          <a:latin typeface="Ariel"/>
                        </a:rPr>
                        <a:t>ZTE Blade X Max (32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$129.99</a:t>
                      </a:r>
                    </a:p>
                  </a:txBody>
                  <a:tcPr marT="0" marB="0">
                    <a:solidFill>
                      <a:srgbClr val="CDEBDE"/>
                    </a:solidFill>
                  </a:tcPr>
                </a:tc>
                <a:extLst>
                  <a:ext uri="{0D108BD9-81ED-4DB2-BD59-A6C34878D82A}">
                    <a16:rowId xmlns:a16="http://schemas.microsoft.com/office/drawing/2014/main" val="10021"/>
                  </a:ext>
                </a:extLst>
              </a:tr>
              <a:tr h="38100">
                <a:tc>
                  <a:txBody>
                    <a:bodyPr/>
                    <a:lstStyle/>
                    <a:p>
                      <a:pPr algn="ctr"/>
                      <a:r>
                        <a:rPr sz="1100" b="1">
                          <a:solidFill>
                            <a:srgbClr val="6D6E71"/>
                          </a:solidFill>
                          <a:latin typeface="Ariel"/>
                        </a:rPr>
                        <a:t>Galaxy Amp Prime 2 (16 GB)</a:t>
                      </a:r>
                    </a:p>
                  </a:txBody>
                  <a:tcPr marT="0" marB="0"/>
                </a:tc>
                <a:tc>
                  <a:txBody>
                    <a:bodyPr/>
                    <a:lstStyle/>
                    <a:p>
                      <a:pPr algn="ctr"/>
                      <a:r>
                        <a:t> </a:t>
                      </a:r>
                    </a:p>
                  </a:txBody>
                  <a:tcPr marT="0" marB="0">
                    <a:solidFill>
                      <a:srgbClr val="BFBFBF"/>
                    </a:solidFill>
                  </a:tcPr>
                </a:tc>
                <a:tc>
                  <a:txBody>
                    <a:bodyPr/>
                    <a:lstStyle/>
                    <a:p>
                      <a:pPr algn="ctr"/>
                      <a:r>
                        <a:rPr sz="1100" b="1">
                          <a:solidFill>
                            <a:srgbClr val="6D6E71"/>
                          </a:solidFill>
                        </a:rPr>
                        <a:t>$99.99</a:t>
                      </a:r>
                    </a:p>
                  </a:txBody>
                  <a:tcPr marT="0" marB="0">
                    <a:solidFill>
                      <a:srgbClr val="CDEBDE"/>
                    </a:solidFill>
                  </a:tcPr>
                </a:tc>
                <a:extLst>
                  <a:ext uri="{0D108BD9-81ED-4DB2-BD59-A6C34878D82A}">
                    <a16:rowId xmlns:a16="http://schemas.microsoft.com/office/drawing/2014/main" val="10022"/>
                  </a:ext>
                </a:extLst>
              </a:tr>
              <a:tr h="38100">
                <a:tc>
                  <a:txBody>
                    <a:bodyPr/>
                    <a:lstStyle/>
                    <a:p>
                      <a:pPr algn="ctr"/>
                      <a:r>
                        <a:rPr sz="1100" b="1">
                          <a:solidFill>
                            <a:srgbClr val="6D6E71"/>
                          </a:solidFill>
                          <a:latin typeface="Ariel"/>
                        </a:rPr>
                        <a:t>Galaxy Halo (32 GB)</a:t>
                      </a:r>
                    </a:p>
                  </a:txBody>
                  <a:tcPr marT="0" marB="0"/>
                </a:tc>
                <a:tc>
                  <a:txBody>
                    <a:bodyPr/>
                    <a:lstStyle/>
                    <a:p>
                      <a:pPr algn="ctr"/>
                      <a:r>
                        <a:rPr>
                          <a:latin typeface="Ariel"/>
                        </a:rPr>
                        <a:t> </a:t>
                      </a:r>
                    </a:p>
                  </a:txBody>
                  <a:tcPr marT="0" marB="0">
                    <a:solidFill>
                      <a:srgbClr val="BFBFBF"/>
                    </a:solidFill>
                  </a:tcPr>
                </a:tc>
                <a:tc>
                  <a:txBody>
                    <a:bodyPr/>
                    <a:lstStyle/>
                    <a:p>
                      <a:pPr algn="ctr"/>
                      <a:r>
                        <a:rPr sz="1100" b="1">
                          <a:solidFill>
                            <a:srgbClr val="6D6E71"/>
                          </a:solidFill>
                          <a:latin typeface="Ariel"/>
                        </a:rPr>
                        <a:t>$159.99</a:t>
                      </a:r>
                    </a:p>
                  </a:txBody>
                  <a:tcPr marT="0" marB="0">
                    <a:solidFill>
                      <a:srgbClr val="CDEBDE"/>
                    </a:solidFill>
                  </a:tcPr>
                </a:tc>
                <a:extLst>
                  <a:ext uri="{0D108BD9-81ED-4DB2-BD59-A6C34878D82A}">
                    <a16:rowId xmlns:a16="http://schemas.microsoft.com/office/drawing/2014/main" val="10023"/>
                  </a:ext>
                </a:extLst>
              </a:tr>
            </a:tbl>
          </a:graphicData>
        </a:graphic>
      </p:graphicFrame>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sz="2600" b="1">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sz="1000" i="1">
                <a:latin typeface="NeueHaasGroteskText Std (Body)"/>
              </a:rPr>
              <a:t>as of 05/04/2018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extLst>
                    <a:ext uri="{9D8B030D-6E8A-4147-A177-3AD203B41FA5}">
                      <a16:colId xmlns:a16="http://schemas.microsoft.com/office/drawing/2014/main" val="20000"/>
                    </a:ext>
                  </a:extLst>
                </a:gridCol>
                <a:gridCol w="962198">
                  <a:extLst>
                    <a:ext uri="{9D8B030D-6E8A-4147-A177-3AD203B41FA5}">
                      <a16:colId xmlns:a16="http://schemas.microsoft.com/office/drawing/2014/main" val="20001"/>
                    </a:ext>
                  </a:extLst>
                </a:gridCol>
                <a:gridCol w="962198">
                  <a:extLst>
                    <a:ext uri="{9D8B030D-6E8A-4147-A177-3AD203B41FA5}">
                      <a16:colId xmlns:a16="http://schemas.microsoft.com/office/drawing/2014/main" val="20002"/>
                    </a:ext>
                  </a:extLst>
                </a:gridCol>
                <a:gridCol w="962198">
                  <a:extLst>
                    <a:ext uri="{9D8B030D-6E8A-4147-A177-3AD203B41FA5}">
                      <a16:colId xmlns:a16="http://schemas.microsoft.com/office/drawing/2014/main" val="20003"/>
                    </a:ext>
                  </a:extLst>
                </a:gridCol>
                <a:gridCol w="962198">
                  <a:extLst>
                    <a:ext uri="{9D8B030D-6E8A-4147-A177-3AD203B41FA5}">
                      <a16:colId xmlns:a16="http://schemas.microsoft.com/office/drawing/2014/main" val="20004"/>
                    </a:ext>
                  </a:extLst>
                </a:gridCol>
                <a:gridCol w="962198">
                  <a:extLst>
                    <a:ext uri="{9D8B030D-6E8A-4147-A177-3AD203B41FA5}">
                      <a16:colId xmlns:a16="http://schemas.microsoft.com/office/drawing/2014/main" val="20005"/>
                    </a:ext>
                  </a:extLst>
                </a:gridCol>
                <a:gridCol w="962198">
                  <a:extLst>
                    <a:ext uri="{9D8B030D-6E8A-4147-A177-3AD203B41FA5}">
                      <a16:colId xmlns:a16="http://schemas.microsoft.com/office/drawing/2014/main" val="20006"/>
                    </a:ext>
                  </a:extLst>
                </a:gridCol>
                <a:gridCol w="962198">
                  <a:extLst>
                    <a:ext uri="{9D8B030D-6E8A-4147-A177-3AD203B41FA5}">
                      <a16:colId xmlns:a16="http://schemas.microsoft.com/office/drawing/2014/main" val="20007"/>
                    </a:ext>
                  </a:extLst>
                </a:gridCol>
                <a:gridCol w="962198">
                  <a:extLst>
                    <a:ext uri="{9D8B030D-6E8A-4147-A177-3AD203B41FA5}">
                      <a16:colId xmlns:a16="http://schemas.microsoft.com/office/drawing/2014/main" val="20008"/>
                    </a:ext>
                  </a:extLst>
                </a:gridCol>
                <a:gridCol w="962198">
                  <a:extLst>
                    <a:ext uri="{9D8B030D-6E8A-4147-A177-3AD203B41FA5}">
                      <a16:colId xmlns:a16="http://schemas.microsoft.com/office/drawing/2014/main" val="20009"/>
                    </a:ext>
                  </a:extLst>
                </a:gridCol>
                <a:gridCol w="962200">
                  <a:extLst>
                    <a:ext uri="{9D8B030D-6E8A-4147-A177-3AD203B41FA5}">
                      <a16:colId xmlns:a16="http://schemas.microsoft.com/office/drawing/2014/main" val="20010"/>
                    </a:ext>
                  </a:extLst>
                </a:gridCol>
              </a:tblGrid>
              <a:tr h="388620">
                <a:tc>
                  <a:txBody>
                    <a:bodyPr/>
                    <a:lstStyle/>
                    <a:p>
                      <a:pPr algn="ctr"/>
                      <a:r>
                        <a:rPr sz="1100">
                          <a:solidFill>
                            <a:srgbClr val="000000"/>
                          </a:solidFill>
                          <a:latin typeface="NeueHaasGroteskText Std (Body)"/>
                        </a:rPr>
                        <a:t>2/26</a:t>
                      </a:r>
                    </a:p>
                  </a:txBody>
                  <a:tcPr>
                    <a:solidFill>
                      <a:schemeClr val="accent2"/>
                    </a:solidFill>
                  </a:tcPr>
                </a:tc>
                <a:tc>
                  <a:txBody>
                    <a:bodyPr/>
                    <a:lstStyle/>
                    <a:p>
                      <a:pPr algn="ctr"/>
                      <a:r>
                        <a:rPr sz="1100">
                          <a:solidFill>
                            <a:srgbClr val="000000"/>
                          </a:solidFill>
                          <a:latin typeface="NeueHaasGroteskText Std (Body)"/>
                        </a:rPr>
                        <a:t>3/05</a:t>
                      </a:r>
                    </a:p>
                  </a:txBody>
                  <a:tcPr>
                    <a:solidFill>
                      <a:schemeClr val="accent2"/>
                    </a:solidFill>
                  </a:tcPr>
                </a:tc>
                <a:tc>
                  <a:txBody>
                    <a:bodyPr/>
                    <a:lstStyle/>
                    <a:p>
                      <a:pPr algn="ctr"/>
                      <a:r>
                        <a:rPr sz="1100">
                          <a:solidFill>
                            <a:srgbClr val="000000"/>
                          </a:solidFill>
                          <a:latin typeface="NeueHaasGroteskText Std (Body)"/>
                        </a:rPr>
                        <a:t>3/12</a:t>
                      </a:r>
                    </a:p>
                  </a:txBody>
                  <a:tcPr>
                    <a:solidFill>
                      <a:schemeClr val="accent2"/>
                    </a:solidFill>
                  </a:tcPr>
                </a:tc>
                <a:tc>
                  <a:txBody>
                    <a:bodyPr/>
                    <a:lstStyle/>
                    <a:p>
                      <a:pPr algn="ctr"/>
                      <a:r>
                        <a:rPr sz="1100">
                          <a:solidFill>
                            <a:srgbClr val="000000"/>
                          </a:solidFill>
                          <a:latin typeface="NeueHaasGroteskText Std (Body)"/>
                        </a:rPr>
                        <a:t>3/19</a:t>
                      </a:r>
                    </a:p>
                  </a:txBody>
                  <a:tcPr>
                    <a:solidFill>
                      <a:schemeClr val="accent2"/>
                    </a:solidFill>
                  </a:tcPr>
                </a:tc>
                <a:tc>
                  <a:txBody>
                    <a:bodyPr/>
                    <a:lstStyle/>
                    <a:p>
                      <a:pPr algn="ctr"/>
                      <a:r>
                        <a:rPr sz="1100">
                          <a:solidFill>
                            <a:srgbClr val="000000"/>
                          </a:solidFill>
                          <a:latin typeface="NeueHaasGroteskText Std (Body)"/>
                        </a:rPr>
                        <a:t>3/26</a:t>
                      </a:r>
                    </a:p>
                  </a:txBody>
                  <a:tcPr>
                    <a:solidFill>
                      <a:schemeClr val="accent2"/>
                    </a:solidFill>
                  </a:tcPr>
                </a:tc>
                <a:tc>
                  <a:txBody>
                    <a:bodyPr/>
                    <a:lstStyle/>
                    <a:p>
                      <a:pPr algn="ctr"/>
                      <a:r>
                        <a:rPr sz="1100">
                          <a:solidFill>
                            <a:srgbClr val="000000"/>
                          </a:solidFill>
                          <a:latin typeface="NeueHaasGroteskText Std (Body)"/>
                        </a:rPr>
                        <a:t>4/02</a:t>
                      </a:r>
                    </a:p>
                  </a:txBody>
                  <a:tcPr>
                    <a:solidFill>
                      <a:schemeClr val="accent2"/>
                    </a:solidFill>
                  </a:tcPr>
                </a:tc>
                <a:tc>
                  <a:txBody>
                    <a:bodyPr/>
                    <a:lstStyle/>
                    <a:p>
                      <a:pPr algn="ctr"/>
                      <a:r>
                        <a:rPr sz="1100">
                          <a:solidFill>
                            <a:srgbClr val="000000"/>
                          </a:solidFill>
                          <a:latin typeface="NeueHaasGroteskText Std (Body)"/>
                        </a:rPr>
                        <a:t>4/09</a:t>
                      </a:r>
                    </a:p>
                  </a:txBody>
                  <a:tcPr>
                    <a:solidFill>
                      <a:schemeClr val="accent2"/>
                    </a:solidFill>
                  </a:tcPr>
                </a:tc>
                <a:tc>
                  <a:txBody>
                    <a:bodyPr/>
                    <a:lstStyle/>
                    <a:p>
                      <a:pPr algn="ctr"/>
                      <a:r>
                        <a:rPr sz="1100">
                          <a:solidFill>
                            <a:srgbClr val="000000"/>
                          </a:solidFill>
                          <a:latin typeface="NeueHaasGroteskText Std (Body)"/>
                        </a:rPr>
                        <a:t>4/16</a:t>
                      </a:r>
                    </a:p>
                  </a:txBody>
                  <a:tcPr>
                    <a:solidFill>
                      <a:schemeClr val="accent2"/>
                    </a:solidFill>
                  </a:tcPr>
                </a:tc>
                <a:tc>
                  <a:txBody>
                    <a:bodyPr/>
                    <a:lstStyle/>
                    <a:p>
                      <a:pPr algn="ctr"/>
                      <a:r>
                        <a:rPr sz="1100">
                          <a:solidFill>
                            <a:srgbClr val="000000"/>
                          </a:solidFill>
                          <a:latin typeface="NeueHaasGroteskText Std (Body)"/>
                        </a:rPr>
                        <a:t>4/23</a:t>
                      </a:r>
                    </a:p>
                  </a:txBody>
                  <a:tcPr>
                    <a:solidFill>
                      <a:schemeClr val="accent2"/>
                    </a:solidFill>
                  </a:tcPr>
                </a:tc>
                <a:tc>
                  <a:txBody>
                    <a:bodyPr/>
                    <a:lstStyle/>
                    <a:p>
                      <a:pPr algn="ctr"/>
                      <a:r>
                        <a:rPr sz="1100">
                          <a:solidFill>
                            <a:srgbClr val="000000"/>
                          </a:solidFill>
                          <a:latin typeface="NeueHaasGroteskText Std (Body)"/>
                        </a:rPr>
                        <a:t>4/30</a:t>
                      </a:r>
                    </a:p>
                  </a:txBody>
                  <a:tcPr>
                    <a:solidFill>
                      <a:schemeClr val="accent2"/>
                    </a:solidFill>
                  </a:tcPr>
                </a:tc>
                <a:tc>
                  <a:txBody>
                    <a:bodyPr/>
                    <a:lstStyle/>
                    <a:p>
                      <a:pPr algn="ctr"/>
                      <a:r>
                        <a:rPr sz="1100">
                          <a:solidFill>
                            <a:srgbClr val="000000"/>
                          </a:solidFill>
                          <a:latin typeface="NeueHaasGroteskText Std (Body)"/>
                        </a:rPr>
                        <a:t>5/07</a:t>
                      </a:r>
                    </a:p>
                  </a:txBody>
                  <a:tcPr>
                    <a:solidFill>
                      <a:schemeClr val="accent2"/>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960120">
                  <a:extLst>
                    <a:ext uri="{9D8B030D-6E8A-4147-A177-3AD203B41FA5}">
                      <a16:colId xmlns:a16="http://schemas.microsoft.com/office/drawing/2014/main" val="20000"/>
                    </a:ext>
                  </a:extLst>
                </a:gridCol>
                <a:gridCol w="3840480">
                  <a:extLst>
                    <a:ext uri="{9D8B030D-6E8A-4147-A177-3AD203B41FA5}">
                      <a16:colId xmlns:a16="http://schemas.microsoft.com/office/drawing/2014/main" val="20001"/>
                    </a:ext>
                  </a:extLst>
                </a:gridCol>
                <a:gridCol w="4800600">
                  <a:extLst>
                    <a:ext uri="{9D8B030D-6E8A-4147-A177-3AD203B41FA5}">
                      <a16:colId xmlns:a16="http://schemas.microsoft.com/office/drawing/2014/main" val="20002"/>
                    </a:ext>
                  </a:extLst>
                </a:gridCol>
                <a:gridCol w="960120">
                  <a:extLst>
                    <a:ext uri="{9D8B030D-6E8A-4147-A177-3AD203B41FA5}">
                      <a16:colId xmlns:a16="http://schemas.microsoft.com/office/drawing/2014/main" val="20003"/>
                    </a:ext>
                  </a:extLst>
                </a:gridCol>
              </a:tblGrid>
              <a:tr h="388620">
                <a:tc>
                  <a:txBody>
                    <a:bodyPr/>
                    <a:lstStyle/>
                    <a:p>
                      <a:pPr algn="ctr"/>
                      <a:r>
                        <a:rPr sz="1100" b="1" i="1">
                          <a:solidFill>
                            <a:srgbClr val="000000"/>
                          </a:solidFill>
                          <a:latin typeface="NeueHaasGroteskText Std (Body)"/>
                        </a:rPr>
                        <a:t>Feb</a:t>
                      </a:r>
                    </a:p>
                  </a:txBody>
                  <a:tcPr>
                    <a:solidFill>
                      <a:srgbClr val="F9B295"/>
                    </a:solidFill>
                  </a:tcPr>
                </a:tc>
                <a:tc>
                  <a:txBody>
                    <a:bodyPr/>
                    <a:lstStyle/>
                    <a:p>
                      <a:pPr algn="ctr"/>
                      <a:r>
                        <a:rPr sz="1100" b="1" i="1">
                          <a:solidFill>
                            <a:srgbClr val="000000"/>
                          </a:solidFill>
                          <a:latin typeface="NeueHaasGroteskText Std (Body)"/>
                        </a:rPr>
                        <a:t>Mar</a:t>
                      </a:r>
                    </a:p>
                  </a:txBody>
                  <a:tcPr>
                    <a:solidFill>
                      <a:srgbClr val="F9B295"/>
                    </a:solidFill>
                  </a:tcPr>
                </a:tc>
                <a:tc>
                  <a:txBody>
                    <a:bodyPr/>
                    <a:lstStyle/>
                    <a:p>
                      <a:pPr algn="ctr"/>
                      <a:r>
                        <a:rPr sz="1100" b="1" i="1">
                          <a:solidFill>
                            <a:srgbClr val="000000"/>
                          </a:solidFill>
                          <a:latin typeface="NeueHaasGroteskText Std (Body)"/>
                        </a:rPr>
                        <a:t>Apr</a:t>
                      </a:r>
                    </a:p>
                  </a:txBody>
                  <a:tcPr>
                    <a:solidFill>
                      <a:srgbClr val="F9B295"/>
                    </a:solidFill>
                  </a:tcPr>
                </a:tc>
                <a:tc>
                  <a:txBody>
                    <a:bodyPr/>
                    <a:lstStyle/>
                    <a:p>
                      <a:pPr algn="ctr"/>
                      <a:r>
                        <a:rPr sz="1100" b="1" i="1">
                          <a:solidFill>
                            <a:srgbClr val="000000"/>
                          </a:solidFill>
                          <a:latin typeface="NeueHaasGroteskText Std (Body)"/>
                        </a:rPr>
                        <a:t>May</a:t>
                      </a:r>
                    </a:p>
                  </a:txBody>
                  <a:tcPr>
                    <a:solidFill>
                      <a:srgbClr val="F9B295"/>
                    </a:solidFill>
                  </a:tcPr>
                </a:tc>
                <a:extLst>
                  <a:ext uri="{0D108BD9-81ED-4DB2-BD59-A6C34878D82A}">
                    <a16:rowId xmlns:a16="http://schemas.microsoft.com/office/drawing/2014/main" val="10000"/>
                  </a:ext>
                </a:extLst>
              </a:tr>
            </a:tbl>
          </a:graphicData>
        </a:graphic>
      </p:graphicFrame>
      <p:sp>
        <p:nvSpPr>
          <p:cNvPr id="7" name="Rounded Rectangle 6"/>
          <p:cNvSpPr/>
          <p:nvPr/>
        </p:nvSpPr>
        <p:spPr>
          <a:xfrm>
            <a:off x="1978593" y="1312164"/>
            <a:ext cx="4456496"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8" name="Rounded Rectangle 7"/>
          <p:cNvSpPr/>
          <p:nvPr/>
        </p:nvSpPr>
        <p:spPr>
          <a:xfrm>
            <a:off x="10334522" y="1411441"/>
            <a:ext cx="1392655" cy="446521"/>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dirty="0">
                <a:solidFill>
                  <a:srgbClr val="C00000"/>
                </a:solidFill>
                <a:latin typeface="NeueHaasGroteskText Std (Body)"/>
              </a:rPr>
              <a:t>Get select iPhones and get iPhone 8 ( 64GB) free (5/03-...)</a:t>
            </a:r>
          </a:p>
        </p:txBody>
      </p:sp>
      <p:sp>
        <p:nvSpPr>
          <p:cNvPr id="9" name="Rounded Rectangle 8"/>
          <p:cNvSpPr/>
          <p:nvPr/>
        </p:nvSpPr>
        <p:spPr>
          <a:xfrm>
            <a:off x="10334522" y="1865815"/>
            <a:ext cx="1392655" cy="503359"/>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dirty="0">
                <a:solidFill>
                  <a:srgbClr val="C00000"/>
                </a:solidFill>
                <a:latin typeface="NeueHaasGroteskText Std (Body)"/>
              </a:rPr>
              <a:t>Get select Android phones and get one free (5/03-...)</a:t>
            </a:r>
          </a:p>
        </p:txBody>
      </p:sp>
      <p:sp>
        <p:nvSpPr>
          <p:cNvPr id="10" name="Rounded Rectangle 9"/>
          <p:cNvSpPr/>
          <p:nvPr/>
        </p:nvSpPr>
        <p:spPr>
          <a:xfrm>
            <a:off x="1143000" y="2563977"/>
            <a:ext cx="2367513"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0070C0"/>
                </a:solidFill>
                <a:latin typeface="NeueHaasGroteskText Std (Body)"/>
              </a:rPr>
              <a:t>BOGOF SS Galaxy S8, S8+, S8 Active (12/18-3/15)</a:t>
            </a:r>
          </a:p>
        </p:txBody>
      </p:sp>
      <p:sp>
        <p:nvSpPr>
          <p:cNvPr id="11" name="Rounded Rectangle 10"/>
          <p:cNvSpPr/>
          <p:nvPr/>
        </p:nvSpPr>
        <p:spPr>
          <a:xfrm>
            <a:off x="1143000" y="2769717"/>
            <a:ext cx="501355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(2/23-4/03)</a:t>
            </a:r>
          </a:p>
        </p:txBody>
      </p:sp>
      <p:sp>
        <p:nvSpPr>
          <p:cNvPr id="12" name="Rounded Rectangle 11"/>
          <p:cNvSpPr/>
          <p:nvPr/>
        </p:nvSpPr>
        <p:spPr>
          <a:xfrm>
            <a:off x="1143000" y="2975457"/>
            <a:ext cx="501355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(2/09-4/03)</a:t>
            </a:r>
          </a:p>
        </p:txBody>
      </p:sp>
      <p:sp>
        <p:nvSpPr>
          <p:cNvPr id="13" name="Rounded Rectangle 12"/>
          <p:cNvSpPr/>
          <p:nvPr/>
        </p:nvSpPr>
        <p:spPr>
          <a:xfrm>
            <a:off x="1143000" y="3181197"/>
            <a:ext cx="501355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4" name="Rounded Rectangle 13"/>
          <p:cNvSpPr/>
          <p:nvPr/>
        </p:nvSpPr>
        <p:spPr>
          <a:xfrm>
            <a:off x="1560796" y="3815791"/>
            <a:ext cx="710254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(3/01-4/21)</a:t>
            </a:r>
          </a:p>
        </p:txBody>
      </p:sp>
      <p:sp>
        <p:nvSpPr>
          <p:cNvPr id="15" name="Rounded Rectangle 14"/>
          <p:cNvSpPr/>
          <p:nvPr/>
        </p:nvSpPr>
        <p:spPr>
          <a:xfrm>
            <a:off x="5599496" y="4062679"/>
            <a:ext cx="334237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(3/30-4/23)</a:t>
            </a:r>
          </a:p>
        </p:txBody>
      </p:sp>
      <p:sp>
        <p:nvSpPr>
          <p:cNvPr id="16" name="Rounded Rectangle 15"/>
          <p:cNvSpPr/>
          <p:nvPr/>
        </p:nvSpPr>
        <p:spPr>
          <a:xfrm>
            <a:off x="1143000" y="4309567"/>
            <a:ext cx="835593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(2/24-4/27)</a:t>
            </a:r>
          </a:p>
        </p:txBody>
      </p:sp>
      <p:sp>
        <p:nvSpPr>
          <p:cNvPr id="17" name="Rounded Rectangle 16"/>
          <p:cNvSpPr/>
          <p:nvPr/>
        </p:nvSpPr>
        <p:spPr>
          <a:xfrm>
            <a:off x="8663338" y="4556455"/>
            <a:ext cx="306384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and V30 (4/21-...)</a:t>
            </a:r>
          </a:p>
        </p:txBody>
      </p:sp>
      <p:sp>
        <p:nvSpPr>
          <p:cNvPr id="19" name="Rounded Rectangle 18"/>
          <p:cNvSpPr/>
          <p:nvPr/>
        </p:nvSpPr>
        <p:spPr>
          <a:xfrm>
            <a:off x="1143000" y="5067604"/>
            <a:ext cx="5292090"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(1/19-4/05)</a:t>
            </a:r>
          </a:p>
        </p:txBody>
      </p:sp>
      <p:sp>
        <p:nvSpPr>
          <p:cNvPr id="20" name="Rounded Rectangle 19"/>
          <p:cNvSpPr/>
          <p:nvPr/>
        </p:nvSpPr>
        <p:spPr>
          <a:xfrm>
            <a:off x="1143000" y="5314492"/>
            <a:ext cx="5988417"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(5/12-4/10)</a:t>
            </a:r>
          </a:p>
        </p:txBody>
      </p:sp>
      <p:sp>
        <p:nvSpPr>
          <p:cNvPr id="21" name="Rounded Rectangle 20"/>
          <p:cNvSpPr/>
          <p:nvPr/>
        </p:nvSpPr>
        <p:spPr>
          <a:xfrm>
            <a:off x="3649779" y="5561380"/>
            <a:ext cx="38994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(3/16-4/13)</a:t>
            </a:r>
          </a:p>
        </p:txBody>
      </p:sp>
      <p:sp>
        <p:nvSpPr>
          <p:cNvPr id="22" name="Rounded Rectangle 21"/>
          <p:cNvSpPr/>
          <p:nvPr/>
        </p:nvSpPr>
        <p:spPr>
          <a:xfrm>
            <a:off x="6435090" y="5808268"/>
            <a:ext cx="1253389"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006600"/>
                </a:solidFill>
                <a:latin typeface="NeueHaasGroteskText Std (Body)"/>
              </a:rPr>
              <a:t>LOGO iPhone 8 or iPhone X (4/05-4/14)</a:t>
            </a:r>
          </a:p>
        </p:txBody>
      </p:sp>
      <p:sp>
        <p:nvSpPr>
          <p:cNvPr id="23" name="Rounded Rectangle 22"/>
          <p:cNvSpPr/>
          <p:nvPr/>
        </p:nvSpPr>
        <p:spPr>
          <a:xfrm>
            <a:off x="7688479" y="6055156"/>
            <a:ext cx="4038700"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8+ or iPhone X (4/14-...)</a:t>
            </a:r>
          </a:p>
        </p:txBody>
      </p:sp>
      <p:sp>
        <p:nvSpPr>
          <p:cNvPr id="24" name="Rectangle 23"/>
          <p:cNvSpPr/>
          <p:nvPr/>
        </p:nvSpPr>
        <p:spPr>
          <a:xfrm>
            <a:off x="10469158"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5" name="Down Arrow Callout 24"/>
          <p:cNvSpPr/>
          <p:nvPr/>
        </p:nvSpPr>
        <p:spPr>
          <a:xfrm>
            <a:off x="10130830"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sz="1400" b="0" i="0">
                <a:solidFill>
                  <a:srgbClr val="000000"/>
                </a:solidFill>
                <a:latin typeface="NeueHaasGroteskText Std (Body)"/>
              </a:rPr>
              <a:t>TODAY
05/04</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05/04/2018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B0F0"/>
                          </a:solidFill>
                          <a:latin typeface="NeueHaasGroteskText Std (Body)"/>
                        </a:rPr>
                        <a:t>Get select iPhone and get iPhone 8 (64GB) </a:t>
                      </a:r>
                      <a:r>
                        <a:rPr sz="900" b="1">
                          <a:solidFill>
                            <a:srgbClr val="00B0F0"/>
                          </a:solidFill>
                          <a:latin typeface="NeueHaasGroteskText Std (Body)"/>
                        </a:rPr>
                        <a:t>free </a:t>
                      </a:r>
                      <a:r>
                        <a:rPr sz="900" b="0">
                          <a:solidFill>
                            <a:srgbClr val="00B0F0"/>
                          </a:solidFill>
                          <a:latin typeface="NeueHaasGroteskText Std (Body)"/>
                        </a:rPr>
                        <a:t>with new line of service (reqs. up to </a:t>
                      </a:r>
                      <a:r>
                        <a:rPr sz="900" b="1">
                          <a:solidFill>
                            <a:srgbClr val="00B0F0"/>
                          </a:solidFill>
                          <a:latin typeface="NeueHaasGroteskText Std (Body)"/>
                        </a:rPr>
                        <a:t>$1149.99 </a:t>
                      </a:r>
                      <a:r>
                        <a:rPr sz="900" b="0">
                          <a:solidFill>
                            <a:srgbClr val="00B0F0"/>
                          </a:solidFill>
                          <a:latin typeface="NeueHaasGroteskText Std (Body)"/>
                        </a:rPr>
                        <a:t>per device payment purchase less </a:t>
                      </a:r>
                      <a:r>
                        <a:rPr sz="900" b="1">
                          <a:solidFill>
                            <a:srgbClr val="00B0F0"/>
                          </a:solidFill>
                          <a:latin typeface="NeueHaasGroteskText Std (Body)"/>
                        </a:rPr>
                        <a:t>$699.99 </a:t>
                      </a:r>
                      <a:r>
                        <a:rPr sz="900" b="0">
                          <a:solidFill>
                            <a:srgbClr val="00B0F0"/>
                          </a:solidFill>
                          <a:latin typeface="NeueHaasGroteskText Std (Body)"/>
                        </a:rPr>
                        <a:t>promo credit applied over 24 mos.) (05/03/18)
Get select Android phones and get one </a:t>
                      </a:r>
                      <a:r>
                        <a:rPr sz="900" b="1">
                          <a:solidFill>
                            <a:srgbClr val="00B0F0"/>
                          </a:solidFill>
                          <a:latin typeface="NeueHaasGroteskText Std (Body)"/>
                        </a:rPr>
                        <a:t>free </a:t>
                      </a:r>
                      <a:r>
                        <a:rPr sz="900" b="0">
                          <a:solidFill>
                            <a:srgbClr val="00B0F0"/>
                          </a:solidFill>
                          <a:latin typeface="NeueHaasGroteskText Std (Body)"/>
                        </a:rPr>
                        <a:t>with new line of service (reqs. up to </a:t>
                      </a:r>
                      <a:r>
                        <a:rPr sz="900" b="1">
                          <a:solidFill>
                            <a:srgbClr val="00B0F0"/>
                          </a:solidFill>
                          <a:latin typeface="NeueHaasGroteskText Std (Body)"/>
                        </a:rPr>
                        <a:t>$960 </a:t>
                      </a:r>
                      <a:r>
                        <a:rPr sz="900" b="0">
                          <a:solidFill>
                            <a:srgbClr val="00B0F0"/>
                          </a:solidFill>
                          <a:latin typeface="NeueHaasGroteskText Std (Body)"/>
                        </a:rPr>
                        <a:t>device payment per device less up to </a:t>
                      </a:r>
                      <a:r>
                        <a:rPr sz="900" b="1">
                          <a:solidFill>
                            <a:srgbClr val="00B0F0"/>
                          </a:solidFill>
                          <a:latin typeface="NeueHaasGroteskText Std (Body)"/>
                        </a:rPr>
                        <a:t>$840 </a:t>
                      </a:r>
                      <a:r>
                        <a:rPr sz="900" b="0">
                          <a:solidFill>
                            <a:srgbClr val="00B0F0"/>
                          </a:solidFill>
                          <a:latin typeface="NeueHaasGroteskText Std (Body)"/>
                        </a:rPr>
                        <a:t>promo credit applied over 24 mos.) (05/03/18)
</a:t>
                      </a:r>
                    </a:p>
                  </a:txBody>
                  <a:tcPr>
                    <a:solidFill>
                      <a:schemeClr val="accent2"/>
                    </a:solidFill>
                  </a:tcPr>
                </a:tc>
                <a:tc>
                  <a:txBody>
                    <a:bodyPr/>
                    <a:lstStyle/>
                    <a:p>
                      <a:endParaRPr/>
                    </a:p>
                  </a:txBody>
                  <a:tcPr>
                    <a:solidFill>
                      <a:schemeClr val="accent2"/>
                    </a:solidFill>
                  </a:tcPr>
                </a:tc>
                <a:tc>
                  <a:txBody>
                    <a:bodyPr/>
                    <a:lstStyle/>
                    <a:p>
                      <a:r>
                        <a:rPr sz="900" b="0">
                          <a:solidFill>
                            <a:srgbClr val="000000"/>
                          </a:solidFill>
                          <a:latin typeface="NeueHaasGroteskText Std (Body)"/>
                        </a:rPr>
                        <a:t>BOGOF LG G6 and V30 via bill credits up to </a:t>
                      </a:r>
                      <a:r>
                        <a:rPr sz="900" b="1">
                          <a:solidFill>
                            <a:srgbClr val="000000"/>
                          </a:solidFill>
                          <a:latin typeface="NeueHaasGroteskText Std (Body)"/>
                        </a:rPr>
                        <a:t>$800 </a:t>
                      </a:r>
                      <a:r>
                        <a:rPr sz="900" b="0">
                          <a:solidFill>
                            <a:srgbClr val="000000"/>
                          </a:solidFill>
                          <a:latin typeface="NeueHaasGroteskText Std (Body)"/>
                        </a:rPr>
                        <a:t>(SIM starter kit, financing agreements for both devices, qualifying credit, and a new line of qualifying service required) (03/01/18)
</a:t>
                      </a:r>
                    </a:p>
                  </a:txBody>
                  <a:tcPr>
                    <a:solidFill>
                      <a:schemeClr val="accent2"/>
                    </a:solidFill>
                  </a:tcPr>
                </a:tc>
                <a:tc>
                  <a:txBody>
                    <a:bodyPr/>
                    <a:lstStyle/>
                    <a:p>
                      <a:r>
                        <a:rPr sz="900" b="0">
                          <a:solidFill>
                            <a:srgbClr val="000000"/>
                          </a:solidFill>
                          <a:latin typeface="NeueHaasGroteskText Std (Body)"/>
                        </a:rPr>
                        <a:t>Lease an iPhone 8 64GB </a:t>
                      </a:r>
                      <a:r>
                        <a:rPr sz="900" b="1">
                          <a:solidFill>
                            <a:srgbClr val="000000"/>
                          </a:solidFill>
                          <a:latin typeface="NeueHaasGroteskText Std (Body)"/>
                        </a:rPr>
                        <a:t>$29.17/mo., </a:t>
                      </a:r>
                      <a:r>
                        <a:rPr sz="900" b="0">
                          <a:solidFill>
                            <a:srgbClr val="000000"/>
                          </a:solidFill>
                          <a:latin typeface="NeueHaasGroteskText Std (Body)"/>
                        </a:rPr>
                        <a:t>iPhone 8+ </a:t>
                      </a:r>
                      <a:r>
                        <a:rPr sz="900" b="1">
                          <a:solidFill>
                            <a:srgbClr val="000000"/>
                          </a:solidFill>
                          <a:latin typeface="NeueHaasGroteskText Std (Body)"/>
                        </a:rPr>
                        <a:t>$33.34/mo. </a:t>
                      </a:r>
                      <a:r>
                        <a:rPr sz="900" b="0">
                          <a:solidFill>
                            <a:srgbClr val="000000"/>
                          </a:solidFill>
                          <a:latin typeface="NeueHaasGroteskText Std (Body)"/>
                        </a:rPr>
                        <a:t>or iPhone X for </a:t>
                      </a:r>
                      <a:r>
                        <a:rPr sz="900" b="1">
                          <a:solidFill>
                            <a:srgbClr val="000000"/>
                          </a:solidFill>
                          <a:latin typeface="NeueHaasGroteskText Std (Body)"/>
                        </a:rPr>
                        <a:t>$41.67 </a:t>
                      </a:r>
                      <a:r>
                        <a:rPr sz="900" b="0">
                          <a:solidFill>
                            <a:srgbClr val="000000"/>
                          </a:solidFill>
                          <a:latin typeface="NeueHaasGroteskText Std (Body)"/>
                        </a:rPr>
                        <a:t>and get a 2nd iPhone 8 for </a:t>
                      </a:r>
                      <a:r>
                        <a:rPr sz="900" b="1">
                          <a:solidFill>
                            <a:srgbClr val="000000"/>
                          </a:solidFill>
                          <a:latin typeface="NeueHaasGroteskText Std (Body)"/>
                        </a:rPr>
                        <a:t>$0/mo. </a:t>
                      </a:r>
                      <a:r>
                        <a:rPr sz="900" b="0">
                          <a:solidFill>
                            <a:srgbClr val="000000"/>
                          </a:solidFill>
                          <a:latin typeface="NeueHaasGroteskText Std (Body)"/>
                        </a:rPr>
                        <a:t>when adding a line (reqs. 2 new lines or 1 new line and 1 upgrade) (01/19/18)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05/04/2018</a:t>
            </a:r>
          </a:p>
        </p:txBody>
      </p:sp>
      <p:graphicFrame>
        <p:nvGraphicFramePr>
          <p:cNvPr id="8" name="Table 7"/>
          <p:cNvGraphicFramePr>
            <a:graphicFrameLocks noGrp="1"/>
          </p:cNvGraphicFramePr>
          <p:nvPr>
            <p:extLst>
              <p:ext uri="{D42A27DB-BD31-4B8C-83A1-F6EECF244321}">
                <p14:modId xmlns:p14="http://schemas.microsoft.com/office/powerpoint/2010/main" val="2741668126"/>
              </p:ext>
            </p:extLst>
          </p:nvPr>
        </p:nvGraphicFramePr>
        <p:xfrm>
          <a:off x="594360" y="1280160"/>
          <a:ext cx="10972800" cy="736092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0000"/>
                          </a:solidFill>
                          <a:latin typeface="NeueHaasGroteskText Std (Body)"/>
                        </a:rPr>
                        <a:t>Get select phones for </a:t>
                      </a:r>
                      <a:r>
                        <a:rPr sz="900" b="1">
                          <a:solidFill>
                            <a:srgbClr val="000000"/>
                          </a:solidFill>
                          <a:latin typeface="NeueHaasGroteskText Std (Body)"/>
                        </a:rPr>
                        <a:t>$10.00/mo. </a:t>
                      </a:r>
                      <a:r>
                        <a:rPr sz="900" b="0">
                          <a:solidFill>
                            <a:srgbClr val="000000"/>
                          </a:solidFill>
                          <a:latin typeface="NeueHaasGroteskText Std (Body)"/>
                        </a:rPr>
                        <a:t>or less (for 24 months)   (02/20/18)
Get ASUS ZenFone V </a:t>
                      </a:r>
                      <a:r>
                        <a:rPr sz="900" b="1">
                          <a:solidFill>
                            <a:srgbClr val="000000"/>
                          </a:solidFill>
                          <a:latin typeface="NeueHaasGroteskText Std (Body)"/>
                        </a:rPr>
                        <a:t>free </a:t>
                      </a:r>
                      <a:r>
                        <a:rPr sz="900" b="0">
                          <a:solidFill>
                            <a:srgbClr val="000000"/>
                          </a:solidFill>
                          <a:latin typeface="NeueHaasGroteskText Std (Body)"/>
                        </a:rPr>
                        <a:t>(promo credit applied over 24 months; reqs. new line of activation)  (03/05/18)
Get LG Stylo 2 V for </a:t>
                      </a:r>
                      <a:r>
                        <a:rPr sz="900" b="1">
                          <a:solidFill>
                            <a:srgbClr val="000000"/>
                          </a:solidFill>
                          <a:latin typeface="NeueHaasGroteskText Std (Body)"/>
                        </a:rPr>
                        <a:t>$5.00/mo. </a:t>
                      </a:r>
                      <a:r>
                        <a:rPr sz="900" b="0">
                          <a:solidFill>
                            <a:srgbClr val="000000"/>
                          </a:solidFill>
                          <a:latin typeface="NeueHaasGroteskText Std (Body)"/>
                        </a:rPr>
                        <a:t>(promo credit applied over 24 months)  (03/05/18)
Get Moto Z² Play for </a:t>
                      </a:r>
                      <a:r>
                        <a:rPr sz="900" b="1">
                          <a:solidFill>
                            <a:srgbClr val="000000"/>
                          </a:solidFill>
                          <a:latin typeface="NeueHaasGroteskText Std (Body)"/>
                        </a:rPr>
                        <a:t>$10.00/mo. </a:t>
                      </a:r>
                      <a:r>
                        <a:rPr sz="900" b="0">
                          <a:solidFill>
                            <a:srgbClr val="000000"/>
                          </a:solidFill>
                          <a:latin typeface="NeueHaasGroteskText Std (Body)"/>
                        </a:rPr>
                        <a:t>with new line activation (promo credit applied over 24 months)  (06/29/17)
</a:t>
                      </a:r>
                      <a:r>
                        <a:rPr sz="900" b="0">
                          <a:solidFill>
                            <a:srgbClr val="00B0F0"/>
                          </a:solidFill>
                          <a:latin typeface="NeueHaasGroteskText Std (Body)"/>
                        </a:rPr>
                        <a:t>Get the iPhone SE for </a:t>
                      </a:r>
                      <a:r>
                        <a:rPr sz="900" b="1">
                          <a:solidFill>
                            <a:srgbClr val="00B0F0"/>
                          </a:solidFill>
                          <a:latin typeface="NeueHaasGroteskText Std (Body)"/>
                        </a:rPr>
                        <a:t>$10.00/mo. </a:t>
                      </a:r>
                      <a:r>
                        <a:rPr sz="900" b="0">
                          <a:solidFill>
                            <a:srgbClr val="00B0F0"/>
                          </a:solidFill>
                          <a:latin typeface="NeueHaasGroteskText Std (Body)"/>
                        </a:rPr>
                        <a:t>with new line of service (reqs. up to </a:t>
                      </a:r>
                      <a:r>
                        <a:rPr sz="900" b="1">
                          <a:solidFill>
                            <a:srgbClr val="00B0F0"/>
                          </a:solidFill>
                          <a:latin typeface="NeueHaasGroteskText Std (Body)"/>
                        </a:rPr>
                        <a:t>$349.99 </a:t>
                      </a:r>
                      <a:r>
                        <a:rPr sz="900" b="0">
                          <a:solidFill>
                            <a:srgbClr val="00B0F0"/>
                          </a:solidFill>
                          <a:latin typeface="NeueHaasGroteskText Std (Body)"/>
                        </a:rPr>
                        <a:t>device payment purchase less </a:t>
                      </a:r>
                      <a:r>
                        <a:rPr sz="900" b="1">
                          <a:solidFill>
                            <a:srgbClr val="00B0F0"/>
                          </a:solidFill>
                          <a:latin typeface="NeueHaasGroteskText Std (Body)"/>
                        </a:rPr>
                        <a:t>$109.99 </a:t>
                      </a:r>
                      <a:r>
                        <a:rPr sz="900" b="0">
                          <a:solidFill>
                            <a:srgbClr val="00B0F0"/>
                          </a:solidFill>
                          <a:latin typeface="NeueHaasGroteskText Std (Body)"/>
                        </a:rPr>
                        <a:t>promo credit applied over 24 mos.) (04/06/18)
</a:t>
                      </a:r>
                    </a:p>
                  </a:txBody>
                  <a:tcPr>
                    <a:solidFill>
                      <a:schemeClr val="accent2"/>
                    </a:solidFill>
                  </a:tcPr>
                </a:tc>
                <a:tc>
                  <a:txBody>
                    <a:bodyPr/>
                    <a:lstStyle/>
                    <a:p>
                      <a:r>
                        <a:rPr sz="900" b="0" dirty="0">
                          <a:solidFill>
                            <a:srgbClr val="00B0F0"/>
                          </a:solidFill>
                          <a:latin typeface="NeueHaasGroteskText Std (Body)"/>
                        </a:rPr>
                        <a:t>Buy a new iPhone 8, iPhone 8 Plus or iPhone X and get 50% off via monthly bill credit when you add a new line or upgrade to an eligible phone (requires eligible plan and DIRECTV, max bill credit of $350) (</a:t>
                      </a:r>
                      <a:r>
                        <a:rPr sz="900" b="0">
                          <a:solidFill>
                            <a:srgbClr val="00B0F0"/>
                          </a:solidFill>
                          <a:latin typeface="NeueHaasGroteskText Std (Body)"/>
                        </a:rPr>
                        <a:t>04/03/18)</a:t>
                      </a:r>
                      <a:r>
                        <a:rPr sz="900" b="0" dirty="0">
                          <a:solidFill>
                            <a:srgbClr val="000000"/>
                          </a:solidFill>
                          <a:latin typeface="NeueHaasGroteskText Std (Body)"/>
                        </a:rPr>
                        <a:t>
Buy a new ZTE Axon M and get 50% off via monthly bill credit when you add a new line or upgrade to an eligible phone (requires eligible plan and DIRECTV, max bill credit of $362.50) (04/03/18)
</a:t>
                      </a:r>
                      <a:r>
                        <a:rPr sz="900" b="0" dirty="0">
                          <a:solidFill>
                            <a:srgbClr val="00B0F0"/>
                          </a:solidFill>
                          <a:latin typeface="NeueHaasGroteskText Std (Body)"/>
                        </a:rPr>
                        <a:t>Buy a new Galaxy S9, S9+ or Note8 and get 50% off via monthly bill credit when you add a new line or upgrade to an eligible phone (requires eligible plan and DIRECTV, max bill credit of $395) (03/19/18)
</a:t>
                      </a:r>
                      <a:r>
                        <a:rPr sz="900" b="0" dirty="0">
                          <a:solidFill>
                            <a:srgbClr val="000000"/>
                          </a:solidFill>
                          <a:latin typeface="NeueHaasGroteskText Std (Body)"/>
                        </a:rPr>
                        <a:t>Buy a new Moto Z2 Force Edition and get 50% off via bill credits when you add a new line or upgrade to an eligible phone (</a:t>
                      </a:r>
                      <a:r>
                        <a:rPr sz="900" b="0" dirty="0" err="1">
                          <a:solidFill>
                            <a:srgbClr val="000000"/>
                          </a:solidFill>
                          <a:latin typeface="NeueHaasGroteskText Std (Body)"/>
                        </a:rPr>
                        <a:t>reqs</a:t>
                      </a:r>
                      <a:r>
                        <a:rPr sz="900" b="0" dirty="0">
                          <a:solidFill>
                            <a:srgbClr val="000000"/>
                          </a:solidFill>
                          <a:latin typeface="NeueHaasGroteskText Std (Body)"/>
                        </a:rPr>
                        <a:t> eligible plan and DIRECTV, max bill credit $307.50) (04/04/18)
Buy a new Moto Z2 Force Edition and receive a Smart Speaker with Amazon Alexa </a:t>
                      </a:r>
                      <a:r>
                        <a:rPr sz="900" b="0" dirty="0" err="1">
                          <a:solidFill>
                            <a:srgbClr val="000000"/>
                          </a:solidFill>
                          <a:latin typeface="NeueHaasGroteskText Std (Body)"/>
                        </a:rPr>
                        <a:t>MotoMod</a:t>
                      </a:r>
                      <a:r>
                        <a:rPr sz="900" b="0" dirty="0">
                          <a:solidFill>
                            <a:srgbClr val="000000"/>
                          </a:solidFill>
                          <a:latin typeface="NeueHaasGroteskText Std (Body)"/>
                        </a:rPr>
                        <a:t>™ and 2-month </a:t>
                      </a:r>
                      <a:r>
                        <a:rPr sz="900" b="1" dirty="0">
                          <a:solidFill>
                            <a:srgbClr val="000000"/>
                          </a:solidFill>
                          <a:latin typeface="NeueHaasGroteskText Std (Body)"/>
                        </a:rPr>
                        <a:t>free </a:t>
                      </a:r>
                      <a:r>
                        <a:rPr sz="900" b="0" dirty="0">
                          <a:solidFill>
                            <a:srgbClr val="000000"/>
                          </a:solidFill>
                          <a:latin typeface="NeueHaasGroteskText Std (Body)"/>
                        </a:rPr>
                        <a:t>trial of Amazon Music Unlimited (04/02/18)
</a:t>
                      </a:r>
                      <a:r>
                        <a:rPr sz="900" b="0" dirty="0">
                          <a:solidFill>
                            <a:srgbClr val="FF0000"/>
                          </a:solidFill>
                          <a:latin typeface="NeueHaasGroteskText Std (Body)"/>
                        </a:rPr>
                        <a:t>Get iPhone SE 32GB for </a:t>
                      </a:r>
                      <a:r>
                        <a:rPr sz="900" b="1" dirty="0">
                          <a:solidFill>
                            <a:srgbClr val="FF0000"/>
                          </a:solidFill>
                          <a:latin typeface="NeueHaasGroteskText Std (Body)"/>
                        </a:rPr>
                        <a:t>$0/mo. </a:t>
                      </a:r>
                      <a:r>
                        <a:rPr sz="900" b="0" dirty="0">
                          <a:solidFill>
                            <a:srgbClr val="FF0000"/>
                          </a:solidFill>
                          <a:latin typeface="NeueHaasGroteskText Std (Body)"/>
                        </a:rPr>
                        <a:t>via monthly bill credits on AT&amp;T Next and eligible service (online only, ends 5/25/18) (05/04/18)
</a:t>
                      </a:r>
                      <a:r>
                        <a:rPr sz="900" b="0" dirty="0">
                          <a:solidFill>
                            <a:srgbClr val="000000"/>
                          </a:solidFill>
                          <a:latin typeface="NeueHaasGroteskText Std (Body)"/>
                        </a:rPr>
                        <a:t>Get a Galaxy J3 2017 </a:t>
                      </a:r>
                      <a:r>
                        <a:rPr sz="900" b="1" dirty="0">
                          <a:solidFill>
                            <a:srgbClr val="000000"/>
                          </a:solidFill>
                          <a:latin typeface="NeueHaasGroteskText Std (Body)"/>
                        </a:rPr>
                        <a:t>free </a:t>
                      </a:r>
                      <a:r>
                        <a:rPr sz="900" b="0" dirty="0">
                          <a:solidFill>
                            <a:srgbClr val="000000"/>
                          </a:solidFill>
                          <a:latin typeface="NeueHaasGroteskText Std (Body)"/>
                        </a:rPr>
                        <a:t>via bill credits over 30 months when you buy on AT&amp;T Next with eligible service (ends 6/29/18) (04/17/18)
Get a new Galaxy J3 (2017), LG K20, or Galaxy J7 (2017) for under </a:t>
                      </a:r>
                      <a:r>
                        <a:rPr sz="900" b="1" dirty="0">
                          <a:solidFill>
                            <a:srgbClr val="000000"/>
                          </a:solidFill>
                          <a:latin typeface="NeueHaasGroteskText Std (Body)"/>
                        </a:rPr>
                        <a:t>$10/mo. </a:t>
                      </a:r>
                      <a:r>
                        <a:rPr sz="900" b="0" dirty="0">
                          <a:solidFill>
                            <a:srgbClr val="000000"/>
                          </a:solidFill>
                          <a:latin typeface="NeueHaasGroteskText Std (Body)"/>
                        </a:rPr>
                        <a:t>on AT&amp;T Next with eligible service (04/24/18)
</a:t>
                      </a:r>
                    </a:p>
                  </a:txBody>
                  <a:tcPr>
                    <a:solidFill>
                      <a:schemeClr val="accent2"/>
                    </a:solidFill>
                  </a:tcPr>
                </a:tc>
                <a:tc>
                  <a:txBody>
                    <a:bodyPr/>
                    <a:lstStyle/>
                    <a:p>
                      <a:r>
                        <a:rPr sz="900" b="0" dirty="0">
                          <a:solidFill>
                            <a:srgbClr val="000000"/>
                          </a:solidFill>
                          <a:latin typeface="NeueHaasGroteskText Std (Body)"/>
                        </a:rPr>
                        <a:t>Save </a:t>
                      </a:r>
                      <a:r>
                        <a:rPr sz="900" b="1" dirty="0">
                          <a:solidFill>
                            <a:srgbClr val="000000"/>
                          </a:solidFill>
                          <a:latin typeface="NeueHaasGroteskText Std (Body)"/>
                        </a:rPr>
                        <a:t>$150 </a:t>
                      </a:r>
                      <a:r>
                        <a:rPr sz="900" b="0" dirty="0">
                          <a:solidFill>
                            <a:srgbClr val="000000"/>
                          </a:solidFill>
                          <a:latin typeface="NeueHaasGroteskText Std (Body)"/>
                        </a:rPr>
                        <a:t>off previous price of </a:t>
                      </a:r>
                      <a:r>
                        <a:rPr sz="900" b="1" dirty="0">
                          <a:solidFill>
                            <a:srgbClr val="000000"/>
                          </a:solidFill>
                          <a:latin typeface="NeueHaasGroteskText Std (Body)"/>
                        </a:rPr>
                        <a:t>$750 </a:t>
                      </a:r>
                      <a:r>
                        <a:rPr sz="900" b="0" dirty="0">
                          <a:solidFill>
                            <a:srgbClr val="000000"/>
                          </a:solidFill>
                          <a:latin typeface="NeueHaasGroteskText Std (Body)"/>
                        </a:rPr>
                        <a:t>when you get a Samsung Galaxy S8 (03/07/18)
</a:t>
                      </a:r>
                      <a:r>
                        <a:rPr sz="900" b="1" dirty="0">
                          <a:solidFill>
                            <a:srgbClr val="000000"/>
                          </a:solidFill>
                          <a:latin typeface="NeueHaasGroteskText Std (Body)"/>
                        </a:rPr>
                        <a:t>$375 </a:t>
                      </a:r>
                      <a:r>
                        <a:rPr sz="900" b="0" dirty="0">
                          <a:solidFill>
                            <a:srgbClr val="000000"/>
                          </a:solidFill>
                          <a:latin typeface="NeueHaasGroteskText Std (Body)"/>
                        </a:rPr>
                        <a:t>off the previous price of </a:t>
                      </a:r>
                      <a:r>
                        <a:rPr sz="900" b="1" dirty="0">
                          <a:solidFill>
                            <a:srgbClr val="000000"/>
                          </a:solidFill>
                          <a:latin typeface="NeueHaasGroteskText Std (Body)"/>
                        </a:rPr>
                        <a:t>$750 </a:t>
                      </a:r>
                      <a:r>
                        <a:rPr sz="900" b="0" dirty="0">
                          <a:solidFill>
                            <a:srgbClr val="000000"/>
                          </a:solidFill>
                          <a:latin typeface="NeueHaasGroteskText Std (Body)"/>
                        </a:rPr>
                        <a:t>when you buy the Motorola Moto Z Force Edition 2nd Gen at T-Mobile (01/26/18)
Get </a:t>
                      </a:r>
                      <a:r>
                        <a:rPr sz="900" b="1" dirty="0">
                          <a:solidFill>
                            <a:srgbClr val="000000"/>
                          </a:solidFill>
                          <a:latin typeface="NeueHaasGroteskText Std (Body)"/>
                        </a:rPr>
                        <a:t>$115 </a:t>
                      </a:r>
                      <a:r>
                        <a:rPr sz="900" b="0" dirty="0">
                          <a:solidFill>
                            <a:srgbClr val="000000"/>
                          </a:solidFill>
                          <a:latin typeface="NeueHaasGroteskText Std (Body)"/>
                        </a:rPr>
                        <a:t>off the Galaxy J3 Prime when you choose a no credit check plan (04/18/18)
Get </a:t>
                      </a:r>
                      <a:r>
                        <a:rPr sz="900" b="1" dirty="0">
                          <a:solidFill>
                            <a:srgbClr val="000000"/>
                          </a:solidFill>
                          <a:latin typeface="NeueHaasGroteskText Std (Body)"/>
                        </a:rPr>
                        <a:t>$60 </a:t>
                      </a:r>
                      <a:r>
                        <a:rPr sz="900" b="0" dirty="0">
                          <a:solidFill>
                            <a:srgbClr val="000000"/>
                          </a:solidFill>
                          <a:latin typeface="NeueHaasGroteskText Std (Body)"/>
                        </a:rPr>
                        <a:t>off the </a:t>
                      </a:r>
                      <a:r>
                        <a:rPr sz="900" b="0" dirty="0" err="1">
                          <a:solidFill>
                            <a:srgbClr val="000000"/>
                          </a:solidFill>
                          <a:latin typeface="NeueHaasGroteskText Std (Body)"/>
                        </a:rPr>
                        <a:t>Coolpad</a:t>
                      </a:r>
                      <a:r>
                        <a:rPr sz="900" b="0" dirty="0">
                          <a:solidFill>
                            <a:srgbClr val="000000"/>
                          </a:solidFill>
                          <a:latin typeface="NeueHaasGroteskText Std (Body)"/>
                        </a:rPr>
                        <a:t> Defiant when you choose a no credit check plan (05/02/18)
Get </a:t>
                      </a:r>
                      <a:r>
                        <a:rPr sz="900" b="1" dirty="0">
                          <a:solidFill>
                            <a:srgbClr val="000000"/>
                          </a:solidFill>
                          <a:latin typeface="NeueHaasGroteskText Std (Body)"/>
                        </a:rPr>
                        <a:t>$90 </a:t>
                      </a:r>
                      <a:r>
                        <a:rPr sz="900" b="0" dirty="0">
                          <a:solidFill>
                            <a:srgbClr val="000000"/>
                          </a:solidFill>
                          <a:latin typeface="NeueHaasGroteskText Std (Body)"/>
                        </a:rPr>
                        <a:t>off when you choose a no credit check plan (04/16/18)
Get 50% off a Galaxy S9, S9+ or S8 Active after 24 monthly bill credits when you activate a T-Mobile ONE Military plan (</a:t>
                      </a:r>
                      <a:r>
                        <a:rPr sz="900" b="0" dirty="0" err="1">
                          <a:solidFill>
                            <a:srgbClr val="000000"/>
                          </a:solidFill>
                          <a:latin typeface="NeueHaasGroteskText Std (Body)"/>
                        </a:rPr>
                        <a:t>reqs</a:t>
                      </a:r>
                      <a:r>
                        <a:rPr sz="900" b="0" dirty="0">
                          <a:solidFill>
                            <a:srgbClr val="000000"/>
                          </a:solidFill>
                          <a:latin typeface="NeueHaasGroteskText Std (Body)"/>
                        </a:rPr>
                        <a:t> qualifying credit and finance agreement, starts 4/22) (04/19/18)
Get </a:t>
                      </a:r>
                      <a:r>
                        <a:rPr sz="900" b="1" dirty="0">
                          <a:solidFill>
                            <a:srgbClr val="000000"/>
                          </a:solidFill>
                          <a:latin typeface="NeueHaasGroteskText Std (Body)"/>
                        </a:rPr>
                        <a:t>$115 </a:t>
                      </a:r>
                      <a:r>
                        <a:rPr sz="900" b="0" dirty="0">
                          <a:solidFill>
                            <a:srgbClr val="000000"/>
                          </a:solidFill>
                          <a:latin typeface="NeueHaasGroteskText Std (Body)"/>
                        </a:rPr>
                        <a:t>off the Moto E 4th Gen when you choose a no credit check plan (04/30/18)
</a:t>
                      </a:r>
                      <a:r>
                        <a:rPr sz="900" b="0" dirty="0">
                          <a:solidFill>
                            <a:srgbClr val="FF0000"/>
                          </a:solidFill>
                          <a:latin typeface="NeueHaasGroteskText Std (Body)"/>
                        </a:rPr>
                        <a:t>Get </a:t>
                      </a:r>
                      <a:r>
                        <a:rPr sz="900" b="1" dirty="0">
                          <a:solidFill>
                            <a:srgbClr val="FF0000"/>
                          </a:solidFill>
                          <a:latin typeface="NeueHaasGroteskText Std (Body)"/>
                        </a:rPr>
                        <a:t>$215 </a:t>
                      </a:r>
                      <a:r>
                        <a:rPr sz="900" b="0" dirty="0">
                          <a:solidFill>
                            <a:srgbClr val="FF0000"/>
                          </a:solidFill>
                          <a:latin typeface="NeueHaasGroteskText Std (Body)"/>
                        </a:rPr>
                        <a:t>off an Apple Watch or iPad via 24 monthly bill credits when you buy any new iPhone (qualifying credit, service and finance agreement for both devices required) (05/04/18)
</a:t>
                      </a:r>
                    </a:p>
                  </a:txBody>
                  <a:tcPr>
                    <a:solidFill>
                      <a:schemeClr val="accent2"/>
                    </a:solidFill>
                  </a:tcPr>
                </a:tc>
                <a:tc>
                  <a:txBody>
                    <a:bodyPr/>
                    <a:lstStyle/>
                    <a:p>
                      <a:r>
                        <a:rPr sz="900" b="0">
                          <a:solidFill>
                            <a:srgbClr val="000000"/>
                          </a:solidFill>
                          <a:latin typeface="NeueHaasGroteskText Std (Body)"/>
                        </a:rPr>
                        <a:t>Lease the LG V30+ for </a:t>
                      </a:r>
                      <a:r>
                        <a:rPr sz="900" b="1">
                          <a:solidFill>
                            <a:srgbClr val="000000"/>
                          </a:solidFill>
                          <a:latin typeface="NeueHaasGroteskText Std (Body)"/>
                        </a:rPr>
                        <a:t>$12.00/mo. </a:t>
                      </a:r>
                      <a:r>
                        <a:rPr sz="900" b="0">
                          <a:solidFill>
                            <a:srgbClr val="000000"/>
                          </a:solidFill>
                          <a:latin typeface="NeueHaasGroteskText Std (Body)"/>
                        </a:rPr>
                        <a:t>after </a:t>
                      </a:r>
                      <a:r>
                        <a:rPr sz="900" b="1">
                          <a:solidFill>
                            <a:srgbClr val="000000"/>
                          </a:solidFill>
                          <a:latin typeface="NeueHaasGroteskText Std (Body)"/>
                        </a:rPr>
                        <a:t>$26.00/mo. </a:t>
                      </a:r>
                      <a:r>
                        <a:rPr sz="900" b="0">
                          <a:solidFill>
                            <a:srgbClr val="000000"/>
                          </a:solidFill>
                          <a:latin typeface="NeueHaasGroteskText Std (Body)"/>
                        </a:rPr>
                        <a:t>credit or the LG G6 for </a:t>
                      </a:r>
                      <a:r>
                        <a:rPr sz="900" b="1">
                          <a:solidFill>
                            <a:srgbClr val="000000"/>
                          </a:solidFill>
                          <a:latin typeface="NeueHaasGroteskText Std (Body)"/>
                        </a:rPr>
                        <a:t>$6.00/mo.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on Sprint Flex (reqs. 18-mo. lease and new line of service or eligible upgrade) (02/09/18)
Get up to 10 Moto e4 leases 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with new line of service (09/08/17)
Get up to 10 LG Tribute Dynasty 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with 18 mo. lease and new line of service and eligible upgrades (02/09/18)
Get the Moto Z² Force Edition 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bill credit  (07/26/17)
Get select smartphones 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with Sprint Flex lease, plus a </a:t>
                      </a:r>
                      <a:r>
                        <a:rPr sz="900" b="1">
                          <a:solidFill>
                            <a:srgbClr val="000000"/>
                          </a:solidFill>
                          <a:latin typeface="NeueHaasGroteskText Std (Body)"/>
                        </a:rPr>
                        <a:t>free </a:t>
                      </a:r>
                      <a:r>
                        <a:rPr sz="900" b="0">
                          <a:solidFill>
                            <a:srgbClr val="000000"/>
                          </a:solidFill>
                          <a:latin typeface="NeueHaasGroteskText Std (Body)"/>
                        </a:rPr>
                        <a:t>upgrade after 12 consecutive on-time payments  (07/14/17)
</a:t>
                      </a:r>
                      <a:r>
                        <a:rPr sz="900" b="0">
                          <a:solidFill>
                            <a:srgbClr val="FF0000"/>
                          </a:solidFill>
                          <a:latin typeface="NeueHaasGroteskText Std (Body)"/>
                        </a:rPr>
                        <a:t>Get the LG Tribute HD for </a:t>
                      </a:r>
                      <a:r>
                        <a:rPr sz="900" b="1">
                          <a:solidFill>
                            <a:srgbClr val="FF0000"/>
                          </a:solidFill>
                          <a:latin typeface="NeueHaasGroteskText Std (Body)"/>
                        </a:rPr>
                        <a:t>$0.00/mo. </a:t>
                      </a:r>
                      <a:r>
                        <a:rPr sz="900" b="0">
                          <a:solidFill>
                            <a:srgbClr val="FF0000"/>
                          </a:solidFill>
                          <a:latin typeface="NeueHaasGroteskText Std (Body)"/>
                        </a:rPr>
                        <a:t>after </a:t>
                      </a:r>
                      <a:r>
                        <a:rPr sz="900" b="1">
                          <a:solidFill>
                            <a:srgbClr val="FF0000"/>
                          </a:solidFill>
                          <a:latin typeface="NeueHaasGroteskText Std (Body)"/>
                        </a:rPr>
                        <a:t>$25.00 </a:t>
                      </a:r>
                      <a:r>
                        <a:rPr sz="900" b="0">
                          <a:solidFill>
                            <a:srgbClr val="FF0000"/>
                          </a:solidFill>
                          <a:latin typeface="NeueHaasGroteskText Std (Body)"/>
                        </a:rPr>
                        <a:t>down. </a:t>
                      </a:r>
                      <a:r>
                        <a:rPr sz="900" b="1">
                          <a:solidFill>
                            <a:srgbClr val="FF0000"/>
                          </a:solidFill>
                          <a:latin typeface="NeueHaasGroteskText Std (Body)"/>
                        </a:rPr>
                        <a:t>Free </a:t>
                      </a:r>
                      <a:r>
                        <a:rPr sz="900" b="0">
                          <a:solidFill>
                            <a:srgbClr val="FF0000"/>
                          </a:solidFill>
                          <a:latin typeface="NeueHaasGroteskText Std (Body)"/>
                        </a:rPr>
                        <a:t>upgrade available after 12 consecutive on-time payments (reqs. 18-mo lease with new line of activation and port in). Online or call-in only. (03/05/18)
</a:t>
                      </a:r>
                      <a:r>
                        <a:rPr sz="900" b="0">
                          <a:solidFill>
                            <a:srgbClr val="000000"/>
                          </a:solidFill>
                          <a:latin typeface="NeueHaasGroteskText Std (Body)"/>
                        </a:rPr>
                        <a:t>Activation fee waived (online only)  (11/26/16)
Customers who select the 18-month lease for the iPhone 8/8+, iPhone 7+, Galaxy S8/8+, Galaxy S9/9+, Galaxy Note8 and Sprint Deals phones, or add for </a:t>
                      </a:r>
                      <a:r>
                        <a:rPr sz="900" b="1">
                          <a:solidFill>
                            <a:srgbClr val="000000"/>
                          </a:solidFill>
                          <a:latin typeface="NeueHaasGroteskText Std (Body)"/>
                        </a:rPr>
                        <a:t>$5/mo. </a:t>
                      </a:r>
                      <a:r>
                        <a:rPr sz="900" b="0">
                          <a:solidFill>
                            <a:srgbClr val="000000"/>
                          </a:solidFill>
                          <a:latin typeface="NeueHaasGroteskText Std (Body)"/>
                        </a:rPr>
                        <a:t>are eligible for a device upgrade after 12 payments (instead of 18).  (09/30/17)
Lease the iPhone X for </a:t>
                      </a:r>
                      <a:r>
                        <a:rPr sz="900" b="1">
                          <a:solidFill>
                            <a:srgbClr val="000000"/>
                          </a:solidFill>
                          <a:latin typeface="NeueHaasGroteskText Std (Body)"/>
                        </a:rPr>
                        <a:t>$20/mo. </a:t>
                      </a:r>
                      <a:r>
                        <a:rPr sz="900" b="0">
                          <a:solidFill>
                            <a:srgbClr val="000000"/>
                          </a:solidFill>
                          <a:latin typeface="NeueHaasGroteskText Std (Body)"/>
                        </a:rPr>
                        <a:t>after </a:t>
                      </a:r>
                      <a:r>
                        <a:rPr sz="900" b="1">
                          <a:solidFill>
                            <a:srgbClr val="000000"/>
                          </a:solidFill>
                          <a:latin typeface="NeueHaasGroteskText Std (Body)"/>
                        </a:rPr>
                        <a:t>$21.67 </a:t>
                      </a:r>
                      <a:r>
                        <a:rPr sz="900" b="0">
                          <a:solidFill>
                            <a:srgbClr val="000000"/>
                          </a:solidFill>
                          <a:latin typeface="NeueHaasGroteskText Std (Body)"/>
                        </a:rPr>
                        <a:t>monthly bill credit  (04/11/18)
</a:t>
                      </a:r>
                    </a:p>
                  </a:txBody>
                  <a:tcPr>
                    <a:solidFill>
                      <a:schemeClr val="accent2"/>
                    </a:solidFill>
                  </a:tcPr>
                </a:tc>
                <a:tc>
                  <a:txBody>
                    <a:bodyPr/>
                    <a:lstStyle/>
                    <a:p>
                      <a:r>
                        <a:rPr sz="900" b="1">
                          <a:solidFill>
                            <a:srgbClr val="000000"/>
                          </a:solidFill>
                          <a:latin typeface="NeueHaasGroteskText Std (Body)"/>
                        </a:rPr>
                        <a:t>$200 </a:t>
                      </a:r>
                      <a:r>
                        <a:rPr sz="900" b="0">
                          <a:solidFill>
                            <a:srgbClr val="000000"/>
                          </a:solidFill>
                          <a:latin typeface="NeueHaasGroteskText Std (Body)"/>
                        </a:rPr>
                        <a:t>off iPhone SE 32 GB and iPhone SE 64 GB (01/01/17)
</a:t>
                      </a:r>
                      <a:r>
                        <a:rPr sz="900" b="1">
                          <a:solidFill>
                            <a:srgbClr val="000000"/>
                          </a:solidFill>
                          <a:latin typeface="NeueHaasGroteskText Std (Body)"/>
                        </a:rPr>
                        <a:t>$150 </a:t>
                      </a:r>
                      <a:r>
                        <a:rPr sz="900" b="0">
                          <a:solidFill>
                            <a:srgbClr val="000000"/>
                          </a:solidFill>
                          <a:latin typeface="NeueHaasGroteskText Std (Body)"/>
                        </a:rPr>
                        <a:t>off iPhone 6s 32 GB (01/01/17)
</a:t>
                      </a:r>
                      <a:r>
                        <a:rPr sz="900" b="1">
                          <a:solidFill>
                            <a:srgbClr val="000000"/>
                          </a:solidFill>
                          <a:latin typeface="NeueHaasGroteskText Std (Body)"/>
                        </a:rPr>
                        <a:t>$100 </a:t>
                      </a:r>
                      <a:r>
                        <a:rPr sz="900" b="0">
                          <a:solidFill>
                            <a:srgbClr val="000000"/>
                          </a:solidFill>
                          <a:latin typeface="NeueHaasGroteskText Std (Body)"/>
                        </a:rPr>
                        <a:t>off iPhone 7 Plus 32 GB, iPhone 7 Plus 128 GB, iPhone 7 128 GB, iPhone 7 32 GB (01/01/17)
</a:t>
                      </a:r>
                      <a:r>
                        <a:rPr sz="900" b="1">
                          <a:solidFill>
                            <a:srgbClr val="000000"/>
                          </a:solidFill>
                          <a:latin typeface="NeueHaasGroteskText Std (Body)"/>
                        </a:rPr>
                        <a:t>$90 </a:t>
                      </a:r>
                      <a:r>
                        <a:rPr sz="900" b="0">
                          <a:solidFill>
                            <a:srgbClr val="000000"/>
                          </a:solidFill>
                          <a:latin typeface="NeueHaasGroteskText Std (Body)"/>
                        </a:rPr>
                        <a:t>off Alcatel Fierce 4, Galaxy J7 Prime 16GB (01/01/17)
</a:t>
                      </a:r>
                      <a:r>
                        <a:rPr sz="900" b="1">
                          <a:solidFill>
                            <a:srgbClr val="000000"/>
                          </a:solidFill>
                          <a:latin typeface="NeueHaasGroteskText Std (Body)"/>
                        </a:rPr>
                        <a:t>$80 </a:t>
                      </a:r>
                      <a:r>
                        <a:rPr sz="900" b="0">
                          <a:solidFill>
                            <a:srgbClr val="000000"/>
                          </a:solidFill>
                          <a:latin typeface="NeueHaasGroteskText Std (Body)"/>
                        </a:rPr>
                        <a:t>off Galaxy J3 Prime, ZTE Avid Trio, HTC Desire 530 and LG Aristo 2 (01/01/17)
</a:t>
                      </a:r>
                      <a:r>
                        <a:rPr sz="900" b="1">
                          <a:solidFill>
                            <a:srgbClr val="000000"/>
                          </a:solidFill>
                          <a:latin typeface="NeueHaasGroteskText Std (Body)"/>
                        </a:rPr>
                        <a:t>$70 </a:t>
                      </a:r>
                      <a:r>
                        <a:rPr sz="900" b="0">
                          <a:solidFill>
                            <a:srgbClr val="000000"/>
                          </a:solidFill>
                          <a:latin typeface="NeueHaasGroteskText Std (Body)"/>
                        </a:rPr>
                        <a:t>off LG K20 Plus, Coolpad Defiant, Alcatel A30 Fierce, LG Stylo 3 Plus and Moto e (01/01/17)
</a:t>
                      </a:r>
                      <a:r>
                        <a:rPr sz="900" b="1">
                          <a:solidFill>
                            <a:srgbClr val="000000"/>
                          </a:solidFill>
                          <a:latin typeface="NeueHaasGroteskText Std (Body)"/>
                        </a:rPr>
                        <a:t>$60 </a:t>
                      </a:r>
                      <a:r>
                        <a:rPr sz="900" b="0">
                          <a:solidFill>
                            <a:srgbClr val="000000"/>
                          </a:solidFill>
                          <a:latin typeface="NeueHaasGroteskText Std (Body)"/>
                        </a:rPr>
                        <a:t>off ZTE Avid 4, ZTE Blade Z Max, and Galaxy J7 Prime 32GB (01/01/17)
</a:t>
                      </a:r>
                      <a:r>
                        <a:rPr sz="900" b="1">
                          <a:solidFill>
                            <a:srgbClr val="000000"/>
                          </a:solidFill>
                          <a:latin typeface="NeueHaasGroteskText Std (Body)"/>
                        </a:rPr>
                        <a:t>$30 </a:t>
                      </a:r>
                      <a:r>
                        <a:rPr sz="900" b="0">
                          <a:solidFill>
                            <a:srgbClr val="000000"/>
                          </a:solidFill>
                          <a:latin typeface="NeueHaasGroteskText Std (Body)"/>
                        </a:rPr>
                        <a:t>off Galaxy S9 (01/01/17)
</a:t>
                      </a:r>
                      <a:r>
                        <a:rPr sz="900" b="1">
                          <a:solidFill>
                            <a:srgbClr val="000000"/>
                          </a:solidFill>
                          <a:latin typeface="NeueHaasGroteskText Std (Body)"/>
                        </a:rPr>
                        <a:t>$20 </a:t>
                      </a:r>
                      <a:r>
                        <a:rPr sz="900" b="0">
                          <a:solidFill>
                            <a:srgbClr val="000000"/>
                          </a:solidFill>
                          <a:latin typeface="NeueHaasGroteskText Std (Body)"/>
                        </a:rPr>
                        <a:t>off LG Aristo (04/28/18)
</a:t>
                      </a:r>
                    </a:p>
                  </a:txBody>
                  <a:tcPr>
                    <a:solidFill>
                      <a:schemeClr val="accent2"/>
                    </a:solidFill>
                  </a:tcPr>
                </a:tc>
                <a:tc>
                  <a:txBody>
                    <a:bodyPr/>
                    <a:lstStyle/>
                    <a:p>
                      <a:r>
                        <a:rPr sz="900" b="1" dirty="0">
                          <a:solidFill>
                            <a:srgbClr val="00B0F0"/>
                          </a:solidFill>
                          <a:latin typeface="NeueHaasGroteskText Std (Body)"/>
                        </a:rPr>
                        <a:t>Free </a:t>
                      </a:r>
                      <a:r>
                        <a:rPr sz="900" b="0" dirty="0">
                          <a:solidFill>
                            <a:srgbClr val="00B0F0"/>
                          </a:solidFill>
                          <a:latin typeface="NeueHaasGroteskText Std (Body)"/>
                        </a:rPr>
                        <a:t>activation with all online orders (11/26/16)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3680</Words>
  <Application>Microsoft Office PowerPoint</Application>
  <PresentationFormat>Widescreen</PresentationFormat>
  <Paragraphs>1267</Paragraphs>
  <Slides>14</Slides>
  <Notes>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Arial</vt:lpstr>
      <vt:lpstr>Arial Narrow</vt:lpstr>
      <vt:lpstr>Ariel</vt:lpstr>
      <vt:lpstr>Calibri</vt:lpstr>
      <vt:lpstr>NeueHaasGroteskDisp Std</vt:lpstr>
      <vt:lpstr>NeueHaasGroteskDisp Std (Body)</vt:lpstr>
      <vt:lpstr>NeueHaasGroteskText Std</vt:lpstr>
      <vt:lpstr>NeueHaasGroteskText Std (Body)</vt:lpstr>
      <vt:lpstr>Times New Roman</vt:lpstr>
      <vt:lpstr>VZ_PPT_4x3_NHG_v01-02_083115</vt:lpstr>
      <vt:lpstr>1_VZ_PPT_4x3_NHG_v01-02_083115</vt:lpstr>
      <vt:lpstr>Competitive Pricing Landscape</vt:lpstr>
      <vt:lpstr>Smartphone: Competitive View</vt:lpstr>
      <vt:lpstr>Tablet: Competitive View</vt:lpstr>
      <vt:lpstr>Sub $15 Smartphone: Full View</vt:lpstr>
      <vt:lpstr>Pre-Pay Smartphone: Full View</vt:lpstr>
      <vt:lpstr>Pre-Pay Smartphone: Full View</vt:lpstr>
      <vt:lpstr>PowerPoint Presentation</vt:lpstr>
      <vt:lpstr>Promotions: BOGOF</vt:lpstr>
      <vt:lpstr>Promotions: Smartphone Other</vt:lpstr>
      <vt:lpstr>Promotions: Tablet</vt:lpstr>
      <vt:lpstr>Promotions: data Plan/Network</vt:lpstr>
      <vt:lpstr>Promotions: Trade-in</vt:lpstr>
      <vt:lpstr>Promotions: Switcher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23</cp:revision>
  <dcterms:created xsi:type="dcterms:W3CDTF">2018-03-07T12:14:23Z</dcterms:created>
  <dcterms:modified xsi:type="dcterms:W3CDTF">2018-05-04T16:18:49Z</dcterms:modified>
</cp:coreProperties>
</file>