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14,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any </a:t>
                      </a:r>
                      <a:r>
                        <a:rPr sz="900" b="0">
                          <a:solidFill>
                            <a:srgbClr val="00B0F0"/>
                          </a:solidFill>
                          <a:latin typeface="NeueHaasGroteskText Std (Body)"/>
                        </a:rPr>
                        <a:t>iPad, </a:t>
                      </a:r>
                      <a:r>
                        <a:rPr sz="900" b="0">
                          <a:solidFill>
                            <a:srgbClr val="00B0F0"/>
                          </a:solidFill>
                          <a:latin typeface="NeueHaasGroteskText Std (Body)"/>
                        </a:rPr>
                        <a:t>and </a:t>
                      </a:r>
                      <a:r>
                        <a:rPr sz="900" b="0">
                          <a:solidFill>
                            <a:srgbClr val="00B0F0"/>
                          </a:solidFill>
                          <a:latin typeface="NeueHaasGroteskText Std (Body)"/>
                        </a:rPr>
                        <a:t>an </a:t>
                      </a:r>
                      <a:r>
                        <a:rPr sz="900" b="0">
                          <a:solidFill>
                            <a:srgbClr val="00B0F0"/>
                          </a:solidFill>
                          <a:latin typeface="NeueHaasGroteskText Std (Body)"/>
                        </a:rPr>
                        <a:t>extra </a:t>
                      </a:r>
                      <a:r>
                        <a:rPr sz="900" b="1">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with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iPhone </a:t>
                      </a:r>
                      <a:r>
                        <a:rPr sz="900" b="0">
                          <a:solidFill>
                            <a:srgbClr val="00B0F0"/>
                          </a:solidFill>
                          <a:latin typeface="NeueHaasGroteskText Std (Body)"/>
                        </a:rPr>
                        <a:t>(reqs.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for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2-yr </a:t>
                      </a:r>
                      <a:r>
                        <a:rPr sz="900" b="0">
                          <a:solidFill>
                            <a:srgbClr val="00B0F0"/>
                          </a:solidFill>
                          <a:latin typeface="NeueHaasGroteskText Std (Body)"/>
                        </a:rPr>
                        <a:t>activation </a:t>
                      </a:r>
                      <a:r>
                        <a:rPr sz="900" b="0">
                          <a:solidFill>
                            <a:srgbClr val="00B0F0"/>
                          </a:solidFill>
                          <a:latin typeface="NeueHaasGroteskText Std (Body)"/>
                        </a:rPr>
                        <a:t>for </a:t>
                      </a:r>
                      <a:r>
                        <a:rPr sz="900" b="0">
                          <a:solidFill>
                            <a:srgbClr val="00B0F0"/>
                          </a:solidFill>
                          <a:latin typeface="NeueHaasGroteskText Std (Body)"/>
                        </a:rPr>
                        <a:t>iPad) </a:t>
                      </a:r>
                      <a:r>
                        <a:rPr sz="900" b="0">
                          <a:solidFill>
                            <a:srgbClr val="00B0F0"/>
                          </a:solidFill>
                          <a:latin typeface="NeueHaasGroteskText Std (Body)"/>
                        </a:rP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 
</a:t>
                      </a:r>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 
</a:t>
                      </a:r>
                      <a:r>
                        <a:rPr sz="900" b="0">
                          <a:solidFill>
                            <a:srgbClr val="00B0F0"/>
                          </a:solidFill>
                          <a:latin typeface="NeueHaasGroteskText Std (Body)"/>
                        </a:rPr>
                        <a:t>Save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$80/mo. </a:t>
                      </a:r>
                      <a:r>
                        <a:rPr sz="900" b="0">
                          <a:solidFill>
                            <a:srgbClr val="00B0F0"/>
                          </a:solidFill>
                          <a:latin typeface="NeueHaasGroteskText Std (Body)"/>
                        </a:rPr>
                        <a:t>on </a:t>
                      </a:r>
                      <a:r>
                        <a:rPr sz="900" b="0">
                          <a:solidFill>
                            <a:srgbClr val="00B0F0"/>
                          </a:solidFill>
                          <a:latin typeface="NeueHaasGroteskText Std (Body)"/>
                        </a:rPr>
                        <a:t>Verizon </a:t>
                      </a:r>
                      <a:r>
                        <a:rPr sz="900" b="0">
                          <a:solidFill>
                            <a:srgbClr val="00B0F0"/>
                          </a:solidFill>
                          <a:latin typeface="NeueHaasGroteskText Std (Body)"/>
                        </a:rPr>
                        <a:t>Prepaid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(discount </a:t>
                      </a:r>
                      <a:r>
                        <a:rPr sz="900" b="0">
                          <a:solidFill>
                            <a:srgbClr val="00B0F0"/>
                          </a:solidFill>
                          <a:latin typeface="NeueHaasGroteskText Std (Body)"/>
                        </a:rPr>
                        <a:t>of </a:t>
                      </a:r>
                      <a:r>
                        <a:rPr sz="900" b="1">
                          <a:solidFill>
                            <a:srgbClr val="00B0F0"/>
                          </a:solidFill>
                          <a:latin typeface="NeueHaasGroteskText Std (Body)"/>
                        </a:rPr>
                        <a:t>$20/mo. </a:t>
                      </a:r>
                      <a:r>
                        <a:rPr sz="900" b="0">
                          <a:solidFill>
                            <a:srgbClr val="00B0F0"/>
                          </a:solidFill>
                          <a:latin typeface="NeueHaasGroteskText Std (Body)"/>
                        </a:rPr>
                        <a:t>to </a:t>
                      </a:r>
                      <a:r>
                        <a:rPr sz="900" b="0">
                          <a:solidFill>
                            <a:srgbClr val="00B0F0"/>
                          </a:solidFill>
                          <a:latin typeface="NeueHaasGroteskText Std (Body)"/>
                        </a:rPr>
                        <a:t>each </a:t>
                      </a:r>
                      <a:r>
                        <a:rPr sz="900" b="1">
                          <a:solidFill>
                            <a:srgbClr val="00B0F0"/>
                          </a:solidFill>
                          <a:latin typeface="NeueHaasGroteskText Std (Body)"/>
                        </a:rPr>
                        <a:t>$60 </a:t>
                      </a:r>
                      <a:r>
                        <a:rPr sz="900" b="0">
                          <a:solidFill>
                            <a:srgbClr val="00B0F0"/>
                          </a:solidFill>
                          <a:latin typeface="NeueHaasGroteskText Std (Body)"/>
                        </a:rPr>
                        <a:t>10 </a:t>
                      </a:r>
                      <a:r>
                        <a:rPr sz="900" b="0">
                          <a:solidFill>
                            <a:srgbClr val="00B0F0"/>
                          </a:solidFill>
                          <a:latin typeface="NeueHaasGroteskText Std (Body)"/>
                        </a:rPr>
                        <a:t>GB </a:t>
                      </a:r>
                      <a:r>
                        <a:rPr sz="900" b="0">
                          <a:solidFill>
                            <a:srgbClr val="00B0F0"/>
                          </a:solidFill>
                          <a:latin typeface="NeueHaasGroteskText Std (Body)"/>
                        </a:rPr>
                        <a:t>or </a:t>
                      </a:r>
                      <a:r>
                        <a:rPr sz="900" b="1">
                          <a:solidFill>
                            <a:srgbClr val="00B0F0"/>
                          </a:solidFill>
                          <a:latin typeface="NeueHaasGroteskText Std (Body)"/>
                        </a:rPr>
                        <a:t>$80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added </a:t>
                      </a:r>
                      <a:r>
                        <a:rPr sz="900" b="0">
                          <a:solidFill>
                            <a:srgbClr val="00B0F0"/>
                          </a:solidFill>
                          <a:latin typeface="NeueHaasGroteskText Std (Body)"/>
                        </a:rPr>
                        <a:t>as </a:t>
                      </a:r>
                      <a:r>
                        <a:rPr sz="900" b="0">
                          <a:solidFill>
                            <a:srgbClr val="00B0F0"/>
                          </a:solidFill>
                          <a:latin typeface="NeueHaasGroteskText Std (Body)"/>
                        </a:rPr>
                        <a:t>2nd </a:t>
                      </a:r>
                      <a:r>
                        <a:rPr sz="900" b="0">
                          <a:solidFill>
                            <a:srgbClr val="00B0F0"/>
                          </a:solidFill>
                          <a:latin typeface="NeueHaasGroteskText Std (Body)"/>
                        </a:rPr>
                        <a:t>through </a:t>
                      </a:r>
                      <a:r>
                        <a:rPr sz="900" b="0">
                          <a:solidFill>
                            <a:srgbClr val="00B0F0"/>
                          </a:solidFill>
                          <a:latin typeface="NeueHaasGroteskText Std (Body)"/>
                        </a:rPr>
                        <a:t>5th </a:t>
                      </a:r>
                      <a:r>
                        <a:rPr sz="900" b="0">
                          <a:solidFill>
                            <a:srgbClr val="00B0F0"/>
                          </a:solidFill>
                          <a:latin typeface="NeueHaasGroteskText Std (Body)"/>
                        </a:rPr>
                        <a:t>lines </a:t>
                      </a:r>
                      <a:r>
                        <a:rPr sz="900" b="0">
                          <a:solidFill>
                            <a:srgbClr val="00B0F0"/>
                          </a:solidFill>
                          <a:latin typeface="NeueHaasGroteskText Std (Body)"/>
                        </a:rPr>
                        <a:t>on </a:t>
                      </a:r>
                      <a:r>
                        <a:rPr sz="900" b="0">
                          <a:solidFill>
                            <a:srgbClr val="00B0F0"/>
                          </a:solidFill>
                          <a:latin typeface="NeueHaasGroteskText Std (Body)"/>
                        </a:rPr>
                        <a:t>a </a:t>
                      </a:r>
                      <a:r>
                        <a:rPr sz="900" b="0">
                          <a:solidFill>
                            <a:srgbClr val="00B0F0"/>
                          </a:solidFill>
                          <a:latin typeface="NeueHaasGroteskText Std (Body)"/>
                        </a:rPr>
                        <a:t>family </a:t>
                      </a:r>
                      <a:r>
                        <a:rPr sz="900" b="0">
                          <a:solidFill>
                            <a:srgbClr val="00B0F0"/>
                          </a:solidFill>
                          <a:latin typeface="NeueHaasGroteskText Std (Body)"/>
                        </a:rPr>
                        <a:t>account) </a:t>
                      </a:r>
                      <a:r>
                        <a:rPr sz="900" b="0">
                          <a:solidFill>
                            <a:srgbClr val="00B0F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$450 </a:t>
                      </a:r>
                      <a:r>
                        <a:rPr sz="900" b="0">
                          <a:solidFill>
                            <a:srgbClr val="00B0F0"/>
                          </a:solidFill>
                          <a:latin typeface="NeueHaasGroteskText Std (Body)"/>
                        </a:rPr>
                        <a:t>off </a:t>
                      </a:r>
                      <a:r>
                        <a:rPr sz="900" b="0">
                          <a:solidFill>
                            <a:srgbClr val="00B0F0"/>
                          </a:solidFill>
                          <a:latin typeface="NeueHaasGroteskText Std (Body)"/>
                        </a:rPr>
                        <a:t>Android </a:t>
                      </a:r>
                      <a:r>
                        <a:rPr sz="900" b="0">
                          <a:solidFill>
                            <a:srgbClr val="00B0F0"/>
                          </a:solidFill>
                          <a:latin typeface="NeueHaasGroteskText Std (Body)"/>
                        </a:rPr>
                        <a:t>smartphones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select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(reqs.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1">
                          <a:solidFill>
                            <a:srgbClr val="00B0F0"/>
                          </a:solidFill>
                          <a:latin typeface="NeueHaasGroteskText Std (Body)"/>
                        </a:rPr>
                        <a:t>$450 </a:t>
                      </a:r>
                      <a:r>
                        <a:rPr sz="900" b="0">
                          <a:solidFill>
                            <a:srgbClr val="00B0F0"/>
                          </a:solidFill>
                          <a:latin typeface="NeueHaasGroteskText Std (Body)"/>
                        </a:rPr>
                        <a:t>=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card </a:t>
                      </a:r>
                      <a:r>
                        <a:rPr sz="900" b="0">
                          <a:solidFill>
                            <a:srgbClr val="00B0F0"/>
                          </a:solidFill>
                          <a:latin typeface="NeueHaasGroteskText Std (Body)"/>
                        </a:rPr>
                        <a:t>and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trade-in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in </a:t>
                      </a:r>
                      <a:r>
                        <a:rPr sz="900" b="0">
                          <a:solidFill>
                            <a:srgbClr val="00B0F0"/>
                          </a:solidFill>
                          <a:latin typeface="NeueHaasGroteskText Std (Body)"/>
                        </a:rPr>
                        <a:t>good </a:t>
                      </a:r>
                      <a:r>
                        <a:rPr sz="900" b="0">
                          <a:solidFill>
                            <a:srgbClr val="00B0F0"/>
                          </a:solidFill>
                          <a:latin typeface="NeueHaasGroteskText Std (Body)"/>
                        </a:rPr>
                        <a:t>working </a:t>
                      </a:r>
                      <a:r>
                        <a:rPr sz="900" b="0">
                          <a:solidFill>
                            <a:srgbClr val="00B0F0"/>
                          </a:solidFill>
                          <a:latin typeface="NeueHaasGroteskText Std (Body)"/>
                        </a:rPr>
                        <a:t>&amp; </a:t>
                      </a:r>
                      <a:r>
                        <a:rPr sz="900" b="0">
                          <a:solidFill>
                            <a:srgbClr val="00B0F0"/>
                          </a:solidFill>
                          <a:latin typeface="NeueHaasGroteskText Std (Body)"/>
                        </a:rPr>
                        <a:t>cosmetic </a:t>
                      </a:r>
                      <a:r>
                        <a:rPr sz="900" b="0">
                          <a:solidFill>
                            <a:srgbClr val="00B0F0"/>
                          </a:solidFill>
                          <a:latin typeface="NeueHaasGroteskText Std (Body)"/>
                        </a:rPr>
                        <a:t>condition)– </a:t>
                      </a:r>
                      <a:r>
                        <a:rPr sz="900" b="0">
                          <a:solidFill>
                            <a:srgbClr val="00B0F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phone </a:t>
                      </a:r>
                      <a:r>
                        <a:rPr sz="900" b="0">
                          <a:solidFill>
                            <a:srgbClr val="00B0F0"/>
                          </a:solidFill>
                          <a:latin typeface="NeueHaasGroteskText Std (Body)"/>
                        </a:rPr>
                        <a:t>to </a:t>
                      </a:r>
                      <a:r>
                        <a:rPr sz="900" b="0">
                          <a:solidFill>
                            <a:srgbClr val="00B0F0"/>
                          </a:solidFill>
                          <a:latin typeface="NeueHaasGroteskText Std (Body)"/>
                        </a:rPr>
                        <a:t>the </a:t>
                      </a:r>
                      <a:r>
                        <a:rPr sz="900" b="0">
                          <a:solidFill>
                            <a:srgbClr val="00B0F0"/>
                          </a:solidFill>
                          <a:latin typeface="NeueHaasGroteskText Std (Body)"/>
                        </a:rPr>
                        <a:t>best </a:t>
                      </a:r>
                      <a:r>
                        <a:rPr sz="900" b="0">
                          <a:solidFill>
                            <a:srgbClr val="00B0F0"/>
                          </a:solidFill>
                          <a:latin typeface="NeueHaasGroteskText Std (Body)"/>
                        </a:rPr>
                        <a:t>network.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Select </a:t>
                      </a:r>
                      <a:r>
                        <a:rPr sz="900" b="0">
                          <a:solidFill>
                            <a:srgbClr val="00B0F0"/>
                          </a:solidFill>
                          <a:latin typeface="NeueHaasGroteskText Std (Body)"/>
                        </a:rPr>
                        <a:t>smartphones </a:t>
                      </a:r>
                      <a:r>
                        <a:rPr sz="900" b="0">
                          <a:solidFill>
                            <a:srgbClr val="00B0F0"/>
                          </a:solidFill>
                          <a:latin typeface="NeueHaasGroteskText Std (Body)"/>
                        </a:rPr>
                        <a:t>only. </a:t>
                      </a:r>
                      <a:r>
                        <a:rPr sz="900" b="0">
                          <a:solidFill>
                            <a:srgbClr val="00B0F0"/>
                          </a:solidFill>
                          <a:latin typeface="NeueHaasGroteskText Std (Body)"/>
                        </a:rPr>
                        <a:t> </a:t>
                      </a:r>
                      <a:r>
                        <a:rPr sz="900" b="0">
                          <a:solidFill>
                            <a:srgbClr val="00B0F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03/14/2018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