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02,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any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50% instant savings off Samsung Galaxy Tablet S3 or Tablet E 32 GB (reqs. 2 year activation) (03/05/18)
Get </a:t>
                      </a:r>
                      <a:r>
                        <a:rPr sz="900" b="1">
                          <a:solidFill>
                            <a:srgbClr val="000000"/>
                          </a:solidFill>
                          <a:latin typeface="NeueHaasGroteskText Std (Body)"/>
                        </a:rPr>
                        <a:t>$25.00 </a:t>
                      </a:r>
                      <a:r>
                        <a:rPr sz="900" b="0">
                          <a:solidFill>
                            <a:srgbClr val="000000"/>
                          </a:solidFill>
                          <a:latin typeface="NeueHaasGroteskText Std (Body)"/>
                        </a:rPr>
                        <a:t>gift card and waived activation fee with purchase of each GizmoPal 2, GizmoGadget or GizmoTab with 2-yr contract (gift cards are available from: Target, Gap, &amp; Best Buy)  (01/03/18)
</a:t>
                      </a:r>
                    </a:p>
                  </a:txBody>
                  <a:tcPr>
                    <a:solidFill>
                      <a:schemeClr val="accent2"/>
                    </a:solidFill>
                  </a:tcPr>
                </a:tc>
                <a:tc>
                  <a:txBody>
                    <a:bodyPr/>
                    <a:lstStyle/>
                    <a:p>
                      <a:r>
                        <a:rPr sz="900" b="0">
                          <a:solidFill>
                            <a:srgbClr val="FF0000"/>
                          </a:solidFill>
                          <a:latin typeface="NeueHaasGroteskText Std (Body)"/>
                        </a:rPr>
                        <a:t>Get an iPad 32 GB for </a:t>
                      </a:r>
                      <a:r>
                        <a:rPr sz="900" b="1">
                          <a:solidFill>
                            <a:srgbClr val="FF0000"/>
                          </a:solidFill>
                          <a:latin typeface="NeueHaasGroteskText Std (Body)"/>
                        </a:rPr>
                        <a:t>$0 </a:t>
                      </a:r>
                      <a:r>
                        <a:rPr sz="900" b="0">
                          <a:solidFill>
                            <a:srgbClr val="FF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Slate tablet after service credits (reqs. 24 mo. installments and new line of service or eligible upgrade)  (01/23/18)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6400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DIRECTV NOW ON US: Buy a new line on AT&amp;T Unlimited Plus or AT&amp;T Unlimited Choice and get LIVE TV for a year for free. (Wireless starts at </a:t>
                      </a:r>
                      <a:r>
                        <a:rPr sz="900" b="1">
                          <a:solidFill>
                            <a:srgbClr val="000000"/>
                          </a:solidFill>
                          <a:latin typeface="NeueHaasGroteskText Std (Body)"/>
                        </a:rPr>
                        <a:t>$65/mo. </a:t>
                      </a:r>
                      <a:r>
                        <a:rPr sz="900" b="0">
                          <a:solidFill>
                            <a:srgbClr val="000000"/>
                          </a:solidFill>
                          <a:latin typeface="NeueHaasGroteskText Std (Body)"/>
                        </a:rPr>
                        <a:t>after autopay &amp; paperless bill discount. Max </a:t>
                      </a:r>
                      <a:r>
                        <a:rPr sz="900" b="1">
                          <a:solidFill>
                            <a:srgbClr val="000000"/>
                          </a:solidFill>
                          <a:latin typeface="NeueHaasGroteskText Std (Body)"/>
                        </a:rPr>
                        <a:t>$35 </a:t>
                      </a:r>
                      <a:r>
                        <a:rPr sz="900" b="0">
                          <a:solidFill>
                            <a:srgbClr val="000000"/>
                          </a:solidFill>
                          <a:latin typeface="NeueHaasGroteskText Std (Body)"/>
                        </a:rPr>
                        <a:t>credit for 12 mos. Credit starts w/in 2 bills. After 1 year, service renews at full price.) (03/06/18)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$35.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$140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Kickback for T-Mobile One: users will get </a:t>
                      </a:r>
                      <a:r>
                        <a:rPr sz="900" b="1">
                          <a:solidFill>
                            <a:srgbClr val="000000"/>
                          </a:solidFill>
                          <a:latin typeface="NeueHaasGroteskText Std (Body)"/>
                        </a:rPr>
                        <a:t>$10 </a:t>
                      </a:r>
                      <a:r>
                        <a:rPr sz="900" b="0">
                          <a:solidFill>
                            <a:srgbClr val="000000"/>
                          </a:solidFill>
                          <a:latin typeface="NeueHaasGroteskText Std (Body)"/>
                        </a:rPr>
                        <a:t>back every month via bill credit if they use less than 2GB data (11/24/17)
Binge On: Users can stream unlimited movies and music without data usag (11/24/17)
</a:t>
                      </a:r>
                      <a:r>
                        <a:rPr sz="900" b="0">
                          <a:solidFill>
                            <a:srgbClr val="00B0F0"/>
                          </a:solidFill>
                          <a:latin typeface="NeueHaasGroteskText Std (Body)"/>
                        </a:rPr>
                        <a:t>Join T-Mobile and get MLB.TV subscription for </a:t>
                      </a:r>
                      <a:r>
                        <a:rPr sz="900" b="1">
                          <a:solidFill>
                            <a:srgbClr val="00B0F0"/>
                          </a:solidFill>
                          <a:latin typeface="NeueHaasGroteskText Std (Body)"/>
                        </a:rPr>
                        <a:t>free </a:t>
                      </a:r>
                      <a:r>
                        <a:rPr sz="900" b="0">
                          <a:solidFill>
                            <a:srgbClr val="00B0F0"/>
                          </a:solidFill>
                          <a:latin typeface="NeueHaasGroteskText Std (Body)"/>
                        </a:rPr>
                        <a:t>(worth </a:t>
                      </a:r>
                      <a:r>
                        <a:rPr sz="900" b="1">
                          <a:solidFill>
                            <a:srgbClr val="00B0F0"/>
                          </a:solidFill>
                          <a:latin typeface="NeueHaasGroteskText Std (Body)"/>
                        </a:rPr>
                        <a:t>$115.99) </a:t>
                      </a:r>
                      <a:r>
                        <a:rPr sz="900" b="0">
                          <a:solidFill>
                            <a:srgbClr val="00B0F0"/>
                          </a:solidFill>
                          <a:latin typeface="NeueHaasGroteskText Std (Body)"/>
                        </a:rPr>
                        <a:t>by signing into the T-Mobile app between 3/27/18 and 11:59 p.m. ET on 4/2/18. New subscriptions only. Only works on the T-Mobile network.  (03/20/18)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Get unlimited data, talk and text plus access to Hulu for </a:t>
                      </a:r>
                      <a:r>
                        <a:rPr sz="900" b="1">
                          <a:solidFill>
                            <a:srgbClr val="000000"/>
                          </a:solidFill>
                          <a:latin typeface="NeueHaasGroteskText Std (Body)"/>
                        </a:rPr>
                        <a:t>$100 </a:t>
                      </a:r>
                      <a:r>
                        <a:rPr sz="900" b="0">
                          <a:solidFill>
                            <a:srgbClr val="000000"/>
                          </a:solidFill>
                          <a:latin typeface="NeueHaasGroteskText Std (Body)"/>
                        </a:rPr>
                        <a:t>per month for two to five lines. (savings on the plan until 3/31/19) (11/17/17)
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10241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Special offer for military: Bring your phone and get a </a:t>
                      </a:r>
                      <a:r>
                        <a:rPr sz="900" b="1">
                          <a:solidFill>
                            <a:srgbClr val="000000"/>
                          </a:solidFill>
                          <a:latin typeface="NeueHaasGroteskText Std (Body)"/>
                        </a:rPr>
                        <a:t>$150 </a:t>
                      </a:r>
                      <a:r>
                        <a:rPr sz="900" b="0">
                          <a:solidFill>
                            <a:srgbClr val="000000"/>
                          </a:solidFill>
                          <a:latin typeface="NeueHaasGroteskText Std (Body)"/>
                        </a:rPr>
                        <a:t>Prepaid Mastercard plus </a:t>
                      </a:r>
                      <a:r>
                        <a:rPr sz="900" b="1">
                          <a:solidFill>
                            <a:srgbClr val="000000"/>
                          </a:solidFill>
                          <a:latin typeface="NeueHaasGroteskText Std (Body)"/>
                        </a:rPr>
                        <a:t>$15 </a:t>
                      </a:r>
                      <a:r>
                        <a:rPr sz="900" b="0">
                          <a:solidFill>
                            <a:srgbClr val="000000"/>
                          </a:solidFill>
                          <a:latin typeface="NeueHaasGroteskText Std (Body)"/>
                        </a:rPr>
                        <a:t>off Unlimited (reqs. port in and activation of new line on eligible postpaid plans.)    (11/30/17)
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switching and buying a new phone or bringing your own device. (reqs. port in and eligible 4G LTE smartphone)  (05/06/18)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r>
                        <a:rPr sz="900" b="0">
                          <a:solidFill>
                            <a:srgbClr val="00B0F0"/>
                          </a:solidFill>
                          <a:latin typeface="NeueHaasGroteskText Std (Body)"/>
                        </a:rPr>
                        <a:t>Buy a new SS Galaxy S9, S9+ or Note8 on AT&amp;T Next or AT&amp;T Next Every Year and get 50% off via monthly bill credit when you add a new line. (max bill credit of </a:t>
                      </a:r>
                      <a:r>
                        <a:rPr sz="900" b="1">
                          <a:solidFill>
                            <a:srgbClr val="00B0F0"/>
                          </a:solidFill>
                          <a:latin typeface="NeueHaasGroteskText Std (Body)"/>
                        </a:rPr>
                        <a:t>$395, </a:t>
                      </a:r>
                      <a:r>
                        <a:rPr sz="900" b="0">
                          <a:solidFill>
                            <a:srgbClr val="00B0F0"/>
                          </a:solidFill>
                          <a:latin typeface="NeueHaasGroteskText Std (Body)"/>
                        </a:rPr>
                        <a:t>ends 4/2/18) (03/19/18)
</a:t>
                      </a:r>
                    </a:p>
                  </a:txBody>
                  <a:tcPr>
                    <a:solidFill>
                      <a:schemeClr val="accent2"/>
                    </a:solidFill>
                  </a:tcPr>
                </a:tc>
                <a:tc>
                  <a:txBody>
                    <a:bodyPr/>
                    <a:lstStyle/>
                    <a:p>
                      <a:r>
                        <a:rPr sz="900" b="0">
                          <a:solidFill>
                            <a:srgbClr val="000000"/>
                          </a:solidFill>
                          <a:latin typeface="NeueHaasGroteskText Std (Body)"/>
                        </a:rPr>
                        <a:t>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$650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Port-in an existing line and get eligible smartphone for </a:t>
                      </a:r>
                      <a:r>
                        <a:rPr sz="900" b="1">
                          <a:solidFill>
                            <a:srgbClr val="00B0F0"/>
                          </a:solidFill>
                          <a:latin typeface="NeueHaasGroteskText Std (Body)"/>
                        </a:rPr>
                        <a:t>free </a:t>
                      </a:r>
                      <a:r>
                        <a:rPr sz="900" b="0">
                          <a:solidFill>
                            <a:srgbClr val="00B0F0"/>
                          </a:solidFill>
                          <a:latin typeface="NeueHaasGroteskText Std (Body)"/>
                        </a:rPr>
                        <a:t>via instant rebate off regular purchase price. Limit 5. Excludes lines currently active on the T-Mobile network.  (01/19/18)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FF0000"/>
                          </a:solidFill>
                          <a:latin typeface="NeueHaasGroteskText Std (Body)"/>
                        </a:rPr>
                        <a:t>Online Only: Get </a:t>
                      </a:r>
                      <a:r>
                        <a:rPr sz="900" b="1">
                          <a:solidFill>
                            <a:srgbClr val="FF0000"/>
                          </a:solidFill>
                          <a:latin typeface="NeueHaasGroteskText Std (Body)"/>
                        </a:rPr>
                        <a:t>$200 </a:t>
                      </a:r>
                      <a:r>
                        <a:rPr sz="900" b="0">
                          <a:solidFill>
                            <a:srgbClr val="FF0000"/>
                          </a:solidFill>
                          <a:latin typeface="NeueHaasGroteskText Std (Body)"/>
                        </a:rPr>
                        <a:t>off selected smartphones when porting a number  (03/30/18)
</a:t>
                      </a:r>
                      <a:r>
                        <a:rPr sz="900" b="0">
                          <a:solidFill>
                            <a:srgbClr val="00B0F0"/>
                          </a:solidFill>
                          <a:latin typeface="NeueHaasGroteskText Std (Body)"/>
                        </a:rPr>
                        <a:t>Get Unlimited Data for </a:t>
                      </a:r>
                      <a:r>
                        <a:rPr sz="900" b="1">
                          <a:solidFill>
                            <a:srgbClr val="00B0F0"/>
                          </a:solidFill>
                          <a:latin typeface="NeueHaasGroteskText Std (Body)"/>
                        </a:rPr>
                        <a:t>$40/mo </a:t>
                      </a:r>
                      <a:r>
                        <a:rPr sz="900" b="0">
                          <a:solidFill>
                            <a:srgbClr val="00B0F0"/>
                          </a:solidFill>
                          <a:latin typeface="NeueHaasGroteskText Std (Body)"/>
                        </a:rPr>
                        <a:t>for one year on Cricket Unlimited 2 Plan when porting a number  (11/26/16)
</a:t>
                      </a:r>
                      <a:r>
                        <a:rPr sz="900" b="0">
                          <a:solidFill>
                            <a:srgbClr val="000000"/>
                          </a:solidFill>
                          <a:latin typeface="NeueHaasGroteskText Std (Body)"/>
                        </a:rPr>
                        <a:t>Get Alcatel Verso </a:t>
                      </a:r>
                      <a:r>
                        <a:rPr sz="900" b="1">
                          <a:solidFill>
                            <a:srgbClr val="000000"/>
                          </a:solidFill>
                          <a:latin typeface="NeueHaasGroteskText Std (Body)"/>
                        </a:rPr>
                        <a:t>free </a:t>
                      </a:r>
                      <a:r>
                        <a:rPr sz="900" b="0">
                          <a:solidFill>
                            <a:srgbClr val="000000"/>
                          </a:solidFill>
                          <a:latin typeface="NeueHaasGroteskText Std (Body)"/>
                        </a:rPr>
                        <a:t>when porting a number (01/22/17)
</a:t>
                      </a:r>
                      <a:r>
                        <a:rPr sz="900" b="0">
                          <a:solidFill>
                            <a:srgbClr val="00B0F0"/>
                          </a:solidFill>
                          <a:latin typeface="NeueHaasGroteskText Std (Body)"/>
                        </a:rPr>
                        <a:t>Get Alcatel PULSEMIX for </a:t>
                      </a:r>
                      <a:r>
                        <a:rPr sz="900" b="1">
                          <a:solidFill>
                            <a:srgbClr val="00B0F0"/>
                          </a:solidFill>
                          <a:latin typeface="NeueHaasGroteskText Std (Body)"/>
                        </a:rPr>
                        <a:t>$9.99 </a:t>
                      </a:r>
                      <a:r>
                        <a:rPr sz="900" b="0">
                          <a:solidFill>
                            <a:srgbClr val="00B0F0"/>
                          </a:solidFill>
                          <a:latin typeface="NeueHaasGroteskText Std (Body)"/>
                        </a:rPr>
                        <a:t>when porting a number (01/15/17)
</a:t>
                      </a:r>
                      <a:r>
                        <a:rPr sz="900" b="0">
                          <a:solidFill>
                            <a:srgbClr val="000000"/>
                          </a:solidFill>
                          <a:latin typeface="NeueHaasGroteskText Std (Body)"/>
                        </a:rPr>
                        <a:t>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a:t>
                      </a:r>
                      <a:r>
                        <a:rPr sz="900" b="0">
                          <a:solidFill>
                            <a:srgbClr val="FF0000"/>
                          </a:solidFill>
                          <a:latin typeface="NeueHaasGroteskText Std (Body)"/>
                        </a:rPr>
                        <a:t>Get ZTE Blade X Max for </a:t>
                      </a:r>
                      <a:r>
                        <a:rPr sz="900" b="1">
                          <a:solidFill>
                            <a:srgbClr val="FF0000"/>
                          </a:solidFill>
                          <a:latin typeface="NeueHaasGroteskText Std (Body)"/>
                        </a:rPr>
                        <a:t>$79.99 </a:t>
                      </a:r>
                      <a:r>
                        <a:rPr sz="900" b="0">
                          <a:solidFill>
                            <a:srgbClr val="FF0000"/>
                          </a:solidFill>
                          <a:latin typeface="NeueHaasGroteskText Std (Body)"/>
                        </a:rPr>
                        <a:t>when porting a number. (01/15/17)
Get HTC Desire 555 for </a:t>
                      </a:r>
                      <a:r>
                        <a:rPr sz="900" b="1">
                          <a:solidFill>
                            <a:srgbClr val="FF0000"/>
                          </a:solidFill>
                          <a:latin typeface="NeueHaasGroteskText Std (Body)"/>
                        </a:rPr>
                        <a:t>$69.99 </a:t>
                      </a:r>
                      <a:r>
                        <a:rPr sz="900" b="0">
                          <a:solidFill>
                            <a:srgbClr val="FF0000"/>
                          </a:solidFill>
                          <a:latin typeface="NeueHaasGroteskText Std (Body)"/>
                        </a:rPr>
                        <a:t>when porting a number (01/15/17)
Get the Samsung Halo (32 GB) for </a:t>
                      </a:r>
                      <a:r>
                        <a:rPr sz="900" b="1">
                          <a:solidFill>
                            <a:srgbClr val="FF0000"/>
                          </a:solidFill>
                          <a:latin typeface="NeueHaasGroteskText Std (Body)"/>
                        </a:rPr>
                        <a:t>$149.99 </a:t>
                      </a:r>
                      <a:r>
                        <a:rPr sz="900" b="0">
                          <a:solidFill>
                            <a:srgbClr val="FF0000"/>
                          </a:solidFill>
                          <a:latin typeface="NeueHaasGroteskText Std (Body)"/>
                        </a:rPr>
                        <a:t>when porting a number  (01/26/18)
</a:t>
                      </a:r>
                      <a:r>
                        <a:rPr sz="900" b="0">
                          <a:solidFill>
                            <a:srgbClr val="000000"/>
                          </a:solidFill>
                          <a:latin typeface="NeueHaasGroteskText Std (Body)"/>
                        </a:rPr>
                        <a:t>Get Amp Prime 2 for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ZTE Overture 3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$19.99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Get LG Fortune for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LG Stylo 3 for </a:t>
                      </a:r>
                      <a:r>
                        <a:rPr sz="900" b="1">
                          <a:solidFill>
                            <a:srgbClr val="00B0F0"/>
                          </a:solidFill>
                          <a:latin typeface="NeueHaasGroteskText Std (Body)"/>
                        </a:rPr>
                        <a:t>$79.99 </a:t>
                      </a:r>
                      <a:r>
                        <a:rPr sz="900" b="0">
                          <a:solidFill>
                            <a:srgbClr val="00B0F0"/>
                          </a:solidFill>
                          <a:latin typeface="NeueHaasGroteskText Std (Body)"/>
                        </a:rPr>
                        <a:t>when porting a number  (07/21/17)
</a:t>
                      </a:r>
                      <a:r>
                        <a:rPr sz="900" b="0">
                          <a:solidFill>
                            <a:srgbClr val="000000"/>
                          </a:solidFill>
                          <a:latin typeface="NeueHaasGroteskText Std (Body)"/>
                        </a:rPr>
                        <a:t>Get LG X Charge for </a:t>
                      </a:r>
                      <a:r>
                        <a:rPr sz="900" b="1">
                          <a:solidFill>
                            <a:srgbClr val="000000"/>
                          </a:solidFill>
                          <a:latin typeface="NeueHaasGroteskText Std (Body)"/>
                        </a:rPr>
                        <a:t>$49.99 </a:t>
                      </a:r>
                      <a:r>
                        <a:rPr sz="900" b="0">
                          <a:solidFill>
                            <a:srgbClr val="000000"/>
                          </a:solidFill>
                          <a:latin typeface="NeueHaasGroteskText Std (Body)"/>
                        </a:rPr>
                        <a:t>when porting a number (07/21/17)
Get ZTE Blade X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4C1A6E80-1D23-4186-8DAD-1FBDB17DE4A0}"/>
              </a:ext>
            </a:extLst>
          </p:cNvPr>
          <p:cNvGraphicFramePr>
            <a:graphicFrameLocks noGrp="1"/>
          </p:cNvGraphicFramePr>
          <p:nvPr>
            <p:extLst>
              <p:ext uri="{D42A27DB-BD31-4B8C-83A1-F6EECF244321}">
                <p14:modId xmlns:p14="http://schemas.microsoft.com/office/powerpoint/2010/main" val="1867464661"/>
              </p:ext>
            </p:extLst>
          </p:nvPr>
        </p:nvGraphicFramePr>
        <p:xfrm>
          <a:off x="609600" y="1386513"/>
          <a:ext cx="10972806" cy="4783385"/>
        </p:xfrm>
        <a:graphic>
          <a:graphicData uri="http://schemas.openxmlformats.org/drawingml/2006/table">
            <a:tbl>
              <a:tblPr/>
              <a:tblGrid>
                <a:gridCol w="2105426">
                  <a:extLst>
                    <a:ext uri="{9D8B030D-6E8A-4147-A177-3AD203B41FA5}">
                      <a16:colId xmlns:a16="http://schemas.microsoft.com/office/drawing/2014/main" val="623419956"/>
                    </a:ext>
                  </a:extLst>
                </a:gridCol>
                <a:gridCol w="799140">
                  <a:extLst>
                    <a:ext uri="{9D8B030D-6E8A-4147-A177-3AD203B41FA5}">
                      <a16:colId xmlns:a16="http://schemas.microsoft.com/office/drawing/2014/main" val="2077335579"/>
                    </a:ext>
                  </a:extLst>
                </a:gridCol>
                <a:gridCol w="875980">
                  <a:extLst>
                    <a:ext uri="{9D8B030D-6E8A-4147-A177-3AD203B41FA5}">
                      <a16:colId xmlns:a16="http://schemas.microsoft.com/office/drawing/2014/main" val="3060543415"/>
                    </a:ext>
                  </a:extLst>
                </a:gridCol>
                <a:gridCol w="799140">
                  <a:extLst>
                    <a:ext uri="{9D8B030D-6E8A-4147-A177-3AD203B41FA5}">
                      <a16:colId xmlns:a16="http://schemas.microsoft.com/office/drawing/2014/main" val="3636515692"/>
                    </a:ext>
                  </a:extLst>
                </a:gridCol>
                <a:gridCol w="799140">
                  <a:extLst>
                    <a:ext uri="{9D8B030D-6E8A-4147-A177-3AD203B41FA5}">
                      <a16:colId xmlns:a16="http://schemas.microsoft.com/office/drawing/2014/main" val="2714678912"/>
                    </a:ext>
                  </a:extLst>
                </a:gridCol>
                <a:gridCol w="799140">
                  <a:extLst>
                    <a:ext uri="{9D8B030D-6E8A-4147-A177-3AD203B41FA5}">
                      <a16:colId xmlns:a16="http://schemas.microsoft.com/office/drawing/2014/main" val="3999791006"/>
                    </a:ext>
                  </a:extLst>
                </a:gridCol>
                <a:gridCol w="799140">
                  <a:extLst>
                    <a:ext uri="{9D8B030D-6E8A-4147-A177-3AD203B41FA5}">
                      <a16:colId xmlns:a16="http://schemas.microsoft.com/office/drawing/2014/main" val="2979633939"/>
                    </a:ext>
                  </a:extLst>
                </a:gridCol>
                <a:gridCol w="799140">
                  <a:extLst>
                    <a:ext uri="{9D8B030D-6E8A-4147-A177-3AD203B41FA5}">
                      <a16:colId xmlns:a16="http://schemas.microsoft.com/office/drawing/2014/main" val="1357146579"/>
                    </a:ext>
                  </a:extLst>
                </a:gridCol>
                <a:gridCol w="799140">
                  <a:extLst>
                    <a:ext uri="{9D8B030D-6E8A-4147-A177-3AD203B41FA5}">
                      <a16:colId xmlns:a16="http://schemas.microsoft.com/office/drawing/2014/main" val="1071331891"/>
                    </a:ext>
                  </a:extLst>
                </a:gridCol>
                <a:gridCol w="799140">
                  <a:extLst>
                    <a:ext uri="{9D8B030D-6E8A-4147-A177-3AD203B41FA5}">
                      <a16:colId xmlns:a16="http://schemas.microsoft.com/office/drawing/2014/main" val="102904280"/>
                    </a:ext>
                  </a:extLst>
                </a:gridCol>
                <a:gridCol w="799140">
                  <a:extLst>
                    <a:ext uri="{9D8B030D-6E8A-4147-A177-3AD203B41FA5}">
                      <a16:colId xmlns:a16="http://schemas.microsoft.com/office/drawing/2014/main" val="345896901"/>
                    </a:ext>
                  </a:extLst>
                </a:gridCol>
                <a:gridCol w="799140">
                  <a:extLst>
                    <a:ext uri="{9D8B030D-6E8A-4147-A177-3AD203B41FA5}">
                      <a16:colId xmlns:a16="http://schemas.microsoft.com/office/drawing/2014/main" val="3852652083"/>
                    </a:ext>
                  </a:extLst>
                </a:gridCol>
              </a:tblGrid>
              <a:tr h="176708">
                <a:tc>
                  <a:txBody>
                    <a:bodyPr/>
                    <a:lstStyle/>
                    <a:p>
                      <a:pPr algn="ctr" fontAlgn="ctr"/>
                      <a:r>
                        <a:rPr lang="en-US" sz="800" b="0" i="0" u="none" strike="noStrike">
                          <a:solidFill>
                            <a:srgbClr val="000000"/>
                          </a:solidFill>
                          <a:effectLst/>
                          <a:latin typeface="Arial" panose="020B0604020202020204" pitchFamily="34" charset="0"/>
                        </a:rPr>
                        <a:t>4/2/2018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573456298"/>
                  </a:ext>
                </a:extLst>
              </a:tr>
              <a:tr h="53994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467980224"/>
                  </a:ext>
                </a:extLst>
              </a:tr>
              <a:tr h="176708">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13488792"/>
                  </a:ext>
                </a:extLst>
              </a:tr>
              <a:tr h="176708">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38123256"/>
                  </a:ext>
                </a:extLst>
              </a:tr>
              <a:tr h="176708">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10022020"/>
                  </a:ext>
                </a:extLst>
              </a:tr>
              <a:tr h="176708">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09830912"/>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05429008"/>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8113265"/>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30957357"/>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36188188"/>
                  </a:ext>
                </a:extLst>
              </a:tr>
              <a:tr h="176708">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62628916"/>
                  </a:ext>
                </a:extLst>
              </a:tr>
              <a:tr h="176708">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7361880"/>
                  </a:ext>
                </a:extLst>
              </a:tr>
              <a:tr h="176708">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5576450"/>
                  </a:ext>
                </a:extLst>
              </a:tr>
              <a:tr h="176708">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60093389"/>
                  </a:ext>
                </a:extLst>
              </a:tr>
              <a:tr h="176708">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$11.00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14250871"/>
                  </a:ext>
                </a:extLst>
              </a:tr>
              <a:tr h="176708">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15346716"/>
                  </a:ext>
                </a:extLst>
              </a:tr>
              <a:tr h="176708">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19325275"/>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85956442"/>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11102725"/>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30227257"/>
                  </a:ext>
                </a:extLst>
              </a:tr>
              <a:tr h="179161">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48750326"/>
                  </a:ext>
                </a:extLst>
              </a:tr>
              <a:tr h="176708">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23468040"/>
                  </a:ext>
                </a:extLst>
              </a:tr>
              <a:tr h="176708">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51035355"/>
                  </a:ext>
                </a:extLst>
              </a:tr>
              <a:tr h="176708">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50093448"/>
                  </a:ext>
                </a:extLst>
              </a:tr>
              <a:tr h="176708">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08702761"/>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78D46DFC-563D-4640-834E-62A26C45BEA3}"/>
              </a:ext>
            </a:extLst>
          </p:cNvPr>
          <p:cNvGraphicFramePr>
            <a:graphicFrameLocks noGrp="1"/>
          </p:cNvGraphicFramePr>
          <p:nvPr>
            <p:extLst>
              <p:ext uri="{D42A27DB-BD31-4B8C-83A1-F6EECF244321}">
                <p14:modId xmlns:p14="http://schemas.microsoft.com/office/powerpoint/2010/main" val="292126263"/>
              </p:ext>
            </p:extLst>
          </p:nvPr>
        </p:nvGraphicFramePr>
        <p:xfrm>
          <a:off x="609600" y="1386513"/>
          <a:ext cx="10972802" cy="4811095"/>
        </p:xfrm>
        <a:graphic>
          <a:graphicData uri="http://schemas.openxmlformats.org/drawingml/2006/table">
            <a:tbl>
              <a:tblPr/>
              <a:tblGrid>
                <a:gridCol w="1962498">
                  <a:extLst>
                    <a:ext uri="{9D8B030D-6E8A-4147-A177-3AD203B41FA5}">
                      <a16:colId xmlns:a16="http://schemas.microsoft.com/office/drawing/2014/main" val="974263388"/>
                    </a:ext>
                  </a:extLst>
                </a:gridCol>
                <a:gridCol w="744890">
                  <a:extLst>
                    <a:ext uri="{9D8B030D-6E8A-4147-A177-3AD203B41FA5}">
                      <a16:colId xmlns:a16="http://schemas.microsoft.com/office/drawing/2014/main" val="999889490"/>
                    </a:ext>
                  </a:extLst>
                </a:gridCol>
                <a:gridCol w="816514">
                  <a:extLst>
                    <a:ext uri="{9D8B030D-6E8A-4147-A177-3AD203B41FA5}">
                      <a16:colId xmlns:a16="http://schemas.microsoft.com/office/drawing/2014/main" val="3071754209"/>
                    </a:ext>
                  </a:extLst>
                </a:gridCol>
                <a:gridCol w="744890">
                  <a:extLst>
                    <a:ext uri="{9D8B030D-6E8A-4147-A177-3AD203B41FA5}">
                      <a16:colId xmlns:a16="http://schemas.microsoft.com/office/drawing/2014/main" val="2672911559"/>
                    </a:ext>
                  </a:extLst>
                </a:gridCol>
                <a:gridCol w="744890">
                  <a:extLst>
                    <a:ext uri="{9D8B030D-6E8A-4147-A177-3AD203B41FA5}">
                      <a16:colId xmlns:a16="http://schemas.microsoft.com/office/drawing/2014/main" val="959640590"/>
                    </a:ext>
                  </a:extLst>
                </a:gridCol>
                <a:gridCol w="744890">
                  <a:extLst>
                    <a:ext uri="{9D8B030D-6E8A-4147-A177-3AD203B41FA5}">
                      <a16:colId xmlns:a16="http://schemas.microsoft.com/office/drawing/2014/main" val="763146184"/>
                    </a:ext>
                  </a:extLst>
                </a:gridCol>
                <a:gridCol w="744890">
                  <a:extLst>
                    <a:ext uri="{9D8B030D-6E8A-4147-A177-3AD203B41FA5}">
                      <a16:colId xmlns:a16="http://schemas.microsoft.com/office/drawing/2014/main" val="4145959094"/>
                    </a:ext>
                  </a:extLst>
                </a:gridCol>
                <a:gridCol w="744890">
                  <a:extLst>
                    <a:ext uri="{9D8B030D-6E8A-4147-A177-3AD203B41FA5}">
                      <a16:colId xmlns:a16="http://schemas.microsoft.com/office/drawing/2014/main" val="205116555"/>
                    </a:ext>
                  </a:extLst>
                </a:gridCol>
                <a:gridCol w="744890">
                  <a:extLst>
                    <a:ext uri="{9D8B030D-6E8A-4147-A177-3AD203B41FA5}">
                      <a16:colId xmlns:a16="http://schemas.microsoft.com/office/drawing/2014/main" val="4207470397"/>
                    </a:ext>
                  </a:extLst>
                </a:gridCol>
                <a:gridCol w="744890">
                  <a:extLst>
                    <a:ext uri="{9D8B030D-6E8A-4147-A177-3AD203B41FA5}">
                      <a16:colId xmlns:a16="http://schemas.microsoft.com/office/drawing/2014/main" val="3008411185"/>
                    </a:ext>
                  </a:extLst>
                </a:gridCol>
                <a:gridCol w="744890">
                  <a:extLst>
                    <a:ext uri="{9D8B030D-6E8A-4147-A177-3AD203B41FA5}">
                      <a16:colId xmlns:a16="http://schemas.microsoft.com/office/drawing/2014/main" val="3466322418"/>
                    </a:ext>
                  </a:extLst>
                </a:gridCol>
                <a:gridCol w="744890">
                  <a:extLst>
                    <a:ext uri="{9D8B030D-6E8A-4147-A177-3AD203B41FA5}">
                      <a16:colId xmlns:a16="http://schemas.microsoft.com/office/drawing/2014/main" val="2649570138"/>
                    </a:ext>
                  </a:extLst>
                </a:gridCol>
                <a:gridCol w="744890">
                  <a:extLst>
                    <a:ext uri="{9D8B030D-6E8A-4147-A177-3AD203B41FA5}">
                      <a16:colId xmlns:a16="http://schemas.microsoft.com/office/drawing/2014/main" val="3620724645"/>
                    </a:ext>
                  </a:extLst>
                </a:gridCol>
              </a:tblGrid>
              <a:tr h="193303">
                <a:tc>
                  <a:txBody>
                    <a:bodyPr/>
                    <a:lstStyle/>
                    <a:p>
                      <a:pPr algn="ctr" fontAlgn="ctr"/>
                      <a:r>
                        <a:rPr lang="en-US" sz="800" b="0" i="0" u="none" strike="noStrike">
                          <a:solidFill>
                            <a:srgbClr val="000000"/>
                          </a:solidFill>
                          <a:effectLst/>
                          <a:latin typeface="Arial" panose="020B0604020202020204" pitchFamily="34" charset="0"/>
                        </a:rPr>
                        <a:t>4/2/2018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38152767"/>
                  </a:ext>
                </a:extLst>
              </a:tr>
              <a:tr h="558429">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430780086"/>
                  </a:ext>
                </a:extLst>
              </a:tr>
              <a:tr h="193303">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8704000"/>
                  </a:ext>
                </a:extLst>
              </a:tr>
              <a:tr h="193303">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83757562"/>
                  </a:ext>
                </a:extLst>
              </a:tr>
              <a:tr h="193303">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37400245"/>
                  </a:ext>
                </a:extLst>
              </a:tr>
              <a:tr h="193303">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02345169"/>
                  </a:ext>
                </a:extLst>
              </a:tr>
              <a:tr h="193303">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96826419"/>
                  </a:ext>
                </a:extLst>
              </a:tr>
              <a:tr h="193303">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97082368"/>
                  </a:ext>
                </a:extLst>
              </a:tr>
              <a:tr h="193303">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00704363"/>
                  </a:ext>
                </a:extLst>
              </a:tr>
              <a:tr h="193303">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57635242"/>
                  </a:ext>
                </a:extLst>
              </a:tr>
              <a:tr h="193303">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4970654"/>
                  </a:ext>
                </a:extLst>
              </a:tr>
              <a:tr h="193303">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6596510"/>
                  </a:ext>
                </a:extLst>
              </a:tr>
              <a:tr h="193303">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17374514"/>
                  </a:ext>
                </a:extLst>
              </a:tr>
              <a:tr h="193303">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70755642"/>
                  </a:ext>
                </a:extLst>
              </a:tr>
              <a:tr h="193303">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8402348"/>
                  </a:ext>
                </a:extLst>
              </a:tr>
              <a:tr h="193303">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1583768"/>
                  </a:ext>
                </a:extLst>
              </a:tr>
              <a:tr h="193303">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01770182"/>
                  </a:ext>
                </a:extLst>
              </a:tr>
              <a:tr h="193303">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95561837"/>
                  </a:ext>
                </a:extLst>
              </a:tr>
              <a:tr h="193303">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01351722"/>
                  </a:ext>
                </a:extLst>
              </a:tr>
              <a:tr h="193303">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05765783"/>
                  </a:ext>
                </a:extLst>
              </a:tr>
              <a:tr h="193303">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01449395"/>
                  </a:ext>
                </a:extLst>
              </a:tr>
              <a:tr h="193303">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44166741"/>
                  </a:ext>
                </a:extLst>
              </a:tr>
              <a:tr h="193303">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71242788"/>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E809A654-86E5-454E-A830-CA7DA044F72E}"/>
              </a:ext>
            </a:extLst>
          </p:cNvPr>
          <p:cNvGraphicFramePr>
            <a:graphicFrameLocks noGrp="1"/>
          </p:cNvGraphicFramePr>
          <p:nvPr>
            <p:extLst>
              <p:ext uri="{D42A27DB-BD31-4B8C-83A1-F6EECF244321}">
                <p14:modId xmlns:p14="http://schemas.microsoft.com/office/powerpoint/2010/main" val="1148561292"/>
              </p:ext>
            </p:extLst>
          </p:nvPr>
        </p:nvGraphicFramePr>
        <p:xfrm>
          <a:off x="609600" y="1386513"/>
          <a:ext cx="10972796" cy="4801860"/>
        </p:xfrm>
        <a:graphic>
          <a:graphicData uri="http://schemas.openxmlformats.org/drawingml/2006/table">
            <a:tbl>
              <a:tblPr/>
              <a:tblGrid>
                <a:gridCol w="2105426">
                  <a:extLst>
                    <a:ext uri="{9D8B030D-6E8A-4147-A177-3AD203B41FA5}">
                      <a16:colId xmlns:a16="http://schemas.microsoft.com/office/drawing/2014/main" val="3585276129"/>
                    </a:ext>
                  </a:extLst>
                </a:gridCol>
                <a:gridCol w="799139">
                  <a:extLst>
                    <a:ext uri="{9D8B030D-6E8A-4147-A177-3AD203B41FA5}">
                      <a16:colId xmlns:a16="http://schemas.microsoft.com/office/drawing/2014/main" val="2172883763"/>
                    </a:ext>
                  </a:extLst>
                </a:gridCol>
                <a:gridCol w="875980">
                  <a:extLst>
                    <a:ext uri="{9D8B030D-6E8A-4147-A177-3AD203B41FA5}">
                      <a16:colId xmlns:a16="http://schemas.microsoft.com/office/drawing/2014/main" val="3984738925"/>
                    </a:ext>
                  </a:extLst>
                </a:gridCol>
                <a:gridCol w="799139">
                  <a:extLst>
                    <a:ext uri="{9D8B030D-6E8A-4147-A177-3AD203B41FA5}">
                      <a16:colId xmlns:a16="http://schemas.microsoft.com/office/drawing/2014/main" val="1936668538"/>
                    </a:ext>
                  </a:extLst>
                </a:gridCol>
                <a:gridCol w="799139">
                  <a:extLst>
                    <a:ext uri="{9D8B030D-6E8A-4147-A177-3AD203B41FA5}">
                      <a16:colId xmlns:a16="http://schemas.microsoft.com/office/drawing/2014/main" val="3155852784"/>
                    </a:ext>
                  </a:extLst>
                </a:gridCol>
                <a:gridCol w="799139">
                  <a:extLst>
                    <a:ext uri="{9D8B030D-6E8A-4147-A177-3AD203B41FA5}">
                      <a16:colId xmlns:a16="http://schemas.microsoft.com/office/drawing/2014/main" val="3356946084"/>
                    </a:ext>
                  </a:extLst>
                </a:gridCol>
                <a:gridCol w="799139">
                  <a:extLst>
                    <a:ext uri="{9D8B030D-6E8A-4147-A177-3AD203B41FA5}">
                      <a16:colId xmlns:a16="http://schemas.microsoft.com/office/drawing/2014/main" val="2973095501"/>
                    </a:ext>
                  </a:extLst>
                </a:gridCol>
                <a:gridCol w="799139">
                  <a:extLst>
                    <a:ext uri="{9D8B030D-6E8A-4147-A177-3AD203B41FA5}">
                      <a16:colId xmlns:a16="http://schemas.microsoft.com/office/drawing/2014/main" val="504868956"/>
                    </a:ext>
                  </a:extLst>
                </a:gridCol>
                <a:gridCol w="799139">
                  <a:extLst>
                    <a:ext uri="{9D8B030D-6E8A-4147-A177-3AD203B41FA5}">
                      <a16:colId xmlns:a16="http://schemas.microsoft.com/office/drawing/2014/main" val="4076850740"/>
                    </a:ext>
                  </a:extLst>
                </a:gridCol>
                <a:gridCol w="799139">
                  <a:extLst>
                    <a:ext uri="{9D8B030D-6E8A-4147-A177-3AD203B41FA5}">
                      <a16:colId xmlns:a16="http://schemas.microsoft.com/office/drawing/2014/main" val="2198148175"/>
                    </a:ext>
                  </a:extLst>
                </a:gridCol>
                <a:gridCol w="799139">
                  <a:extLst>
                    <a:ext uri="{9D8B030D-6E8A-4147-A177-3AD203B41FA5}">
                      <a16:colId xmlns:a16="http://schemas.microsoft.com/office/drawing/2014/main" val="4294310872"/>
                    </a:ext>
                  </a:extLst>
                </a:gridCol>
                <a:gridCol w="799139">
                  <a:extLst>
                    <a:ext uri="{9D8B030D-6E8A-4147-A177-3AD203B41FA5}">
                      <a16:colId xmlns:a16="http://schemas.microsoft.com/office/drawing/2014/main" val="469545459"/>
                    </a:ext>
                  </a:extLst>
                </a:gridCol>
              </a:tblGrid>
              <a:tr h="218819">
                <a:tc>
                  <a:txBody>
                    <a:bodyPr/>
                    <a:lstStyle/>
                    <a:p>
                      <a:pPr algn="ctr" fontAlgn="ctr"/>
                      <a:r>
                        <a:rPr lang="en-US" sz="800" b="0" i="0" u="none" strike="noStrike">
                          <a:solidFill>
                            <a:srgbClr val="000000"/>
                          </a:solidFill>
                          <a:effectLst/>
                          <a:latin typeface="Arial" panose="020B0604020202020204" pitchFamily="34" charset="0"/>
                        </a:rPr>
                        <a:t>4/2/2018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82609642"/>
                  </a:ext>
                </a:extLst>
              </a:tr>
              <a:tr h="42548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584998709"/>
                  </a:ext>
                </a:extLst>
              </a:tr>
              <a:tr h="218819">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60820052"/>
                  </a:ext>
                </a:extLst>
              </a:tr>
              <a:tr h="218819">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54545639"/>
                  </a:ext>
                </a:extLst>
              </a:tr>
              <a:tr h="218819">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69456122"/>
                  </a:ext>
                </a:extLst>
              </a:tr>
              <a:tr h="218819">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0024418"/>
                  </a:ext>
                </a:extLst>
              </a:tr>
              <a:tr h="218819">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42131838"/>
                  </a:ext>
                </a:extLst>
              </a:tr>
              <a:tr h="218819">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9423196"/>
                  </a:ext>
                </a:extLst>
              </a:tr>
              <a:tr h="218819">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19239069"/>
                  </a:ext>
                </a:extLst>
              </a:tr>
              <a:tr h="218819">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$18.71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99721462"/>
                  </a:ext>
                </a:extLst>
              </a:tr>
              <a:tr h="218819">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17777890"/>
                  </a:ext>
                </a:extLst>
              </a:tr>
              <a:tr h="218819">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80819908"/>
                  </a:ext>
                </a:extLst>
              </a:tr>
              <a:tr h="218819">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47019201"/>
                  </a:ext>
                </a:extLst>
              </a:tr>
              <a:tr h="218819">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10004179"/>
                  </a:ext>
                </a:extLst>
              </a:tr>
              <a:tr h="218819">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45598904"/>
                  </a:ext>
                </a:extLst>
              </a:tr>
              <a:tr h="218819">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5290575"/>
                  </a:ext>
                </a:extLst>
              </a:tr>
              <a:tr h="21881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75899936"/>
                  </a:ext>
                </a:extLst>
              </a:tr>
              <a:tr h="218819">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70753885"/>
                  </a:ext>
                </a:extLst>
              </a:tr>
              <a:tr h="21881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77547171"/>
                  </a:ext>
                </a:extLst>
              </a:tr>
              <a:tr h="218819">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893582882"/>
                  </a:ext>
                </a:extLst>
              </a:tr>
              <a:tr h="218819">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$6.39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63655289"/>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495B17D-5AE7-4BC9-BB29-F4D77C057422}"/>
              </a:ext>
            </a:extLst>
          </p:cNvPr>
          <p:cNvGraphicFramePr>
            <a:graphicFrameLocks noGrp="1"/>
          </p:cNvGraphicFramePr>
          <p:nvPr>
            <p:extLst>
              <p:ext uri="{D42A27DB-BD31-4B8C-83A1-F6EECF244321}">
                <p14:modId xmlns:p14="http://schemas.microsoft.com/office/powerpoint/2010/main" val="81721052"/>
              </p:ext>
            </p:extLst>
          </p:nvPr>
        </p:nvGraphicFramePr>
        <p:xfrm>
          <a:off x="609600" y="1485900"/>
          <a:ext cx="10972800" cy="4702464"/>
        </p:xfrm>
        <a:graphic>
          <a:graphicData uri="http://schemas.openxmlformats.org/drawingml/2006/table">
            <a:tbl>
              <a:tblPr/>
              <a:tblGrid>
                <a:gridCol w="2396789">
                  <a:extLst>
                    <a:ext uri="{9D8B030D-6E8A-4147-A177-3AD203B41FA5}">
                      <a16:colId xmlns:a16="http://schemas.microsoft.com/office/drawing/2014/main" val="2425471766"/>
                    </a:ext>
                  </a:extLst>
                </a:gridCol>
                <a:gridCol w="2677663">
                  <a:extLst>
                    <a:ext uri="{9D8B030D-6E8A-4147-A177-3AD203B41FA5}">
                      <a16:colId xmlns:a16="http://schemas.microsoft.com/office/drawing/2014/main" val="851724711"/>
                    </a:ext>
                  </a:extLst>
                </a:gridCol>
                <a:gridCol w="2078465">
                  <a:extLst>
                    <a:ext uri="{9D8B030D-6E8A-4147-A177-3AD203B41FA5}">
                      <a16:colId xmlns:a16="http://schemas.microsoft.com/office/drawing/2014/main" val="1288524350"/>
                    </a:ext>
                  </a:extLst>
                </a:gridCol>
                <a:gridCol w="1928666">
                  <a:extLst>
                    <a:ext uri="{9D8B030D-6E8A-4147-A177-3AD203B41FA5}">
                      <a16:colId xmlns:a16="http://schemas.microsoft.com/office/drawing/2014/main" val="1062588846"/>
                    </a:ext>
                  </a:extLst>
                </a:gridCol>
                <a:gridCol w="1891217">
                  <a:extLst>
                    <a:ext uri="{9D8B030D-6E8A-4147-A177-3AD203B41FA5}">
                      <a16:colId xmlns:a16="http://schemas.microsoft.com/office/drawing/2014/main" val="2239061120"/>
                    </a:ext>
                  </a:extLst>
                </a:gridCol>
              </a:tblGrid>
              <a:tr h="195936">
                <a:tc>
                  <a:txBody>
                    <a:bodyPr/>
                    <a:lstStyle/>
                    <a:p>
                      <a:pPr algn="ctr" fontAlgn="ctr"/>
                      <a:r>
                        <a:rPr lang="en-US" sz="800" b="0" i="0" u="none" strike="noStrike">
                          <a:solidFill>
                            <a:srgbClr val="000000"/>
                          </a:solidFill>
                          <a:effectLst/>
                          <a:latin typeface="Arial" panose="020B0604020202020204" pitchFamily="34" charset="0"/>
                        </a:rPr>
                        <a:t>4/2/2018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10178779"/>
                  </a:ext>
                </a:extLst>
              </a:tr>
              <a:tr h="19593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73075793"/>
                  </a:ext>
                </a:extLst>
              </a:tr>
              <a:tr h="195936">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79944206"/>
                  </a:ext>
                </a:extLst>
              </a:tr>
              <a:tr h="195936">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10968647"/>
                  </a:ext>
                </a:extLst>
              </a:tr>
              <a:tr h="195936">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18391047"/>
                  </a:ext>
                </a:extLst>
              </a:tr>
              <a:tr h="195936">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21298191"/>
                  </a:ext>
                </a:extLst>
              </a:tr>
              <a:tr h="195936">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41527009"/>
                  </a:ext>
                </a:extLst>
              </a:tr>
              <a:tr h="19593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51691789"/>
                  </a:ext>
                </a:extLst>
              </a:tr>
              <a:tr h="195936">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78261791"/>
                  </a:ext>
                </a:extLst>
              </a:tr>
              <a:tr h="195936">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24631894"/>
                  </a:ext>
                </a:extLst>
              </a:tr>
              <a:tr h="19593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39066163"/>
                  </a:ext>
                </a:extLst>
              </a:tr>
              <a:tr h="195936">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78010931"/>
                  </a:ext>
                </a:extLst>
              </a:tr>
              <a:tr h="195936">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83779620"/>
                  </a:ext>
                </a:extLst>
              </a:tr>
              <a:tr h="195936">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6316921"/>
                  </a:ext>
                </a:extLst>
              </a:tr>
              <a:tr h="195936">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8555980"/>
                  </a:ext>
                </a:extLst>
              </a:tr>
              <a:tr h="19593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76853965"/>
                  </a:ext>
                </a:extLst>
              </a:tr>
              <a:tr h="19593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75581464"/>
                  </a:ext>
                </a:extLst>
              </a:tr>
              <a:tr h="195936">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37315397"/>
                  </a:ext>
                </a:extLst>
              </a:tr>
              <a:tr h="195936">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62517538"/>
                  </a:ext>
                </a:extLst>
              </a:tr>
              <a:tr h="195936">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25541179"/>
                  </a:ext>
                </a:extLst>
              </a:tr>
              <a:tr h="195936">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25093497"/>
                  </a:ext>
                </a:extLst>
              </a:tr>
              <a:tr h="195936">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73772472"/>
                  </a:ext>
                </a:extLst>
              </a:tr>
              <a:tr h="195936">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83184115"/>
                  </a:ext>
                </a:extLst>
              </a:tr>
              <a:tr h="195936">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982123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45FA792A-D3D0-4CBB-8132-6B286A8975A7}"/>
              </a:ext>
            </a:extLst>
          </p:cNvPr>
          <p:cNvGraphicFramePr>
            <a:graphicFrameLocks noGrp="1"/>
          </p:cNvGraphicFramePr>
          <p:nvPr>
            <p:extLst>
              <p:ext uri="{D42A27DB-BD31-4B8C-83A1-F6EECF244321}">
                <p14:modId xmlns:p14="http://schemas.microsoft.com/office/powerpoint/2010/main" val="3307437334"/>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1907579235"/>
                    </a:ext>
                  </a:extLst>
                </a:gridCol>
                <a:gridCol w="3386666">
                  <a:extLst>
                    <a:ext uri="{9D8B030D-6E8A-4147-A177-3AD203B41FA5}">
                      <a16:colId xmlns:a16="http://schemas.microsoft.com/office/drawing/2014/main" val="3225063921"/>
                    </a:ext>
                  </a:extLst>
                </a:gridCol>
                <a:gridCol w="3386666">
                  <a:extLst>
                    <a:ext uri="{9D8B030D-6E8A-4147-A177-3AD203B41FA5}">
                      <a16:colId xmlns:a16="http://schemas.microsoft.com/office/drawing/2014/main" val="150969756"/>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4/2/2018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15916302"/>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793852175"/>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10393083"/>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9353339"/>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7733213"/>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64448972"/>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93348511"/>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5903302"/>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32850822"/>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26043020"/>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00038076"/>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83482241"/>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75908939"/>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15215675"/>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82219584"/>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83277491"/>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28203439"/>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43793137"/>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655807302"/>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74772036"/>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22197396"/>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38837398"/>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93196339"/>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04133083"/>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192734311"/>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295782622"/>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30893874"/>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95200748"/>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88244569"/>
                  </a:ext>
                </a:extLst>
              </a:tr>
            </a:tbl>
          </a:graphicData>
        </a:graphic>
      </p:graphicFrame>
      <p:pic>
        <p:nvPicPr>
          <p:cNvPr id="18" name="Picture 17">
            <a:extLst>
              <a:ext uri="{FF2B5EF4-FFF2-40B4-BE49-F238E27FC236}">
                <a16:creationId xmlns:a16="http://schemas.microsoft.com/office/drawing/2014/main" id="{2DC3B035-641D-4020-BE36-2F0D1CCD3B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1E9D5071-B7F1-498F-A9C1-442D29226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453700426"/>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7030A0"/>
                          </a:solidFill>
                          <a:latin typeface="+mj-lt"/>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10789920" y="91440"/>
            <a:ext cx="914400" cy="274320"/>
          </a:xfrm>
          <a:prstGeom prst="rect">
            <a:avLst/>
          </a:prstGeom>
          <a:noFill/>
        </p:spPr>
        <p:txBody>
          <a:bodyPr wrap="none">
            <a:spAutoFit/>
          </a:bodyPr>
          <a:lstStyle/>
          <a:p>
            <a:r>
              <a:rPr sz="1000" i="1">
                <a:latin typeface="NeueHaasGroteskText Std (Body)"/>
              </a:rPr>
              <a:t>as of 04/02/2018</a:t>
            </a:r>
          </a:p>
        </p:txBody>
      </p:sp>
      <p:graphicFrame>
        <p:nvGraphicFramePr>
          <p:cNvPr id="4" name="Table 3"/>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01/29</a:t>
                      </a:r>
                    </a:p>
                  </a:txBody>
                  <a:tcPr>
                    <a:solidFill>
                      <a:schemeClr val="accent2"/>
                    </a:solidFill>
                  </a:tcPr>
                </a:tc>
                <a:tc>
                  <a:txBody>
                    <a:bodyPr/>
                    <a:lstStyle/>
                    <a:p>
                      <a:pPr algn="ctr"/>
                      <a:r>
                        <a:rPr sz="1100">
                          <a:solidFill>
                            <a:srgbClr val="000000"/>
                          </a:solidFill>
                          <a:latin typeface="NeueHaasGroteskText Std (Body)"/>
                        </a:rPr>
                        <a:t>02/05</a:t>
                      </a:r>
                    </a:p>
                  </a:txBody>
                  <a:tcPr>
                    <a:solidFill>
                      <a:schemeClr val="accent2"/>
                    </a:solidFill>
                  </a:tcPr>
                </a:tc>
                <a:tc>
                  <a:txBody>
                    <a:bodyPr/>
                    <a:lstStyle/>
                    <a:p>
                      <a:pPr algn="ctr"/>
                      <a:r>
                        <a:rPr sz="1100">
                          <a:solidFill>
                            <a:srgbClr val="000000"/>
                          </a:solidFill>
                          <a:latin typeface="NeueHaasGroteskText Std (Body)"/>
                        </a:rPr>
                        <a:t>02/12</a:t>
                      </a:r>
                    </a:p>
                  </a:txBody>
                  <a:tcPr>
                    <a:solidFill>
                      <a:schemeClr val="accent2"/>
                    </a:solidFill>
                  </a:tcPr>
                </a:tc>
                <a:tc>
                  <a:txBody>
                    <a:bodyPr/>
                    <a:lstStyle/>
                    <a:p>
                      <a:pPr algn="ctr"/>
                      <a:r>
                        <a:rPr sz="1100">
                          <a:solidFill>
                            <a:srgbClr val="000000"/>
                          </a:solidFill>
                          <a:latin typeface="NeueHaasGroteskText Std (Body)"/>
                        </a:rPr>
                        <a:t>02/19</a:t>
                      </a:r>
                    </a:p>
                  </a:txBody>
                  <a:tcPr>
                    <a:solidFill>
                      <a:schemeClr val="accent2"/>
                    </a:solidFill>
                  </a:tcPr>
                </a:tc>
                <a:tc>
                  <a:txBody>
                    <a:bodyPr/>
                    <a:lstStyle/>
                    <a:p>
                      <a:pPr algn="ctr"/>
                      <a:r>
                        <a:rPr sz="1100">
                          <a:solidFill>
                            <a:srgbClr val="000000"/>
                          </a:solidFill>
                          <a:latin typeface="NeueHaasGroteskText Std (Body)"/>
                        </a:rPr>
                        <a:t>02/26</a:t>
                      </a:r>
                    </a:p>
                  </a:txBody>
                  <a:tcPr>
                    <a:solidFill>
                      <a:schemeClr val="accent2"/>
                    </a:solidFill>
                  </a:tcPr>
                </a:tc>
                <a:tc>
                  <a:txBody>
                    <a:bodyPr/>
                    <a:lstStyle/>
                    <a:p>
                      <a:pPr algn="ctr"/>
                      <a:r>
                        <a:rPr sz="1100">
                          <a:solidFill>
                            <a:srgbClr val="000000"/>
                          </a:solidFill>
                          <a:latin typeface="NeueHaasGroteskText Std (Body)"/>
                        </a:rPr>
                        <a:t>03/05</a:t>
                      </a:r>
                    </a:p>
                  </a:txBody>
                  <a:tcPr>
                    <a:solidFill>
                      <a:schemeClr val="accent2"/>
                    </a:solidFill>
                  </a:tcPr>
                </a:tc>
                <a:tc>
                  <a:txBody>
                    <a:bodyPr/>
                    <a:lstStyle/>
                    <a:p>
                      <a:pPr algn="ctr"/>
                      <a:r>
                        <a:rPr sz="1100">
                          <a:solidFill>
                            <a:srgbClr val="000000"/>
                          </a:solidFill>
                          <a:latin typeface="NeueHaasGroteskText Std (Body)"/>
                        </a:rPr>
                        <a:t>03/12</a:t>
                      </a:r>
                    </a:p>
                  </a:txBody>
                  <a:tcPr>
                    <a:solidFill>
                      <a:schemeClr val="accent2"/>
                    </a:solidFill>
                  </a:tcPr>
                </a:tc>
                <a:tc>
                  <a:txBody>
                    <a:bodyPr/>
                    <a:lstStyle/>
                    <a:p>
                      <a:pPr algn="ctr"/>
                      <a:r>
                        <a:rPr sz="1100">
                          <a:solidFill>
                            <a:srgbClr val="000000"/>
                          </a:solidFill>
                          <a:latin typeface="NeueHaasGroteskText Std (Body)"/>
                        </a:rPr>
                        <a:t>03/19</a:t>
                      </a:r>
                    </a:p>
                  </a:txBody>
                  <a:tcPr>
                    <a:solidFill>
                      <a:schemeClr val="accent2"/>
                    </a:solidFill>
                  </a:tcPr>
                </a:tc>
                <a:tc>
                  <a:txBody>
                    <a:bodyPr/>
                    <a:lstStyle/>
                    <a:p>
                      <a:pPr algn="ctr"/>
                      <a:r>
                        <a:rPr sz="1100">
                          <a:solidFill>
                            <a:srgbClr val="000000"/>
                          </a:solidFill>
                          <a:latin typeface="NeueHaasGroteskText Std (Body)"/>
                        </a:rPr>
                        <a:t>03/26</a:t>
                      </a:r>
                    </a:p>
                  </a:txBody>
                  <a:tcPr>
                    <a:solidFill>
                      <a:schemeClr val="accent2"/>
                    </a:solidFill>
                  </a:tcPr>
                </a:tc>
                <a:tc>
                  <a:txBody>
                    <a:bodyPr/>
                    <a:lstStyle/>
                    <a:p>
                      <a:pPr algn="ctr"/>
                      <a:r>
                        <a:rPr sz="1100">
                          <a:solidFill>
                            <a:srgbClr val="000000"/>
                          </a:solidFill>
                          <a:latin typeface="NeueHaasGroteskText Std (Body)"/>
                        </a:rPr>
                        <a:t>04/02</a:t>
                      </a:r>
                    </a:p>
                  </a:txBody>
                  <a:tcPr>
                    <a:solidFill>
                      <a:schemeClr val="accent2"/>
                    </a:solidFill>
                  </a:tcPr>
                </a:tc>
                <a:tc>
                  <a:txBody>
                    <a:bodyPr/>
                    <a:lstStyle/>
                    <a:p>
                      <a:pPr algn="ctr"/>
                      <a:r>
                        <a:rPr sz="1100">
                          <a:solidFill>
                            <a:srgbClr val="000000"/>
                          </a:solidFill>
                          <a:latin typeface="NeueHaasGroteskText Std (Body)"/>
                        </a:rPr>
                        <a:t>04/09</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192024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Jan</a:t>
                      </a:r>
                    </a:p>
                  </a:txBody>
                  <a:tcPr>
                    <a:solidFill>
                      <a:srgbClr val="F9B295"/>
                    </a:solidFill>
                  </a:tcPr>
                </a:tc>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10" name="Down Arrow Callout 41">
            <a:extLst>
              <a:ext uri="{FF2B5EF4-FFF2-40B4-BE49-F238E27FC236}">
                <a16:creationId xmlns:a16="http://schemas.microsoft.com/office/drawing/2014/main" id="{6B0E2A75-3367-4234-931F-722966EC112F}"/>
              </a:ext>
            </a:extLst>
          </p:cNvPr>
          <p:cNvSpPr/>
          <p:nvPr/>
        </p:nvSpPr>
        <p:spPr>
          <a:xfrm>
            <a:off x="9324503" y="112021"/>
            <a:ext cx="1003277"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kumimoji="0" lang="en-US" sz="1400" b="0" i="0" u="none" strike="noStrike" kern="0" cap="none" spc="0" normalizeH="0" baseline="0" noProof="0" dirty="0">
                <a:ln>
                  <a:noFill/>
                </a:ln>
                <a:solidFill>
                  <a:sysClr val="windowText" lastClr="000000"/>
                </a:solidFill>
                <a:effectLst/>
                <a:uLnTx/>
                <a:uFillTx/>
              </a:rPr>
              <a:t>TODAY</a:t>
            </a:r>
          </a:p>
          <a:p>
            <a:pPr lvl="0" algn="ctr">
              <a:defRPr/>
            </a:pPr>
            <a:r>
              <a:rPr kumimoji="0" lang="en-US" sz="1400" b="0" i="0" u="none" strike="noStrike" kern="0" cap="none" spc="0" normalizeH="0" baseline="0" noProof="0" dirty="0">
                <a:ln>
                  <a:noFill/>
                </a:ln>
                <a:solidFill>
                  <a:sysClr val="windowText" lastClr="000000"/>
                </a:solidFill>
                <a:effectLst/>
                <a:uLnTx/>
                <a:uFillTx/>
              </a:rPr>
              <a:t>04/02</a:t>
            </a:r>
          </a:p>
        </p:txBody>
      </p:sp>
      <p:sp>
        <p:nvSpPr>
          <p:cNvPr id="11" name="Rounded Rectangle 39">
            <a:extLst>
              <a:ext uri="{FF2B5EF4-FFF2-40B4-BE49-F238E27FC236}">
                <a16:creationId xmlns:a16="http://schemas.microsoft.com/office/drawing/2014/main" id="{FAE5C11F-DC33-4936-BB23-5AB7EEA779B4}"/>
              </a:ext>
            </a:extLst>
          </p:cNvPr>
          <p:cNvSpPr/>
          <p:nvPr/>
        </p:nvSpPr>
        <p:spPr>
          <a:xfrm>
            <a:off x="1136327" y="3946150"/>
            <a:ext cx="10579408"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LG G6, V20, V30 and V30+ </a:t>
            </a:r>
          </a:p>
          <a:p>
            <a:pPr algn="ctr">
              <a:defRPr/>
            </a:pPr>
            <a:r>
              <a:rPr kumimoji="0" lang="en-US" sz="900" b="1" i="0" u="none" strike="noStrike" kern="0" cap="none" spc="0" normalizeH="0" baseline="0" noProof="0" dirty="0">
                <a:ln>
                  <a:noFill/>
                </a:ln>
                <a:solidFill>
                  <a:srgbClr val="7030A0"/>
                </a:solidFill>
                <a:effectLst/>
                <a:uLnTx/>
                <a:uFillTx/>
              </a:rPr>
              <a:t>(11/17…)</a:t>
            </a:r>
          </a:p>
        </p:txBody>
      </p:sp>
      <p:sp>
        <p:nvSpPr>
          <p:cNvPr id="12" name="Rounded Rectangle 32">
            <a:extLst>
              <a:ext uri="{FF2B5EF4-FFF2-40B4-BE49-F238E27FC236}">
                <a16:creationId xmlns:a16="http://schemas.microsoft.com/office/drawing/2014/main" id="{627C9C4A-9B7E-4181-A143-B33791D05532}"/>
              </a:ext>
            </a:extLst>
          </p:cNvPr>
          <p:cNvSpPr/>
          <p:nvPr/>
        </p:nvSpPr>
        <p:spPr>
          <a:xfrm>
            <a:off x="1124905" y="3127710"/>
            <a:ext cx="10602271" cy="301289"/>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iPhone 8, 64 GB</a:t>
            </a:r>
          </a:p>
          <a:p>
            <a:pPr algn="ctr">
              <a:defRPr/>
            </a:pPr>
            <a:r>
              <a:rPr lang="en-US" sz="1000" b="1" dirty="0">
                <a:solidFill>
                  <a:srgbClr val="0070C0"/>
                </a:solidFill>
              </a:rPr>
              <a:t>(12/18-…)</a:t>
            </a:r>
            <a:endParaRPr lang="en-US" sz="1000" b="1" kern="0" dirty="0">
              <a:solidFill>
                <a:srgbClr val="0070C0"/>
              </a:solidFill>
            </a:endParaRPr>
          </a:p>
        </p:txBody>
      </p:sp>
      <p:sp>
        <p:nvSpPr>
          <p:cNvPr id="13" name="Rounded Rectangle 32">
            <a:extLst>
              <a:ext uri="{FF2B5EF4-FFF2-40B4-BE49-F238E27FC236}">
                <a16:creationId xmlns:a16="http://schemas.microsoft.com/office/drawing/2014/main" id="{17FB47C3-D939-4D2D-B29E-9EE6CFAE6DF0}"/>
              </a:ext>
            </a:extLst>
          </p:cNvPr>
          <p:cNvSpPr/>
          <p:nvPr/>
        </p:nvSpPr>
        <p:spPr>
          <a:xfrm>
            <a:off x="1124892" y="3429000"/>
            <a:ext cx="10602271" cy="301289"/>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LG V30, LG G6</a:t>
            </a:r>
          </a:p>
          <a:p>
            <a:pPr algn="ctr">
              <a:defRPr/>
            </a:pPr>
            <a:r>
              <a:rPr lang="en-US" sz="1000" b="1" dirty="0">
                <a:solidFill>
                  <a:srgbClr val="0070C0"/>
                </a:solidFill>
              </a:rPr>
              <a:t>(12/1-…)</a:t>
            </a:r>
          </a:p>
        </p:txBody>
      </p:sp>
      <p:sp>
        <p:nvSpPr>
          <p:cNvPr id="14" name="Rounded Rectangle 39">
            <a:extLst>
              <a:ext uri="{FF2B5EF4-FFF2-40B4-BE49-F238E27FC236}">
                <a16:creationId xmlns:a16="http://schemas.microsoft.com/office/drawing/2014/main" id="{5E2B9E11-CEA0-4999-B06F-D317D36C463D}"/>
              </a:ext>
            </a:extLst>
          </p:cNvPr>
          <p:cNvSpPr/>
          <p:nvPr/>
        </p:nvSpPr>
        <p:spPr>
          <a:xfrm>
            <a:off x="1136327" y="4280251"/>
            <a:ext cx="4631559" cy="3308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SS Galaxy S8, S8+, S8 Active and Note8 </a:t>
            </a:r>
            <a:r>
              <a:rPr kumimoji="0" lang="en-US" sz="900" b="1" i="0" u="none" strike="noStrike" kern="0" cap="none" spc="0" normalizeH="0" baseline="0" noProof="0" dirty="0">
                <a:ln>
                  <a:noFill/>
                </a:ln>
                <a:solidFill>
                  <a:srgbClr val="7030A0"/>
                </a:solidFill>
                <a:effectLst/>
                <a:uLnTx/>
                <a:uFillTx/>
              </a:rPr>
              <a:t>(1/12-3/1)</a:t>
            </a:r>
          </a:p>
        </p:txBody>
      </p:sp>
      <p:sp>
        <p:nvSpPr>
          <p:cNvPr id="15" name="Rounded Rectangle 39">
            <a:extLst>
              <a:ext uri="{FF2B5EF4-FFF2-40B4-BE49-F238E27FC236}">
                <a16:creationId xmlns:a16="http://schemas.microsoft.com/office/drawing/2014/main" id="{76EFC77F-012A-408D-988C-00651CAC1631}"/>
              </a:ext>
            </a:extLst>
          </p:cNvPr>
          <p:cNvSpPr/>
          <p:nvPr/>
        </p:nvSpPr>
        <p:spPr>
          <a:xfrm>
            <a:off x="1136320" y="4601263"/>
            <a:ext cx="10579408" cy="316873"/>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iPhone 8, 8 Plus, X (1/12…)</a:t>
            </a:r>
          </a:p>
        </p:txBody>
      </p:sp>
      <p:sp>
        <p:nvSpPr>
          <p:cNvPr id="16" name="Rounded Rectangle 32">
            <a:extLst>
              <a:ext uri="{FF2B5EF4-FFF2-40B4-BE49-F238E27FC236}">
                <a16:creationId xmlns:a16="http://schemas.microsoft.com/office/drawing/2014/main" id="{1DCC216A-FFA5-45DF-9431-A94713F253D7}"/>
              </a:ext>
            </a:extLst>
          </p:cNvPr>
          <p:cNvSpPr/>
          <p:nvPr/>
        </p:nvSpPr>
        <p:spPr>
          <a:xfrm>
            <a:off x="1124891" y="2560643"/>
            <a:ext cx="7143351" cy="279777"/>
          </a:xfrm>
          <a:prstGeom prst="roundRect">
            <a:avLst>
              <a:gd name="adj" fmla="val 8356"/>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lvl="0" algn="ctr">
              <a:defRPr/>
            </a:pPr>
            <a:r>
              <a:rPr lang="en-US" sz="1050" b="1" dirty="0">
                <a:solidFill>
                  <a:srgbClr val="0070C0"/>
                </a:solidFill>
              </a:rPr>
              <a:t>BOGOF</a:t>
            </a:r>
            <a:r>
              <a:rPr lang="en-US" sz="1000" b="1" dirty="0">
                <a:solidFill>
                  <a:srgbClr val="0070C0"/>
                </a:solidFill>
              </a:rPr>
              <a:t> SS Galaxy S8, S8+, S8 Active</a:t>
            </a:r>
            <a:endParaRPr lang="en-US" sz="900" b="1" dirty="0">
              <a:solidFill>
                <a:srgbClr val="0070C0"/>
              </a:solidFill>
            </a:endParaRPr>
          </a:p>
          <a:p>
            <a:pPr lvl="0" algn="ctr">
              <a:defRPr/>
            </a:pPr>
            <a:r>
              <a:rPr lang="en-US" sz="900" b="1" dirty="0">
                <a:solidFill>
                  <a:srgbClr val="0070C0"/>
                </a:solidFill>
              </a:rPr>
              <a:t>(12/18-3/15)</a:t>
            </a:r>
            <a:endParaRPr lang="en-US" sz="900" b="1" kern="0" dirty="0">
              <a:solidFill>
                <a:srgbClr val="0070C0"/>
              </a:solidFill>
            </a:endParaRPr>
          </a:p>
        </p:txBody>
      </p:sp>
      <p:sp>
        <p:nvSpPr>
          <p:cNvPr id="17" name="Rounded Rectangle 32">
            <a:extLst>
              <a:ext uri="{FF2B5EF4-FFF2-40B4-BE49-F238E27FC236}">
                <a16:creationId xmlns:a16="http://schemas.microsoft.com/office/drawing/2014/main" id="{8DD01E62-F6EE-42EE-AAF0-126E0FD33260}"/>
              </a:ext>
            </a:extLst>
          </p:cNvPr>
          <p:cNvSpPr/>
          <p:nvPr/>
        </p:nvSpPr>
        <p:spPr>
          <a:xfrm>
            <a:off x="1143000" y="1631890"/>
            <a:ext cx="253136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Android phones</a:t>
            </a:r>
          </a:p>
          <a:p>
            <a:pPr algn="ctr">
              <a:defRPr/>
            </a:pPr>
            <a:r>
              <a:rPr lang="en-US" sz="1000" b="1" dirty="0">
                <a:solidFill>
                  <a:srgbClr val="C00000"/>
                </a:solidFill>
              </a:rPr>
              <a:t>(1/24-2/15)</a:t>
            </a:r>
            <a:endParaRPr lang="en-US" sz="1000" b="1" kern="0" dirty="0">
              <a:solidFill>
                <a:srgbClr val="C00000"/>
              </a:solidFill>
            </a:endParaRPr>
          </a:p>
        </p:txBody>
      </p:sp>
      <p:sp>
        <p:nvSpPr>
          <p:cNvPr id="19" name="Rounded Rectangle 32">
            <a:extLst>
              <a:ext uri="{FF2B5EF4-FFF2-40B4-BE49-F238E27FC236}">
                <a16:creationId xmlns:a16="http://schemas.microsoft.com/office/drawing/2014/main" id="{93904233-C910-4EB4-B08F-9625BDD00171}"/>
              </a:ext>
            </a:extLst>
          </p:cNvPr>
          <p:cNvSpPr/>
          <p:nvPr/>
        </p:nvSpPr>
        <p:spPr>
          <a:xfrm>
            <a:off x="1143000" y="2063538"/>
            <a:ext cx="453736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iPhone phones</a:t>
            </a:r>
          </a:p>
          <a:p>
            <a:pPr algn="ctr">
              <a:defRPr/>
            </a:pPr>
            <a:r>
              <a:rPr lang="en-US" sz="1000" b="1" dirty="0">
                <a:solidFill>
                  <a:srgbClr val="C00000"/>
                </a:solidFill>
              </a:rPr>
              <a:t>(1/29-3/2)</a:t>
            </a:r>
            <a:endParaRPr lang="en-US" sz="1000" b="1" kern="0" dirty="0">
              <a:solidFill>
                <a:srgbClr val="C00000"/>
              </a:solidFill>
            </a:endParaRPr>
          </a:p>
        </p:txBody>
      </p:sp>
      <p:sp>
        <p:nvSpPr>
          <p:cNvPr id="20" name="Rounded Rectangle 32">
            <a:extLst>
              <a:ext uri="{FF2B5EF4-FFF2-40B4-BE49-F238E27FC236}">
                <a16:creationId xmlns:a16="http://schemas.microsoft.com/office/drawing/2014/main" id="{AB3C0DC2-DE4B-4D30-B183-A90D96299250}"/>
              </a:ext>
            </a:extLst>
          </p:cNvPr>
          <p:cNvSpPr/>
          <p:nvPr/>
        </p:nvSpPr>
        <p:spPr>
          <a:xfrm>
            <a:off x="3029524" y="2843152"/>
            <a:ext cx="1653697" cy="284557"/>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iPhone X (2/12-2/23)</a:t>
            </a:r>
            <a:endParaRPr lang="en-US" sz="1000" b="1" kern="0" dirty="0">
              <a:solidFill>
                <a:srgbClr val="0070C0"/>
              </a:solidFill>
            </a:endParaRPr>
          </a:p>
        </p:txBody>
      </p:sp>
      <p:sp>
        <p:nvSpPr>
          <p:cNvPr id="21" name="Rounded Rectangle 32">
            <a:extLst>
              <a:ext uri="{FF2B5EF4-FFF2-40B4-BE49-F238E27FC236}">
                <a16:creationId xmlns:a16="http://schemas.microsoft.com/office/drawing/2014/main" id="{572E98F0-43C8-4905-8285-B63C8836BD8C}"/>
              </a:ext>
            </a:extLst>
          </p:cNvPr>
          <p:cNvSpPr/>
          <p:nvPr/>
        </p:nvSpPr>
        <p:spPr>
          <a:xfrm>
            <a:off x="4683221" y="2842751"/>
            <a:ext cx="7021092" cy="284557"/>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0070C0"/>
                </a:solidFill>
              </a:rPr>
              <a:t>BOGOF ZTE Axon M (2/23-…)</a:t>
            </a:r>
            <a:endParaRPr lang="en-US" sz="1000" b="1" kern="0" dirty="0">
              <a:solidFill>
                <a:srgbClr val="0070C0"/>
              </a:solidFill>
            </a:endParaRPr>
          </a:p>
        </p:txBody>
      </p:sp>
      <p:sp>
        <p:nvSpPr>
          <p:cNvPr id="22" name="Rounded Rectangle 32">
            <a:extLst>
              <a:ext uri="{FF2B5EF4-FFF2-40B4-BE49-F238E27FC236}">
                <a16:creationId xmlns:a16="http://schemas.microsoft.com/office/drawing/2014/main" id="{93F5FF41-6A0A-4D64-96E1-0C6BC4509CED}"/>
              </a:ext>
            </a:extLst>
          </p:cNvPr>
          <p:cNvSpPr/>
          <p:nvPr/>
        </p:nvSpPr>
        <p:spPr>
          <a:xfrm>
            <a:off x="7398327" y="1476894"/>
            <a:ext cx="4328849"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a:solidFill>
                  <a:srgbClr val="C00000"/>
                </a:solidFill>
              </a:rPr>
              <a:t>BOGOF SS Galaxy S9 </a:t>
            </a:r>
          </a:p>
          <a:p>
            <a:pPr algn="ctr">
              <a:defRPr/>
            </a:pPr>
            <a:r>
              <a:rPr lang="en-US" sz="1000" b="1" dirty="0">
                <a:solidFill>
                  <a:srgbClr val="C00000"/>
                </a:solidFill>
              </a:rPr>
              <a:t>(3/16….)</a:t>
            </a:r>
            <a:endParaRPr lang="en-US" sz="1000" b="1" kern="0" dirty="0">
              <a:solidFill>
                <a:srgbClr val="C00000"/>
              </a:solidFill>
            </a:endParaRPr>
          </a:p>
        </p:txBody>
      </p:sp>
      <p:sp>
        <p:nvSpPr>
          <p:cNvPr id="23" name="Rounded Rectangle 39">
            <a:extLst>
              <a:ext uri="{FF2B5EF4-FFF2-40B4-BE49-F238E27FC236}">
                <a16:creationId xmlns:a16="http://schemas.microsoft.com/office/drawing/2014/main" id="{1C42157B-C914-422D-B021-B371E85FA838}"/>
              </a:ext>
            </a:extLst>
          </p:cNvPr>
          <p:cNvSpPr/>
          <p:nvPr/>
        </p:nvSpPr>
        <p:spPr>
          <a:xfrm>
            <a:off x="9823841" y="4272348"/>
            <a:ext cx="1903322" cy="316873"/>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algn="ctr">
              <a:defRPr/>
            </a:pPr>
            <a:r>
              <a:rPr lang="en-US" sz="900" b="1" dirty="0">
                <a:solidFill>
                  <a:srgbClr val="7030A0"/>
                </a:solidFill>
              </a:rPr>
              <a:t>BOGOF Galaxy S9 (4/02…</a:t>
            </a:r>
            <a:r>
              <a:rPr kumimoji="0" lang="en-US" sz="900" b="1" i="0" u="none" strike="noStrike" kern="0" cap="none" spc="0" normalizeH="0" baseline="0" noProof="0" dirty="0">
                <a:ln>
                  <a:noFill/>
                </a:ln>
                <a:solidFill>
                  <a:srgbClr val="7030A0"/>
                </a:solidFill>
                <a:effectLst/>
                <a:uLnTx/>
                <a:uFillTx/>
              </a:rPr>
              <a:t>)</a:t>
            </a:r>
          </a:p>
        </p:txBody>
      </p:sp>
      <p:sp>
        <p:nvSpPr>
          <p:cNvPr id="6" name="Rectangle 5"/>
          <p:cNvSpPr/>
          <p:nvPr/>
        </p:nvSpPr>
        <p:spPr>
          <a:xfrm>
            <a:off x="981242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Buy one Samsung Galaxy S9 and get a second S9 for </a:t>
                      </a:r>
                      <a:r>
                        <a:rPr sz="900" b="1">
                          <a:solidFill>
                            <a:srgbClr val="00B0F0"/>
                          </a:solidFill>
                          <a:latin typeface="NeueHaasGroteskText Std (Body)"/>
                        </a:rPr>
                        <a:t>free </a:t>
                      </a:r>
                      <a:r>
                        <a:rPr sz="900" b="0">
                          <a:solidFill>
                            <a:srgbClr val="00B0F0"/>
                          </a:solidFill>
                          <a:latin typeface="NeueHaasGroteskText Std (Body)"/>
                        </a:rPr>
                        <a:t>or save on Galaxy S9+ promo credit applied over 24 months, second phone of equal or lesser value)  (03/04/18)
</a:t>
                      </a:r>
                    </a:p>
                  </a:txBody>
                  <a:tcPr>
                    <a:solidFill>
                      <a:schemeClr val="accent2"/>
                    </a:solidFill>
                  </a:tcPr>
                </a:tc>
                <a:tc>
                  <a:txBody>
                    <a:bodyPr/>
                    <a:lstStyle/>
                    <a:p>
                      <a:r>
                        <a:rPr sz="900" b="0">
                          <a:solidFill>
                            <a:srgbClr val="000000"/>
                          </a:solidFill>
                          <a:latin typeface="NeueHaasGroteskText Std (Body)"/>
                        </a:rPr>
                        <a:t>BOGOF on the iPhone 8 via bill credit when you buy both on AT&amp;T Next® with eligible wireless service (min. </a:t>
                      </a:r>
                      <a:r>
                        <a:rPr sz="900" b="1">
                          <a:solidFill>
                            <a:srgbClr val="000000"/>
                          </a:solidFill>
                          <a:latin typeface="NeueHaasGroteskText Std (Body)"/>
                        </a:rPr>
                        <a:t>$45/mo. </a:t>
                      </a:r>
                      <a:r>
                        <a:rPr sz="900" b="0">
                          <a:solidFill>
                            <a:srgbClr val="000000"/>
                          </a:solidFill>
                          <a:latin typeface="NeueHaasGroteskText Std (Body)"/>
                        </a:rPr>
                        <a:t>svc for 1st line; </a:t>
                      </a:r>
                      <a:r>
                        <a:rPr sz="900" b="1">
                          <a:solidFill>
                            <a:srgbClr val="000000"/>
                          </a:solidFill>
                          <a:latin typeface="NeueHaasGroteskText Std (Body)"/>
                        </a:rPr>
                        <a:t>$20/mo. </a:t>
                      </a:r>
                      <a:r>
                        <a:rPr sz="900" b="0">
                          <a:solidFill>
                            <a:srgbClr val="000000"/>
                          </a:solidFill>
                          <a:latin typeface="NeueHaasGroteskText Std (Body)"/>
                        </a:rPr>
                        <a:t>for 2nd line)  (02/12/18)
BOGOF: Buy an LG V30 and get a V30 or G6 </a:t>
                      </a:r>
                      <a:r>
                        <a:rPr sz="900" b="1">
                          <a:solidFill>
                            <a:srgbClr val="000000"/>
                          </a:solidFill>
                          <a:latin typeface="NeueHaasGroteskText Std (Body)"/>
                        </a:rPr>
                        <a:t>free </a:t>
                      </a:r>
                      <a:r>
                        <a:rPr sz="900" b="0">
                          <a:solidFill>
                            <a:srgbClr val="000000"/>
                          </a:solidFill>
                          <a:latin typeface="NeueHaasGroteskText Std (Body)"/>
                        </a:rPr>
                        <a:t>when you buy both on AT&amp;T Next® with eligible wireless service (min. </a:t>
                      </a:r>
                      <a:r>
                        <a:rPr sz="900" b="1">
                          <a:solidFill>
                            <a:srgbClr val="000000"/>
                          </a:solidFill>
                          <a:latin typeface="NeueHaasGroteskText Std (Body)"/>
                        </a:rPr>
                        <a:t>$45/mo. </a:t>
                      </a:r>
                      <a:r>
                        <a:rPr sz="900" b="0">
                          <a:solidFill>
                            <a:srgbClr val="000000"/>
                          </a:solidFill>
                          <a:latin typeface="NeueHaasGroteskText Std (Body)"/>
                        </a:rPr>
                        <a:t>svc for 1st line; </a:t>
                      </a:r>
                      <a:r>
                        <a:rPr sz="900" b="1">
                          <a:solidFill>
                            <a:srgbClr val="000000"/>
                          </a:solidFill>
                          <a:latin typeface="NeueHaasGroteskText Std (Body)"/>
                        </a:rPr>
                        <a:t>$20/mo. </a:t>
                      </a:r>
                      <a:r>
                        <a:rPr sz="900" b="0">
                          <a:solidFill>
                            <a:srgbClr val="000000"/>
                          </a:solidFill>
                          <a:latin typeface="NeueHaasGroteskText Std (Body)"/>
                        </a:rPr>
                        <a:t>for 2nd line)  (01/02/18)
BOGOF: Buy a ZTE Axon M and get one </a:t>
                      </a:r>
                      <a:r>
                        <a:rPr sz="900" b="1">
                          <a:solidFill>
                            <a:srgbClr val="000000"/>
                          </a:solidFill>
                          <a:latin typeface="NeueHaasGroteskText Std (Body)"/>
                        </a:rPr>
                        <a:t>free </a:t>
                      </a:r>
                      <a:r>
                        <a:rPr sz="900" b="0">
                          <a:solidFill>
                            <a:srgbClr val="000000"/>
                          </a:solidFill>
                          <a:latin typeface="NeueHaasGroteskText Std (Body)"/>
                        </a:rPr>
                        <a:t>when you buy both on AT&amp;T Next® with eligible wireless svc. (min. 1st line </a:t>
                      </a:r>
                      <a:r>
                        <a:rPr sz="900" b="1">
                          <a:solidFill>
                            <a:srgbClr val="000000"/>
                          </a:solidFill>
                          <a:latin typeface="NeueHaasGroteskText Std (Body)"/>
                        </a:rPr>
                        <a:t>$45/mo. </a:t>
                      </a:r>
                      <a:r>
                        <a:rPr sz="900" b="0">
                          <a:solidFill>
                            <a:srgbClr val="000000"/>
                          </a:solidFill>
                          <a:latin typeface="NeueHaasGroteskText Std (Body)"/>
                        </a:rPr>
                        <a:t>after discount; 2nd line $20/mo.) (02/23/18)
</a:t>
                      </a:r>
                    </a:p>
                  </a:txBody>
                  <a:tcPr>
                    <a:solidFill>
                      <a:schemeClr val="accent2"/>
                    </a:solidFill>
                  </a:tcPr>
                </a:tc>
                <a:tc>
                  <a:txBody>
                    <a:bodyPr/>
                    <a:lstStyle/>
                    <a:p>
                      <a:r>
                        <a:rPr sz="900" b="0" dirty="0">
                          <a:solidFill>
                            <a:srgbClr val="000000"/>
                          </a:solidFill>
                          <a:latin typeface="NeueHaasGroteskText Std (Body)"/>
                        </a:rPr>
                        <a:t>BOGOF LG G6, V30 and V30+ via bill credits up to </a:t>
                      </a:r>
                      <a:r>
                        <a:rPr sz="900" b="1" dirty="0">
                          <a:solidFill>
                            <a:srgbClr val="000000"/>
                          </a:solidFill>
                          <a:latin typeface="NeueHaasGroteskText Std (Body)"/>
                        </a:rPr>
                        <a:t>$800 </a:t>
                      </a:r>
                      <a:r>
                        <a:rPr sz="900" b="0" dirty="0">
                          <a:solidFill>
                            <a:srgbClr val="000000"/>
                          </a:solidFill>
                          <a:latin typeface="NeueHaasGroteskText Std (Body)"/>
                        </a:rPr>
                        <a:t>(SIM starter kit, financing agreements for both devices, qualifying credit, and a new line of qualifying service required) (03/01/18)
</a:t>
                      </a:r>
                      <a:r>
                        <a:rPr sz="900" b="0" dirty="0">
                          <a:solidFill>
                            <a:srgbClr val="00B0F0"/>
                          </a:solidFill>
                          <a:latin typeface="NeueHaasGroteskText Std (Body)"/>
                        </a:rPr>
                        <a:t>BOGOF Buy an iPhone X, iPhone 8, iPhone 8 Plus, iPhone 7 or iPhone 7 Plus and get an iPhone 8 </a:t>
                      </a:r>
                      <a:r>
                        <a:rPr sz="900" b="1" dirty="0">
                          <a:solidFill>
                            <a:srgbClr val="00B0F0"/>
                          </a:solidFill>
                          <a:latin typeface="NeueHaasGroteskText Std (Body)"/>
                        </a:rPr>
                        <a:t>free </a:t>
                      </a:r>
                      <a:r>
                        <a:rPr sz="900" b="0" dirty="0">
                          <a:solidFill>
                            <a:srgbClr val="00B0F0"/>
                          </a:solidFill>
                          <a:latin typeface="NeueHaasGroteskText Std (Body)"/>
                        </a:rPr>
                        <a:t>or phone of equal or lesser value after </a:t>
                      </a:r>
                      <a:r>
                        <a:rPr sz="900" b="1" dirty="0">
                          <a:solidFill>
                            <a:srgbClr val="00B0F0"/>
                          </a:solidFill>
                          <a:latin typeface="NeueHaasGroteskText Std (Body)"/>
                        </a:rPr>
                        <a:t>$700 </a:t>
                      </a:r>
                      <a:r>
                        <a:rPr sz="900" b="0" dirty="0">
                          <a:solidFill>
                            <a:srgbClr val="00B0F0"/>
                          </a:solidFill>
                          <a:latin typeface="NeueHaasGroteskText Std (Body)"/>
                        </a:rPr>
                        <a:t>rebate and qualifying trade-in (SIM starter kit, qualifying credit, port-in, new line of qualifying service, qualifying device purchase, and finance agreements for both devices required) (02/24/18)
</a:t>
                      </a:r>
                      <a:r>
                        <a:rPr sz="900" b="0" dirty="0">
                          <a:solidFill>
                            <a:srgbClr val="FF0000"/>
                          </a:solidFill>
                          <a:latin typeface="NeueHaasGroteskText Std (Body)"/>
                        </a:rPr>
                        <a:t>BOGOF Buy a Samsung Galaxy S9 and get one </a:t>
                      </a:r>
                      <a:r>
                        <a:rPr sz="900" b="1" dirty="0">
                          <a:solidFill>
                            <a:srgbClr val="FF0000"/>
                          </a:solidFill>
                          <a:latin typeface="NeueHaasGroteskText Std (Body)"/>
                        </a:rPr>
                        <a:t>free </a:t>
                      </a:r>
                      <a:r>
                        <a:rPr sz="900" b="0" dirty="0">
                          <a:solidFill>
                            <a:srgbClr val="FF0000"/>
                          </a:solidFill>
                          <a:latin typeface="NeueHaasGroteskText Std (Body)"/>
                        </a:rPr>
                        <a:t>via bill credits up to </a:t>
                      </a:r>
                      <a:r>
                        <a:rPr sz="900" b="1" dirty="0">
                          <a:solidFill>
                            <a:srgbClr val="FF0000"/>
                          </a:solidFill>
                          <a:latin typeface="NeueHaasGroteskText Std (Body)"/>
                        </a:rPr>
                        <a:t>$720 </a:t>
                      </a:r>
                      <a:r>
                        <a:rPr sz="900" b="0" dirty="0">
                          <a:solidFill>
                            <a:srgbClr val="FF0000"/>
                          </a:solidFill>
                          <a:latin typeface="NeueHaasGroteskText Std (Body)"/>
                        </a:rPr>
                        <a:t>when you add two qualifying lines of service (04/02/18)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dirty="0"/>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04/02/2018</a:t>
            </a:r>
          </a:p>
        </p:txBody>
      </p:sp>
      <p:graphicFrame>
        <p:nvGraphicFramePr>
          <p:cNvPr id="8" name="Table 7"/>
          <p:cNvGraphicFramePr>
            <a:graphicFrameLocks noGrp="1"/>
          </p:cNvGraphicFramePr>
          <p:nvPr/>
        </p:nvGraphicFramePr>
        <p:xfrm>
          <a:off x="594360" y="1280160"/>
          <a:ext cx="10972800" cy="10241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Google Pixel 2 XL or </a:t>
                      </a:r>
                      <a:r>
                        <a:rPr sz="900" b="1">
                          <a:solidFill>
                            <a:srgbClr val="00B0F0"/>
                          </a:solidFill>
                          <a:latin typeface="NeueHaasGroteskText Std (Body)"/>
                        </a:rPr>
                        <a:t>$100 </a:t>
                      </a:r>
                      <a:r>
                        <a:rPr sz="900" b="0">
                          <a:solidFill>
                            <a:srgbClr val="00B0F0"/>
                          </a:solidFill>
                          <a:latin typeface="NeueHaasGroteskText Std (Body)"/>
                        </a:rPr>
                        <a:t>off Google Pixel 2 (promo credit applied over 24 months)  (03/13/18)
</a:t>
                      </a:r>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Live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p>
                  </a:txBody>
                  <a:tcPr>
                    <a:solidFill>
                      <a:schemeClr val="accent2"/>
                    </a:solidFill>
                  </a:tcPr>
                </a:tc>
                <a:tc>
                  <a:txBody>
                    <a:bodyPr/>
                    <a:lstStyle/>
                    <a:p>
                      <a:r>
                        <a:rPr sz="900" b="0">
                          <a:solidFill>
                            <a:srgbClr val="FF0000"/>
                          </a:solidFill>
                          <a:latin typeface="NeueHaasGroteskText Std (Body)"/>
                        </a:rPr>
                        <a:t>Buy a new Moto Z2 Force Edition and receive a Smart Speaker with Amazon Alexa MotoMod™ and 2-month </a:t>
                      </a:r>
                      <a:r>
                        <a:rPr sz="900" b="1">
                          <a:solidFill>
                            <a:srgbClr val="FF0000"/>
                          </a:solidFill>
                          <a:latin typeface="NeueHaasGroteskText Std (Body)"/>
                        </a:rPr>
                        <a:t>free </a:t>
                      </a:r>
                      <a:r>
                        <a:rPr sz="900" b="0">
                          <a:solidFill>
                            <a:srgbClr val="FF0000"/>
                          </a:solidFill>
                          <a:latin typeface="NeueHaasGroteskText Std (Body)"/>
                        </a:rPr>
                        <a:t>trial of Amazon Music Unlimited (04/02/18)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Buy a Coolpad Defiant with the no credit check plan and get </a:t>
                      </a:r>
                      <a:r>
                        <a:rPr sz="900" b="1">
                          <a:solidFill>
                            <a:srgbClr val="000000"/>
                          </a:solidFill>
                          <a:latin typeface="NeueHaasGroteskText Std (Body)"/>
                        </a:rPr>
                        <a:t>$60 </a:t>
                      </a:r>
                      <a:r>
                        <a:rPr sz="900" b="0">
                          <a:solidFill>
                            <a:srgbClr val="000000"/>
                          </a:solidFill>
                          <a:latin typeface="NeueHaasGroteskText Std (Body)"/>
                        </a:rPr>
                        <a:t>instant savings (click or call only) (03/30/18)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(02/09/18)
</a:t>
                      </a:r>
                      <a:r>
                        <a:rPr sz="900" b="0">
                          <a:solidFill>
                            <a:srgbClr val="00B0F0"/>
                          </a:solidFill>
                          <a:latin typeface="NeueHaasGroteskText Std (Body)"/>
                        </a:rPr>
                        <a:t>Lease the iPhone X 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bill credit  (01/19/18)
Lease any iPhone 8 64GB </a:t>
                      </a:r>
                      <a:r>
                        <a:rPr sz="900" b="1">
                          <a:solidFill>
                            <a:srgbClr val="00B0F0"/>
                          </a:solidFill>
                          <a:latin typeface="NeueHaasGroteskText Std (Body)"/>
                        </a:rPr>
                        <a:t>$29.17/mo. </a:t>
                      </a:r>
                      <a:r>
                        <a:rPr sz="900" b="0">
                          <a:solidFill>
                            <a:srgbClr val="00B0F0"/>
                          </a:solidFill>
                          <a:latin typeface="NeueHaasGroteskText Std (Body)"/>
                        </a:rPr>
                        <a:t>or iPhone 8 Plus 64 GB </a:t>
                      </a:r>
                      <a:r>
                        <a:rPr sz="900" b="1">
                          <a:solidFill>
                            <a:srgbClr val="00B0F0"/>
                          </a:solidFill>
                          <a:latin typeface="NeueHaasGroteskText Std (Body)"/>
                        </a:rPr>
                        <a:t>$33.34/mo. </a:t>
                      </a:r>
                      <a:r>
                        <a:rPr sz="900" b="0">
                          <a:solidFill>
                            <a:srgbClr val="00B0F0"/>
                          </a:solidFill>
                          <a:latin typeface="NeueHaasGroteskText Std (Body)"/>
                        </a:rPr>
                        <a:t>and get a 2nd iPhone 8 for </a:t>
                      </a:r>
                      <a:r>
                        <a:rPr sz="900" b="1">
                          <a:solidFill>
                            <a:srgbClr val="00B0F0"/>
                          </a:solidFill>
                          <a:latin typeface="NeueHaasGroteskText Std (Body)"/>
                        </a:rPr>
                        <a:t>$0/mo. </a:t>
                      </a:r>
                      <a:r>
                        <a:rPr sz="900" b="0">
                          <a:solidFill>
                            <a:srgbClr val="00B0F0"/>
                          </a:solidFill>
                          <a:latin typeface="NeueHaasGroteskText Std (Body)"/>
                        </a:rPr>
                        <a:t>when adding a line  (01/19/18)
Lease a Samsung Galaxy S9 for </a:t>
                      </a:r>
                      <a:r>
                        <a:rPr sz="900" b="1">
                          <a:solidFill>
                            <a:srgbClr val="00B0F0"/>
                          </a:solidFill>
                          <a:latin typeface="NeueHaasGroteskText Std (Body)"/>
                        </a:rPr>
                        <a:t>$33.00/mo. </a:t>
                      </a:r>
                      <a:r>
                        <a:rPr sz="900" b="0">
                          <a:solidFill>
                            <a:srgbClr val="00B0F0"/>
                          </a:solidFill>
                          <a:latin typeface="NeueHaasGroteskText Std (Body)"/>
                        </a:rPr>
                        <a:t>or Galaxy S9+ for </a:t>
                      </a:r>
                      <a:r>
                        <a:rPr sz="900" b="1">
                          <a:solidFill>
                            <a:srgbClr val="00B0F0"/>
                          </a:solidFill>
                          <a:latin typeface="NeueHaasGroteskText Std (Body)"/>
                        </a:rPr>
                        <a:t>$38.00/mo. </a:t>
                      </a:r>
                      <a:r>
                        <a:rPr sz="900" b="0">
                          <a:solidFill>
                            <a:srgbClr val="00B0F0"/>
                          </a:solidFill>
                          <a:latin typeface="NeueHaasGroteskText Std (Body)"/>
                        </a:rPr>
                        <a:t>with Sprint Flex and get a second S9 for </a:t>
                      </a:r>
                      <a:r>
                        <a:rPr sz="900" b="1">
                          <a:solidFill>
                            <a:srgbClr val="00B0F0"/>
                          </a:solidFill>
                          <a:latin typeface="NeueHaasGroteskText Std (Body)"/>
                        </a:rPr>
                        <a:t>$0/mo. </a:t>
                      </a:r>
                      <a:r>
                        <a:rPr sz="900" b="0">
                          <a:solidFill>
                            <a:srgbClr val="00B0F0"/>
                          </a:solidFill>
                          <a:latin typeface="NeueHaasGroteskText Std (Body)"/>
                        </a:rPr>
                        <a:t>when adding a line  (03/16/18)
</a:t>
                      </a:r>
                      <a:r>
                        <a:rPr sz="900" b="0">
                          <a:solidFill>
                            <a:srgbClr val="000000"/>
                          </a:solidFill>
                          <a:latin typeface="NeueHaasGroteskText Std (Body)"/>
                        </a:rPr>
                        <a:t>Lease any smartphone and get up to 4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when adding a line (09/08/18)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Lease an iPhone 7 (32GB) for </a:t>
                      </a:r>
                      <a:r>
                        <a:rPr sz="900" b="1">
                          <a:solidFill>
                            <a:srgbClr val="000000"/>
                          </a:solidFill>
                          <a:latin typeface="NeueHaasGroteskText Std (Body)"/>
                        </a:rPr>
                        <a:t>$0 </a:t>
                      </a:r>
                      <a:r>
                        <a:rPr sz="900" b="0">
                          <a:solidFill>
                            <a:srgbClr val="000000"/>
                          </a:solidFill>
                          <a:latin typeface="NeueHaasGroteskText Std (Body)"/>
                        </a:rPr>
                        <a:t>down and </a:t>
                      </a:r>
                      <a:r>
                        <a:rPr sz="900" b="1">
                          <a:solidFill>
                            <a:srgbClr val="000000"/>
                          </a:solidFill>
                          <a:latin typeface="NeueHaasGroteskText Std (Body)"/>
                        </a:rPr>
                        <a:t>$22.92/mo. </a:t>
                      </a:r>
                      <a:r>
                        <a:rPr sz="900" b="0">
                          <a:solidFill>
                            <a:srgbClr val="000000"/>
                          </a:solidFill>
                          <a:latin typeface="NeueHaasGroteskText Std (Body)"/>
                        </a:rPr>
                        <a:t>or iPhone 7 Plus (32GB) for </a:t>
                      </a:r>
                      <a:r>
                        <a:rPr sz="900" b="1">
                          <a:solidFill>
                            <a:srgbClr val="000000"/>
                          </a:solidFill>
                          <a:latin typeface="NeueHaasGroteskText Std (Body)"/>
                        </a:rPr>
                        <a:t>$27.92/mo. </a:t>
                      </a:r>
                      <a:r>
                        <a:rPr sz="900" b="0">
                          <a:solidFill>
                            <a:srgbClr val="000000"/>
                          </a:solidFill>
                          <a:latin typeface="NeueHaasGroteskText Std (Body)"/>
                        </a:rPr>
                        <a:t>and get an iPhone 7 (32GB or 256GB) </a:t>
                      </a:r>
                      <a:r>
                        <a:rPr sz="900" b="1">
                          <a:solidFill>
                            <a:srgbClr val="000000"/>
                          </a:solidFill>
                          <a:latin typeface="NeueHaasGroteskText Std (Body)"/>
                        </a:rPr>
                        <a:t>$0/mo. </a:t>
                      </a:r>
                      <a:r>
                        <a:rPr sz="900" b="0">
                          <a:solidFill>
                            <a:srgbClr val="000000"/>
                          </a:solidFill>
                          <a:latin typeface="NeueHaasGroteskText Std (Body)"/>
                        </a:rPr>
                        <a:t>when adding a line on the Unlimited Freedom plans.  (05/12/17)
Get the Moto Z² Force Edition 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select smartphones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1">
                          <a:solidFill>
                            <a:srgbClr val="000000"/>
                          </a:solidFill>
                          <a:latin typeface="NeueHaasGroteskText Std (Body)"/>
                        </a:rPr>
                        <a:t>$125 </a:t>
                      </a:r>
                      <a:r>
                        <a:rPr sz="900" b="0">
                          <a:solidFill>
                            <a:srgbClr val="000000"/>
                          </a:solidFill>
                          <a:latin typeface="NeueHaasGroteskText Std (Body)"/>
                        </a:rPr>
                        <a:t>instant savings on iPhone SE (128GB) with 18 mo. lease and new line of activation. Excludes upgrades. Click or call only. (12/14/17)
</a:t>
                      </a:r>
                      <a:r>
                        <a:rPr sz="900" b="0">
                          <a:solidFill>
                            <a:srgbClr val="00B0F0"/>
                          </a:solidFill>
                          <a:latin typeface="NeueHaasGroteskText Std (Body)"/>
                        </a:rPr>
                        <a:t>Activation fee waived (call in or online only)  (11/26/16)
</a:t>
                      </a:r>
                      <a:r>
                        <a:rPr sz="900" b="0">
                          <a:solidFill>
                            <a:srgbClr val="000000"/>
                          </a:solidFill>
                          <a:latin typeface="NeueHaasGroteskText Std (Body)"/>
                        </a:rPr>
                        <a:t>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iPhone SE 32 GB (01/01/17)
</a:t>
                      </a:r>
                      <a:r>
                        <a:rPr sz="900" b="1">
                          <a:solidFill>
                            <a:srgbClr val="000000"/>
                          </a:solidFill>
                          <a:latin typeface="NeueHaasGroteskText Std (Body)"/>
                        </a:rPr>
                        <a:t>$200 </a:t>
                      </a:r>
                      <a:r>
                        <a:rPr sz="900" b="0">
                          <a:solidFill>
                            <a:srgbClr val="000000"/>
                          </a:solidFill>
                          <a:latin typeface="NeueHaasGroteskText Std (Body)"/>
                        </a:rPr>
                        <a:t>off iPhone 6s 64 GB, iPhone 6s Plus 64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and Galaxy J7 Prime (01/01/17)
</a:t>
                      </a:r>
                      <a:r>
                        <a:rPr sz="900" b="1">
                          <a:solidFill>
                            <a:srgbClr val="000000"/>
                          </a:solidFill>
                          <a:latin typeface="NeueHaasGroteskText Std (Body)"/>
                        </a:rPr>
                        <a:t>$80 </a:t>
                      </a:r>
                      <a:r>
                        <a:rPr sz="900" b="0">
                          <a:solidFill>
                            <a:srgbClr val="000000"/>
                          </a:solidFill>
                          <a:latin typeface="NeueHaasGroteskText Std (Body)"/>
                        </a:rPr>
                        <a:t>off Alcatel Tru, LG Aristo, ZTE Avid Trio, HTC Desire 530, Galaxy J7 Prime and LG Aristo 2 (01/01/17)
</a:t>
                      </a:r>
                      <a:r>
                        <a:rPr sz="900" b="1">
                          <a:solidFill>
                            <a:srgbClr val="000000"/>
                          </a:solidFill>
                          <a:latin typeface="NeueHaasGroteskText Std (Body)"/>
                        </a:rPr>
                        <a:t>$70 </a:t>
                      </a:r>
                      <a:r>
                        <a:rPr sz="900" b="0">
                          <a:solidFill>
                            <a:srgbClr val="000000"/>
                          </a:solidFill>
                          <a:latin typeface="NeueHaasGroteskText Std (Body)"/>
                        </a:rPr>
                        <a:t>off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Coolpad Defiant, ZTE Avid 4, ZTE Blade Z Max (01/01/17)
</a:t>
                      </a:r>
                      <a:r>
                        <a:rPr sz="900" b="1">
                          <a:solidFill>
                            <a:srgbClr val="000000"/>
                          </a:solidFill>
                          <a:latin typeface="NeueHaasGroteskText Std (Body)"/>
                        </a:rPr>
                        <a:t>$50 </a:t>
                      </a:r>
                      <a:r>
                        <a:rPr sz="900" b="0">
                          <a:solidFill>
                            <a:srgbClr val="000000"/>
                          </a:solidFill>
                          <a:latin typeface="NeueHaasGroteskText Std (Body)"/>
                        </a:rPr>
                        <a:t>off LG K20 Plus, Galaxy S8, LG Stylo 2 Plus (01/01/17)
</a:t>
                      </a:r>
                      <a:r>
                        <a:rPr sz="900" b="1">
                          <a:solidFill>
                            <a:srgbClr val="00B0F0"/>
                          </a:solidFill>
                          <a:latin typeface="NeueHaasGroteskText Std (Body)"/>
                        </a:rPr>
                        <a:t>$30 </a:t>
                      </a:r>
                      <a:r>
                        <a:rPr sz="900" b="0">
                          <a:solidFill>
                            <a:srgbClr val="00B0F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Galaxy On5 (01/01/17)
</a:t>
                      </a:r>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a:t>
                      </a:r>
                      <a:r>
                        <a:rPr sz="900" b="1">
                          <a:solidFill>
                            <a:srgbClr val="00B0F0"/>
                          </a:solidFill>
                          <a:latin typeface="NeueHaasGroteskText Std (Body)"/>
                        </a:rPr>
                        <a:t>$150 </a:t>
                      </a:r>
                      <a:r>
                        <a:rPr sz="900" b="0">
                          <a:solidFill>
                            <a:srgbClr val="00B0F0"/>
                          </a:solidFill>
                          <a:latin typeface="NeueHaasGroteskText Std (Body)"/>
                        </a:rPr>
                        <a:t>off eligible iPhone when you switch and get an unlimited plan. Excludes phone numbers currently active on the T-Mobile network.  (02/15/18)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3815</Words>
  <Application>Microsoft Office PowerPoint</Application>
  <PresentationFormat>Widescreen</PresentationFormat>
  <Paragraphs>1149</Paragraphs>
  <Slides>14</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Narrow</vt:lpstr>
      <vt:lpstr>Calibri</vt:lpstr>
      <vt:lpstr>NeueHaasGroteskDisp Std</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2018-04-03T01:33:38Z</dcterms:modified>
</cp:coreProperties>
</file>