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03,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any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50% instant savings off Samsung Galaxy Tablet S3 or Tablet E 32 GB (reqs. 2 year activation) (03/05/18)
Get </a:t>
                      </a:r>
                      <a:r>
                        <a:rPr sz="900" b="1">
                          <a:solidFill>
                            <a:srgbClr val="000000"/>
                          </a:solidFill>
                          <a:latin typeface="NeueHaasGroteskText Std (Body)"/>
                        </a:rPr>
                        <a:t>$25.00 </a:t>
                      </a:r>
                      <a:r>
                        <a:rPr sz="900" b="0">
                          <a:solidFill>
                            <a:srgbClr val="000000"/>
                          </a:solidFill>
                          <a:latin typeface="NeueHaasGroteskText Std (Body)"/>
                        </a:rPr>
                        <a:t>gift card and waived activation fee with purchase of each GizmoPal 2, GizmoGadget or GizmoTab with 2-yr contract (gift cards are available from: Target, Gap, &amp; Best Buy)  (01/03/18)
</a:t>
                      </a:r>
                    </a:p>
                  </a:txBody>
                  <a:tcPr>
                    <a:solidFill>
                      <a:schemeClr val="accent2"/>
                    </a:solidFill>
                  </a:tcPr>
                </a:tc>
                <a:tc>
                  <a:txBody>
                    <a:bodyPr/>
                    <a:lstStyle/>
                    <a:p>
                      <a:r>
                        <a:rPr sz="900" b="0">
                          <a:solidFill>
                            <a:srgbClr val="000000"/>
                          </a:solidFill>
                          <a:latin typeface="NeueHaasGroteskText Std (Body)"/>
                        </a:rPr>
                        <a:t>Get an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Slate tablet after service credits (reqs. 24 mo. installments and new line of service or eligible upgrade)  (01/23/18)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04/03/2018</a:t>
            </a:r>
          </a:p>
        </p:txBody>
      </p:sp>
      <p:graphicFrame>
        <p:nvGraphicFramePr>
          <p:cNvPr id="8" name="Table 7"/>
          <p:cNvGraphicFramePr>
            <a:graphicFrameLocks noGrp="1"/>
          </p:cNvGraphicFramePr>
          <p:nvPr/>
        </p:nvGraphicFramePr>
        <p:xfrm>
          <a:off x="594360" y="1280160"/>
          <a:ext cx="10972800" cy="58521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p>
                  </a:txBody>
                  <a:tcPr>
                    <a:solidFill>
                      <a:schemeClr val="accent2"/>
                    </a:solidFill>
                  </a:tcPr>
                </a:tc>
                <a:tc>
                  <a:txBody>
                    <a:bodyPr/>
                    <a:lstStyle/>
                    <a:p>
                      <a:r>
                        <a:rPr sz="900" b="0">
                          <a:solidFill>
                            <a:srgbClr val="000000"/>
                          </a:solidFill>
                          <a:latin typeface="NeueHaasGroteskText Std (Body)"/>
                        </a:rPr>
                        <a:t>AT&amp;T Unlimited Plus: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$35.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$140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Kickback for T-Mobile One: users will get </a:t>
                      </a:r>
                      <a:r>
                        <a:rPr sz="900" b="1">
                          <a:solidFill>
                            <a:srgbClr val="000000"/>
                          </a:solidFill>
                          <a:latin typeface="NeueHaasGroteskText Std (Body)"/>
                        </a:rPr>
                        <a:t>$10 </a:t>
                      </a:r>
                      <a:r>
                        <a:rPr sz="900" b="0">
                          <a:solidFill>
                            <a:srgbClr val="000000"/>
                          </a:solidFill>
                          <a:latin typeface="NeueHaasGroteskText Std (Body)"/>
                        </a:rPr>
                        <a:t>back every month via bill credit if they use less than 2GB data (11/24/17)
Binge On: Users can stream unlimited movies and music without data usag (11/24/17)
</a:t>
                      </a:r>
                      <a:r>
                        <a:rPr sz="900" b="0">
                          <a:solidFill>
                            <a:srgbClr val="FF0000"/>
                          </a:solidFill>
                          <a:latin typeface="NeueHaasGroteskText Std (Body)"/>
                        </a:rPr>
                        <a:t>T-Mobile Tuesdays: This week, customers get a </a:t>
                      </a:r>
                      <a:r>
                        <a:rPr sz="900" b="1">
                          <a:solidFill>
                            <a:srgbClr val="FF0000"/>
                          </a:solidFill>
                          <a:latin typeface="NeueHaasGroteskText Std (Body)"/>
                        </a:rPr>
                        <a:t>$2 </a:t>
                      </a:r>
                      <a:r>
                        <a:rPr sz="900" b="0">
                          <a:solidFill>
                            <a:srgbClr val="FF0000"/>
                          </a:solidFill>
                          <a:latin typeface="NeueHaasGroteskText Std (Body)"/>
                        </a:rPr>
                        <a:t>Dunkin’ Donuts Promo Card (qualifying plan required) (04/03/18)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Get unlimited data, talk and text plus access to Hulu for </a:t>
                      </a:r>
                      <a:r>
                        <a:rPr sz="900" b="1">
                          <a:solidFill>
                            <a:srgbClr val="000000"/>
                          </a:solidFill>
                          <a:latin typeface="NeueHaasGroteskText Std (Body)"/>
                        </a:rPr>
                        <a:t>$100 </a:t>
                      </a:r>
                      <a:r>
                        <a:rPr sz="900" b="0">
                          <a:solidFill>
                            <a:srgbClr val="000000"/>
                          </a:solidFill>
                          <a:latin typeface="NeueHaasGroteskText Std (Body)"/>
                        </a:rPr>
                        <a:t>per month for two to five lines. (savings on the plan until 3/31/19) (11/17/17)
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and unlimited plan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04/03/2018</a:t>
            </a:r>
          </a:p>
        </p:txBody>
      </p:sp>
      <p:graphicFrame>
        <p:nvGraphicFramePr>
          <p:cNvPr id="8" name="Table 7"/>
          <p:cNvGraphicFramePr>
            <a:graphicFrameLocks noGrp="1"/>
          </p:cNvGraphicFramePr>
          <p:nvPr/>
        </p:nvGraphicFramePr>
        <p:xfrm>
          <a:off x="594360" y="1280160"/>
          <a:ext cx="10972800" cy="102412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Special offer for military: Bring your phone and get a </a:t>
                      </a:r>
                      <a:r>
                        <a:rPr sz="900" b="1">
                          <a:solidFill>
                            <a:srgbClr val="000000"/>
                          </a:solidFill>
                          <a:latin typeface="NeueHaasGroteskText Std (Body)"/>
                        </a:rPr>
                        <a:t>$150 </a:t>
                      </a:r>
                      <a:r>
                        <a:rPr sz="900" b="0">
                          <a:solidFill>
                            <a:srgbClr val="000000"/>
                          </a:solidFill>
                          <a:latin typeface="NeueHaasGroteskText Std (Body)"/>
                        </a:rPr>
                        <a:t>Prepaid Mastercard plus </a:t>
                      </a:r>
                      <a:r>
                        <a:rPr sz="900" b="1">
                          <a:solidFill>
                            <a:srgbClr val="000000"/>
                          </a:solidFill>
                          <a:latin typeface="NeueHaasGroteskText Std (Body)"/>
                        </a:rPr>
                        <a:t>$15 </a:t>
                      </a:r>
                      <a:r>
                        <a:rPr sz="900" b="0">
                          <a:solidFill>
                            <a:srgbClr val="000000"/>
                          </a:solidFill>
                          <a:latin typeface="NeueHaasGroteskText Std (Body)"/>
                        </a:rPr>
                        <a:t>off Unlimited (reqs. port in and activation of new line on eligible postpaid plans.)    (11/30/17)
Get </a:t>
                      </a:r>
                      <a:r>
                        <a:rPr sz="900" b="1">
                          <a:solidFill>
                            <a:srgbClr val="000000"/>
                          </a:solidFill>
                          <a:latin typeface="NeueHaasGroteskText Std (Body)"/>
                        </a:rPr>
                        <a:t>$50 </a:t>
                      </a:r>
                      <a:r>
                        <a:rPr sz="900" b="0">
                          <a:solidFill>
                            <a:srgbClr val="000000"/>
                          </a:solidFill>
                          <a:latin typeface="NeueHaasGroteskText Std (Body)"/>
                        </a:rPr>
                        <a:t>credit when porting a number and activating new prepaid line (reqs. new line on a prepaid monthly plan of </a:t>
                      </a:r>
                      <a:r>
                        <a:rPr sz="900" b="1">
                          <a:solidFill>
                            <a:srgbClr val="000000"/>
                          </a:solidFill>
                          <a:latin typeface="NeueHaasGroteskText Std (Body)"/>
                        </a:rPr>
                        <a:t>$50 </a:t>
                      </a:r>
                      <a:r>
                        <a:rPr sz="900" b="0">
                          <a:solidFill>
                            <a:srgbClr val="000000"/>
                          </a:solidFill>
                          <a:latin typeface="NeueHaasGroteskText Std (Body)"/>
                        </a:rPr>
                        <a:t>or more, offer ends 4.17.18)  (02/23/18)
</a:t>
                      </a:r>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switching and buying a new phone or bringing your own device. (reqs. port in and eligible 4G LTE smartphone)  (05/06/18)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$650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Port-in an existing line and get eligible smartphone for </a:t>
                      </a:r>
                      <a:r>
                        <a:rPr sz="900" b="1">
                          <a:solidFill>
                            <a:srgbClr val="00B0F0"/>
                          </a:solidFill>
                          <a:latin typeface="NeueHaasGroteskText Std (Body)"/>
                        </a:rPr>
                        <a:t>free </a:t>
                      </a:r>
                      <a:r>
                        <a:rPr sz="900" b="0">
                          <a:solidFill>
                            <a:srgbClr val="00B0F0"/>
                          </a:solidFill>
                          <a:latin typeface="NeueHaasGroteskText Std (Body)"/>
                        </a:rPr>
                        <a:t>via instant rebate off regular purchase price. Limit 5. Excludes lines currently active on the T-Mobile network.  (01/19/18)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Unlimited Data for </a:t>
                      </a:r>
                      <a:r>
                        <a:rPr sz="900" b="1">
                          <a:solidFill>
                            <a:srgbClr val="00B0F0"/>
                          </a:solidFill>
                          <a:latin typeface="NeueHaasGroteskText Std (Body)"/>
                        </a:rPr>
                        <a:t>$40/mo </a:t>
                      </a:r>
                      <a:r>
                        <a:rPr sz="900" b="0">
                          <a:solidFill>
                            <a:srgbClr val="00B0F0"/>
                          </a:solidFill>
                          <a:latin typeface="NeueHaasGroteskText Std (Body)"/>
                        </a:rPr>
                        <a:t>for one year on Cricket Unlimited 2 Plan when porting a number  (11/26/16)
</a:t>
                      </a:r>
                      <a:r>
                        <a:rPr sz="900" b="0">
                          <a:solidFill>
                            <a:srgbClr val="000000"/>
                          </a:solidFill>
                          <a:latin typeface="NeueHaasGroteskText Std (Body)"/>
                        </a:rPr>
                        <a:t>Get Alcatel Verso </a:t>
                      </a:r>
                      <a:r>
                        <a:rPr sz="900" b="1">
                          <a:solidFill>
                            <a:srgbClr val="000000"/>
                          </a:solidFill>
                          <a:latin typeface="NeueHaasGroteskText Std (Body)"/>
                        </a:rPr>
                        <a:t>free </a:t>
                      </a:r>
                      <a:r>
                        <a:rPr sz="900" b="0">
                          <a:solidFill>
                            <a:srgbClr val="000000"/>
                          </a:solidFill>
                          <a:latin typeface="NeueHaasGroteskText Std (Body)"/>
                        </a:rPr>
                        <a:t>when porting a number (01/22/17)
</a:t>
                      </a:r>
                      <a:r>
                        <a:rPr sz="900" b="0">
                          <a:solidFill>
                            <a:srgbClr val="00B0F0"/>
                          </a:solidFill>
                          <a:latin typeface="NeueHaasGroteskText Std (Body)"/>
                        </a:rPr>
                        <a:t>Get Alcatel PULSEMIX for </a:t>
                      </a:r>
                      <a:r>
                        <a:rPr sz="900" b="1">
                          <a:solidFill>
                            <a:srgbClr val="00B0F0"/>
                          </a:solidFill>
                          <a:latin typeface="NeueHaasGroteskText Std (Body)"/>
                        </a:rPr>
                        <a:t>$9.99 </a:t>
                      </a:r>
                      <a:r>
                        <a:rPr sz="900" b="0">
                          <a:solidFill>
                            <a:srgbClr val="00B0F0"/>
                          </a:solidFill>
                          <a:latin typeface="NeueHaasGroteskText Std (Body)"/>
                        </a:rPr>
                        <a:t>when porting a number (01/15/17)
</a:t>
                      </a:r>
                      <a:r>
                        <a:rPr sz="900" b="0">
                          <a:solidFill>
                            <a:srgbClr val="000000"/>
                          </a:solidFill>
                          <a:latin typeface="NeueHaasGroteskText Std (Body)"/>
                        </a:rPr>
                        <a:t>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$79.99 </a:t>
                      </a:r>
                      <a:r>
                        <a:rPr sz="900" b="0">
                          <a:solidFill>
                            <a:srgbClr val="000000"/>
                          </a:solidFill>
                          <a:latin typeface="NeueHaasGroteskText Std (Body)"/>
                        </a:rPr>
                        <a:t>when porting a number. (01/15/17)
Get HTC Desire 555 for </a:t>
                      </a:r>
                      <a:r>
                        <a:rPr sz="900" b="1">
                          <a:solidFill>
                            <a:srgbClr val="000000"/>
                          </a:solidFill>
                          <a:latin typeface="NeueHaasGroteskText Std (Body)"/>
                        </a:rPr>
                        <a:t>$69.99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ZTE Overture 3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$19.99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Get LG Fortune for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LG Stylo 3 for </a:t>
                      </a:r>
                      <a:r>
                        <a:rPr sz="900" b="1">
                          <a:solidFill>
                            <a:srgbClr val="000000"/>
                          </a:solidFill>
                          <a:latin typeface="NeueHaasGroteskText Std (Body)"/>
                        </a:rPr>
                        <a:t>$79.99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$49.99 </a:t>
                      </a:r>
                      <a:r>
                        <a:rPr sz="900" b="0">
                          <a:solidFill>
                            <a:srgbClr val="000000"/>
                          </a:solidFill>
                          <a:latin typeface="NeueHaasGroteskText Std (Body)"/>
                        </a:rPr>
                        <a:t>when porting a number (07/21/17)
Get ZTE Blade X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7" name="Table 6">
            <a:extLst>
              <a:ext uri="{FF2B5EF4-FFF2-40B4-BE49-F238E27FC236}">
                <a16:creationId xmlns:a16="http://schemas.microsoft.com/office/drawing/2014/main" id="{3754F009-B59C-41E3-B256-5C89031D6DF8}"/>
              </a:ext>
            </a:extLst>
          </p:cNvPr>
          <p:cNvGraphicFramePr>
            <a:graphicFrameLocks noGrp="1"/>
          </p:cNvGraphicFramePr>
          <p:nvPr>
            <p:extLst>
              <p:ext uri="{D42A27DB-BD31-4B8C-83A1-F6EECF244321}">
                <p14:modId xmlns:p14="http://schemas.microsoft.com/office/powerpoint/2010/main" val="2351583453"/>
              </p:ext>
            </p:extLst>
          </p:nvPr>
        </p:nvGraphicFramePr>
        <p:xfrm>
          <a:off x="609600" y="1386513"/>
          <a:ext cx="10972797" cy="4783385"/>
        </p:xfrm>
        <a:graphic>
          <a:graphicData uri="http://schemas.openxmlformats.org/drawingml/2006/table">
            <a:tbl>
              <a:tblPr/>
              <a:tblGrid>
                <a:gridCol w="2105426">
                  <a:extLst>
                    <a:ext uri="{9D8B030D-6E8A-4147-A177-3AD203B41FA5}">
                      <a16:colId xmlns:a16="http://schemas.microsoft.com/office/drawing/2014/main" val="3325208295"/>
                    </a:ext>
                  </a:extLst>
                </a:gridCol>
                <a:gridCol w="799139">
                  <a:extLst>
                    <a:ext uri="{9D8B030D-6E8A-4147-A177-3AD203B41FA5}">
                      <a16:colId xmlns:a16="http://schemas.microsoft.com/office/drawing/2014/main" val="242275421"/>
                    </a:ext>
                  </a:extLst>
                </a:gridCol>
                <a:gridCol w="875981">
                  <a:extLst>
                    <a:ext uri="{9D8B030D-6E8A-4147-A177-3AD203B41FA5}">
                      <a16:colId xmlns:a16="http://schemas.microsoft.com/office/drawing/2014/main" val="3872399686"/>
                    </a:ext>
                  </a:extLst>
                </a:gridCol>
                <a:gridCol w="799139">
                  <a:extLst>
                    <a:ext uri="{9D8B030D-6E8A-4147-A177-3AD203B41FA5}">
                      <a16:colId xmlns:a16="http://schemas.microsoft.com/office/drawing/2014/main" val="1619687633"/>
                    </a:ext>
                  </a:extLst>
                </a:gridCol>
                <a:gridCol w="799139">
                  <a:extLst>
                    <a:ext uri="{9D8B030D-6E8A-4147-A177-3AD203B41FA5}">
                      <a16:colId xmlns:a16="http://schemas.microsoft.com/office/drawing/2014/main" val="3030600856"/>
                    </a:ext>
                  </a:extLst>
                </a:gridCol>
                <a:gridCol w="799139">
                  <a:extLst>
                    <a:ext uri="{9D8B030D-6E8A-4147-A177-3AD203B41FA5}">
                      <a16:colId xmlns:a16="http://schemas.microsoft.com/office/drawing/2014/main" val="2232401062"/>
                    </a:ext>
                  </a:extLst>
                </a:gridCol>
                <a:gridCol w="799139">
                  <a:extLst>
                    <a:ext uri="{9D8B030D-6E8A-4147-A177-3AD203B41FA5}">
                      <a16:colId xmlns:a16="http://schemas.microsoft.com/office/drawing/2014/main" val="3969323505"/>
                    </a:ext>
                  </a:extLst>
                </a:gridCol>
                <a:gridCol w="799139">
                  <a:extLst>
                    <a:ext uri="{9D8B030D-6E8A-4147-A177-3AD203B41FA5}">
                      <a16:colId xmlns:a16="http://schemas.microsoft.com/office/drawing/2014/main" val="1982546276"/>
                    </a:ext>
                  </a:extLst>
                </a:gridCol>
                <a:gridCol w="799139">
                  <a:extLst>
                    <a:ext uri="{9D8B030D-6E8A-4147-A177-3AD203B41FA5}">
                      <a16:colId xmlns:a16="http://schemas.microsoft.com/office/drawing/2014/main" val="3434382367"/>
                    </a:ext>
                  </a:extLst>
                </a:gridCol>
                <a:gridCol w="799139">
                  <a:extLst>
                    <a:ext uri="{9D8B030D-6E8A-4147-A177-3AD203B41FA5}">
                      <a16:colId xmlns:a16="http://schemas.microsoft.com/office/drawing/2014/main" val="3183731033"/>
                    </a:ext>
                  </a:extLst>
                </a:gridCol>
                <a:gridCol w="799139">
                  <a:extLst>
                    <a:ext uri="{9D8B030D-6E8A-4147-A177-3AD203B41FA5}">
                      <a16:colId xmlns:a16="http://schemas.microsoft.com/office/drawing/2014/main" val="4063523226"/>
                    </a:ext>
                  </a:extLst>
                </a:gridCol>
                <a:gridCol w="799139">
                  <a:extLst>
                    <a:ext uri="{9D8B030D-6E8A-4147-A177-3AD203B41FA5}">
                      <a16:colId xmlns:a16="http://schemas.microsoft.com/office/drawing/2014/main" val="3642839270"/>
                    </a:ext>
                  </a:extLst>
                </a:gridCol>
              </a:tblGrid>
              <a:tr h="176708">
                <a:tc>
                  <a:txBody>
                    <a:bodyPr/>
                    <a:lstStyle/>
                    <a:p>
                      <a:pPr algn="ctr" fontAlgn="ctr"/>
                      <a:r>
                        <a:rPr lang="en-US" sz="800" b="0" i="0" u="none" strike="noStrike">
                          <a:solidFill>
                            <a:srgbClr val="000000"/>
                          </a:solidFill>
                          <a:effectLst/>
                          <a:latin typeface="Arial" panose="020B0604020202020204" pitchFamily="34" charset="0"/>
                        </a:rPr>
                        <a:t>4/3/2018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30014640"/>
                  </a:ext>
                </a:extLst>
              </a:tr>
              <a:tr h="53994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728997414"/>
                  </a:ext>
                </a:extLst>
              </a:tr>
              <a:tr h="176708">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85872691"/>
                  </a:ext>
                </a:extLst>
              </a:tr>
              <a:tr h="176708">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71849495"/>
                  </a:ext>
                </a:extLst>
              </a:tr>
              <a:tr h="176708">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92093910"/>
                  </a:ext>
                </a:extLst>
              </a:tr>
              <a:tr h="176708">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46889319"/>
                  </a:ext>
                </a:extLst>
              </a:tr>
              <a:tr h="176708">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90239644"/>
                  </a:ext>
                </a:extLst>
              </a:tr>
              <a:tr h="176708">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927099118"/>
                  </a:ext>
                </a:extLst>
              </a:tr>
              <a:tr h="176708">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85994869"/>
                  </a:ext>
                </a:extLst>
              </a:tr>
              <a:tr h="176708">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27829661"/>
                  </a:ext>
                </a:extLst>
              </a:tr>
              <a:tr h="176708">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43597370"/>
                  </a:ext>
                </a:extLst>
              </a:tr>
              <a:tr h="176708">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623817664"/>
                  </a:ext>
                </a:extLst>
              </a:tr>
              <a:tr h="176708">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40920305"/>
                  </a:ext>
                </a:extLst>
              </a:tr>
              <a:tr h="176708">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42989569"/>
                  </a:ext>
                </a:extLst>
              </a:tr>
              <a:tr h="176708">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$11.00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70146846"/>
                  </a:ext>
                </a:extLst>
              </a:tr>
              <a:tr h="176708">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7248917"/>
                  </a:ext>
                </a:extLst>
              </a:tr>
              <a:tr h="176708">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48599934"/>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88554304"/>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50117375"/>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50733775"/>
                  </a:ext>
                </a:extLst>
              </a:tr>
              <a:tr h="179161">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2796635"/>
                  </a:ext>
                </a:extLst>
              </a:tr>
              <a:tr h="176708">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28676662"/>
                  </a:ext>
                </a:extLst>
              </a:tr>
              <a:tr h="176708">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58933442"/>
                  </a:ext>
                </a:extLst>
              </a:tr>
              <a:tr h="176708">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96940591"/>
                  </a:ext>
                </a:extLst>
              </a:tr>
              <a:tr h="176708">
                <a:tc>
                  <a:txBody>
                    <a:bodyPr/>
                    <a:lstStyle/>
                    <a:p>
                      <a:pPr algn="ctr" fontAlgn="ctr"/>
                      <a:r>
                        <a:rPr lang="fr-FR" sz="800" b="1" i="0" u="none" strike="noStrike">
                          <a:solidFill>
                            <a:srgbClr val="6D6E71"/>
                          </a:solidFill>
                          <a:effectLst/>
                          <a:latin typeface="Arial" panose="020B0604020202020204" pitchFamily="34" charset="0"/>
                        </a:rPr>
                        <a:t>Moto Force Droid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07207302"/>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4F5D388C-AC70-4334-A2E5-76D202DD71E5}"/>
              </a:ext>
            </a:extLst>
          </p:cNvPr>
          <p:cNvGraphicFramePr>
            <a:graphicFrameLocks noGrp="1"/>
          </p:cNvGraphicFramePr>
          <p:nvPr>
            <p:extLst>
              <p:ext uri="{D42A27DB-BD31-4B8C-83A1-F6EECF244321}">
                <p14:modId xmlns:p14="http://schemas.microsoft.com/office/powerpoint/2010/main" val="2053648716"/>
              </p:ext>
            </p:extLst>
          </p:nvPr>
        </p:nvGraphicFramePr>
        <p:xfrm>
          <a:off x="609600" y="1386513"/>
          <a:ext cx="10972802" cy="4783371"/>
        </p:xfrm>
        <a:graphic>
          <a:graphicData uri="http://schemas.openxmlformats.org/drawingml/2006/table">
            <a:tbl>
              <a:tblPr/>
              <a:tblGrid>
                <a:gridCol w="1962498">
                  <a:extLst>
                    <a:ext uri="{9D8B030D-6E8A-4147-A177-3AD203B41FA5}">
                      <a16:colId xmlns:a16="http://schemas.microsoft.com/office/drawing/2014/main" val="2009224108"/>
                    </a:ext>
                  </a:extLst>
                </a:gridCol>
                <a:gridCol w="744890">
                  <a:extLst>
                    <a:ext uri="{9D8B030D-6E8A-4147-A177-3AD203B41FA5}">
                      <a16:colId xmlns:a16="http://schemas.microsoft.com/office/drawing/2014/main" val="492926226"/>
                    </a:ext>
                  </a:extLst>
                </a:gridCol>
                <a:gridCol w="816514">
                  <a:extLst>
                    <a:ext uri="{9D8B030D-6E8A-4147-A177-3AD203B41FA5}">
                      <a16:colId xmlns:a16="http://schemas.microsoft.com/office/drawing/2014/main" val="407429702"/>
                    </a:ext>
                  </a:extLst>
                </a:gridCol>
                <a:gridCol w="744890">
                  <a:extLst>
                    <a:ext uri="{9D8B030D-6E8A-4147-A177-3AD203B41FA5}">
                      <a16:colId xmlns:a16="http://schemas.microsoft.com/office/drawing/2014/main" val="2431549705"/>
                    </a:ext>
                  </a:extLst>
                </a:gridCol>
                <a:gridCol w="744890">
                  <a:extLst>
                    <a:ext uri="{9D8B030D-6E8A-4147-A177-3AD203B41FA5}">
                      <a16:colId xmlns:a16="http://schemas.microsoft.com/office/drawing/2014/main" val="3833707725"/>
                    </a:ext>
                  </a:extLst>
                </a:gridCol>
                <a:gridCol w="744890">
                  <a:extLst>
                    <a:ext uri="{9D8B030D-6E8A-4147-A177-3AD203B41FA5}">
                      <a16:colId xmlns:a16="http://schemas.microsoft.com/office/drawing/2014/main" val="3599885141"/>
                    </a:ext>
                  </a:extLst>
                </a:gridCol>
                <a:gridCol w="744890">
                  <a:extLst>
                    <a:ext uri="{9D8B030D-6E8A-4147-A177-3AD203B41FA5}">
                      <a16:colId xmlns:a16="http://schemas.microsoft.com/office/drawing/2014/main" val="2791381447"/>
                    </a:ext>
                  </a:extLst>
                </a:gridCol>
                <a:gridCol w="744890">
                  <a:extLst>
                    <a:ext uri="{9D8B030D-6E8A-4147-A177-3AD203B41FA5}">
                      <a16:colId xmlns:a16="http://schemas.microsoft.com/office/drawing/2014/main" val="3525248801"/>
                    </a:ext>
                  </a:extLst>
                </a:gridCol>
                <a:gridCol w="744890">
                  <a:extLst>
                    <a:ext uri="{9D8B030D-6E8A-4147-A177-3AD203B41FA5}">
                      <a16:colId xmlns:a16="http://schemas.microsoft.com/office/drawing/2014/main" val="1445856618"/>
                    </a:ext>
                  </a:extLst>
                </a:gridCol>
                <a:gridCol w="744890">
                  <a:extLst>
                    <a:ext uri="{9D8B030D-6E8A-4147-A177-3AD203B41FA5}">
                      <a16:colId xmlns:a16="http://schemas.microsoft.com/office/drawing/2014/main" val="914043937"/>
                    </a:ext>
                  </a:extLst>
                </a:gridCol>
                <a:gridCol w="744890">
                  <a:extLst>
                    <a:ext uri="{9D8B030D-6E8A-4147-A177-3AD203B41FA5}">
                      <a16:colId xmlns:a16="http://schemas.microsoft.com/office/drawing/2014/main" val="1280731355"/>
                    </a:ext>
                  </a:extLst>
                </a:gridCol>
                <a:gridCol w="744890">
                  <a:extLst>
                    <a:ext uri="{9D8B030D-6E8A-4147-A177-3AD203B41FA5}">
                      <a16:colId xmlns:a16="http://schemas.microsoft.com/office/drawing/2014/main" val="1074829113"/>
                    </a:ext>
                  </a:extLst>
                </a:gridCol>
                <a:gridCol w="744890">
                  <a:extLst>
                    <a:ext uri="{9D8B030D-6E8A-4147-A177-3AD203B41FA5}">
                      <a16:colId xmlns:a16="http://schemas.microsoft.com/office/drawing/2014/main" val="3455458146"/>
                    </a:ext>
                  </a:extLst>
                </a:gridCol>
              </a:tblGrid>
              <a:tr h="192189">
                <a:tc>
                  <a:txBody>
                    <a:bodyPr/>
                    <a:lstStyle/>
                    <a:p>
                      <a:pPr algn="ctr" fontAlgn="ctr"/>
                      <a:r>
                        <a:rPr lang="en-US" sz="800" b="0" i="0" u="none" strike="noStrike">
                          <a:solidFill>
                            <a:srgbClr val="000000"/>
                          </a:solidFill>
                          <a:effectLst/>
                          <a:latin typeface="Arial" panose="020B0604020202020204" pitchFamily="34" charset="0"/>
                        </a:rPr>
                        <a:t>4/3/2018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80740144"/>
                  </a:ext>
                </a:extLst>
              </a:tr>
              <a:tr h="555213">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3205237299"/>
                  </a:ext>
                </a:extLst>
              </a:tr>
              <a:tr h="192189">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23495818"/>
                  </a:ext>
                </a:extLst>
              </a:tr>
              <a:tr h="192189">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63930854"/>
                  </a:ext>
                </a:extLst>
              </a:tr>
              <a:tr h="192189">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46574450"/>
                  </a:ext>
                </a:extLst>
              </a:tr>
              <a:tr h="192189">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81466137"/>
                  </a:ext>
                </a:extLst>
              </a:tr>
              <a:tr h="192189">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15115092"/>
                  </a:ext>
                </a:extLst>
              </a:tr>
              <a:tr h="192189">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25410321"/>
                  </a:ext>
                </a:extLst>
              </a:tr>
              <a:tr h="192189">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36180440"/>
                  </a:ext>
                </a:extLst>
              </a:tr>
              <a:tr h="192189">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33598602"/>
                  </a:ext>
                </a:extLst>
              </a:tr>
              <a:tr h="192189">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75394062"/>
                  </a:ext>
                </a:extLst>
              </a:tr>
              <a:tr h="192189">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13365079"/>
                  </a:ext>
                </a:extLst>
              </a:tr>
              <a:tr h="192189">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5733990"/>
                  </a:ext>
                </a:extLst>
              </a:tr>
              <a:tr h="192189">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18704590"/>
                  </a:ext>
                </a:extLst>
              </a:tr>
              <a:tr h="192189">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80567058"/>
                  </a:ext>
                </a:extLst>
              </a:tr>
              <a:tr h="192189">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23491989"/>
                  </a:ext>
                </a:extLst>
              </a:tr>
              <a:tr h="192189">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66813384"/>
                  </a:ext>
                </a:extLst>
              </a:tr>
              <a:tr h="192189">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67355152"/>
                  </a:ext>
                </a:extLst>
              </a:tr>
              <a:tr h="192189">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90841217"/>
                  </a:ext>
                </a:extLst>
              </a:tr>
              <a:tr h="192189">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24290877"/>
                  </a:ext>
                </a:extLst>
              </a:tr>
              <a:tr h="192189">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63905802"/>
                  </a:ext>
                </a:extLst>
              </a:tr>
              <a:tr h="192189">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73524898"/>
                  </a:ext>
                </a:extLst>
              </a:tr>
              <a:tr h="192189">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3049612"/>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C2DB004B-6088-4921-BABB-858CCDB61C3A}"/>
              </a:ext>
            </a:extLst>
          </p:cNvPr>
          <p:cNvGraphicFramePr>
            <a:graphicFrameLocks noGrp="1"/>
          </p:cNvGraphicFramePr>
          <p:nvPr>
            <p:extLst>
              <p:ext uri="{D42A27DB-BD31-4B8C-83A1-F6EECF244321}">
                <p14:modId xmlns:p14="http://schemas.microsoft.com/office/powerpoint/2010/main" val="2286546620"/>
              </p:ext>
            </p:extLst>
          </p:nvPr>
        </p:nvGraphicFramePr>
        <p:xfrm>
          <a:off x="609600" y="1386513"/>
          <a:ext cx="10972796" cy="4811079"/>
        </p:xfrm>
        <a:graphic>
          <a:graphicData uri="http://schemas.openxmlformats.org/drawingml/2006/table">
            <a:tbl>
              <a:tblPr/>
              <a:tblGrid>
                <a:gridCol w="2105426">
                  <a:extLst>
                    <a:ext uri="{9D8B030D-6E8A-4147-A177-3AD203B41FA5}">
                      <a16:colId xmlns:a16="http://schemas.microsoft.com/office/drawing/2014/main" val="940655027"/>
                    </a:ext>
                  </a:extLst>
                </a:gridCol>
                <a:gridCol w="799139">
                  <a:extLst>
                    <a:ext uri="{9D8B030D-6E8A-4147-A177-3AD203B41FA5}">
                      <a16:colId xmlns:a16="http://schemas.microsoft.com/office/drawing/2014/main" val="3944059784"/>
                    </a:ext>
                  </a:extLst>
                </a:gridCol>
                <a:gridCol w="875980">
                  <a:extLst>
                    <a:ext uri="{9D8B030D-6E8A-4147-A177-3AD203B41FA5}">
                      <a16:colId xmlns:a16="http://schemas.microsoft.com/office/drawing/2014/main" val="227434563"/>
                    </a:ext>
                  </a:extLst>
                </a:gridCol>
                <a:gridCol w="799139">
                  <a:extLst>
                    <a:ext uri="{9D8B030D-6E8A-4147-A177-3AD203B41FA5}">
                      <a16:colId xmlns:a16="http://schemas.microsoft.com/office/drawing/2014/main" val="3612571570"/>
                    </a:ext>
                  </a:extLst>
                </a:gridCol>
                <a:gridCol w="799139">
                  <a:extLst>
                    <a:ext uri="{9D8B030D-6E8A-4147-A177-3AD203B41FA5}">
                      <a16:colId xmlns:a16="http://schemas.microsoft.com/office/drawing/2014/main" val="656879016"/>
                    </a:ext>
                  </a:extLst>
                </a:gridCol>
                <a:gridCol w="799139">
                  <a:extLst>
                    <a:ext uri="{9D8B030D-6E8A-4147-A177-3AD203B41FA5}">
                      <a16:colId xmlns:a16="http://schemas.microsoft.com/office/drawing/2014/main" val="2944829361"/>
                    </a:ext>
                  </a:extLst>
                </a:gridCol>
                <a:gridCol w="799139">
                  <a:extLst>
                    <a:ext uri="{9D8B030D-6E8A-4147-A177-3AD203B41FA5}">
                      <a16:colId xmlns:a16="http://schemas.microsoft.com/office/drawing/2014/main" val="3505338941"/>
                    </a:ext>
                  </a:extLst>
                </a:gridCol>
                <a:gridCol w="799139">
                  <a:extLst>
                    <a:ext uri="{9D8B030D-6E8A-4147-A177-3AD203B41FA5}">
                      <a16:colId xmlns:a16="http://schemas.microsoft.com/office/drawing/2014/main" val="3756875534"/>
                    </a:ext>
                  </a:extLst>
                </a:gridCol>
                <a:gridCol w="799139">
                  <a:extLst>
                    <a:ext uri="{9D8B030D-6E8A-4147-A177-3AD203B41FA5}">
                      <a16:colId xmlns:a16="http://schemas.microsoft.com/office/drawing/2014/main" val="2989440673"/>
                    </a:ext>
                  </a:extLst>
                </a:gridCol>
                <a:gridCol w="799139">
                  <a:extLst>
                    <a:ext uri="{9D8B030D-6E8A-4147-A177-3AD203B41FA5}">
                      <a16:colId xmlns:a16="http://schemas.microsoft.com/office/drawing/2014/main" val="4283965930"/>
                    </a:ext>
                  </a:extLst>
                </a:gridCol>
                <a:gridCol w="799139">
                  <a:extLst>
                    <a:ext uri="{9D8B030D-6E8A-4147-A177-3AD203B41FA5}">
                      <a16:colId xmlns:a16="http://schemas.microsoft.com/office/drawing/2014/main" val="1211514732"/>
                    </a:ext>
                  </a:extLst>
                </a:gridCol>
                <a:gridCol w="799139">
                  <a:extLst>
                    <a:ext uri="{9D8B030D-6E8A-4147-A177-3AD203B41FA5}">
                      <a16:colId xmlns:a16="http://schemas.microsoft.com/office/drawing/2014/main" val="3161952623"/>
                    </a:ext>
                  </a:extLst>
                </a:gridCol>
              </a:tblGrid>
              <a:tr h="219239">
                <a:tc>
                  <a:txBody>
                    <a:bodyPr/>
                    <a:lstStyle/>
                    <a:p>
                      <a:pPr algn="ctr" fontAlgn="ctr"/>
                      <a:r>
                        <a:rPr lang="en-US" sz="800" b="0" i="0" u="none" strike="noStrike">
                          <a:solidFill>
                            <a:srgbClr val="000000"/>
                          </a:solidFill>
                          <a:effectLst/>
                          <a:latin typeface="Arial" panose="020B0604020202020204" pitchFamily="34" charset="0"/>
                        </a:rPr>
                        <a:t>4/3/2018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51331571"/>
                  </a:ext>
                </a:extLst>
              </a:tr>
              <a:tr h="426299">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208085528"/>
                  </a:ext>
                </a:extLst>
              </a:tr>
              <a:tr h="219239">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76971937"/>
                  </a:ext>
                </a:extLst>
              </a:tr>
              <a:tr h="219239">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13389553"/>
                  </a:ext>
                </a:extLst>
              </a:tr>
              <a:tr h="219239">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5809605"/>
                  </a:ext>
                </a:extLst>
              </a:tr>
              <a:tr h="219239">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79296031"/>
                  </a:ext>
                </a:extLst>
              </a:tr>
              <a:tr h="219239">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90371092"/>
                  </a:ext>
                </a:extLst>
              </a:tr>
              <a:tr h="219239">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51526994"/>
                  </a:ext>
                </a:extLst>
              </a:tr>
              <a:tr h="219239">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67081847"/>
                  </a:ext>
                </a:extLst>
              </a:tr>
              <a:tr h="219239">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$18.71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69047221"/>
                  </a:ext>
                </a:extLst>
              </a:tr>
              <a:tr h="219239">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51888253"/>
                  </a:ext>
                </a:extLst>
              </a:tr>
              <a:tr h="219239">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02346963"/>
                  </a:ext>
                </a:extLst>
              </a:tr>
              <a:tr h="219239">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30742014"/>
                  </a:ext>
                </a:extLst>
              </a:tr>
              <a:tr h="219239">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09436942"/>
                  </a:ext>
                </a:extLst>
              </a:tr>
              <a:tr h="219239">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82590172"/>
                  </a:ext>
                </a:extLst>
              </a:tr>
              <a:tr h="219239">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93209108"/>
                  </a:ext>
                </a:extLst>
              </a:tr>
              <a:tr h="219239">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74615207"/>
                  </a:ext>
                </a:extLst>
              </a:tr>
              <a:tr h="219239">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30486862"/>
                  </a:ext>
                </a:extLst>
              </a:tr>
              <a:tr h="219239">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48228778"/>
                  </a:ext>
                </a:extLst>
              </a:tr>
              <a:tr h="219239">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77307967"/>
                  </a:ext>
                </a:extLst>
              </a:tr>
              <a:tr h="219239">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18467123"/>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62590E4B-C938-444B-AFA7-955D68FE5921}"/>
              </a:ext>
            </a:extLst>
          </p:cNvPr>
          <p:cNvGraphicFramePr>
            <a:graphicFrameLocks noGrp="1"/>
          </p:cNvGraphicFramePr>
          <p:nvPr>
            <p:extLst>
              <p:ext uri="{D42A27DB-BD31-4B8C-83A1-F6EECF244321}">
                <p14:modId xmlns:p14="http://schemas.microsoft.com/office/powerpoint/2010/main" val="3879811201"/>
              </p:ext>
            </p:extLst>
          </p:nvPr>
        </p:nvGraphicFramePr>
        <p:xfrm>
          <a:off x="609600" y="1348380"/>
          <a:ext cx="10972800" cy="4849224"/>
        </p:xfrm>
        <a:graphic>
          <a:graphicData uri="http://schemas.openxmlformats.org/drawingml/2006/table">
            <a:tbl>
              <a:tblPr/>
              <a:tblGrid>
                <a:gridCol w="2396789">
                  <a:extLst>
                    <a:ext uri="{9D8B030D-6E8A-4147-A177-3AD203B41FA5}">
                      <a16:colId xmlns:a16="http://schemas.microsoft.com/office/drawing/2014/main" val="3760868524"/>
                    </a:ext>
                  </a:extLst>
                </a:gridCol>
                <a:gridCol w="2677663">
                  <a:extLst>
                    <a:ext uri="{9D8B030D-6E8A-4147-A177-3AD203B41FA5}">
                      <a16:colId xmlns:a16="http://schemas.microsoft.com/office/drawing/2014/main" val="1474981382"/>
                    </a:ext>
                  </a:extLst>
                </a:gridCol>
                <a:gridCol w="2078465">
                  <a:extLst>
                    <a:ext uri="{9D8B030D-6E8A-4147-A177-3AD203B41FA5}">
                      <a16:colId xmlns:a16="http://schemas.microsoft.com/office/drawing/2014/main" val="4213090360"/>
                    </a:ext>
                  </a:extLst>
                </a:gridCol>
                <a:gridCol w="1928666">
                  <a:extLst>
                    <a:ext uri="{9D8B030D-6E8A-4147-A177-3AD203B41FA5}">
                      <a16:colId xmlns:a16="http://schemas.microsoft.com/office/drawing/2014/main" val="4278026497"/>
                    </a:ext>
                  </a:extLst>
                </a:gridCol>
                <a:gridCol w="1891217">
                  <a:extLst>
                    <a:ext uri="{9D8B030D-6E8A-4147-A177-3AD203B41FA5}">
                      <a16:colId xmlns:a16="http://schemas.microsoft.com/office/drawing/2014/main" val="1069469816"/>
                    </a:ext>
                  </a:extLst>
                </a:gridCol>
              </a:tblGrid>
              <a:tr h="202051">
                <a:tc>
                  <a:txBody>
                    <a:bodyPr/>
                    <a:lstStyle/>
                    <a:p>
                      <a:pPr algn="ctr" fontAlgn="ctr"/>
                      <a:r>
                        <a:rPr lang="en-US" sz="800" b="0" i="0" u="none" strike="noStrike">
                          <a:solidFill>
                            <a:srgbClr val="000000"/>
                          </a:solidFill>
                          <a:effectLst/>
                          <a:latin typeface="Arial" panose="020B0604020202020204" pitchFamily="34" charset="0"/>
                        </a:rPr>
                        <a:t>4/3/2018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5334565"/>
                  </a:ext>
                </a:extLst>
              </a:tr>
              <a:tr h="20205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120120186"/>
                  </a:ext>
                </a:extLst>
              </a:tr>
              <a:tr h="20205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021914485"/>
                  </a:ext>
                </a:extLst>
              </a:tr>
              <a:tr h="20205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65642310"/>
                  </a:ext>
                </a:extLst>
              </a:tr>
              <a:tr h="202051">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93886493"/>
                  </a:ext>
                </a:extLst>
              </a:tr>
              <a:tr h="202051">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18383540"/>
                  </a:ext>
                </a:extLst>
              </a:tr>
              <a:tr h="202051">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29050836"/>
                  </a:ext>
                </a:extLst>
              </a:tr>
              <a:tr h="202051">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72368099"/>
                  </a:ext>
                </a:extLst>
              </a:tr>
              <a:tr h="202051">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15665811"/>
                  </a:ext>
                </a:extLst>
              </a:tr>
              <a:tr h="202051">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43414396"/>
                  </a:ext>
                </a:extLst>
              </a:tr>
              <a:tr h="202051">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95489409"/>
                  </a:ext>
                </a:extLst>
              </a:tr>
              <a:tr h="202051">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87417684"/>
                  </a:ext>
                </a:extLst>
              </a:tr>
              <a:tr h="202051">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75675916"/>
                  </a:ext>
                </a:extLst>
              </a:tr>
              <a:tr h="202051">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04978313"/>
                  </a:ext>
                </a:extLst>
              </a:tr>
              <a:tr h="202051">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56523549"/>
                  </a:ext>
                </a:extLst>
              </a:tr>
              <a:tr h="20205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785879543"/>
                  </a:ext>
                </a:extLst>
              </a:tr>
              <a:tr h="20205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02106906"/>
                  </a:ext>
                </a:extLst>
              </a:tr>
              <a:tr h="202051">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7057687"/>
                  </a:ext>
                </a:extLst>
              </a:tr>
              <a:tr h="202051">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204905562"/>
                  </a:ext>
                </a:extLst>
              </a:tr>
              <a:tr h="202051">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52473111"/>
                  </a:ext>
                </a:extLst>
              </a:tr>
              <a:tr h="202051">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41891559"/>
                  </a:ext>
                </a:extLst>
              </a:tr>
              <a:tr h="202051">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33728965"/>
                  </a:ext>
                </a:extLst>
              </a:tr>
              <a:tr h="202051">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42730830"/>
                  </a:ext>
                </a:extLst>
              </a:tr>
              <a:tr h="202051">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2981759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C4D75AFC-C2BD-4E60-9B8A-FE8771887DA4}"/>
              </a:ext>
            </a:extLst>
          </p:cNvPr>
          <p:cNvGraphicFramePr>
            <a:graphicFrameLocks noGrp="1"/>
          </p:cNvGraphicFramePr>
          <p:nvPr>
            <p:extLst>
              <p:ext uri="{D42A27DB-BD31-4B8C-83A1-F6EECF244321}">
                <p14:modId xmlns:p14="http://schemas.microsoft.com/office/powerpoint/2010/main" val="379903734"/>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258381962"/>
                    </a:ext>
                  </a:extLst>
                </a:gridCol>
                <a:gridCol w="3386666">
                  <a:extLst>
                    <a:ext uri="{9D8B030D-6E8A-4147-A177-3AD203B41FA5}">
                      <a16:colId xmlns:a16="http://schemas.microsoft.com/office/drawing/2014/main" val="2115929541"/>
                    </a:ext>
                  </a:extLst>
                </a:gridCol>
                <a:gridCol w="3386666">
                  <a:extLst>
                    <a:ext uri="{9D8B030D-6E8A-4147-A177-3AD203B41FA5}">
                      <a16:colId xmlns:a16="http://schemas.microsoft.com/office/drawing/2014/main" val="149053992"/>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4/3/2018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83589713"/>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217982665"/>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57534159"/>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91364313"/>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3494327"/>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8366827"/>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90690024"/>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85423894"/>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34246093"/>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02768983"/>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88210030"/>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82453062"/>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2921780"/>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51415443"/>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59939899"/>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07694068"/>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00206041"/>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159016699"/>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08861763"/>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33292220"/>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56751973"/>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63777722"/>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33037747"/>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74077395"/>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01886569"/>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457867463"/>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42955824"/>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872725028"/>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11054062"/>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10789920" y="91440"/>
            <a:ext cx="914400" cy="274320"/>
          </a:xfrm>
          <a:prstGeom prst="rect">
            <a:avLst/>
          </a:prstGeom>
          <a:noFill/>
        </p:spPr>
        <p:txBody>
          <a:bodyPr wrap="none">
            <a:spAutoFit/>
          </a:bodyPr>
          <a:lstStyle/>
          <a:p>
            <a:r>
              <a:rPr sz="1000" i="1">
                <a:latin typeface="NeueHaasGroteskText Std (Body)"/>
              </a:rPr>
              <a:t>as of 04/03/2018</a:t>
            </a:r>
          </a:p>
        </p:txBody>
      </p:sp>
      <p:graphicFrame>
        <p:nvGraphicFramePr>
          <p:cNvPr id="4" name="Table 3"/>
          <p:cNvGraphicFramePr>
            <a:graphicFrameLocks noGrp="1"/>
          </p:cNvGraphicFramePr>
          <p:nvPr>
            <p:extLst>
              <p:ext uri="{D42A27DB-BD31-4B8C-83A1-F6EECF244321}">
                <p14:modId xmlns:p14="http://schemas.microsoft.com/office/powerpoint/2010/main" val="576685127"/>
              </p:ext>
            </p:extLst>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1/29</a:t>
                      </a:r>
                    </a:p>
                  </a:txBody>
                  <a:tcPr>
                    <a:solidFill>
                      <a:schemeClr val="accent2"/>
                    </a:solidFill>
                  </a:tcPr>
                </a:tc>
                <a:tc>
                  <a:txBody>
                    <a:bodyPr/>
                    <a:lstStyle/>
                    <a:p>
                      <a:pPr algn="ctr"/>
                      <a:r>
                        <a:rPr sz="1100">
                          <a:solidFill>
                            <a:srgbClr val="000000"/>
                          </a:solidFill>
                          <a:latin typeface="NeueHaasGroteskText Std (Body)"/>
                        </a:rPr>
                        <a:t>2/05</a:t>
                      </a:r>
                    </a:p>
                  </a:txBody>
                  <a:tcPr>
                    <a:solidFill>
                      <a:schemeClr val="accent2"/>
                    </a:solidFill>
                  </a:tcPr>
                </a:tc>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dirty="0">
                          <a:solidFill>
                            <a:srgbClr val="000000"/>
                          </a:solidFill>
                          <a:latin typeface="NeueHaasGroteskText Std (Body)"/>
                        </a:rPr>
                        <a:t>3/12</a:t>
                      </a:r>
                    </a:p>
                  </a:txBody>
                  <a:tcPr>
                    <a:solidFill>
                      <a:schemeClr val="accent2"/>
                    </a:solidFill>
                  </a:tcPr>
                </a:tc>
                <a:tc>
                  <a:txBody>
                    <a:bodyPr/>
                    <a:lstStyle/>
                    <a:p>
                      <a:pPr algn="ctr"/>
                      <a:r>
                        <a:rPr sz="1100" dirty="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dirty="0">
                          <a:solidFill>
                            <a:srgbClr val="000000"/>
                          </a:solidFill>
                          <a:latin typeface="NeueHaasGroteskText Std (Body)"/>
                        </a:rPr>
                        <a:t>4/09</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gridCol w="192024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Jan</a:t>
                      </a:r>
                    </a:p>
                  </a:txBody>
                  <a:tcPr>
                    <a:solidFill>
                      <a:srgbClr val="F9B295"/>
                    </a:solidFill>
                  </a:tcPr>
                </a:tc>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dirty="0">
                          <a:solidFill>
                            <a:srgbClr val="000000"/>
                          </a:solidFill>
                          <a:latin typeface="NeueHaasGroteskText Std (Body)"/>
                        </a:rPr>
                        <a:t>Mar</a:t>
                      </a:r>
                    </a:p>
                  </a:txBody>
                  <a:tcPr>
                    <a:solidFill>
                      <a:srgbClr val="F9B295"/>
                    </a:solidFill>
                  </a:tcPr>
                </a:tc>
                <a:tc>
                  <a:txBody>
                    <a:bodyPr/>
                    <a:lstStyle/>
                    <a:p>
                      <a:pPr algn="ctr"/>
                      <a:r>
                        <a:rPr sz="1100" b="1" i="1" dirty="0">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Down Arrow Callout 6"/>
          <p:cNvSpPr/>
          <p:nvPr/>
        </p:nvSpPr>
        <p:spPr>
          <a:xfrm>
            <a:off x="9606686"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04/03</a:t>
            </a:r>
          </a:p>
        </p:txBody>
      </p:sp>
      <p:sp>
        <p:nvSpPr>
          <p:cNvPr id="11" name="Rounded Rectangle 39">
            <a:extLst>
              <a:ext uri="{FF2B5EF4-FFF2-40B4-BE49-F238E27FC236}">
                <a16:creationId xmlns:a16="http://schemas.microsoft.com/office/drawing/2014/main" id="{326CDABC-B9CA-4DA7-BF5C-F0C08038E599}"/>
              </a:ext>
            </a:extLst>
          </p:cNvPr>
          <p:cNvSpPr/>
          <p:nvPr/>
        </p:nvSpPr>
        <p:spPr>
          <a:xfrm>
            <a:off x="1113476" y="5193621"/>
            <a:ext cx="10613699"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LG G6, V20, V30 and V30+ </a:t>
            </a:r>
          </a:p>
          <a:p>
            <a:pPr algn="ctr">
              <a:defRPr/>
            </a:pPr>
            <a:r>
              <a:rPr kumimoji="0" lang="en-US" sz="900" b="1" i="0" u="none" strike="noStrike" kern="0" cap="none" spc="0" normalizeH="0" baseline="0" noProof="0" dirty="0">
                <a:ln>
                  <a:noFill/>
                </a:ln>
                <a:solidFill>
                  <a:srgbClr val="7030A0"/>
                </a:solidFill>
                <a:effectLst/>
                <a:uLnTx/>
                <a:uFillTx/>
              </a:rPr>
              <a:t>(11/17…)</a:t>
            </a:r>
          </a:p>
        </p:txBody>
      </p:sp>
      <p:sp>
        <p:nvSpPr>
          <p:cNvPr id="12" name="Rounded Rectangle 32">
            <a:extLst>
              <a:ext uri="{FF2B5EF4-FFF2-40B4-BE49-F238E27FC236}">
                <a16:creationId xmlns:a16="http://schemas.microsoft.com/office/drawing/2014/main" id="{37A75097-06FD-458B-B0E8-77D05A12DB65}"/>
              </a:ext>
            </a:extLst>
          </p:cNvPr>
          <p:cNvSpPr/>
          <p:nvPr/>
        </p:nvSpPr>
        <p:spPr>
          <a:xfrm>
            <a:off x="1124905" y="3127710"/>
            <a:ext cx="8838397" cy="301289"/>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iPhone 8, 64 GB</a:t>
            </a:r>
          </a:p>
          <a:p>
            <a:pPr algn="ctr">
              <a:defRPr/>
            </a:pPr>
            <a:r>
              <a:rPr lang="en-US" sz="1000" b="1" dirty="0">
                <a:solidFill>
                  <a:srgbClr val="0070C0"/>
                </a:solidFill>
              </a:rPr>
              <a:t>(12/18-4/03)</a:t>
            </a:r>
            <a:endParaRPr lang="en-US" sz="1000" b="1" kern="0" dirty="0">
              <a:solidFill>
                <a:srgbClr val="0070C0"/>
              </a:solidFill>
            </a:endParaRPr>
          </a:p>
        </p:txBody>
      </p:sp>
      <p:sp>
        <p:nvSpPr>
          <p:cNvPr id="13" name="Rounded Rectangle 32">
            <a:extLst>
              <a:ext uri="{FF2B5EF4-FFF2-40B4-BE49-F238E27FC236}">
                <a16:creationId xmlns:a16="http://schemas.microsoft.com/office/drawing/2014/main" id="{194156CA-CB20-4A74-8958-2D996759CBCA}"/>
              </a:ext>
            </a:extLst>
          </p:cNvPr>
          <p:cNvSpPr/>
          <p:nvPr/>
        </p:nvSpPr>
        <p:spPr>
          <a:xfrm>
            <a:off x="1124893" y="3429000"/>
            <a:ext cx="8838398" cy="301289"/>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LG V30, LG G6</a:t>
            </a:r>
          </a:p>
          <a:p>
            <a:pPr algn="ctr">
              <a:defRPr/>
            </a:pPr>
            <a:r>
              <a:rPr lang="en-US" sz="1000" b="1" dirty="0">
                <a:solidFill>
                  <a:srgbClr val="0070C0"/>
                </a:solidFill>
              </a:rPr>
              <a:t>(12/1-4/03)</a:t>
            </a:r>
          </a:p>
        </p:txBody>
      </p:sp>
      <p:sp>
        <p:nvSpPr>
          <p:cNvPr id="14" name="Rounded Rectangle 39">
            <a:extLst>
              <a:ext uri="{FF2B5EF4-FFF2-40B4-BE49-F238E27FC236}">
                <a16:creationId xmlns:a16="http://schemas.microsoft.com/office/drawing/2014/main" id="{48557EE1-864F-4D9B-9F8F-F7BCD72C37DE}"/>
              </a:ext>
            </a:extLst>
          </p:cNvPr>
          <p:cNvSpPr/>
          <p:nvPr/>
        </p:nvSpPr>
        <p:spPr>
          <a:xfrm>
            <a:off x="1113477" y="5527722"/>
            <a:ext cx="4631559" cy="3308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SS Galaxy S8, S8+, S8 Active and Note8 </a:t>
            </a:r>
            <a:r>
              <a:rPr kumimoji="0" lang="en-US" sz="900" b="1" i="0" u="none" strike="noStrike" kern="0" cap="none" spc="0" normalizeH="0" baseline="0" noProof="0" dirty="0">
                <a:ln>
                  <a:noFill/>
                </a:ln>
                <a:solidFill>
                  <a:srgbClr val="7030A0"/>
                </a:solidFill>
                <a:effectLst/>
                <a:uLnTx/>
                <a:uFillTx/>
              </a:rPr>
              <a:t>(1/12-3/1)</a:t>
            </a:r>
          </a:p>
        </p:txBody>
      </p:sp>
      <p:sp>
        <p:nvSpPr>
          <p:cNvPr id="15" name="Rounded Rectangle 39">
            <a:extLst>
              <a:ext uri="{FF2B5EF4-FFF2-40B4-BE49-F238E27FC236}">
                <a16:creationId xmlns:a16="http://schemas.microsoft.com/office/drawing/2014/main" id="{7F69B238-B07F-4003-9DB8-A979ABDDFBB8}"/>
              </a:ext>
            </a:extLst>
          </p:cNvPr>
          <p:cNvSpPr/>
          <p:nvPr/>
        </p:nvSpPr>
        <p:spPr>
          <a:xfrm>
            <a:off x="1113469" y="5848734"/>
            <a:ext cx="10635185" cy="316873"/>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iPhone 8, 8 Plus, X (1/12…)</a:t>
            </a:r>
          </a:p>
        </p:txBody>
      </p:sp>
      <p:sp>
        <p:nvSpPr>
          <p:cNvPr id="16" name="Rounded Rectangle 32">
            <a:extLst>
              <a:ext uri="{FF2B5EF4-FFF2-40B4-BE49-F238E27FC236}">
                <a16:creationId xmlns:a16="http://schemas.microsoft.com/office/drawing/2014/main" id="{9FCE8679-C11D-4D69-B056-943D916DFCC3}"/>
              </a:ext>
            </a:extLst>
          </p:cNvPr>
          <p:cNvSpPr/>
          <p:nvPr/>
        </p:nvSpPr>
        <p:spPr>
          <a:xfrm>
            <a:off x="1124891" y="2560643"/>
            <a:ext cx="7143351" cy="279777"/>
          </a:xfrm>
          <a:prstGeom prst="roundRect">
            <a:avLst>
              <a:gd name="adj" fmla="val 8356"/>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defRPr/>
            </a:pPr>
            <a:r>
              <a:rPr lang="en-US" sz="1050" b="1" dirty="0">
                <a:solidFill>
                  <a:srgbClr val="0070C0"/>
                </a:solidFill>
              </a:rPr>
              <a:t>BOGOF</a:t>
            </a:r>
            <a:r>
              <a:rPr lang="en-US" sz="1000" b="1" dirty="0">
                <a:solidFill>
                  <a:srgbClr val="0070C0"/>
                </a:solidFill>
              </a:rPr>
              <a:t> SS Galaxy S8, S8+, S8 Active</a:t>
            </a:r>
            <a:endParaRPr lang="en-US" sz="900" b="1" dirty="0">
              <a:solidFill>
                <a:srgbClr val="0070C0"/>
              </a:solidFill>
            </a:endParaRPr>
          </a:p>
          <a:p>
            <a:pPr lvl="0" algn="ctr">
              <a:defRPr/>
            </a:pPr>
            <a:r>
              <a:rPr lang="en-US" sz="900" b="1" dirty="0">
                <a:solidFill>
                  <a:srgbClr val="0070C0"/>
                </a:solidFill>
              </a:rPr>
              <a:t>(12/18-3/15)</a:t>
            </a:r>
            <a:endParaRPr lang="en-US" sz="900" b="1" kern="0" dirty="0">
              <a:solidFill>
                <a:srgbClr val="0070C0"/>
              </a:solidFill>
            </a:endParaRPr>
          </a:p>
        </p:txBody>
      </p:sp>
      <p:sp>
        <p:nvSpPr>
          <p:cNvPr id="17" name="Rounded Rectangle 32">
            <a:extLst>
              <a:ext uri="{FF2B5EF4-FFF2-40B4-BE49-F238E27FC236}">
                <a16:creationId xmlns:a16="http://schemas.microsoft.com/office/drawing/2014/main" id="{FF563752-E710-49C9-BA28-622653BE051D}"/>
              </a:ext>
            </a:extLst>
          </p:cNvPr>
          <p:cNvSpPr/>
          <p:nvPr/>
        </p:nvSpPr>
        <p:spPr>
          <a:xfrm>
            <a:off x="1143000" y="1631890"/>
            <a:ext cx="253136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C00000"/>
                </a:solidFill>
              </a:rPr>
              <a:t>BOGOF Android phones</a:t>
            </a:r>
          </a:p>
          <a:p>
            <a:pPr algn="ctr">
              <a:defRPr/>
            </a:pPr>
            <a:r>
              <a:rPr lang="en-US" sz="1000" b="1" dirty="0">
                <a:solidFill>
                  <a:srgbClr val="C00000"/>
                </a:solidFill>
              </a:rPr>
              <a:t>(1/24-2/15)</a:t>
            </a:r>
            <a:endParaRPr lang="en-US" sz="1000" b="1" kern="0" dirty="0">
              <a:solidFill>
                <a:srgbClr val="C00000"/>
              </a:solidFill>
            </a:endParaRPr>
          </a:p>
        </p:txBody>
      </p:sp>
      <p:sp>
        <p:nvSpPr>
          <p:cNvPr id="19" name="Rounded Rectangle 32">
            <a:extLst>
              <a:ext uri="{FF2B5EF4-FFF2-40B4-BE49-F238E27FC236}">
                <a16:creationId xmlns:a16="http://schemas.microsoft.com/office/drawing/2014/main" id="{FC2650D0-2601-419B-9B2F-022820F10E63}"/>
              </a:ext>
            </a:extLst>
          </p:cNvPr>
          <p:cNvSpPr/>
          <p:nvPr/>
        </p:nvSpPr>
        <p:spPr>
          <a:xfrm>
            <a:off x="1143000" y="2063538"/>
            <a:ext cx="453736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C00000"/>
                </a:solidFill>
              </a:rPr>
              <a:t>BOGOF iPhone phones</a:t>
            </a:r>
          </a:p>
          <a:p>
            <a:pPr algn="ctr">
              <a:defRPr/>
            </a:pPr>
            <a:r>
              <a:rPr lang="en-US" sz="1000" b="1" dirty="0">
                <a:solidFill>
                  <a:srgbClr val="C00000"/>
                </a:solidFill>
              </a:rPr>
              <a:t>(1/29-3/2)</a:t>
            </a:r>
            <a:endParaRPr lang="en-US" sz="1000" b="1" kern="0" dirty="0">
              <a:solidFill>
                <a:srgbClr val="C00000"/>
              </a:solidFill>
            </a:endParaRPr>
          </a:p>
        </p:txBody>
      </p:sp>
      <p:sp>
        <p:nvSpPr>
          <p:cNvPr id="20" name="Rounded Rectangle 32">
            <a:extLst>
              <a:ext uri="{FF2B5EF4-FFF2-40B4-BE49-F238E27FC236}">
                <a16:creationId xmlns:a16="http://schemas.microsoft.com/office/drawing/2014/main" id="{5935D511-A53B-4DDD-90E3-3E304B4BE6F0}"/>
              </a:ext>
            </a:extLst>
          </p:cNvPr>
          <p:cNvSpPr/>
          <p:nvPr/>
        </p:nvSpPr>
        <p:spPr>
          <a:xfrm>
            <a:off x="3029524" y="2843152"/>
            <a:ext cx="1653697" cy="284557"/>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iPhone X (2/12-2/23)</a:t>
            </a:r>
            <a:endParaRPr lang="en-US" sz="1000" b="1" kern="0" dirty="0">
              <a:solidFill>
                <a:srgbClr val="0070C0"/>
              </a:solidFill>
            </a:endParaRPr>
          </a:p>
        </p:txBody>
      </p:sp>
      <p:sp>
        <p:nvSpPr>
          <p:cNvPr id="21" name="Rounded Rectangle 32">
            <a:extLst>
              <a:ext uri="{FF2B5EF4-FFF2-40B4-BE49-F238E27FC236}">
                <a16:creationId xmlns:a16="http://schemas.microsoft.com/office/drawing/2014/main" id="{7C0DA087-6048-417F-9220-F39332FE5C9F}"/>
              </a:ext>
            </a:extLst>
          </p:cNvPr>
          <p:cNvSpPr/>
          <p:nvPr/>
        </p:nvSpPr>
        <p:spPr>
          <a:xfrm>
            <a:off x="4683221" y="2842751"/>
            <a:ext cx="5280081" cy="301289"/>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ZTE Axon M (2/23-4/03)</a:t>
            </a:r>
            <a:endParaRPr lang="en-US" sz="1000" b="1" kern="0" dirty="0">
              <a:solidFill>
                <a:srgbClr val="0070C0"/>
              </a:solidFill>
            </a:endParaRPr>
          </a:p>
        </p:txBody>
      </p:sp>
      <p:sp>
        <p:nvSpPr>
          <p:cNvPr id="22" name="Rounded Rectangle 32">
            <a:extLst>
              <a:ext uri="{FF2B5EF4-FFF2-40B4-BE49-F238E27FC236}">
                <a16:creationId xmlns:a16="http://schemas.microsoft.com/office/drawing/2014/main" id="{BE7C93C0-C7CB-4BBE-A728-5165D6C38432}"/>
              </a:ext>
            </a:extLst>
          </p:cNvPr>
          <p:cNvSpPr/>
          <p:nvPr/>
        </p:nvSpPr>
        <p:spPr>
          <a:xfrm>
            <a:off x="7398327" y="1476894"/>
            <a:ext cx="4328849"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C00000"/>
                </a:solidFill>
              </a:rPr>
              <a:t>BOGOF SS Galaxy S9 </a:t>
            </a:r>
          </a:p>
          <a:p>
            <a:pPr algn="ctr">
              <a:defRPr/>
            </a:pPr>
            <a:r>
              <a:rPr lang="en-US" sz="1000" b="1" dirty="0">
                <a:solidFill>
                  <a:srgbClr val="C00000"/>
                </a:solidFill>
              </a:rPr>
              <a:t>(3/16….)</a:t>
            </a:r>
            <a:endParaRPr lang="en-US" sz="1000" b="1" kern="0" dirty="0">
              <a:solidFill>
                <a:srgbClr val="C00000"/>
              </a:solidFill>
            </a:endParaRPr>
          </a:p>
        </p:txBody>
      </p:sp>
      <p:sp>
        <p:nvSpPr>
          <p:cNvPr id="23" name="Rounded Rectangle 39">
            <a:extLst>
              <a:ext uri="{FF2B5EF4-FFF2-40B4-BE49-F238E27FC236}">
                <a16:creationId xmlns:a16="http://schemas.microsoft.com/office/drawing/2014/main" id="{FCC928DD-B864-4F0B-B20A-8550BED28A70}"/>
              </a:ext>
            </a:extLst>
          </p:cNvPr>
          <p:cNvSpPr/>
          <p:nvPr/>
        </p:nvSpPr>
        <p:spPr>
          <a:xfrm>
            <a:off x="9800991" y="5519819"/>
            <a:ext cx="1903322" cy="316873"/>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Galaxy S9 (4/02…</a:t>
            </a:r>
            <a:r>
              <a:rPr kumimoji="0" lang="en-US" sz="900" b="1" i="0" u="none" strike="noStrike" kern="0" cap="none" spc="0" normalizeH="0" baseline="0" noProof="0" dirty="0">
                <a:ln>
                  <a:noFill/>
                </a:ln>
                <a:solidFill>
                  <a:srgbClr val="7030A0"/>
                </a:solidFill>
                <a:effectLst/>
                <a:uLnTx/>
                <a:uFillTx/>
              </a:rPr>
              <a:t>)</a:t>
            </a:r>
          </a:p>
        </p:txBody>
      </p:sp>
      <p:sp>
        <p:nvSpPr>
          <p:cNvPr id="6" name="Rectangle 5"/>
          <p:cNvSpPr/>
          <p:nvPr/>
        </p:nvSpPr>
        <p:spPr>
          <a:xfrm>
            <a:off x="994958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Buy one Samsung Galaxy S9 and get a second S9 for </a:t>
                      </a:r>
                      <a:r>
                        <a:rPr sz="900" b="1">
                          <a:solidFill>
                            <a:srgbClr val="00B0F0"/>
                          </a:solidFill>
                          <a:latin typeface="NeueHaasGroteskText Std (Body)"/>
                        </a:rPr>
                        <a:t>free </a:t>
                      </a:r>
                      <a:r>
                        <a:rPr sz="900" b="0">
                          <a:solidFill>
                            <a:srgbClr val="00B0F0"/>
                          </a:solidFill>
                          <a:latin typeface="NeueHaasGroteskText Std (Body)"/>
                        </a:rPr>
                        <a:t>or save on Galaxy S9+ promo credit applied over 24 months, second phone of equal or lesser value)  (03/04/18)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(04/02/18)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04/03/2018</a:t>
            </a:r>
          </a:p>
        </p:txBody>
      </p:sp>
      <p:graphicFrame>
        <p:nvGraphicFramePr>
          <p:cNvPr id="8" name="Table 7"/>
          <p:cNvGraphicFramePr>
            <a:graphicFrameLocks noGrp="1"/>
          </p:cNvGraphicFramePr>
          <p:nvPr/>
        </p:nvGraphicFramePr>
        <p:xfrm>
          <a:off x="594360" y="1280160"/>
          <a:ext cx="10972800" cy="102412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Google Pixel 2 XL or </a:t>
                      </a:r>
                      <a:r>
                        <a:rPr sz="900" b="1">
                          <a:solidFill>
                            <a:srgbClr val="00B0F0"/>
                          </a:solidFill>
                          <a:latin typeface="NeueHaasGroteskText Std (Body)"/>
                        </a:rPr>
                        <a:t>$100 </a:t>
                      </a:r>
                      <a:r>
                        <a:rPr sz="900" b="0">
                          <a:solidFill>
                            <a:srgbClr val="00B0F0"/>
                          </a:solidFill>
                          <a:latin typeface="NeueHaasGroteskText Std (Body)"/>
                        </a:rPr>
                        <a:t>off Google Pixel 2 (promo credit applied over 24 months)  (03/13/18)
</a:t>
                      </a:r>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Live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p>
                  </a:txBody>
                  <a:tcPr>
                    <a:solidFill>
                      <a:schemeClr val="accent2"/>
                    </a:solidFill>
                  </a:tcPr>
                </a:tc>
                <a:tc>
                  <a:txBody>
                    <a:bodyPr/>
                    <a:lstStyle/>
                    <a:p>
                      <a:r>
                        <a:rPr sz="900" b="0">
                          <a:solidFill>
                            <a:srgbClr val="FF0000"/>
                          </a:solidFill>
                          <a:latin typeface="NeueHaasGroteskText Std (Body)"/>
                        </a:rPr>
                        <a:t>Buy a new iPhone 8, iPhone 8 Plus or iPhone X and get 50% off via monthly bill credit when you add a new line or upgrade to an eligible phone (requires eligible plan and DIRECTV, max bill credit of $350) (04/03/18)
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Save </a:t>
                      </a:r>
                      <a:r>
                        <a:rPr sz="900" b="1">
                          <a:solidFill>
                            <a:srgbClr val="000000"/>
                          </a:solidFill>
                          <a:latin typeface="NeueHaasGroteskText Std (Body)"/>
                        </a:rPr>
                        <a:t>$50 </a:t>
                      </a:r>
                      <a:r>
                        <a:rPr sz="900" b="0">
                          <a:solidFill>
                            <a:srgbClr val="000000"/>
                          </a:solidFill>
                          <a:latin typeface="NeueHaasGroteskText Std (Body)"/>
                        </a:rPr>
                        <a:t>off the previous price of </a:t>
                      </a:r>
                      <a:r>
                        <a:rPr sz="900" b="1">
                          <a:solidFill>
                            <a:srgbClr val="000000"/>
                          </a:solidFill>
                          <a:latin typeface="NeueHaasGroteskText Std (Body)"/>
                        </a:rPr>
                        <a:t>$275 </a:t>
                      </a:r>
                      <a:r>
                        <a:rPr sz="900" b="0">
                          <a:solidFill>
                            <a:srgbClr val="000000"/>
                          </a:solidFill>
                          <a:latin typeface="NeueHaasGroteskText Std (Body)"/>
                        </a:rPr>
                        <a:t>when you get a Samsung Galaxy J7 Prime (11/22/17)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a:t>
                      </a:r>
                      <a:r>
                        <a:rPr sz="900" b="0">
                          <a:solidFill>
                            <a:srgbClr val="FF0000"/>
                          </a:solidFill>
                          <a:latin typeface="NeueHaasGroteskText Std (Body)"/>
                        </a:rPr>
                        <a:t>Buy an LG Aristo with the no credit check plan and get </a:t>
                      </a:r>
                      <a:r>
                        <a:rPr sz="900" b="1">
                          <a:solidFill>
                            <a:srgbClr val="FF0000"/>
                          </a:solidFill>
                          <a:latin typeface="NeueHaasGroteskText Std (Body)"/>
                        </a:rPr>
                        <a:t>$90 </a:t>
                      </a:r>
                      <a:r>
                        <a:rPr sz="900" b="0">
                          <a:solidFill>
                            <a:srgbClr val="FF0000"/>
                          </a:solidFill>
                          <a:latin typeface="NeueHaasGroteskText Std (Body)"/>
                        </a:rPr>
                        <a:t>instant savings (in-store or call only) (02/06/18)
</a:t>
                      </a:r>
                      <a:r>
                        <a:rPr sz="900" b="0">
                          <a:solidFill>
                            <a:srgbClr val="000000"/>
                          </a:solidFill>
                          <a:latin typeface="NeueHaasGroteskText Std (Body)"/>
                        </a:rPr>
                        <a:t>Buy a Coolpad Defiant with the no credit check plan and get </a:t>
                      </a:r>
                      <a:r>
                        <a:rPr sz="900" b="1">
                          <a:solidFill>
                            <a:srgbClr val="000000"/>
                          </a:solidFill>
                          <a:latin typeface="NeueHaasGroteskText Std (Body)"/>
                        </a:rPr>
                        <a:t>$60 </a:t>
                      </a:r>
                      <a:r>
                        <a:rPr sz="900" b="0">
                          <a:solidFill>
                            <a:srgbClr val="000000"/>
                          </a:solidFill>
                          <a:latin typeface="NeueHaasGroteskText Std (Body)"/>
                        </a:rPr>
                        <a:t>instant savings (click or call only) (03/30/18)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(02/09/18)
</a:t>
                      </a:r>
                      <a:r>
                        <a:rPr sz="900" b="0">
                          <a:solidFill>
                            <a:srgbClr val="00B0F0"/>
                          </a:solidFill>
                          <a:latin typeface="NeueHaasGroteskText Std (Body)"/>
                        </a:rPr>
                        <a:t>Lease the iPhone X 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bill credit  (01/19/18)
Lease any iPhone 8 64GB </a:t>
                      </a:r>
                      <a:r>
                        <a:rPr sz="900" b="1">
                          <a:solidFill>
                            <a:srgbClr val="00B0F0"/>
                          </a:solidFill>
                          <a:latin typeface="NeueHaasGroteskText Std (Body)"/>
                        </a:rPr>
                        <a:t>$29.17/mo. </a:t>
                      </a:r>
                      <a:r>
                        <a:rPr sz="900" b="0">
                          <a:solidFill>
                            <a:srgbClr val="00B0F0"/>
                          </a:solidFill>
                          <a:latin typeface="NeueHaasGroteskText Std (Body)"/>
                        </a:rPr>
                        <a:t>or iPhone 8 Plus 64 GB </a:t>
                      </a:r>
                      <a:r>
                        <a:rPr sz="900" b="1">
                          <a:solidFill>
                            <a:srgbClr val="00B0F0"/>
                          </a:solidFill>
                          <a:latin typeface="NeueHaasGroteskText Std (Body)"/>
                        </a:rPr>
                        <a:t>$33.34/mo. </a:t>
                      </a:r>
                      <a:r>
                        <a:rPr sz="900" b="0">
                          <a:solidFill>
                            <a:srgbClr val="00B0F0"/>
                          </a:solidFill>
                          <a:latin typeface="NeueHaasGroteskText Std (Body)"/>
                        </a:rPr>
                        <a:t>and get a 2nd iPhone 8 for </a:t>
                      </a:r>
                      <a:r>
                        <a:rPr sz="900" b="1">
                          <a:solidFill>
                            <a:srgbClr val="00B0F0"/>
                          </a:solidFill>
                          <a:latin typeface="NeueHaasGroteskText Std (Body)"/>
                        </a:rPr>
                        <a:t>$0/mo. </a:t>
                      </a:r>
                      <a:r>
                        <a:rPr sz="900" b="0">
                          <a:solidFill>
                            <a:srgbClr val="00B0F0"/>
                          </a:solidFill>
                          <a:latin typeface="NeueHaasGroteskText Std (Body)"/>
                        </a:rPr>
                        <a:t>when adding a line  (01/19/18)
Lease a Samsung Galaxy S9 for </a:t>
                      </a:r>
                      <a:r>
                        <a:rPr sz="900" b="1">
                          <a:solidFill>
                            <a:srgbClr val="00B0F0"/>
                          </a:solidFill>
                          <a:latin typeface="NeueHaasGroteskText Std (Body)"/>
                        </a:rPr>
                        <a:t>$33.00/mo. </a:t>
                      </a:r>
                      <a:r>
                        <a:rPr sz="900" b="0">
                          <a:solidFill>
                            <a:srgbClr val="00B0F0"/>
                          </a:solidFill>
                          <a:latin typeface="NeueHaasGroteskText Std (Body)"/>
                        </a:rPr>
                        <a:t>or Galaxy S9+ for </a:t>
                      </a:r>
                      <a:r>
                        <a:rPr sz="900" b="1">
                          <a:solidFill>
                            <a:srgbClr val="00B0F0"/>
                          </a:solidFill>
                          <a:latin typeface="NeueHaasGroteskText Std (Body)"/>
                        </a:rPr>
                        <a:t>$38.00/mo. </a:t>
                      </a:r>
                      <a:r>
                        <a:rPr sz="900" b="0">
                          <a:solidFill>
                            <a:srgbClr val="00B0F0"/>
                          </a:solidFill>
                          <a:latin typeface="NeueHaasGroteskText Std (Body)"/>
                        </a:rPr>
                        <a:t>with Sprint Flex and get a second S9 for </a:t>
                      </a:r>
                      <a:r>
                        <a:rPr sz="900" b="1">
                          <a:solidFill>
                            <a:srgbClr val="00B0F0"/>
                          </a:solidFill>
                          <a:latin typeface="NeueHaasGroteskText Std (Body)"/>
                        </a:rPr>
                        <a:t>$0/mo. </a:t>
                      </a:r>
                      <a:r>
                        <a:rPr sz="900" b="0">
                          <a:solidFill>
                            <a:srgbClr val="00B0F0"/>
                          </a:solidFill>
                          <a:latin typeface="NeueHaasGroteskText Std (Body)"/>
                        </a:rPr>
                        <a:t>when adding a line  (03/16/18)
</a:t>
                      </a:r>
                      <a:r>
                        <a:rPr sz="900" b="0">
                          <a:solidFill>
                            <a:srgbClr val="000000"/>
                          </a:solidFill>
                          <a:latin typeface="NeueHaasGroteskText Std (Body)"/>
                        </a:rPr>
                        <a:t>Lease any smartphone and get up to 4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when adding a line (09/08/18)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Lease an iPhone 7 (32GB) for </a:t>
                      </a:r>
                      <a:r>
                        <a:rPr sz="900" b="1">
                          <a:solidFill>
                            <a:srgbClr val="000000"/>
                          </a:solidFill>
                          <a:latin typeface="NeueHaasGroteskText Std (Body)"/>
                        </a:rPr>
                        <a:t>$0 </a:t>
                      </a:r>
                      <a:r>
                        <a:rPr sz="900" b="0">
                          <a:solidFill>
                            <a:srgbClr val="000000"/>
                          </a:solidFill>
                          <a:latin typeface="NeueHaasGroteskText Std (Body)"/>
                        </a:rPr>
                        <a:t>down and </a:t>
                      </a:r>
                      <a:r>
                        <a:rPr sz="900" b="1">
                          <a:solidFill>
                            <a:srgbClr val="000000"/>
                          </a:solidFill>
                          <a:latin typeface="NeueHaasGroteskText Std (Body)"/>
                        </a:rPr>
                        <a:t>$22.92/mo. </a:t>
                      </a:r>
                      <a:r>
                        <a:rPr sz="900" b="0">
                          <a:solidFill>
                            <a:srgbClr val="000000"/>
                          </a:solidFill>
                          <a:latin typeface="NeueHaasGroteskText Std (Body)"/>
                        </a:rPr>
                        <a:t>or iPhone 7 Plus (32GB) for </a:t>
                      </a:r>
                      <a:r>
                        <a:rPr sz="900" b="1">
                          <a:solidFill>
                            <a:srgbClr val="000000"/>
                          </a:solidFill>
                          <a:latin typeface="NeueHaasGroteskText Std (Body)"/>
                        </a:rPr>
                        <a:t>$27.92/mo. </a:t>
                      </a:r>
                      <a:r>
                        <a:rPr sz="900" b="0">
                          <a:solidFill>
                            <a:srgbClr val="000000"/>
                          </a:solidFill>
                          <a:latin typeface="NeueHaasGroteskText Std (Body)"/>
                        </a:rPr>
                        <a:t>and get an iPhone 7 (32GB or 256GB) </a:t>
                      </a:r>
                      <a:r>
                        <a:rPr sz="900" b="1">
                          <a:solidFill>
                            <a:srgbClr val="000000"/>
                          </a:solidFill>
                          <a:latin typeface="NeueHaasGroteskText Std (Body)"/>
                        </a:rPr>
                        <a:t>$0/mo. </a:t>
                      </a:r>
                      <a:r>
                        <a:rPr sz="900" b="0">
                          <a:solidFill>
                            <a:srgbClr val="000000"/>
                          </a:solidFill>
                          <a:latin typeface="NeueHaasGroteskText Std (Body)"/>
                        </a:rPr>
                        <a:t>when adding a line on the Unlimited Freedom plans.  (05/12/17)
Get the Moto Z² Force Edition 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select smartphones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1">
                          <a:solidFill>
                            <a:srgbClr val="000000"/>
                          </a:solidFill>
                          <a:latin typeface="NeueHaasGroteskText Std (Body)"/>
                        </a:rPr>
                        <a:t>$125 </a:t>
                      </a:r>
                      <a:r>
                        <a:rPr sz="900" b="0">
                          <a:solidFill>
                            <a:srgbClr val="000000"/>
                          </a:solidFill>
                          <a:latin typeface="NeueHaasGroteskText Std (Body)"/>
                        </a:rPr>
                        <a:t>instant savings on iPhone SE (128GB) with 18 mo. lease and new line of activation. Excludes upgrades. Click or call only. (12/14/17)
</a:t>
                      </a:r>
                      <a:r>
                        <a:rPr sz="900" b="0">
                          <a:solidFill>
                            <a:srgbClr val="00B0F0"/>
                          </a:solidFill>
                          <a:latin typeface="NeueHaasGroteskText Std (Body)"/>
                        </a:rPr>
                        <a:t>Activation fee waived (call in or online only)  (11/26/16)
</a:t>
                      </a:r>
                      <a:r>
                        <a:rPr sz="900" b="0">
                          <a:solidFill>
                            <a:srgbClr val="000000"/>
                          </a:solidFill>
                          <a:latin typeface="NeueHaasGroteskText Std (Body)"/>
                        </a:rPr>
                        <a:t>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iPhone SE 32 GB (01/01/17)
</a:t>
                      </a:r>
                      <a:r>
                        <a:rPr sz="900" b="1">
                          <a:solidFill>
                            <a:srgbClr val="000000"/>
                          </a:solidFill>
                          <a:latin typeface="NeueHaasGroteskText Std (Body)"/>
                        </a:rPr>
                        <a:t>$200 </a:t>
                      </a:r>
                      <a:r>
                        <a:rPr sz="900" b="0">
                          <a:solidFill>
                            <a:srgbClr val="000000"/>
                          </a:solidFill>
                          <a:latin typeface="NeueHaasGroteskText Std (Body)"/>
                        </a:rPr>
                        <a:t>off iPhone 6s 64 GB, iPhone 6s Plus 64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and Galaxy J7 Prime (01/01/17)
</a:t>
                      </a:r>
                      <a:r>
                        <a:rPr sz="900" b="1">
                          <a:solidFill>
                            <a:srgbClr val="000000"/>
                          </a:solidFill>
                          <a:latin typeface="NeueHaasGroteskText Std (Body)"/>
                        </a:rPr>
                        <a:t>$80 </a:t>
                      </a:r>
                      <a:r>
                        <a:rPr sz="900" b="0">
                          <a:solidFill>
                            <a:srgbClr val="000000"/>
                          </a:solidFill>
                          <a:latin typeface="NeueHaasGroteskText Std (Body)"/>
                        </a:rPr>
                        <a:t>off Alcatel Tru, LG Aristo, ZTE Avid Trio, HTC Desire 530, Galaxy J7 Prime and LG Aristo 2 (01/01/17)
</a:t>
                      </a:r>
                      <a:r>
                        <a:rPr sz="900" b="1">
                          <a:solidFill>
                            <a:srgbClr val="000000"/>
                          </a:solidFill>
                          <a:latin typeface="NeueHaasGroteskText Std (Body)"/>
                        </a:rPr>
                        <a:t>$70 </a:t>
                      </a:r>
                      <a:r>
                        <a:rPr sz="900" b="0">
                          <a:solidFill>
                            <a:srgbClr val="000000"/>
                          </a:solidFill>
                          <a:latin typeface="NeueHaasGroteskText Std (Body)"/>
                        </a:rPr>
                        <a:t>off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Coolpad Defiant, ZTE Avid 4, ZTE Blade Z Max (01/01/17)
</a:t>
                      </a:r>
                      <a:r>
                        <a:rPr sz="900" b="1">
                          <a:solidFill>
                            <a:srgbClr val="000000"/>
                          </a:solidFill>
                          <a:latin typeface="NeueHaasGroteskText Std (Body)"/>
                        </a:rPr>
                        <a:t>$50 </a:t>
                      </a:r>
                      <a:r>
                        <a:rPr sz="900" b="0">
                          <a:solidFill>
                            <a:srgbClr val="000000"/>
                          </a:solidFill>
                          <a:latin typeface="NeueHaasGroteskText Std (Body)"/>
                        </a:rPr>
                        <a:t>off LG K20 Plus, Galaxy S8, LG Stylo 2 Plus (01/01/17)
</a:t>
                      </a:r>
                      <a:r>
                        <a:rPr sz="900" b="1">
                          <a:solidFill>
                            <a:srgbClr val="00B0F0"/>
                          </a:solidFill>
                          <a:latin typeface="NeueHaasGroteskText Std (Body)"/>
                        </a:rPr>
                        <a:t>$30 </a:t>
                      </a:r>
                      <a:r>
                        <a:rPr sz="900" b="0">
                          <a:solidFill>
                            <a:srgbClr val="00B0F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Galaxy On5 (01/01/17)
</a:t>
                      </a:r>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a:t>
                      </a:r>
                      <a:r>
                        <a:rPr sz="900" b="1">
                          <a:solidFill>
                            <a:srgbClr val="00B0F0"/>
                          </a:solidFill>
                          <a:latin typeface="NeueHaasGroteskText Std (Body)"/>
                        </a:rPr>
                        <a:t>$150 </a:t>
                      </a:r>
                      <a:r>
                        <a:rPr sz="900" b="0">
                          <a:solidFill>
                            <a:srgbClr val="00B0F0"/>
                          </a:solidFill>
                          <a:latin typeface="NeueHaasGroteskText Std (Body)"/>
                        </a:rPr>
                        <a:t>off eligible iPhone when you switch and get an unlimited plan. Excludes phone numbers currently active on the T-Mobile network.  (02/15/18)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3791</Words>
  <Application>Microsoft Office PowerPoint</Application>
  <PresentationFormat>Widescreen</PresentationFormat>
  <Paragraphs>1147</Paragraphs>
  <Slides>14</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Narrow</vt:lpstr>
      <vt:lpstr>Calibri</vt:lpstr>
      <vt:lpstr>NeueHaasGroteskDisp Std</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2018-04-03T13:32:15Z</dcterms:modified>
</cp:coreProperties>
</file>