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07,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Get </a:t>
                      </a:r>
                      <a:r>
                        <a:rPr sz="900" b="1">
                          <a:solidFill>
                            <a:srgbClr val="000000"/>
                          </a:solidFill>
                          <a:latin typeface="NeueHaasGroteskText Std (Body)"/>
                        </a:rPr>
                        <a:t>$25.00 </a:t>
                      </a:r>
                      <a:r>
                        <a:rPr sz="900" b="0">
                          <a:solidFill>
                            <a:srgbClr val="000000"/>
                          </a:solidFill>
                          <a:latin typeface="NeueHaasGroteskText Std (Body)"/>
                        </a:rPr>
                        <a:t>gift card and waived activation fee with purchase of each GizmoPal 2, GizmoGadget or GizmoTab with 2-yr contract (gift cards are available from: Target, Gap, &amp; Best Buy)  (01/03/18)
</a:t>
                      </a:r>
                      <a:r>
                        <a:rPr sz="900" b="1">
                          <a:solidFill>
                            <a:srgbClr val="000000"/>
                          </a:solidFill>
                          <a:latin typeface="NeueHaasGroteskText Std (Body)"/>
                        </a:rPr>
                        <a:t>$50 </a:t>
                      </a:r>
                      <a:r>
                        <a:rPr sz="900" b="0">
                          <a:solidFill>
                            <a:srgbClr val="000000"/>
                          </a:solidFill>
                          <a:latin typeface="NeueHaasGroteskText Std (Body)"/>
                        </a:rPr>
                        <a:t>off iPad 9.7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04/07/2018</a:t>
            </a:r>
          </a:p>
        </p:txBody>
      </p:sp>
      <p:graphicFrame>
        <p:nvGraphicFramePr>
          <p:cNvPr id="8" name="Table 7"/>
          <p:cNvGraphicFramePr>
            <a:graphicFrameLocks noGrp="1"/>
          </p:cNvGraphicFramePr>
          <p:nvPr/>
        </p:nvGraphicFramePr>
        <p:xfrm>
          <a:off x="594360" y="1280160"/>
          <a:ext cx="10972800" cy="58521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p>
                  </a:txBody>
                  <a:tcPr>
                    <a:solidFill>
                      <a:schemeClr val="accent2"/>
                    </a:solidFill>
                  </a:tcPr>
                </a:tc>
                <a:tc>
                  <a:txBody>
                    <a:bodyPr/>
                    <a:lstStyle/>
                    <a:p>
                      <a:r>
                        <a:rPr sz="900" b="0">
                          <a:solidFill>
                            <a:srgbClr val="000000"/>
                          </a:solidFill>
                          <a:latin typeface="NeueHaasGroteskText Std (Body)"/>
                        </a:rPr>
                        <a:t>AT&amp;T Unlimited Plus: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$35.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$140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Kickback for T-Mobile One: users will get </a:t>
                      </a:r>
                      <a:r>
                        <a:rPr sz="900" b="1">
                          <a:solidFill>
                            <a:srgbClr val="000000"/>
                          </a:solidFill>
                          <a:latin typeface="NeueHaasGroteskText Std (Body)"/>
                        </a:rPr>
                        <a:t>$10 </a:t>
                      </a:r>
                      <a:r>
                        <a:rPr sz="900" b="0">
                          <a:solidFill>
                            <a:srgbClr val="000000"/>
                          </a:solidFill>
                          <a:latin typeface="NeueHaasGroteskText Std (Body)"/>
                        </a:rPr>
                        <a:t>back every month via bill credit if they use less than 2GB data (11/24/17)
Binge On: Users can stream unlimited movies and music without data usag (11/24/17)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(savings on the plan until 3/31/19)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and unlimited plan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Get up to 50% off Google Pixel 2 with trade-in,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$849.99 </a:t>
                      </a:r>
                      <a:r>
                        <a:rPr sz="900" b="0">
                          <a:solidFill>
                            <a:srgbClr val="00B0F0"/>
                          </a:solidFill>
                          <a:latin typeface="NeueHaasGroteskText Std (Body)"/>
                        </a:rPr>
                        <a:t>device payment purchase, less up to </a:t>
                      </a:r>
                      <a:r>
                        <a:rPr sz="900" b="1">
                          <a:solidFill>
                            <a:srgbClr val="00B0F0"/>
                          </a:solidFill>
                          <a:latin typeface="NeueHaasGroteskText Std (Body)"/>
                        </a:rPr>
                        <a:t>$424.99 </a:t>
                      </a:r>
                      <a:r>
                        <a:rPr sz="900" b="0">
                          <a:solidFill>
                            <a:srgbClr val="00B0F0"/>
                          </a:solidFill>
                          <a:latin typeface="NeueHaasGroteskText Std (Body)"/>
                        </a:rPr>
                        <a:t>trade-in credit applied to account over 24 mos., activation between 4/5-5/30, Google offers must be redeemed by 6/30)  (04/05/18)
Get up to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up to </a:t>
                      </a:r>
                      <a:r>
                        <a:rPr sz="900" b="1">
                          <a:solidFill>
                            <a:srgbClr val="00B0F0"/>
                          </a:solidFill>
                          <a:latin typeface="NeueHaasGroteskText Std (Body)"/>
                        </a:rPr>
                        <a:t>$464.99 </a:t>
                      </a:r>
                      <a:r>
                        <a:rPr sz="900" b="0">
                          <a:solidFill>
                            <a:srgbClr val="00B0F0"/>
                          </a:solidFill>
                          <a:latin typeface="NeueHaasGroteskText Std (Body)"/>
                        </a:rPr>
                        <a:t>trade in credit applied over 24 mos.) (04/05/18)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04/07/2018</a:t>
            </a:r>
          </a:p>
        </p:txBody>
      </p:sp>
      <p:graphicFrame>
        <p:nvGraphicFramePr>
          <p:cNvPr id="8" name="Table 7"/>
          <p:cNvGraphicFramePr>
            <a:graphicFrameLocks noGrp="1"/>
          </p:cNvGraphicFramePr>
          <p:nvPr/>
        </p:nvGraphicFramePr>
        <p:xfrm>
          <a:off x="594360" y="1280160"/>
          <a:ext cx="10972800" cy="102412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Special offer for military: Bring your phone and get a </a:t>
                      </a:r>
                      <a:r>
                        <a:rPr sz="900" b="1">
                          <a:solidFill>
                            <a:srgbClr val="000000"/>
                          </a:solidFill>
                          <a:latin typeface="NeueHaasGroteskText Std (Body)"/>
                        </a:rPr>
                        <a:t>$150 </a:t>
                      </a:r>
                      <a:r>
                        <a:rPr sz="900" b="0">
                          <a:solidFill>
                            <a:srgbClr val="000000"/>
                          </a:solidFill>
                          <a:latin typeface="NeueHaasGroteskText Std (Body)"/>
                        </a:rPr>
                        <a:t>Prepaid Mastercard plus </a:t>
                      </a:r>
                      <a:r>
                        <a:rPr sz="900" b="1">
                          <a:solidFill>
                            <a:srgbClr val="000000"/>
                          </a:solidFill>
                          <a:latin typeface="NeueHaasGroteskText Std (Body)"/>
                        </a:rPr>
                        <a:t>$15 </a:t>
                      </a:r>
                      <a:r>
                        <a:rPr sz="900" b="0">
                          <a:solidFill>
                            <a:srgbClr val="000000"/>
                          </a:solidFill>
                          <a:latin typeface="NeueHaasGroteskText Std (Body)"/>
                        </a:rPr>
                        <a:t>off Unlimited (reqs. port in and activation of new line on eligible postpaid plans.)    (11/30/17)
Get </a:t>
                      </a:r>
                      <a:r>
                        <a:rPr sz="900" b="1">
                          <a:solidFill>
                            <a:srgbClr val="000000"/>
                          </a:solidFill>
                          <a:latin typeface="NeueHaasGroteskText Std (Body)"/>
                        </a:rPr>
                        <a:t>$50 </a:t>
                      </a:r>
                      <a:r>
                        <a:rPr sz="900" b="0">
                          <a:solidFill>
                            <a:srgbClr val="000000"/>
                          </a:solidFill>
                          <a:latin typeface="NeueHaasGroteskText Std (Body)"/>
                        </a:rPr>
                        <a:t>credit when porting a number and activating new prepaid line (reqs. new line on a prepaid monthly plan of </a:t>
                      </a:r>
                      <a:r>
                        <a:rPr sz="900" b="1">
                          <a:solidFill>
                            <a:srgbClr val="000000"/>
                          </a:solidFill>
                          <a:latin typeface="NeueHaasGroteskText Std (Body)"/>
                        </a:rPr>
                        <a:t>$50 </a:t>
                      </a:r>
                      <a:r>
                        <a:rPr sz="900" b="0">
                          <a:solidFill>
                            <a:srgbClr val="000000"/>
                          </a:solidFill>
                          <a:latin typeface="NeueHaasGroteskText Std (Body)"/>
                        </a:rPr>
                        <a:t>or more, offer ends 4.17.18)  (02/23/18)
</a:t>
                      </a:r>
                      <a:r>
                        <a:rPr sz="900" b="0">
                          <a:solidFill>
                            <a:srgbClr val="FF0000"/>
                          </a:solidFill>
                          <a:latin typeface="NeueHaasGroteskText Std (Body)"/>
                        </a:rPr>
                        <a:t>Get a </a:t>
                      </a:r>
                      <a:r>
                        <a:rPr sz="900" b="1">
                          <a:solidFill>
                            <a:srgbClr val="FF0000"/>
                          </a:solidFill>
                          <a:latin typeface="NeueHaasGroteskText Std (Body)"/>
                        </a:rPr>
                        <a:t>$150 </a:t>
                      </a:r>
                      <a:r>
                        <a:rPr sz="900" b="0">
                          <a:solidFill>
                            <a:srgbClr val="FF000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$650 </a:t>
                      </a:r>
                      <a:r>
                        <a:rPr sz="900" b="0">
                          <a:solidFill>
                            <a:srgbClr val="000000"/>
                          </a:solidFill>
                          <a:latin typeface="NeueHaasGroteskText Std (Body)"/>
                        </a:rPr>
                        <a:t>per line via Visa prepaid card (less phone trade-in credit) (reqs. online registration and new line of activation)  (06/29/17)
Switch to Sprint and get the LG Tribute Dynasty or the Moto e4 for </a:t>
                      </a:r>
                      <a:r>
                        <a:rPr sz="900" b="1">
                          <a:solidFill>
                            <a:srgbClr val="000000"/>
                          </a:solidFill>
                          <a:latin typeface="NeueHaasGroteskText Std (Body)"/>
                        </a:rPr>
                        <a:t>$0/mo. </a:t>
                      </a:r>
                      <a:r>
                        <a:rPr sz="900" b="0">
                          <a:solidFill>
                            <a:srgbClr val="000000"/>
                          </a:solidFill>
                          <a:latin typeface="NeueHaasGroteskText Std (Body)"/>
                        </a:rPr>
                        <a:t>with Sprint Flex after </a:t>
                      </a:r>
                      <a:r>
                        <a:rPr sz="900" b="1">
                          <a:solidFill>
                            <a:srgbClr val="000000"/>
                          </a:solidFill>
                          <a:latin typeface="NeueHaasGroteskText Std (Body)"/>
                        </a:rPr>
                        <a:t>$6.05 </a:t>
                      </a:r>
                      <a:r>
                        <a:rPr sz="900" b="0">
                          <a:solidFill>
                            <a:srgbClr val="000000"/>
                          </a:solidFill>
                          <a:latin typeface="NeueHaasGroteskText Std (Body)"/>
                        </a:rPr>
                        <a:t>credit (reqs. 18-mo. lease and port in) (04/06/18)
</a:t>
                      </a:r>
                    </a:p>
                  </a:txBody>
                  <a:tcPr>
                    <a:solidFill>
                      <a:schemeClr val="accent2"/>
                    </a:solidFill>
                  </a:tcPr>
                </a:tc>
                <a:tc>
                  <a:txBody>
                    <a:bodyPr/>
                    <a:lstStyle/>
                    <a:p>
                      <a:r>
                        <a:rPr sz="900" b="0">
                          <a:solidFill>
                            <a:srgbClr val="00B0F0"/>
                          </a:solidFill>
                          <a:latin typeface="NeueHaasGroteskText Std (Body)"/>
                        </a:rPr>
                        <a:t>Port-in an existing line and get eligible smartphone for </a:t>
                      </a:r>
                      <a:r>
                        <a:rPr sz="900" b="1">
                          <a:solidFill>
                            <a:srgbClr val="00B0F0"/>
                          </a:solidFill>
                          <a:latin typeface="NeueHaasGroteskText Std (Body)"/>
                        </a:rPr>
                        <a:t>free </a:t>
                      </a:r>
                      <a:r>
                        <a:rPr sz="900" b="0">
                          <a:solidFill>
                            <a:srgbClr val="00B0F0"/>
                          </a:solidFill>
                          <a:latin typeface="NeueHaasGroteskText Std (Body)"/>
                        </a:rPr>
                        <a:t>via instant rebate off regular purchase price. Limit 5. Excludes lines currently active on the T-Mobile network.  (01/19/18)
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a:t>
                      </a:r>
                      <a:r>
                        <a:rPr sz="900" b="1">
                          <a:solidFill>
                            <a:srgbClr val="00B0F0"/>
                          </a:solidFill>
                          <a:latin typeface="NeueHaasGroteskText Std (Body)"/>
                        </a:rPr>
                        <a:t>$150 </a:t>
                      </a:r>
                      <a:r>
                        <a:rPr sz="900" b="0">
                          <a:solidFill>
                            <a:srgbClr val="00B0F0"/>
                          </a:solidFill>
                          <a:latin typeface="NeueHaasGroteskText Std (Body)"/>
                        </a:rPr>
                        <a:t>off eligible iPhone when you switch and get an unlimited plan. Excludes phone numbers currently active on the T-Mobile network.  (02/15/18)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Unlimited Data for </a:t>
                      </a:r>
                      <a:r>
                        <a:rPr sz="900" b="1">
                          <a:solidFill>
                            <a:srgbClr val="00B0F0"/>
                          </a:solidFill>
                          <a:latin typeface="NeueHaasGroteskText Std (Body)"/>
                        </a:rPr>
                        <a:t>$40/mo </a:t>
                      </a:r>
                      <a:r>
                        <a:rPr sz="900" b="0">
                          <a:solidFill>
                            <a:srgbClr val="00B0F0"/>
                          </a:solidFill>
                          <a:latin typeface="NeueHaasGroteskText Std (Body)"/>
                        </a:rPr>
                        <a:t>for one year on Cricket Unlimited 2 Plan when porting a number  (11/26/16)
</a:t>
                      </a:r>
                      <a:r>
                        <a:rPr sz="900" b="0">
                          <a:solidFill>
                            <a:srgbClr val="000000"/>
                          </a:solidFill>
                          <a:latin typeface="NeueHaasGroteskText Std (Body)"/>
                        </a:rPr>
                        <a:t>Get Alcatel Verso </a:t>
                      </a:r>
                      <a:r>
                        <a:rPr sz="900" b="1">
                          <a:solidFill>
                            <a:srgbClr val="000000"/>
                          </a:solidFill>
                          <a:latin typeface="NeueHaasGroteskText Std (Body)"/>
                        </a:rPr>
                        <a:t>free </a:t>
                      </a:r>
                      <a:r>
                        <a:rPr sz="900" b="0">
                          <a:solidFill>
                            <a:srgbClr val="000000"/>
                          </a:solidFill>
                          <a:latin typeface="NeueHaasGroteskText Std (Body)"/>
                        </a:rPr>
                        <a:t>when porting a number (01/22/17)
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$79.99 </a:t>
                      </a:r>
                      <a:r>
                        <a:rPr sz="900" b="0">
                          <a:solidFill>
                            <a:srgbClr val="000000"/>
                          </a:solidFill>
                          <a:latin typeface="NeueHaasGroteskText Std (Body)"/>
                        </a:rPr>
                        <a:t>when porting a number. (01/15/17)
Get HTC Desire 555 for </a:t>
                      </a:r>
                      <a:r>
                        <a:rPr sz="900" b="1">
                          <a:solidFill>
                            <a:srgbClr val="000000"/>
                          </a:solidFill>
                          <a:latin typeface="NeueHaasGroteskText Std (Body)"/>
                        </a:rPr>
                        <a:t>$69.99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ZTE Overture 3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$19.99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Get LG Fortune for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LG Stylo 3 for </a:t>
                      </a:r>
                      <a:r>
                        <a:rPr sz="900" b="1">
                          <a:solidFill>
                            <a:srgbClr val="000000"/>
                          </a:solidFill>
                          <a:latin typeface="NeueHaasGroteskText Std (Body)"/>
                        </a:rPr>
                        <a:t>$79.99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$49.99 </a:t>
                      </a:r>
                      <a:r>
                        <a:rPr sz="900" b="0">
                          <a:solidFill>
                            <a:srgbClr val="000000"/>
                          </a:solidFill>
                          <a:latin typeface="NeueHaasGroteskText Std (Body)"/>
                        </a:rPr>
                        <a:t>when porting a number (07/21/17)
Get ZTE Blade X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F4A80F9C-F2F1-4ACB-BF68-790176209423}"/>
              </a:ext>
            </a:extLst>
          </p:cNvPr>
          <p:cNvGraphicFramePr>
            <a:graphicFrameLocks noGrp="1"/>
          </p:cNvGraphicFramePr>
          <p:nvPr>
            <p:extLst>
              <p:ext uri="{D42A27DB-BD31-4B8C-83A1-F6EECF244321}">
                <p14:modId xmlns:p14="http://schemas.microsoft.com/office/powerpoint/2010/main" val="740880358"/>
              </p:ext>
            </p:extLst>
          </p:nvPr>
        </p:nvGraphicFramePr>
        <p:xfrm>
          <a:off x="609600" y="1378011"/>
          <a:ext cx="10972796" cy="4782655"/>
        </p:xfrm>
        <a:graphic>
          <a:graphicData uri="http://schemas.openxmlformats.org/drawingml/2006/table">
            <a:tbl>
              <a:tblPr/>
              <a:tblGrid>
                <a:gridCol w="2105426">
                  <a:extLst>
                    <a:ext uri="{9D8B030D-6E8A-4147-A177-3AD203B41FA5}">
                      <a16:colId xmlns:a16="http://schemas.microsoft.com/office/drawing/2014/main" val="2324249208"/>
                    </a:ext>
                  </a:extLst>
                </a:gridCol>
                <a:gridCol w="799139">
                  <a:extLst>
                    <a:ext uri="{9D8B030D-6E8A-4147-A177-3AD203B41FA5}">
                      <a16:colId xmlns:a16="http://schemas.microsoft.com/office/drawing/2014/main" val="1154936898"/>
                    </a:ext>
                  </a:extLst>
                </a:gridCol>
                <a:gridCol w="875980">
                  <a:extLst>
                    <a:ext uri="{9D8B030D-6E8A-4147-A177-3AD203B41FA5}">
                      <a16:colId xmlns:a16="http://schemas.microsoft.com/office/drawing/2014/main" val="3178434042"/>
                    </a:ext>
                  </a:extLst>
                </a:gridCol>
                <a:gridCol w="799139">
                  <a:extLst>
                    <a:ext uri="{9D8B030D-6E8A-4147-A177-3AD203B41FA5}">
                      <a16:colId xmlns:a16="http://schemas.microsoft.com/office/drawing/2014/main" val="1353544027"/>
                    </a:ext>
                  </a:extLst>
                </a:gridCol>
                <a:gridCol w="799139">
                  <a:extLst>
                    <a:ext uri="{9D8B030D-6E8A-4147-A177-3AD203B41FA5}">
                      <a16:colId xmlns:a16="http://schemas.microsoft.com/office/drawing/2014/main" val="3763039625"/>
                    </a:ext>
                  </a:extLst>
                </a:gridCol>
                <a:gridCol w="799139">
                  <a:extLst>
                    <a:ext uri="{9D8B030D-6E8A-4147-A177-3AD203B41FA5}">
                      <a16:colId xmlns:a16="http://schemas.microsoft.com/office/drawing/2014/main" val="2509266602"/>
                    </a:ext>
                  </a:extLst>
                </a:gridCol>
                <a:gridCol w="799139">
                  <a:extLst>
                    <a:ext uri="{9D8B030D-6E8A-4147-A177-3AD203B41FA5}">
                      <a16:colId xmlns:a16="http://schemas.microsoft.com/office/drawing/2014/main" val="1894899077"/>
                    </a:ext>
                  </a:extLst>
                </a:gridCol>
                <a:gridCol w="799139">
                  <a:extLst>
                    <a:ext uri="{9D8B030D-6E8A-4147-A177-3AD203B41FA5}">
                      <a16:colId xmlns:a16="http://schemas.microsoft.com/office/drawing/2014/main" val="3186779288"/>
                    </a:ext>
                  </a:extLst>
                </a:gridCol>
                <a:gridCol w="799139">
                  <a:extLst>
                    <a:ext uri="{9D8B030D-6E8A-4147-A177-3AD203B41FA5}">
                      <a16:colId xmlns:a16="http://schemas.microsoft.com/office/drawing/2014/main" val="3948384370"/>
                    </a:ext>
                  </a:extLst>
                </a:gridCol>
                <a:gridCol w="799139">
                  <a:extLst>
                    <a:ext uri="{9D8B030D-6E8A-4147-A177-3AD203B41FA5}">
                      <a16:colId xmlns:a16="http://schemas.microsoft.com/office/drawing/2014/main" val="1992806782"/>
                    </a:ext>
                  </a:extLst>
                </a:gridCol>
                <a:gridCol w="799139">
                  <a:extLst>
                    <a:ext uri="{9D8B030D-6E8A-4147-A177-3AD203B41FA5}">
                      <a16:colId xmlns:a16="http://schemas.microsoft.com/office/drawing/2014/main" val="2694469762"/>
                    </a:ext>
                  </a:extLst>
                </a:gridCol>
                <a:gridCol w="799139">
                  <a:extLst>
                    <a:ext uri="{9D8B030D-6E8A-4147-A177-3AD203B41FA5}">
                      <a16:colId xmlns:a16="http://schemas.microsoft.com/office/drawing/2014/main" val="2650386098"/>
                    </a:ext>
                  </a:extLst>
                </a:gridCol>
              </a:tblGrid>
              <a:tr h="176681">
                <a:tc>
                  <a:txBody>
                    <a:bodyPr/>
                    <a:lstStyle/>
                    <a:p>
                      <a:pPr algn="ctr" fontAlgn="ctr"/>
                      <a:r>
                        <a:rPr lang="en-US" sz="800" b="0" i="0" u="none" strike="noStrike">
                          <a:solidFill>
                            <a:srgbClr val="000000"/>
                          </a:solidFill>
                          <a:effectLst/>
                          <a:latin typeface="Arial" panose="020B0604020202020204" pitchFamily="34" charset="0"/>
                        </a:rPr>
                        <a:t>4/7/2018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94932040"/>
                  </a:ext>
                </a:extLst>
              </a:tr>
              <a:tr h="539857">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408475833"/>
                  </a:ext>
                </a:extLst>
              </a:tr>
              <a:tr h="176681">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454020"/>
                  </a:ext>
                </a:extLst>
              </a:tr>
              <a:tr h="17668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80136311"/>
                  </a:ext>
                </a:extLst>
              </a:tr>
              <a:tr h="176681">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27615634"/>
                  </a:ext>
                </a:extLst>
              </a:tr>
              <a:tr h="176681">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9130280"/>
                  </a:ext>
                </a:extLst>
              </a:tr>
              <a:tr h="17668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37335343"/>
                  </a:ext>
                </a:extLst>
              </a:tr>
              <a:tr h="17668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96457331"/>
                  </a:ext>
                </a:extLst>
              </a:tr>
              <a:tr h="17668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17712026"/>
                  </a:ext>
                </a:extLst>
              </a:tr>
              <a:tr h="17668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08325566"/>
                  </a:ext>
                </a:extLst>
              </a:tr>
              <a:tr h="176681">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15344824"/>
                  </a:ext>
                </a:extLst>
              </a:tr>
              <a:tr h="176681">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80535248"/>
                  </a:ext>
                </a:extLst>
              </a:tr>
              <a:tr h="176681">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98713350"/>
                  </a:ext>
                </a:extLst>
              </a:tr>
              <a:tr h="176681">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74226668"/>
                  </a:ext>
                </a:extLst>
              </a:tr>
              <a:tr h="176681">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9539185"/>
                  </a:ext>
                </a:extLst>
              </a:tr>
              <a:tr h="176681">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96650812"/>
                  </a:ext>
                </a:extLst>
              </a:tr>
              <a:tr h="176681">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7220406"/>
                  </a:ext>
                </a:extLst>
              </a:tr>
              <a:tr h="176681">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1772991"/>
                  </a:ext>
                </a:extLst>
              </a:tr>
              <a:tr h="176681">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56319855"/>
                  </a:ext>
                </a:extLst>
              </a:tr>
              <a:tr h="176681">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40939181"/>
                  </a:ext>
                </a:extLst>
              </a:tr>
              <a:tr h="179135">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79089756"/>
                  </a:ext>
                </a:extLst>
              </a:tr>
              <a:tr h="176681">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020531540"/>
                  </a:ext>
                </a:extLst>
              </a:tr>
              <a:tr h="176681">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83642091"/>
                  </a:ext>
                </a:extLst>
              </a:tr>
              <a:tr h="176681">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62622404"/>
                  </a:ext>
                </a:extLst>
              </a:tr>
              <a:tr h="176681">
                <a:tc>
                  <a:txBody>
                    <a:bodyPr/>
                    <a:lstStyle/>
                    <a:p>
                      <a:pPr algn="ctr" fontAlgn="ctr"/>
                      <a:r>
                        <a:rPr lang="fr-FR" sz="800" b="1" i="0" u="none" strike="noStrike">
                          <a:solidFill>
                            <a:srgbClr val="6D6E71"/>
                          </a:solidFill>
                          <a:effectLst/>
                          <a:latin typeface="Arial" panose="020B0604020202020204" pitchFamily="34" charset="0"/>
                        </a:rPr>
                        <a:t>Moto Force Droid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1164757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9C9075AA-B08A-4A3F-AD3B-95CAB12A2755}"/>
              </a:ext>
            </a:extLst>
          </p:cNvPr>
          <p:cNvGraphicFramePr>
            <a:graphicFrameLocks noGrp="1"/>
          </p:cNvGraphicFramePr>
          <p:nvPr>
            <p:extLst>
              <p:ext uri="{D42A27DB-BD31-4B8C-83A1-F6EECF244321}">
                <p14:modId xmlns:p14="http://schemas.microsoft.com/office/powerpoint/2010/main" val="2153139453"/>
              </p:ext>
            </p:extLst>
          </p:nvPr>
        </p:nvGraphicFramePr>
        <p:xfrm>
          <a:off x="609600" y="1378009"/>
          <a:ext cx="10972802" cy="4801115"/>
        </p:xfrm>
        <a:graphic>
          <a:graphicData uri="http://schemas.openxmlformats.org/drawingml/2006/table">
            <a:tbl>
              <a:tblPr/>
              <a:tblGrid>
                <a:gridCol w="1962498">
                  <a:extLst>
                    <a:ext uri="{9D8B030D-6E8A-4147-A177-3AD203B41FA5}">
                      <a16:colId xmlns:a16="http://schemas.microsoft.com/office/drawing/2014/main" val="1441191790"/>
                    </a:ext>
                  </a:extLst>
                </a:gridCol>
                <a:gridCol w="744890">
                  <a:extLst>
                    <a:ext uri="{9D8B030D-6E8A-4147-A177-3AD203B41FA5}">
                      <a16:colId xmlns:a16="http://schemas.microsoft.com/office/drawing/2014/main" val="1405249619"/>
                    </a:ext>
                  </a:extLst>
                </a:gridCol>
                <a:gridCol w="816514">
                  <a:extLst>
                    <a:ext uri="{9D8B030D-6E8A-4147-A177-3AD203B41FA5}">
                      <a16:colId xmlns:a16="http://schemas.microsoft.com/office/drawing/2014/main" val="3870550221"/>
                    </a:ext>
                  </a:extLst>
                </a:gridCol>
                <a:gridCol w="744890">
                  <a:extLst>
                    <a:ext uri="{9D8B030D-6E8A-4147-A177-3AD203B41FA5}">
                      <a16:colId xmlns:a16="http://schemas.microsoft.com/office/drawing/2014/main" val="4272720153"/>
                    </a:ext>
                  </a:extLst>
                </a:gridCol>
                <a:gridCol w="744890">
                  <a:extLst>
                    <a:ext uri="{9D8B030D-6E8A-4147-A177-3AD203B41FA5}">
                      <a16:colId xmlns:a16="http://schemas.microsoft.com/office/drawing/2014/main" val="260083990"/>
                    </a:ext>
                  </a:extLst>
                </a:gridCol>
                <a:gridCol w="744890">
                  <a:extLst>
                    <a:ext uri="{9D8B030D-6E8A-4147-A177-3AD203B41FA5}">
                      <a16:colId xmlns:a16="http://schemas.microsoft.com/office/drawing/2014/main" val="2171005369"/>
                    </a:ext>
                  </a:extLst>
                </a:gridCol>
                <a:gridCol w="744890">
                  <a:extLst>
                    <a:ext uri="{9D8B030D-6E8A-4147-A177-3AD203B41FA5}">
                      <a16:colId xmlns:a16="http://schemas.microsoft.com/office/drawing/2014/main" val="4142382109"/>
                    </a:ext>
                  </a:extLst>
                </a:gridCol>
                <a:gridCol w="744890">
                  <a:extLst>
                    <a:ext uri="{9D8B030D-6E8A-4147-A177-3AD203B41FA5}">
                      <a16:colId xmlns:a16="http://schemas.microsoft.com/office/drawing/2014/main" val="3998579917"/>
                    </a:ext>
                  </a:extLst>
                </a:gridCol>
                <a:gridCol w="744890">
                  <a:extLst>
                    <a:ext uri="{9D8B030D-6E8A-4147-A177-3AD203B41FA5}">
                      <a16:colId xmlns:a16="http://schemas.microsoft.com/office/drawing/2014/main" val="951820279"/>
                    </a:ext>
                  </a:extLst>
                </a:gridCol>
                <a:gridCol w="744890">
                  <a:extLst>
                    <a:ext uri="{9D8B030D-6E8A-4147-A177-3AD203B41FA5}">
                      <a16:colId xmlns:a16="http://schemas.microsoft.com/office/drawing/2014/main" val="3338530681"/>
                    </a:ext>
                  </a:extLst>
                </a:gridCol>
                <a:gridCol w="744890">
                  <a:extLst>
                    <a:ext uri="{9D8B030D-6E8A-4147-A177-3AD203B41FA5}">
                      <a16:colId xmlns:a16="http://schemas.microsoft.com/office/drawing/2014/main" val="3408577222"/>
                    </a:ext>
                  </a:extLst>
                </a:gridCol>
                <a:gridCol w="744890">
                  <a:extLst>
                    <a:ext uri="{9D8B030D-6E8A-4147-A177-3AD203B41FA5}">
                      <a16:colId xmlns:a16="http://schemas.microsoft.com/office/drawing/2014/main" val="2227761194"/>
                    </a:ext>
                  </a:extLst>
                </a:gridCol>
                <a:gridCol w="744890">
                  <a:extLst>
                    <a:ext uri="{9D8B030D-6E8A-4147-A177-3AD203B41FA5}">
                      <a16:colId xmlns:a16="http://schemas.microsoft.com/office/drawing/2014/main" val="2894232949"/>
                    </a:ext>
                  </a:extLst>
                </a:gridCol>
              </a:tblGrid>
              <a:tr h="192902">
                <a:tc>
                  <a:txBody>
                    <a:bodyPr/>
                    <a:lstStyle/>
                    <a:p>
                      <a:pPr algn="ctr" fontAlgn="ctr"/>
                      <a:r>
                        <a:rPr lang="en-US" sz="800" b="0" i="0" u="none" strike="noStrike">
                          <a:solidFill>
                            <a:srgbClr val="000000"/>
                          </a:solidFill>
                          <a:effectLst/>
                          <a:latin typeface="Arial" panose="020B0604020202020204" pitchFamily="34" charset="0"/>
                        </a:rPr>
                        <a:t>4/7/2018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935421888"/>
                  </a:ext>
                </a:extLst>
              </a:tr>
              <a:tr h="55727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880624710"/>
                  </a:ext>
                </a:extLst>
              </a:tr>
              <a:tr h="192902">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65357738"/>
                  </a:ext>
                </a:extLst>
              </a:tr>
              <a:tr h="192902">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41224526"/>
                  </a:ext>
                </a:extLst>
              </a:tr>
              <a:tr h="192902">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$829.99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077284927"/>
                  </a:ext>
                </a:extLst>
              </a:tr>
              <a:tr h="192902">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28403684"/>
                  </a:ext>
                </a:extLst>
              </a:tr>
              <a:tr h="192902">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$679.99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30206830"/>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85483067"/>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82681378"/>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28513253"/>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66715191"/>
                  </a:ext>
                </a:extLst>
              </a:tr>
              <a:tr h="192902">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94929785"/>
                  </a:ext>
                </a:extLst>
              </a:tr>
              <a:tr h="192902">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87019828"/>
                  </a:ext>
                </a:extLst>
              </a:tr>
              <a:tr h="192902">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39013700"/>
                  </a:ext>
                </a:extLst>
              </a:tr>
              <a:tr h="192902">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$229.99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96886557"/>
                  </a:ext>
                </a:extLst>
              </a:tr>
              <a:tr h="192902">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5667357"/>
                  </a:ext>
                </a:extLst>
              </a:tr>
              <a:tr h="192902">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55876976"/>
                  </a:ext>
                </a:extLst>
              </a:tr>
              <a:tr h="192902">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64176620"/>
                  </a:ext>
                </a:extLst>
              </a:tr>
              <a:tr h="192902">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22221226"/>
                  </a:ext>
                </a:extLst>
              </a:tr>
              <a:tr h="192902">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20120190"/>
                  </a:ext>
                </a:extLst>
              </a:tr>
              <a:tr h="192902">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77162439"/>
                  </a:ext>
                </a:extLst>
              </a:tr>
              <a:tr h="192902">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31720796"/>
                  </a:ext>
                </a:extLst>
              </a:tr>
              <a:tr h="192902">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03511493"/>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4C038291-986F-4279-976B-120B3436DE85}"/>
              </a:ext>
            </a:extLst>
          </p:cNvPr>
          <p:cNvGraphicFramePr>
            <a:graphicFrameLocks noGrp="1"/>
          </p:cNvGraphicFramePr>
          <p:nvPr>
            <p:extLst>
              <p:ext uri="{D42A27DB-BD31-4B8C-83A1-F6EECF244321}">
                <p14:modId xmlns:p14="http://schemas.microsoft.com/office/powerpoint/2010/main" val="1767415371"/>
              </p:ext>
            </p:extLst>
          </p:nvPr>
        </p:nvGraphicFramePr>
        <p:xfrm>
          <a:off x="609600" y="1336490"/>
          <a:ext cx="10972796" cy="4851872"/>
        </p:xfrm>
        <a:graphic>
          <a:graphicData uri="http://schemas.openxmlformats.org/drawingml/2006/table">
            <a:tbl>
              <a:tblPr/>
              <a:tblGrid>
                <a:gridCol w="2105426">
                  <a:extLst>
                    <a:ext uri="{9D8B030D-6E8A-4147-A177-3AD203B41FA5}">
                      <a16:colId xmlns:a16="http://schemas.microsoft.com/office/drawing/2014/main" val="1101623381"/>
                    </a:ext>
                  </a:extLst>
                </a:gridCol>
                <a:gridCol w="799139">
                  <a:extLst>
                    <a:ext uri="{9D8B030D-6E8A-4147-A177-3AD203B41FA5}">
                      <a16:colId xmlns:a16="http://schemas.microsoft.com/office/drawing/2014/main" val="832857407"/>
                    </a:ext>
                  </a:extLst>
                </a:gridCol>
                <a:gridCol w="875980">
                  <a:extLst>
                    <a:ext uri="{9D8B030D-6E8A-4147-A177-3AD203B41FA5}">
                      <a16:colId xmlns:a16="http://schemas.microsoft.com/office/drawing/2014/main" val="2178334899"/>
                    </a:ext>
                  </a:extLst>
                </a:gridCol>
                <a:gridCol w="799139">
                  <a:extLst>
                    <a:ext uri="{9D8B030D-6E8A-4147-A177-3AD203B41FA5}">
                      <a16:colId xmlns:a16="http://schemas.microsoft.com/office/drawing/2014/main" val="2297994132"/>
                    </a:ext>
                  </a:extLst>
                </a:gridCol>
                <a:gridCol w="799139">
                  <a:extLst>
                    <a:ext uri="{9D8B030D-6E8A-4147-A177-3AD203B41FA5}">
                      <a16:colId xmlns:a16="http://schemas.microsoft.com/office/drawing/2014/main" val="3913383139"/>
                    </a:ext>
                  </a:extLst>
                </a:gridCol>
                <a:gridCol w="799139">
                  <a:extLst>
                    <a:ext uri="{9D8B030D-6E8A-4147-A177-3AD203B41FA5}">
                      <a16:colId xmlns:a16="http://schemas.microsoft.com/office/drawing/2014/main" val="3551864187"/>
                    </a:ext>
                  </a:extLst>
                </a:gridCol>
                <a:gridCol w="799139">
                  <a:extLst>
                    <a:ext uri="{9D8B030D-6E8A-4147-A177-3AD203B41FA5}">
                      <a16:colId xmlns:a16="http://schemas.microsoft.com/office/drawing/2014/main" val="1718805691"/>
                    </a:ext>
                  </a:extLst>
                </a:gridCol>
                <a:gridCol w="799139">
                  <a:extLst>
                    <a:ext uri="{9D8B030D-6E8A-4147-A177-3AD203B41FA5}">
                      <a16:colId xmlns:a16="http://schemas.microsoft.com/office/drawing/2014/main" val="2374712960"/>
                    </a:ext>
                  </a:extLst>
                </a:gridCol>
                <a:gridCol w="799139">
                  <a:extLst>
                    <a:ext uri="{9D8B030D-6E8A-4147-A177-3AD203B41FA5}">
                      <a16:colId xmlns:a16="http://schemas.microsoft.com/office/drawing/2014/main" val="1588724801"/>
                    </a:ext>
                  </a:extLst>
                </a:gridCol>
                <a:gridCol w="799139">
                  <a:extLst>
                    <a:ext uri="{9D8B030D-6E8A-4147-A177-3AD203B41FA5}">
                      <a16:colId xmlns:a16="http://schemas.microsoft.com/office/drawing/2014/main" val="3756970071"/>
                    </a:ext>
                  </a:extLst>
                </a:gridCol>
                <a:gridCol w="799139">
                  <a:extLst>
                    <a:ext uri="{9D8B030D-6E8A-4147-A177-3AD203B41FA5}">
                      <a16:colId xmlns:a16="http://schemas.microsoft.com/office/drawing/2014/main" val="3273260016"/>
                    </a:ext>
                  </a:extLst>
                </a:gridCol>
                <a:gridCol w="799139">
                  <a:extLst>
                    <a:ext uri="{9D8B030D-6E8A-4147-A177-3AD203B41FA5}">
                      <a16:colId xmlns:a16="http://schemas.microsoft.com/office/drawing/2014/main" val="2601504369"/>
                    </a:ext>
                  </a:extLst>
                </a:gridCol>
              </a:tblGrid>
              <a:tr h="221098">
                <a:tc>
                  <a:txBody>
                    <a:bodyPr/>
                    <a:lstStyle/>
                    <a:p>
                      <a:pPr algn="ctr" fontAlgn="ctr"/>
                      <a:r>
                        <a:rPr lang="en-US" sz="800" b="0" i="0" u="none" strike="noStrike">
                          <a:solidFill>
                            <a:srgbClr val="000000"/>
                          </a:solidFill>
                          <a:effectLst/>
                          <a:latin typeface="Arial" panose="020B0604020202020204" pitchFamily="34" charset="0"/>
                        </a:rPr>
                        <a:t>4/7/2018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28306469"/>
                  </a:ext>
                </a:extLst>
              </a:tr>
              <a:tr h="42991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4227237269"/>
                  </a:ext>
                </a:extLst>
              </a:tr>
              <a:tr h="221098">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19760183"/>
                  </a:ext>
                </a:extLst>
              </a:tr>
              <a:tr h="221098">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34662924"/>
                  </a:ext>
                </a:extLst>
              </a:tr>
              <a:tr h="221098">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69302773"/>
                  </a:ext>
                </a:extLst>
              </a:tr>
              <a:tr h="221098">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78854378"/>
                  </a:ext>
                </a:extLst>
              </a:tr>
              <a:tr h="221098">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2977870"/>
                  </a:ext>
                </a:extLst>
              </a:tr>
              <a:tr h="221098">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11101141"/>
                  </a:ext>
                </a:extLst>
              </a:tr>
              <a:tr h="221098">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37454244"/>
                  </a:ext>
                </a:extLst>
              </a:tr>
              <a:tr h="221098">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28340361"/>
                  </a:ext>
                </a:extLst>
              </a:tr>
              <a:tr h="221098">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17822983"/>
                  </a:ext>
                </a:extLst>
              </a:tr>
              <a:tr h="221098">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73688997"/>
                  </a:ext>
                </a:extLst>
              </a:tr>
              <a:tr h="221098">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90809929"/>
                  </a:ext>
                </a:extLst>
              </a:tr>
              <a:tr h="221098">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44956302"/>
                  </a:ext>
                </a:extLst>
              </a:tr>
              <a:tr h="221098">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63662440"/>
                  </a:ext>
                </a:extLst>
              </a:tr>
              <a:tr h="221098">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45082352"/>
                  </a:ext>
                </a:extLst>
              </a:tr>
              <a:tr h="221098">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81482929"/>
                  </a:ext>
                </a:extLst>
              </a:tr>
              <a:tr h="221098">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80836471"/>
                  </a:ext>
                </a:extLst>
              </a:tr>
              <a:tr h="221098">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80329912"/>
                  </a:ext>
                </a:extLst>
              </a:tr>
              <a:tr h="221098">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58027938"/>
                  </a:ext>
                </a:extLst>
              </a:tr>
              <a:tr h="221098">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2375377"/>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05D26192-03E1-4773-8C94-3E457C2042CF}"/>
              </a:ext>
            </a:extLst>
          </p:cNvPr>
          <p:cNvGraphicFramePr>
            <a:graphicFrameLocks noGrp="1"/>
          </p:cNvGraphicFramePr>
          <p:nvPr>
            <p:extLst>
              <p:ext uri="{D42A27DB-BD31-4B8C-83A1-F6EECF244321}">
                <p14:modId xmlns:p14="http://schemas.microsoft.com/office/powerpoint/2010/main" val="1209254297"/>
              </p:ext>
            </p:extLst>
          </p:nvPr>
        </p:nvGraphicFramePr>
        <p:xfrm>
          <a:off x="609600" y="1386513"/>
          <a:ext cx="10972800" cy="4774128"/>
        </p:xfrm>
        <a:graphic>
          <a:graphicData uri="http://schemas.openxmlformats.org/drawingml/2006/table">
            <a:tbl>
              <a:tblPr/>
              <a:tblGrid>
                <a:gridCol w="2396789">
                  <a:extLst>
                    <a:ext uri="{9D8B030D-6E8A-4147-A177-3AD203B41FA5}">
                      <a16:colId xmlns:a16="http://schemas.microsoft.com/office/drawing/2014/main" val="1862873679"/>
                    </a:ext>
                  </a:extLst>
                </a:gridCol>
                <a:gridCol w="2677663">
                  <a:extLst>
                    <a:ext uri="{9D8B030D-6E8A-4147-A177-3AD203B41FA5}">
                      <a16:colId xmlns:a16="http://schemas.microsoft.com/office/drawing/2014/main" val="1298311657"/>
                    </a:ext>
                  </a:extLst>
                </a:gridCol>
                <a:gridCol w="2078465">
                  <a:extLst>
                    <a:ext uri="{9D8B030D-6E8A-4147-A177-3AD203B41FA5}">
                      <a16:colId xmlns:a16="http://schemas.microsoft.com/office/drawing/2014/main" val="2152486288"/>
                    </a:ext>
                  </a:extLst>
                </a:gridCol>
                <a:gridCol w="1928666">
                  <a:extLst>
                    <a:ext uri="{9D8B030D-6E8A-4147-A177-3AD203B41FA5}">
                      <a16:colId xmlns:a16="http://schemas.microsoft.com/office/drawing/2014/main" val="1264094644"/>
                    </a:ext>
                  </a:extLst>
                </a:gridCol>
                <a:gridCol w="1891217">
                  <a:extLst>
                    <a:ext uri="{9D8B030D-6E8A-4147-A177-3AD203B41FA5}">
                      <a16:colId xmlns:a16="http://schemas.microsoft.com/office/drawing/2014/main" val="1869421808"/>
                    </a:ext>
                  </a:extLst>
                </a:gridCol>
              </a:tblGrid>
              <a:tr h="198922">
                <a:tc>
                  <a:txBody>
                    <a:bodyPr/>
                    <a:lstStyle/>
                    <a:p>
                      <a:pPr algn="ctr" fontAlgn="ctr"/>
                      <a:r>
                        <a:rPr lang="en-US" sz="800" b="0" i="0" u="none" strike="noStrike">
                          <a:solidFill>
                            <a:srgbClr val="000000"/>
                          </a:solidFill>
                          <a:effectLst/>
                          <a:latin typeface="Arial" panose="020B0604020202020204" pitchFamily="34" charset="0"/>
                        </a:rPr>
                        <a:t>4/7/2018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67487260"/>
                  </a:ext>
                </a:extLst>
              </a:tr>
              <a:tr h="19892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20708024"/>
                  </a:ext>
                </a:extLst>
              </a:tr>
              <a:tr h="198922">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955090549"/>
                  </a:ext>
                </a:extLst>
              </a:tr>
              <a:tr h="198922">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97514627"/>
                  </a:ext>
                </a:extLst>
              </a:tr>
              <a:tr h="198922">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87158330"/>
                  </a:ext>
                </a:extLst>
              </a:tr>
              <a:tr h="198922">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20933771"/>
                  </a:ext>
                </a:extLst>
              </a:tr>
              <a:tr h="198922">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27481859"/>
                  </a:ext>
                </a:extLst>
              </a:tr>
              <a:tr h="19892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39043507"/>
                  </a:ext>
                </a:extLst>
              </a:tr>
              <a:tr h="198922">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1671351"/>
                  </a:ext>
                </a:extLst>
              </a:tr>
              <a:tr h="198922">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73154271"/>
                  </a:ext>
                </a:extLst>
              </a:tr>
              <a:tr h="19892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67917272"/>
                  </a:ext>
                </a:extLst>
              </a:tr>
              <a:tr h="198922">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32157828"/>
                  </a:ext>
                </a:extLst>
              </a:tr>
              <a:tr h="198922">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98775721"/>
                  </a:ext>
                </a:extLst>
              </a:tr>
              <a:tr h="198922">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22267855"/>
                  </a:ext>
                </a:extLst>
              </a:tr>
              <a:tr h="198922">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38475916"/>
                  </a:ext>
                </a:extLst>
              </a:tr>
              <a:tr h="19892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339607068"/>
                  </a:ext>
                </a:extLst>
              </a:tr>
              <a:tr h="19892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673425751"/>
                  </a:ext>
                </a:extLst>
              </a:tr>
              <a:tr h="198922">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551757"/>
                  </a:ext>
                </a:extLst>
              </a:tr>
              <a:tr h="198922">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44865667"/>
                  </a:ext>
                </a:extLst>
              </a:tr>
              <a:tr h="198922">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04488295"/>
                  </a:ext>
                </a:extLst>
              </a:tr>
              <a:tr h="198922">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35076678"/>
                  </a:ext>
                </a:extLst>
              </a:tr>
              <a:tr h="198922">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43698881"/>
                  </a:ext>
                </a:extLst>
              </a:tr>
              <a:tr h="198922">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64941231"/>
                  </a:ext>
                </a:extLst>
              </a:tr>
              <a:tr h="198922">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11676681"/>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0DB9A8D6-2DC3-443B-B238-5EBB2AA10033}"/>
              </a:ext>
            </a:extLst>
          </p:cNvPr>
          <p:cNvGraphicFramePr>
            <a:graphicFrameLocks noGrp="1"/>
          </p:cNvGraphicFramePr>
          <p:nvPr>
            <p:extLst>
              <p:ext uri="{D42A27DB-BD31-4B8C-83A1-F6EECF244321}">
                <p14:modId xmlns:p14="http://schemas.microsoft.com/office/powerpoint/2010/main" val="742106904"/>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3786499996"/>
                    </a:ext>
                  </a:extLst>
                </a:gridCol>
                <a:gridCol w="3386666">
                  <a:extLst>
                    <a:ext uri="{9D8B030D-6E8A-4147-A177-3AD203B41FA5}">
                      <a16:colId xmlns:a16="http://schemas.microsoft.com/office/drawing/2014/main" val="2561036554"/>
                    </a:ext>
                  </a:extLst>
                </a:gridCol>
                <a:gridCol w="3386666">
                  <a:extLst>
                    <a:ext uri="{9D8B030D-6E8A-4147-A177-3AD203B41FA5}">
                      <a16:colId xmlns:a16="http://schemas.microsoft.com/office/drawing/2014/main" val="2175204228"/>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4/7/2018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044935042"/>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4091683351"/>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20546541"/>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85663660"/>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19386466"/>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27705069"/>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57751696"/>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34208502"/>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98283488"/>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09359771"/>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08314106"/>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03248902"/>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5485726"/>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10072714"/>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65983299"/>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9719565"/>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61411903"/>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44040565"/>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944051659"/>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0274692"/>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46882037"/>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199385349"/>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04801219"/>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292441823"/>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311991935"/>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134505911"/>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76106721"/>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044197125"/>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60985728"/>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04/07/2018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1/29</a:t>
                      </a:r>
                    </a:p>
                  </a:txBody>
                  <a:tcPr>
                    <a:solidFill>
                      <a:schemeClr val="accent2"/>
                    </a:solidFill>
                  </a:tcPr>
                </a:tc>
                <a:tc>
                  <a:txBody>
                    <a:bodyPr/>
                    <a:lstStyle/>
                    <a:p>
                      <a:pPr algn="ctr"/>
                      <a:r>
                        <a:rPr sz="1100">
                          <a:solidFill>
                            <a:srgbClr val="000000"/>
                          </a:solidFill>
                          <a:latin typeface="NeueHaasGroteskText Std (Body)"/>
                        </a:rPr>
                        <a:t>2/05</a:t>
                      </a:r>
                    </a:p>
                  </a:txBody>
                  <a:tcPr>
                    <a:solidFill>
                      <a:schemeClr val="accent2"/>
                    </a:solidFill>
                  </a:tcPr>
                </a:tc>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gridCol w="192024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Jan</a:t>
                      </a:r>
                    </a:p>
                  </a:txBody>
                  <a:tcPr>
                    <a:solidFill>
                      <a:srgbClr val="F9B295"/>
                    </a:solidFill>
                  </a:tcPr>
                </a:tc>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36751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5878027"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3092717"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3092717"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4624638"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9498931" y="4062679"/>
            <a:ext cx="22282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5460231" y="4309567"/>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20" name="Rounded Rectangle 19"/>
          <p:cNvSpPr/>
          <p:nvPr/>
        </p:nvSpPr>
        <p:spPr>
          <a:xfrm>
            <a:off x="4763903" y="4556455"/>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1" name="Rounded Rectangle 20"/>
          <p:cNvSpPr/>
          <p:nvPr/>
        </p:nvSpPr>
        <p:spPr>
          <a:xfrm>
            <a:off x="9498931" y="4803343"/>
            <a:ext cx="22282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22" name="Rounded Rectangle 21"/>
          <p:cNvSpPr/>
          <p:nvPr/>
        </p:nvSpPr>
        <p:spPr>
          <a:xfrm>
            <a:off x="1143000" y="5067604"/>
            <a:ext cx="91915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3" name="Rounded Rectangle 22"/>
          <p:cNvSpPr/>
          <p:nvPr/>
        </p:nvSpPr>
        <p:spPr>
          <a:xfrm>
            <a:off x="1143000" y="506760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4" name="Rounded Rectangle 23"/>
          <p:cNvSpPr/>
          <p:nvPr/>
        </p:nvSpPr>
        <p:spPr>
          <a:xfrm>
            <a:off x="7549214" y="5479084"/>
            <a:ext cx="417796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5" name="Rounded Rectangle 24"/>
          <p:cNvSpPr/>
          <p:nvPr/>
        </p:nvSpPr>
        <p:spPr>
          <a:xfrm>
            <a:off x="1143000" y="589056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a:t>
            </a:r>
          </a:p>
        </p:txBody>
      </p:sp>
      <p:sp>
        <p:nvSpPr>
          <p:cNvPr id="26" name="Rectangle 25"/>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Down Arrow Callout 26"/>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04/07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(03/30/18)
</a:t>
                      </a:r>
                    </a:p>
                  </a:txBody>
                  <a:tcPr>
                    <a:solidFill>
                      <a:schemeClr val="accent2"/>
                    </a:solidFill>
                  </a:tcPr>
                </a:tc>
                <a:tc>
                  <a:txBody>
                    <a:bodyPr/>
                    <a:lstStyle/>
                    <a:p>
                      <a:r>
                        <a:rPr sz="900" b="0">
                          <a:solidFill>
                            <a:srgbClr val="000000"/>
                          </a:solidFill>
                          <a:latin typeface="NeueHaasGroteskText Std (Body)"/>
                        </a:rPr>
                        <a:t>Lease any iPhone 8 64GB </a:t>
                      </a:r>
                      <a:r>
                        <a:rPr sz="900" b="1">
                          <a:solidFill>
                            <a:srgbClr val="000000"/>
                          </a:solidFill>
                          <a:latin typeface="NeueHaasGroteskText Std (Body)"/>
                        </a:rPr>
                        <a:t>$29.17/mo.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Lease a Samsung Galaxy S9 for </a:t>
                      </a:r>
                      <a:r>
                        <a:rPr sz="900" b="1">
                          <a:solidFill>
                            <a:srgbClr val="000000"/>
                          </a:solidFill>
                          <a:latin typeface="NeueHaasGroteskText Std (Body)"/>
                        </a:rPr>
                        <a:t>$33.00/mo. </a:t>
                      </a:r>
                      <a:r>
                        <a:rPr sz="900" b="0">
                          <a:solidFill>
                            <a:srgbClr val="000000"/>
                          </a:solidFill>
                          <a:latin typeface="NeueHaasGroteskText Std (Body)"/>
                        </a:rPr>
                        <a:t>or Galaxy S9+ for </a:t>
                      </a:r>
                      <a:r>
                        <a:rPr sz="900" b="1">
                          <a:solidFill>
                            <a:srgbClr val="000000"/>
                          </a:solidFill>
                          <a:latin typeface="NeueHaasGroteskText Std (Body)"/>
                        </a:rPr>
                        <a:t>$38.00/mo. </a:t>
                      </a:r>
                      <a:r>
                        <a:rPr sz="900" b="0">
                          <a:solidFill>
                            <a:srgbClr val="000000"/>
                          </a:solidFill>
                          <a:latin typeface="NeueHaasGroteskText Std (Body)"/>
                        </a:rPr>
                        <a:t>with Sprint Flex and get a second S9 for </a:t>
                      </a:r>
                      <a:r>
                        <a:rPr sz="900" b="1">
                          <a:solidFill>
                            <a:srgbClr val="000000"/>
                          </a:solidFill>
                          <a:latin typeface="NeueHaasGroteskText Std (Body)"/>
                        </a:rPr>
                        <a:t>$0/mo. </a:t>
                      </a:r>
                      <a:r>
                        <a:rPr sz="900" b="0">
                          <a:solidFill>
                            <a:srgbClr val="000000"/>
                          </a:solidFill>
                          <a:latin typeface="NeueHaasGroteskText Std (Body)"/>
                        </a:rPr>
                        <a:t>when adding a line  (03/16/18)
Lease an iPhone 7 (32GB) for </a:t>
                      </a:r>
                      <a:r>
                        <a:rPr sz="900" b="1">
                          <a:solidFill>
                            <a:srgbClr val="000000"/>
                          </a:solidFill>
                          <a:latin typeface="NeueHaasGroteskText Std (Body)"/>
                        </a:rPr>
                        <a:t>$0 </a:t>
                      </a:r>
                      <a:r>
                        <a:rPr sz="900" b="0">
                          <a:solidFill>
                            <a:srgbClr val="000000"/>
                          </a:solidFill>
                          <a:latin typeface="NeueHaasGroteskText Std (Body)"/>
                        </a:rPr>
                        <a:t>down and </a:t>
                      </a:r>
                      <a:r>
                        <a:rPr sz="900" b="1">
                          <a:solidFill>
                            <a:srgbClr val="000000"/>
                          </a:solidFill>
                          <a:latin typeface="NeueHaasGroteskText Std (Body)"/>
                        </a:rPr>
                        <a:t>$22.92/mo. </a:t>
                      </a:r>
                      <a:r>
                        <a:rPr sz="900" b="0">
                          <a:solidFill>
                            <a:srgbClr val="000000"/>
                          </a:solidFill>
                          <a:latin typeface="NeueHaasGroteskText Std (Body)"/>
                        </a:rPr>
                        <a:t>or iPhone 7 Plus (32GB) for </a:t>
                      </a:r>
                      <a:r>
                        <a:rPr sz="900" b="1">
                          <a:solidFill>
                            <a:srgbClr val="000000"/>
                          </a:solidFill>
                          <a:latin typeface="NeueHaasGroteskText Std (Body)"/>
                        </a:rPr>
                        <a:t>$27.92/mo. </a:t>
                      </a:r>
                      <a:r>
                        <a:rPr sz="900" b="0">
                          <a:solidFill>
                            <a:srgbClr val="000000"/>
                          </a:solidFill>
                          <a:latin typeface="NeueHaasGroteskText Std (Body)"/>
                        </a:rPr>
                        <a:t>and get an iPhone 7 (32GB or 256GB) </a:t>
                      </a:r>
                      <a:r>
                        <a:rPr sz="900" b="1">
                          <a:solidFill>
                            <a:srgbClr val="000000"/>
                          </a:solidFill>
                          <a:latin typeface="NeueHaasGroteskText Std (Body)"/>
                        </a:rPr>
                        <a:t>$0/mo. </a:t>
                      </a:r>
                      <a:r>
                        <a:rPr sz="900" b="0">
                          <a:solidFill>
                            <a:srgbClr val="000000"/>
                          </a:solidFill>
                          <a:latin typeface="NeueHaasGroteskText Std (Body)"/>
                        </a:rPr>
                        <a:t>when adding a line on the Unlimited Freedom plans.  (05/12/17)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04/07/2018</a:t>
            </a:r>
          </a:p>
        </p:txBody>
      </p:sp>
      <p:graphicFrame>
        <p:nvGraphicFramePr>
          <p:cNvPr id="8" name="Table 7"/>
          <p:cNvGraphicFramePr>
            <a:graphicFrameLocks noGrp="1"/>
          </p:cNvGraphicFramePr>
          <p:nvPr/>
        </p:nvGraphicFramePr>
        <p:xfrm>
          <a:off x="594360" y="1280160"/>
          <a:ext cx="10972800" cy="7223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a:t>
                      </a:r>
                      <a:r>
                        <a:rPr sz="900" b="0">
                          <a:solidFill>
                            <a:srgbClr val="FF0000"/>
                          </a:solidFill>
                          <a:latin typeface="NeueHaasGroteskText Std (Body)"/>
                        </a:rPr>
                        <a:t>Get ASUS ZenFone V Live </a:t>
                      </a:r>
                      <a:r>
                        <a:rPr sz="900" b="1">
                          <a:solidFill>
                            <a:srgbClr val="FF0000"/>
                          </a:solidFill>
                          <a:latin typeface="NeueHaasGroteskText Std (Body)"/>
                        </a:rPr>
                        <a:t>free </a:t>
                      </a:r>
                      <a:r>
                        <a:rPr sz="900" b="0">
                          <a:solidFill>
                            <a:srgbClr val="FF0000"/>
                          </a:solidFill>
                          <a:latin typeface="NeueHaasGroteskText Std (Body)"/>
                        </a:rPr>
                        <a:t>(promo credit applied over 24 months; reqs. new line of activation)  (03/05/18)
</a:t>
                      </a:r>
                      <a:r>
                        <a:rPr sz="900" b="0">
                          <a:solidFill>
                            <a:srgbClr val="000000"/>
                          </a:solidFill>
                          <a:latin typeface="NeueHaasGroteskText Std (Body)"/>
                        </a:rPr>
                        <a:t>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Save </a:t>
                      </a:r>
                      <a:r>
                        <a:rPr sz="900" b="1">
                          <a:solidFill>
                            <a:srgbClr val="000000"/>
                          </a:solidFill>
                          <a:latin typeface="NeueHaasGroteskText Std (Body)"/>
                        </a:rPr>
                        <a:t>$50 </a:t>
                      </a:r>
                      <a:r>
                        <a:rPr sz="900" b="0">
                          <a:solidFill>
                            <a:srgbClr val="000000"/>
                          </a:solidFill>
                          <a:latin typeface="NeueHaasGroteskText Std (Body)"/>
                        </a:rPr>
                        <a:t>off the previous price of </a:t>
                      </a:r>
                      <a:r>
                        <a:rPr sz="900" b="1">
                          <a:solidFill>
                            <a:srgbClr val="000000"/>
                          </a:solidFill>
                          <a:latin typeface="NeueHaasGroteskText Std (Body)"/>
                        </a:rPr>
                        <a:t>$275 </a:t>
                      </a:r>
                      <a:r>
                        <a:rPr sz="900" b="0">
                          <a:solidFill>
                            <a:srgbClr val="000000"/>
                          </a:solidFill>
                          <a:latin typeface="NeueHaasGroteskText Std (Body)"/>
                        </a:rPr>
                        <a:t>when you get a Samsung Galaxy J7 Prime (11/22/17)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Buy an LG Aristo with the no credit check plan and get </a:t>
                      </a:r>
                      <a:r>
                        <a:rPr sz="900" b="1">
                          <a:solidFill>
                            <a:srgbClr val="000000"/>
                          </a:solidFill>
                          <a:latin typeface="NeueHaasGroteskText Std (Body)"/>
                        </a:rPr>
                        <a:t>$90 </a:t>
                      </a:r>
                      <a:r>
                        <a:rPr sz="900" b="0">
                          <a:solidFill>
                            <a:srgbClr val="000000"/>
                          </a:solidFill>
                          <a:latin typeface="NeueHaasGroteskText Std (Body)"/>
                        </a:rPr>
                        <a:t>instant savings (in-store or call only) (02/06/18)
Buy a Coolpad Defiant with the no credit check plan and get </a:t>
                      </a:r>
                      <a:r>
                        <a:rPr sz="900" b="1">
                          <a:solidFill>
                            <a:srgbClr val="000000"/>
                          </a:solidFill>
                          <a:latin typeface="NeueHaasGroteskText Std (Body)"/>
                        </a:rPr>
                        <a:t>$60 </a:t>
                      </a:r>
                      <a:r>
                        <a:rPr sz="900" b="0">
                          <a:solidFill>
                            <a:srgbClr val="000000"/>
                          </a:solidFill>
                          <a:latin typeface="NeueHaasGroteskText Std (Body)"/>
                        </a:rPr>
                        <a:t>instant savings (click or call only) (03/30/18)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(01/19/18)
</a:t>
                      </a:r>
                      <a:r>
                        <a:rPr sz="900" b="0">
                          <a:solidFill>
                            <a:srgbClr val="FF0000"/>
                          </a:solidFill>
                          <a:latin typeface="NeueHaasGroteskText Std (Body)"/>
                        </a:rPr>
                        <a:t>Get up to 10 Moto e4 leases for </a:t>
                      </a:r>
                      <a:r>
                        <a:rPr sz="900" b="1">
                          <a:solidFill>
                            <a:srgbClr val="FF0000"/>
                          </a:solidFill>
                          <a:latin typeface="NeueHaasGroteskText Std (Body)"/>
                        </a:rPr>
                        <a:t>$0/mo. </a:t>
                      </a:r>
                      <a:r>
                        <a:rPr sz="900" b="0">
                          <a:solidFill>
                            <a:srgbClr val="FF0000"/>
                          </a:solidFill>
                          <a:latin typeface="NeueHaasGroteskText Std (Body)"/>
                        </a:rPr>
                        <a:t>after </a:t>
                      </a:r>
                      <a:r>
                        <a:rPr sz="900" b="1">
                          <a:solidFill>
                            <a:srgbClr val="FF0000"/>
                          </a:solidFill>
                          <a:latin typeface="NeueHaasGroteskText Std (Body)"/>
                        </a:rPr>
                        <a:t>$6.05/mo. </a:t>
                      </a:r>
                      <a:r>
                        <a:rPr sz="900" b="0">
                          <a:solidFill>
                            <a:srgbClr val="FF0000"/>
                          </a:solidFill>
                          <a:latin typeface="NeueHaasGroteskText Std (Body)"/>
                        </a:rPr>
                        <a:t>credit, with new line of service (09/08/17)
</a:t>
                      </a:r>
                      <a:r>
                        <a:rPr sz="900" b="0">
                          <a:solidFill>
                            <a:srgbClr val="000000"/>
                          </a:solidFill>
                          <a:latin typeface="NeueHaasGroteskText Std (Body)"/>
                        </a:rPr>
                        <a:t>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1">
                          <a:solidFill>
                            <a:srgbClr val="000000"/>
                          </a:solidFill>
                          <a:latin typeface="NeueHaasGroteskText Std (Body)"/>
                        </a:rPr>
                        <a:t>$125 </a:t>
                      </a:r>
                      <a:r>
                        <a:rPr sz="900" b="0">
                          <a:solidFill>
                            <a:srgbClr val="000000"/>
                          </a:solidFill>
                          <a:latin typeface="NeueHaasGroteskText Std (Body)"/>
                        </a:rPr>
                        <a:t>instant savings on iPhone SE (128GB) with 18 mo. lease and new line of activation. Excludes upgrades. Click or call only. (12/14/17)
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iPhone SE 32 GB (01/01/17)
</a:t>
                      </a:r>
                      <a:r>
                        <a:rPr sz="900" b="1">
                          <a:solidFill>
                            <a:srgbClr val="000000"/>
                          </a:solidFill>
                          <a:latin typeface="NeueHaasGroteskText Std (Body)"/>
                        </a:rPr>
                        <a:t>$200 </a:t>
                      </a:r>
                      <a:r>
                        <a:rPr sz="900" b="0">
                          <a:solidFill>
                            <a:srgbClr val="000000"/>
                          </a:solidFill>
                          <a:latin typeface="NeueHaasGroteskText Std (Body)"/>
                        </a:rPr>
                        <a:t>off iPhone 6s 64 GB, iPhone 6s Plus 64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and Galaxy J7 Prime (01/01/17)
</a:t>
                      </a:r>
                      <a:r>
                        <a:rPr sz="900" b="1">
                          <a:solidFill>
                            <a:srgbClr val="000000"/>
                          </a:solidFill>
                          <a:latin typeface="NeueHaasGroteskText Std (Body)"/>
                        </a:rPr>
                        <a:t>$80 </a:t>
                      </a:r>
                      <a:r>
                        <a:rPr sz="900" b="0">
                          <a:solidFill>
                            <a:srgbClr val="000000"/>
                          </a:solidFill>
                          <a:latin typeface="NeueHaasGroteskText Std (Body)"/>
                        </a:rPr>
                        <a:t>off Alcatel Tru, LG Aristo, ZTE Avid Trio, HTC Desire 530, Galaxy J7 Prime and LG Aristo 2 (01/01/17)
</a:t>
                      </a:r>
                      <a:r>
                        <a:rPr sz="900" b="1">
                          <a:solidFill>
                            <a:srgbClr val="000000"/>
                          </a:solidFill>
                          <a:latin typeface="NeueHaasGroteskText Std (Body)"/>
                        </a:rPr>
                        <a:t>$70 </a:t>
                      </a:r>
                      <a:r>
                        <a:rPr sz="900" b="0">
                          <a:solidFill>
                            <a:srgbClr val="000000"/>
                          </a:solidFill>
                          <a:latin typeface="NeueHaasGroteskText Std (Body)"/>
                        </a:rPr>
                        <a:t>off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Coolpad Defiant, ZTE Avid 4, ZTE Blade Z Max (01/01/17)
</a:t>
                      </a:r>
                      <a:r>
                        <a:rPr sz="900" b="1">
                          <a:solidFill>
                            <a:srgbClr val="000000"/>
                          </a:solidFill>
                          <a:latin typeface="NeueHaasGroteskText Std (Body)"/>
                        </a:rPr>
                        <a:t>$50 </a:t>
                      </a:r>
                      <a:r>
                        <a:rPr sz="900" b="0">
                          <a:solidFill>
                            <a:srgbClr val="000000"/>
                          </a:solidFill>
                          <a:latin typeface="NeueHaasGroteskText Std (Body)"/>
                        </a:rPr>
                        <a:t>off LG K20 Plus, Galaxy S8, LG Stylo 2 Plus (01/01/17)
</a:t>
                      </a:r>
                      <a:r>
                        <a:rPr sz="900" b="1">
                          <a:solidFill>
                            <a:srgbClr val="00B0F0"/>
                          </a:solidFill>
                          <a:latin typeface="NeueHaasGroteskText Std (Body)"/>
                        </a:rPr>
                        <a:t>$30 </a:t>
                      </a:r>
                      <a:r>
                        <a:rPr sz="900" b="0">
                          <a:solidFill>
                            <a:srgbClr val="00B0F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Galaxy On5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3894</Words>
  <Application>Microsoft Office PowerPoint</Application>
  <PresentationFormat>Widescreen</PresentationFormat>
  <Paragraphs>1146</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2018-04-07T12:49:18Z</dcterms:modified>
</cp:coreProperties>
</file>