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11,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rPr sz="900" b="0">
                          <a:solidFill>
                            <a:srgbClr val="000000"/>
                          </a:solidFill>
                          <a:latin typeface="NeueHaasGroteskText Std (Body)"/>
                        </a:rPr>
                        <a:t> (01/03/18)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9.7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1">
                          <a:solidFill>
                            <a:srgbClr val="000000"/>
                          </a:solidFill>
                          <a:latin typeface="NeueHaasGroteskText Std (Body)"/>
                        </a:rPr>
                        <a:t>$50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a:t>
                      </a:r>
                      <a:r>
                        <a:rPr sz="900" b="0">
                          <a:solidFill>
                            <a:srgbClr val="00B0F0"/>
                          </a:solidFill>
                          <a:latin typeface="NeueHaasGroteskText Std (Body)"/>
                        </a:rPr>
                        <a:t>Fios </a:t>
                      </a:r>
                      <a:r>
                        <a:rPr sz="900" b="0">
                          <a:solidFill>
                            <a:srgbClr val="00B0F0"/>
                          </a:solidFill>
                          <a:latin typeface="NeueHaasGroteskText Std (Body)"/>
                        </a:rPr>
                        <a:t>and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wireless. </a:t>
                      </a:r>
                      <a:r>
                        <a:rPr sz="900" b="0">
                          <a:solidFill>
                            <a:srgbClr val="00B0F0"/>
                          </a:solidFill>
                          <a:latin typeface="NeueHaasGroteskText Std (Body)"/>
                        </a:rPr>
                        <a:t>Available </a:t>
                      </a:r>
                      <a:r>
                        <a:rPr sz="900" b="0">
                          <a:solidFill>
                            <a:srgbClr val="00B0F0"/>
                          </a:solidFill>
                          <a:latin typeface="NeueHaasGroteskText Std (Body)"/>
                        </a:rPr>
                        <a:t>to </a:t>
                      </a:r>
                      <a:r>
                        <a:rPr sz="900" b="0">
                          <a:solidFill>
                            <a:srgbClr val="00B0F0"/>
                          </a:solidFill>
                          <a:latin typeface="NeueHaasGroteskText Std (Body)"/>
                        </a:rPr>
                        <a:t>new </a:t>
                      </a:r>
                      <a:r>
                        <a:rPr sz="900" b="0">
                          <a:solidFill>
                            <a:srgbClr val="00B0F0"/>
                          </a:solidFill>
                          <a:latin typeface="NeueHaasGroteskText Std (Body)"/>
                        </a:rPr>
                        <a:t>wireless </a:t>
                      </a:r>
                      <a:r>
                        <a:rPr sz="900" b="0">
                          <a:solidFill>
                            <a:srgbClr val="00B0F0"/>
                          </a:solidFill>
                          <a:latin typeface="NeueHaasGroteskText Std (Body)"/>
                        </a:rPr>
                        <a:t>customers </a:t>
                      </a:r>
                      <a:r>
                        <a:rPr sz="900" b="0">
                          <a:solidFill>
                            <a:srgbClr val="00B0F0"/>
                          </a:solidFill>
                          <a:latin typeface="NeueHaasGroteskText Std (Body)"/>
                        </a:rPr>
                        <a:t>who </a:t>
                      </a:r>
                      <a:r>
                        <a:rPr sz="900" b="0">
                          <a:solidFill>
                            <a:srgbClr val="00B0F0"/>
                          </a:solidFill>
                          <a:latin typeface="NeueHaasGroteskText Std (Body)"/>
                        </a:rPr>
                        <a:t>subscribe </a:t>
                      </a:r>
                      <a:r>
                        <a:rPr sz="900" b="0">
                          <a:solidFill>
                            <a:srgbClr val="00B0F0"/>
                          </a:solidFill>
                          <a:latin typeface="NeueHaasGroteskText Std (Body)"/>
                        </a:rPr>
                        <a:t>to </a:t>
                      </a:r>
                      <a:r>
                        <a:rPr sz="900" b="0">
                          <a:solidFill>
                            <a:srgbClr val="00B0F0"/>
                          </a:solidFill>
                          <a:latin typeface="NeueHaasGroteskText Std (Body)"/>
                        </a:rPr>
                        <a:t>a </a:t>
                      </a:r>
                      <a:r>
                        <a:rPr sz="900" b="0">
                          <a:solidFill>
                            <a:srgbClr val="00B0F0"/>
                          </a:solidFill>
                          <a:latin typeface="NeueHaasGroteskText Std (Body)"/>
                        </a:rPr>
                        <a:t>qualifying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or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Kickback </a:t>
                      </a:r>
                      <a:r>
                        <a:rPr sz="900" b="0">
                          <a:solidFill>
                            <a:srgbClr val="000000"/>
                          </a:solidFill>
                          <a:latin typeface="NeueHaasGroteskText Std (Body)"/>
                        </a:rPr>
                        <a:t>for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users </a:t>
                      </a:r>
                      <a:r>
                        <a:rPr sz="900" b="0">
                          <a:solidFill>
                            <a:srgbClr val="000000"/>
                          </a:solidFill>
                          <a:latin typeface="NeueHaasGroteskText Std (Body)"/>
                        </a:rPr>
                        <a:t>will </a:t>
                      </a:r>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back </a:t>
                      </a:r>
                      <a:r>
                        <a:rPr sz="900" b="0">
                          <a:solidFill>
                            <a:srgbClr val="000000"/>
                          </a:solidFill>
                          <a:latin typeface="NeueHaasGroteskText Std (Body)"/>
                        </a:rPr>
                        <a:t>every </a:t>
                      </a:r>
                      <a:r>
                        <a:rPr sz="900" b="0">
                          <a:solidFill>
                            <a:srgbClr val="000000"/>
                          </a:solidFill>
                          <a:latin typeface="NeueHaasGroteskText Std (Body)"/>
                        </a:rPr>
                        <a:t>month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if </a:t>
                      </a:r>
                      <a:r>
                        <a:rPr sz="900" b="0">
                          <a:solidFill>
                            <a:srgbClr val="000000"/>
                          </a:solidFill>
                          <a:latin typeface="NeueHaasGroteskText Std (Body)"/>
                        </a:rPr>
                        <a:t>they </a:t>
                      </a:r>
                      <a:r>
                        <a:rPr sz="900" b="0">
                          <a:solidFill>
                            <a:srgbClr val="000000"/>
                          </a:solidFill>
                          <a:latin typeface="NeueHaasGroteskText Std (Body)"/>
                        </a:rPr>
                        <a:t>use </a:t>
                      </a:r>
                      <a:r>
                        <a:rPr sz="900" b="0">
                          <a:solidFill>
                            <a:srgbClr val="000000"/>
                          </a:solidFill>
                          <a:latin typeface="NeueHaasGroteskText Std (Body)"/>
                        </a:rPr>
                        <a:t>less </a:t>
                      </a:r>
                      <a:r>
                        <a:rPr sz="900" b="0">
                          <a:solidFill>
                            <a:srgbClr val="000000"/>
                          </a:solidFill>
                          <a:latin typeface="NeueHaasGroteskText Std (Body)"/>
                        </a:rPr>
                        <a:t>than </a:t>
                      </a:r>
                      <a:r>
                        <a:rPr sz="900" b="0">
                          <a:solidFill>
                            <a:srgbClr val="000000"/>
                          </a:solidFill>
                          <a:latin typeface="NeueHaasGroteskText Std (Body)"/>
                        </a:rPr>
                        <a:t>2GB </a:t>
                      </a:r>
                      <a:r>
                        <a:rPr sz="900" b="0">
                          <a:solidFill>
                            <a:srgbClr val="000000"/>
                          </a:solidFill>
                          <a:latin typeface="NeueHaasGroteskText Std (Body)"/>
                        </a:rPr>
                        <a:t>data (11/24/17)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 (11/24/17)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plan </a:t>
                      </a:r>
                      <a:r>
                        <a:rPr sz="900" b="0">
                          <a:solidFill>
                            <a:srgbClr val="00B0F0"/>
                          </a:solidFill>
                          <a:latin typeface="NeueHaasGroteskText Std (Body)"/>
                        </a:rPr>
                        <a:t>until </a:t>
                      </a:r>
                      <a:r>
                        <a:rPr sz="900" b="0">
                          <a:solidFill>
                            <a:srgbClr val="00B0F0"/>
                          </a:solidFill>
                          <a:latin typeface="NeueHaasGroteskText Std (Body)"/>
                        </a:rPr>
                        <a:t>3/31/19)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plus </a:t>
                      </a:r>
                      <a:r>
                        <a:rPr sz="900" b="0">
                          <a:solidFill>
                            <a:srgbClr val="00B0F0"/>
                          </a:solidFill>
                          <a:latin typeface="NeueHaasGroteskText Std (Body)"/>
                        </a:rPr>
                        <a:t>get </a:t>
                      </a:r>
                      <a:r>
                        <a:rPr sz="900" b="1">
                          <a:solidFill>
                            <a:srgbClr val="00B0F0"/>
                          </a:solidFill>
                          <a:latin typeface="NeueHaasGroteskText Std (Body)"/>
                        </a:rPr>
                        <a:t>free </a:t>
                      </a:r>
                      <a:r>
                        <a:rPr sz="900" b="0">
                          <a:solidFill>
                            <a:srgbClr val="00B0F0"/>
                          </a:solidFill>
                          <a:latin typeface="NeueHaasGroteskText Std (Body)"/>
                        </a:rPr>
                        <a:t>YouTube </a:t>
                      </a:r>
                      <a:r>
                        <a:rPr sz="900" b="0">
                          <a:solidFill>
                            <a:srgbClr val="00B0F0"/>
                          </a:solidFill>
                          <a:latin typeface="NeueHaasGroteskText Std (Body)"/>
                        </a:rPr>
                        <a:t>TV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 </a:t>
                      </a:r>
                      <a:r>
                        <a:rPr sz="900" b="0">
                          <a:solidFill>
                            <a:srgbClr val="00B0F0"/>
                          </a:solidFill>
                          <a:latin typeface="NeueHaasGroteskText Std (Body)"/>
                        </a:rPr>
                        <a:t>months, </a:t>
                      </a:r>
                      <a:r>
                        <a:rPr sz="900" b="0">
                          <a:solidFill>
                            <a:srgbClr val="00B0F0"/>
                          </a:solidFill>
                          <a:latin typeface="NeueHaasGroteskText Std (Body)"/>
                        </a:rPr>
                        <a:t>Google </a:t>
                      </a:r>
                      <a:r>
                        <a:rPr sz="900" b="0">
                          <a:solidFill>
                            <a:srgbClr val="00B0F0"/>
                          </a:solidFill>
                          <a:latin typeface="NeueHaasGroteskText Std (Body)"/>
                        </a:rPr>
                        <a:t>Homecast </a:t>
                      </a:r>
                      <a:r>
                        <a:rPr sz="900" b="0">
                          <a:solidFill>
                            <a:srgbClr val="00B0F0"/>
                          </a:solidFill>
                          <a:latin typeface="NeueHaasGroteskText Std (Body)"/>
                        </a:rPr>
                        <a:t>Mini </a:t>
                      </a:r>
                      <a:r>
                        <a:rPr sz="900" b="0">
                          <a:solidFill>
                            <a:srgbClr val="00B0F0"/>
                          </a:solidFill>
                          <a:latin typeface="NeueHaasGroteskText Std (Body)"/>
                        </a:rPr>
                        <a:t>and </a:t>
                      </a:r>
                      <a:r>
                        <a:rPr sz="900" b="0">
                          <a:solidFill>
                            <a:srgbClr val="00B0F0"/>
                          </a:solidFill>
                          <a:latin typeface="NeueHaasGroteskText Std (Body)"/>
                        </a:rPr>
                        <a:t>Chromecast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$849.99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$424.99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activation </a:t>
                      </a:r>
                      <a:r>
                        <a:rPr sz="900" b="0">
                          <a:solidFill>
                            <a:srgbClr val="00B0F0"/>
                          </a:solidFill>
                          <a:latin typeface="NeueHaasGroteskText Std (Body)"/>
                        </a:rPr>
                        <a:t>between </a:t>
                      </a:r>
                      <a:r>
                        <a:rPr sz="900" b="0">
                          <a:solidFill>
                            <a:srgbClr val="00B0F0"/>
                          </a:solidFill>
                          <a:latin typeface="NeueHaasGroteskText Std (Body)"/>
                        </a:rPr>
                        <a:t>4/5-5/30, </a:t>
                      </a:r>
                      <a:r>
                        <a:rPr sz="900" b="0">
                          <a:solidFill>
                            <a:srgbClr val="00B0F0"/>
                          </a:solidFill>
                          <a:latin typeface="NeueHaasGroteskText Std (Body)"/>
                        </a:rPr>
                        <a:t>Google </a:t>
                      </a:r>
                      <a:r>
                        <a:rPr sz="900" b="0">
                          <a:solidFill>
                            <a:srgbClr val="00B0F0"/>
                          </a:solidFill>
                          <a:latin typeface="NeueHaasGroteskText Std (Body)"/>
                        </a:rPr>
                        <a:t>offers </a:t>
                      </a:r>
                      <a:r>
                        <a:rPr sz="900" b="0">
                          <a:solidFill>
                            <a:srgbClr val="00B0F0"/>
                          </a:solidFill>
                          <a:latin typeface="NeueHaasGroteskText Std (Body)"/>
                        </a:rPr>
                        <a:t>must </a:t>
                      </a:r>
                      <a:r>
                        <a:rPr sz="900" b="0">
                          <a:solidFill>
                            <a:srgbClr val="00B0F0"/>
                          </a:solidFill>
                          <a:latin typeface="NeueHaasGroteskText Std (Body)"/>
                        </a:rPr>
                        <a:t>be </a:t>
                      </a:r>
                      <a:r>
                        <a:rPr sz="900" b="0">
                          <a:solidFill>
                            <a:srgbClr val="00B0F0"/>
                          </a:solidFill>
                          <a:latin typeface="NeueHaasGroteskText Std (Body)"/>
                        </a:rPr>
                        <a:t>redeemed </a:t>
                      </a:r>
                      <a:r>
                        <a:rPr sz="900" b="0">
                          <a:solidFill>
                            <a:srgbClr val="00B0F0"/>
                          </a:solidFill>
                          <a:latin typeface="NeueHaasGroteskText Std (Body)"/>
                        </a:rPr>
                        <a:t>by </a:t>
                      </a:r>
                      <a:r>
                        <a:rPr sz="900" b="0">
                          <a:solidFill>
                            <a:srgbClr val="00B0F0"/>
                          </a:solidFill>
                          <a:latin typeface="NeueHaasGroteskText Std (Body)"/>
                        </a:rPr>
                        <a:t>6/30) </a:t>
                      </a:r>
                      <a:r>
                        <a:rPr sz="900" b="0">
                          <a:solidFill>
                            <a:srgbClr val="00B0F0"/>
                          </a:solidFill>
                          <a:latin typeface="NeueHaasGroteskText Std (Body)"/>
                        </a:rPr>
                        <a:t> (04/05/18)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$929.99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$464.99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$50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activating </a:t>
                      </a:r>
                      <a:r>
                        <a:rPr sz="900" b="0">
                          <a:solidFill>
                            <a:srgbClr val="000000"/>
                          </a:solidFill>
                          <a:latin typeface="NeueHaasGroteskText Std (Body)"/>
                        </a:rPr>
                        <a:t>new </a:t>
                      </a:r>
                      <a:r>
                        <a:rPr sz="900" b="0">
                          <a:solidFill>
                            <a:srgbClr val="000000"/>
                          </a:solidFill>
                          <a:latin typeface="NeueHaasGroteskText Std (Body)"/>
                        </a:rPr>
                        <a:t>prepaid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prepaid </a:t>
                      </a:r>
                      <a:r>
                        <a:rPr sz="900" b="0">
                          <a:solidFill>
                            <a:srgbClr val="000000"/>
                          </a:solidFill>
                          <a:latin typeface="NeueHaasGroteskText Std (Body)"/>
                        </a:rPr>
                        <a:t>monthly </a:t>
                      </a:r>
                      <a:r>
                        <a:rPr sz="900" b="0">
                          <a:solidFill>
                            <a:srgbClr val="000000"/>
                          </a:solidFill>
                          <a:latin typeface="NeueHaasGroteskText Std (Body)"/>
                        </a:rPr>
                        <a:t>plan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or </a:t>
                      </a:r>
                      <a:r>
                        <a:rPr sz="900" b="0">
                          <a:solidFill>
                            <a:srgbClr val="000000"/>
                          </a:solidFill>
                          <a:latin typeface="NeueHaasGroteskText Std (Body)"/>
                        </a:rPr>
                        <a:t>more, </a:t>
                      </a:r>
                      <a:r>
                        <a:rPr sz="900" b="0">
                          <a:solidFill>
                            <a:srgbClr val="000000"/>
                          </a:solidFill>
                          <a:latin typeface="NeueHaasGroteskText Std (Body)"/>
                        </a:rPr>
                        <a:t>offer </a:t>
                      </a:r>
                      <a:r>
                        <a:rPr sz="900" b="0">
                          <a:solidFill>
                            <a:srgbClr val="000000"/>
                          </a:solidFill>
                          <a:latin typeface="NeueHaasGroteskText Std (Body)"/>
                        </a:rPr>
                        <a:t>ends </a:t>
                      </a:r>
                      <a:r>
                        <a:rPr sz="900" b="0">
                          <a:solidFill>
                            <a:srgbClr val="000000"/>
                          </a:solidFill>
                          <a:latin typeface="NeueHaasGroteskText Std (Body)"/>
                        </a:rPr>
                        <a:t>4.17.18) </a:t>
                      </a:r>
                      <a:r>
                        <a:rPr sz="900" b="0">
                          <a:solidFill>
                            <a:srgbClr val="000000"/>
                          </a:solidFill>
                          <a:latin typeface="NeueHaasGroteskText Std (Body)"/>
                        </a:rPr>
                        <a:t> (02/23/18)
</a:t>
                      </a:r>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buy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eligible </a:t>
                      </a:r>
                      <a:r>
                        <a:rPr sz="900" b="0">
                          <a:solidFill>
                            <a:srgbClr val="00B0F0"/>
                          </a:solidFill>
                          <a:latin typeface="NeueHaasGroteskText Std (Body)"/>
                        </a:rPr>
                        <a:t>smartphone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instant </a:t>
                      </a:r>
                      <a:r>
                        <a:rPr sz="900" b="0">
                          <a:solidFill>
                            <a:srgbClr val="00B0F0"/>
                          </a:solidFill>
                          <a:latin typeface="NeueHaasGroteskText Std (Body)"/>
                        </a:rPr>
                        <a:t>rebate </a:t>
                      </a:r>
                      <a:r>
                        <a:rPr sz="900" b="0">
                          <a:solidFill>
                            <a:srgbClr val="00B0F0"/>
                          </a:solidFill>
                          <a:latin typeface="NeueHaasGroteskText Std (Body)"/>
                        </a:rPr>
                        <a:t>off </a:t>
                      </a:r>
                      <a:r>
                        <a:rPr sz="900" b="0">
                          <a:solidFill>
                            <a:srgbClr val="00B0F0"/>
                          </a:solidFill>
                          <a:latin typeface="NeueHaasGroteskText Std (Body)"/>
                        </a:rPr>
                        <a:t>regular </a:t>
                      </a:r>
                      <a:r>
                        <a:rPr sz="900" b="0">
                          <a:solidFill>
                            <a:srgbClr val="00B0F0"/>
                          </a:solidFill>
                          <a:latin typeface="NeueHaasGroteskText Std (Body)"/>
                        </a:rPr>
                        <a:t>purchase </a:t>
                      </a:r>
                      <a:r>
                        <a:rPr sz="900" b="0">
                          <a:solidFill>
                            <a:srgbClr val="00B0F0"/>
                          </a:solidFill>
                          <a:latin typeface="NeueHaasGroteskText Std (Body)"/>
                        </a:rPr>
                        <a:t>price. </a:t>
                      </a:r>
                      <a:r>
                        <a:rPr sz="900" b="0">
                          <a:solidFill>
                            <a:srgbClr val="00B0F0"/>
                          </a:solidFill>
                          <a:latin typeface="NeueHaasGroteskText Std (Body)"/>
                        </a:rPr>
                        <a:t>Limit </a:t>
                      </a:r>
                      <a:r>
                        <a:rPr sz="900" b="0">
                          <a:solidFill>
                            <a:srgbClr val="00B0F0"/>
                          </a:solidFill>
                          <a:latin typeface="NeueHaasGroteskText Std (Body)"/>
                        </a:rPr>
                        <a:t>5. </a:t>
                      </a:r>
                      <a:r>
                        <a:rPr sz="900" b="0">
                          <a:solidFill>
                            <a:srgbClr val="00B0F0"/>
                          </a:solidFill>
                          <a:latin typeface="NeueHaasGroteskText Std (Body)"/>
                        </a:rPr>
                        <a:t>Excludes </a:t>
                      </a:r>
                      <a:r>
                        <a:rPr sz="900" b="0">
                          <a:solidFill>
                            <a:srgbClr val="00B0F0"/>
                          </a:solidFill>
                          <a:latin typeface="NeueHaasGroteskText Std (Body)"/>
                        </a:rPr>
                        <a:t>lines </a:t>
                      </a:r>
                      <a:r>
                        <a:rPr sz="900" b="0">
                          <a:solidFill>
                            <a:srgbClr val="00B0F0"/>
                          </a:solidFill>
                          <a:latin typeface="NeueHaasGroteskText Std (Body)"/>
                        </a:rPr>
                        <a:t>currently </a:t>
                      </a:r>
                      <a:r>
                        <a:rPr sz="900" b="0">
                          <a:solidFill>
                            <a:srgbClr val="00B0F0"/>
                          </a:solidFill>
                          <a:latin typeface="NeueHaasGroteskText Std (Body)"/>
                        </a:rPr>
                        <a:t>active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(01/19/18)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1">
                          <a:solidFill>
                            <a:srgbClr val="00B0F0"/>
                          </a:solidFill>
                          <a:latin typeface="NeueHaasGroteskText Std (Body)"/>
                        </a:rPr>
                        <a:t>$150 </a:t>
                      </a:r>
                      <a:r>
                        <a:rPr sz="900" b="0">
                          <a:solidFill>
                            <a:srgbClr val="00B0F0"/>
                          </a:solidFill>
                          <a:latin typeface="NeueHaasGroteskText Std (Body)"/>
                        </a:rPr>
                        <a:t>off </a:t>
                      </a:r>
                      <a:r>
                        <a:rPr sz="900" b="0">
                          <a:solidFill>
                            <a:srgbClr val="00B0F0"/>
                          </a:solidFill>
                          <a:latin typeface="NeueHaasGroteskText Std (Body)"/>
                        </a:rPr>
                        <a:t>eligible </a:t>
                      </a:r>
                      <a:r>
                        <a:rPr sz="900" b="0">
                          <a:solidFill>
                            <a:srgbClr val="00B0F0"/>
                          </a:solidFill>
                          <a:latin typeface="NeueHaasGroteskText Std (Body)"/>
                        </a:rPr>
                        <a:t>iPhone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Excludes </a:t>
                      </a:r>
                      <a:r>
                        <a:rPr sz="900" b="0">
                          <a:solidFill>
                            <a:srgbClr val="00B0F0"/>
                          </a:solidFill>
                          <a:latin typeface="NeueHaasGroteskText Std (Body)"/>
                        </a:rPr>
                        <a:t>phone </a:t>
                      </a:r>
                      <a:r>
                        <a:rPr sz="900" b="0">
                          <a:solidFill>
                            <a:srgbClr val="00B0F0"/>
                          </a:solidFill>
                          <a:latin typeface="NeueHaasGroteskText Std (Body)"/>
                        </a:rPr>
                        <a:t>numbers </a:t>
                      </a:r>
                      <a:r>
                        <a:rPr sz="900" b="0">
                          <a:solidFill>
                            <a:srgbClr val="00B0F0"/>
                          </a:solidFill>
                          <a:latin typeface="NeueHaasGroteskText Std (Body)"/>
                        </a:rPr>
                        <a:t>currently </a:t>
                      </a:r>
                      <a:r>
                        <a:rPr sz="900" b="0">
                          <a:solidFill>
                            <a:srgbClr val="00B0F0"/>
                          </a:solidFill>
                          <a:latin typeface="NeueHaasGroteskText Std (Body)"/>
                        </a:rPr>
                        <a:t>active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(02/15/18)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$40/mo. </a:t>
                      </a:r>
                      <a:r>
                        <a:rPr sz="900" b="0">
                          <a:solidFill>
                            <a:srgbClr val="00B0F0"/>
                          </a:solidFill>
                          <a:latin typeface="NeueHaasGroteskText Std (Body)"/>
                        </a:rPr>
                        <a:t>for </a:t>
                      </a:r>
                      <a:r>
                        <a:rPr sz="900" b="0">
                          <a:solidFill>
                            <a:srgbClr val="00B0F0"/>
                          </a:solidFill>
                          <a:latin typeface="NeueHaasGroteskText Std (Body)"/>
                        </a:rPr>
                        <a:t>one </a:t>
                      </a:r>
                      <a:r>
                        <a:rPr sz="900" b="0">
                          <a:solidFill>
                            <a:srgbClr val="00B0F0"/>
                          </a:solidFill>
                          <a:latin typeface="NeueHaasGroteskText Std (Body)"/>
                        </a:rPr>
                        <a:t>year </a:t>
                      </a:r>
                      <a:r>
                        <a:rPr sz="900" b="0">
                          <a:solidFill>
                            <a:srgbClr val="00B0F0"/>
                          </a:solidFill>
                          <a:latin typeface="NeueHaasGroteskText Std (Body)"/>
                        </a:rPr>
                        <a:t>on </a:t>
                      </a:r>
                      <a:r>
                        <a:rPr sz="900" b="0">
                          <a:solidFill>
                            <a:srgbClr val="00B0F0"/>
                          </a:solidFill>
                          <a:latin typeface="NeueHaasGroteskText Std (Body)"/>
                        </a:rPr>
                        <a:t>Cricket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(11/26/16)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Verso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555 </a:t>
                      </a:r>
                      <a:r>
                        <a:rPr sz="900" b="0">
                          <a:solidFill>
                            <a:srgbClr val="000000"/>
                          </a:solidFill>
                          <a:latin typeface="NeueHaasGroteskText Std (Body)"/>
                        </a:rPr>
                        <a:t>for </a:t>
                      </a:r>
                      <a:r>
                        <a:rPr sz="900" b="1">
                          <a:solidFill>
                            <a:srgbClr val="000000"/>
                          </a:solidFill>
                          <a:latin typeface="NeueHaasGroteskText Std (Body)"/>
                        </a:rPr>
                        <a:t>$69.99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Overture </a:t>
                      </a:r>
                      <a:r>
                        <a:rPr sz="900" b="0">
                          <a:solidFill>
                            <a:srgbClr val="000000"/>
                          </a:solidFill>
                          <a:latin typeface="NeueHaasGroteskText Std (Body)"/>
                        </a:rPr>
                        <a:t>3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Fortune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04/11/2018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2/05</a:t>
                      </a:r>
                    </a:p>
                  </a:txBody>
                  <a:tcPr>
                    <a:solidFill>
                      <a:schemeClr val="accent2"/>
                    </a:solidFill>
                  </a:tcPr>
                </a:tc>
                <a:tc>
                  <a:txBody>
                    <a:bodyPr anchor="ctr"/>
                    <a:lstStyle/>
                    <a:p>
                      <a:pPr algn="ctr"/>
                      <a:r>
                        <a:rPr sz="1100">
                          <a:solidFill>
                            <a:srgbClr val="000000"/>
                          </a:solidFill>
                          <a:latin typeface="NeueHaasGroteskText Std (Body)"/>
                        </a:rPr>
                        <a:t>2/12</a:t>
                      </a:r>
                    </a:p>
                  </a:txBody>
                  <a:tcPr>
                    <a:solidFill>
                      <a:schemeClr val="accent2"/>
                    </a:solidFill>
                  </a:tcPr>
                </a:tc>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gridCol w="3840480"/>
                <a:gridCol w="288036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1392655"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Android phones (1/24-2/15)</a:t>
            </a:r>
          </a:p>
        </p:txBody>
      </p:sp>
      <p:sp>
        <p:nvSpPr>
          <p:cNvPr id="8" name="Rounded Rectangle 7"/>
          <p:cNvSpPr/>
          <p:nvPr/>
        </p:nvSpPr>
        <p:spPr>
          <a:xfrm>
            <a:off x="1143000" y="1723644"/>
            <a:ext cx="3481638"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iPhone phones (1/29-3/02)</a:t>
            </a:r>
          </a:p>
        </p:txBody>
      </p:sp>
      <p:sp>
        <p:nvSpPr>
          <p:cNvPr id="9" name="Rounded Rectangle 8"/>
          <p:cNvSpPr/>
          <p:nvPr/>
        </p:nvSpPr>
        <p:spPr>
          <a:xfrm>
            <a:off x="4903169" y="213512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10" name="Rounded Rectangle 9"/>
          <p:cNvSpPr/>
          <p:nvPr/>
        </p:nvSpPr>
        <p:spPr>
          <a:xfrm>
            <a:off x="1143000" y="2563977"/>
            <a:ext cx="5292090"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1" name="Rounded Rectangle 10"/>
          <p:cNvSpPr/>
          <p:nvPr/>
        </p:nvSpPr>
        <p:spPr>
          <a:xfrm>
            <a:off x="2117858" y="2872587"/>
            <a:ext cx="696327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(2/12-4/03)</a:t>
            </a:r>
          </a:p>
        </p:txBody>
      </p:sp>
      <p:sp>
        <p:nvSpPr>
          <p:cNvPr id="12" name="Rounded Rectangle 11"/>
          <p:cNvSpPr/>
          <p:nvPr/>
        </p:nvSpPr>
        <p:spPr>
          <a:xfrm>
            <a:off x="1143000" y="3181197"/>
            <a:ext cx="7938134"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(1/02-4/03)</a:t>
            </a:r>
          </a:p>
        </p:txBody>
      </p:sp>
      <p:sp>
        <p:nvSpPr>
          <p:cNvPr id="13" name="Rounded Rectangle 12"/>
          <p:cNvSpPr/>
          <p:nvPr/>
        </p:nvSpPr>
        <p:spPr>
          <a:xfrm>
            <a:off x="3649779" y="3489807"/>
            <a:ext cx="543135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3342372"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SS Galaxy S8, S8+, S8 Active, Note8 (1/12-3/01)</a:t>
            </a:r>
          </a:p>
        </p:txBody>
      </p:sp>
      <p:sp>
        <p:nvSpPr>
          <p:cNvPr id="15" name="Rounded Rectangle 14"/>
          <p:cNvSpPr/>
          <p:nvPr/>
        </p:nvSpPr>
        <p:spPr>
          <a:xfrm>
            <a:off x="4485372" y="4124401"/>
            <a:ext cx="7241807"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6" name="Rounded Rectangle 15"/>
          <p:cNvSpPr/>
          <p:nvPr/>
        </p:nvSpPr>
        <p:spPr>
          <a:xfrm>
            <a:off x="3789045" y="4433011"/>
            <a:ext cx="7938134"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7" name="Rounded Rectangle 16"/>
          <p:cNvSpPr/>
          <p:nvPr/>
        </p:nvSpPr>
        <p:spPr>
          <a:xfrm>
            <a:off x="8524072" y="4741621"/>
            <a:ext cx="3203107"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19" name="Rounded Rectangle 18"/>
          <p:cNvSpPr/>
          <p:nvPr/>
        </p:nvSpPr>
        <p:spPr>
          <a:xfrm>
            <a:off x="1143000" y="5067604"/>
            <a:ext cx="8912993"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0" name="Rounded Rectangle 19"/>
          <p:cNvSpPr/>
          <p:nvPr/>
        </p:nvSpPr>
        <p:spPr>
          <a:xfrm>
            <a:off x="1143000" y="5479084"/>
            <a:ext cx="10584180"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or iPhone X (1/19-...)</a:t>
            </a:r>
          </a:p>
        </p:txBody>
      </p:sp>
      <p:sp>
        <p:nvSpPr>
          <p:cNvPr id="21" name="Rounded Rectangle 20"/>
          <p:cNvSpPr/>
          <p:nvPr/>
        </p:nvSpPr>
        <p:spPr>
          <a:xfrm>
            <a:off x="6574355" y="5890564"/>
            <a:ext cx="5152824"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a:t>
            </a:r>
          </a:p>
        </p:txBody>
      </p:sp>
      <p:sp>
        <p:nvSpPr>
          <p:cNvPr id="22" name="Rectangle 21"/>
          <p:cNvSpPr/>
          <p:nvPr/>
        </p:nvSpPr>
        <p:spPr>
          <a:xfrm>
            <a:off x="10190627"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Down Arrow Callout 22"/>
          <p:cNvSpPr/>
          <p:nvPr/>
        </p:nvSpPr>
        <p:spPr>
          <a:xfrm>
            <a:off x="9852299"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04/11</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$720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two </a:t>
                      </a:r>
                      <a:r>
                        <a:rPr sz="900" b="0">
                          <a:solidFill>
                            <a:srgbClr val="00B0F0"/>
                          </a:solidFill>
                          <a:latin typeface="NeueHaasGroteskText Std (Body)"/>
                        </a:rPr>
                        <a:t>qualifying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service (03/30/18)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r>
                        <a:rPr sz="900" b="0">
                          <a:solidFill>
                            <a:srgbClr val="000000"/>
                          </a:solidFill>
                          <a:latin typeface="NeueHaasGroteskText Std (Body)"/>
                        </a:rPr>
                        <a:t>Lease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$33.00/mo.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$38.00/mo.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second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 (03/16/18)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ZÂ²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FF0000"/>
                          </a:solidFill>
                          <a:latin typeface="NeueHaasGroteskText Std (Body)"/>
                        </a:rPr>
                        <a:t>Get </a:t>
                      </a:r>
                      <a:r>
                        <a:rPr sz="900" b="0">
                          <a:solidFill>
                            <a:srgbClr val="FF0000"/>
                          </a:solidFill>
                          <a:latin typeface="NeueHaasGroteskText Std (Body)"/>
                        </a:rPr>
                        <a:t>the </a:t>
                      </a:r>
                      <a:r>
                        <a:rPr sz="900" b="0">
                          <a:solidFill>
                            <a:srgbClr val="FF0000"/>
                          </a:solidFill>
                          <a:latin typeface="NeueHaasGroteskText Std (Body)"/>
                        </a:rPr>
                        <a:t>iPhone </a:t>
                      </a:r>
                      <a:r>
                        <a:rPr sz="900" b="0">
                          <a:solidFill>
                            <a:srgbClr val="FF0000"/>
                          </a:solidFill>
                          <a:latin typeface="NeueHaasGroteskText Std (Body)"/>
                        </a:rPr>
                        <a:t>SE </a:t>
                      </a:r>
                      <a:r>
                        <a:rPr sz="900" b="0">
                          <a:solidFill>
                            <a:srgbClr val="FF0000"/>
                          </a:solidFill>
                          <a:latin typeface="NeueHaasGroteskText Std (Body)"/>
                        </a:rPr>
                        <a:t>for </a:t>
                      </a:r>
                      <a:r>
                        <a:rPr sz="900" b="1">
                          <a:solidFill>
                            <a:srgbClr val="FF0000"/>
                          </a:solidFill>
                          <a:latin typeface="NeueHaasGroteskText Std (Body)"/>
                        </a:rPr>
                        <a:t>$10.00/mo. </a:t>
                      </a:r>
                      <a:r>
                        <a:rPr sz="900" b="0">
                          <a:solidFill>
                            <a:srgbClr val="FF0000"/>
                          </a:solidFill>
                          <a:latin typeface="NeueHaasGroteskText Std (Body)"/>
                        </a:rPr>
                        <a:t>with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service </a:t>
                      </a:r>
                      <a:r>
                        <a:rPr sz="900" b="0">
                          <a:solidFill>
                            <a:srgbClr val="FF0000"/>
                          </a:solidFill>
                          <a:latin typeface="NeueHaasGroteskText Std (Body)"/>
                        </a:rPr>
                        <a:t>(reqs.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$349.99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0">
                          <a:solidFill>
                            <a:srgbClr val="FF0000"/>
                          </a:solidFill>
                          <a:latin typeface="NeueHaasGroteskText Std (Body)"/>
                        </a:rPr>
                        <a:t>less </a:t>
                      </a:r>
                      <a:r>
                        <a:rPr sz="900" b="1">
                          <a:solidFill>
                            <a:srgbClr val="FF0000"/>
                          </a:solidFill>
                          <a:latin typeface="NeueHaasGroteskText Std (Body)"/>
                        </a:rPr>
                        <a:t>$109.99 </a:t>
                      </a:r>
                      <a:r>
                        <a:rPr sz="900" b="0">
                          <a:solidFill>
                            <a:srgbClr val="FF0000"/>
                          </a:solidFill>
                          <a:latin typeface="NeueHaasGroteskText Std (Body)"/>
                        </a:rPr>
                        <a:t>promo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(04/06/18)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Save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$275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(11/22/17)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000000"/>
                          </a:solidFill>
                          <a:latin typeface="NeueHaasGroteskText Std (Body)"/>
                        </a:rPr>
                        <a:t>Buy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with </a:t>
                      </a:r>
                      <a:r>
                        <a:rPr sz="900" b="0">
                          <a:solidFill>
                            <a:srgbClr val="000000"/>
                          </a:solidFill>
                          <a:latin typeface="NeueHaasGroteskText Std (Body)"/>
                        </a:rPr>
                        <a:t>the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(in-store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(02/06/18)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with </a:t>
                      </a:r>
                      <a:r>
                        <a:rPr sz="900" b="0">
                          <a:solidFill>
                            <a:srgbClr val="000000"/>
                          </a:solidFill>
                          <a:latin typeface="NeueHaasGroteskText Std (Body)"/>
                        </a:rPr>
                        <a:t>the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(03/30/18)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ZÂ²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ZTE </a:t>
                      </a:r>
                      <a:r>
                        <a:rPr sz="900" b="0">
                          <a:solidFill>
                            <a:srgbClr val="00B0F0"/>
                          </a:solidFill>
                          <a:latin typeface="NeueHaasGroteskText Std (Body)"/>
                        </a:rPr>
                        <a:t>Max </a:t>
                      </a:r>
                      <a:r>
                        <a:rPr sz="900" b="0">
                          <a:solidFill>
                            <a:srgbClr val="00B0F0"/>
                          </a:solidFill>
                          <a:latin typeface="NeueHaasGroteskText Std (Body)"/>
                        </a:rPr>
                        <a:t>XL,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Emerge </a:t>
                      </a:r>
                      <a:r>
                        <a:rPr sz="900" b="0">
                          <a:solidFill>
                            <a:srgbClr val="00B0F0"/>
                          </a:solidFill>
                          <a:latin typeface="NeueHaasGroteskText Std (Body)"/>
                        </a:rPr>
                        <a:t>or </a:t>
                      </a:r>
                      <a:r>
                        <a:rPr sz="900" b="0">
                          <a:solidFill>
                            <a:srgbClr val="00B0F0"/>
                          </a:solidFill>
                          <a:latin typeface="NeueHaasGroteskText Std (Body)"/>
                        </a:rPr>
                        <a:t>LG </a:t>
                      </a:r>
                      <a:r>
                        <a:rPr sz="900" b="0">
                          <a:solidFill>
                            <a:srgbClr val="00B0F0"/>
                          </a:solidFill>
                          <a:latin typeface="NeueHaasGroteskText Std (Body)"/>
                        </a:rPr>
                        <a:t>Tribute </a:t>
                      </a:r>
                      <a:r>
                        <a:rPr sz="900" b="0">
                          <a:solidFill>
                            <a:srgbClr val="00B0F0"/>
                          </a:solidFill>
                          <a:latin typeface="NeueHaasGroteskText Std (Body)"/>
                        </a:rPr>
                        <a:t>HD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1">
                          <a:solidFill>
                            <a:srgbClr val="000000"/>
                          </a:solidFill>
                          <a:latin typeface="NeueHaasGroteskText Std (Body)"/>
                        </a:rPr>
                        <a:t>$125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(128GB)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Excludes </a:t>
                      </a:r>
                      <a:r>
                        <a:rPr sz="900" b="0">
                          <a:solidFill>
                            <a:srgbClr val="000000"/>
                          </a:solidFill>
                          <a:latin typeface="NeueHaasGroteskText Std (Body)"/>
                        </a:rPr>
                        <a:t>upgrades.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(12/14/17)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(call </a:t>
                      </a:r>
                      <a:r>
                        <a:rPr sz="900" b="0">
                          <a:solidFill>
                            <a:srgbClr val="000000"/>
                          </a:solidFill>
                          <a:latin typeface="NeueHaasGroteskText Std (Body)"/>
                        </a:rPr>
                        <a:t>in </a:t>
                      </a:r>
                      <a:r>
                        <a:rPr sz="900" b="0">
                          <a:solidFill>
                            <a:srgbClr val="000000"/>
                          </a:solidFill>
                          <a:latin typeface="NeueHaasGroteskText Std (Body)"/>
                        </a:rPr>
                        <a:t>or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FF0000"/>
                          </a:solidFill>
                          <a:latin typeface="NeueHaasGroteskText Std (Body)"/>
                        </a:rPr>
                        <a:t>Lease </a:t>
                      </a:r>
                      <a:r>
                        <a:rPr sz="900" b="0">
                          <a:solidFill>
                            <a:srgbClr val="FF0000"/>
                          </a:solidFill>
                          <a:latin typeface="NeueHaasGroteskText Std (Body)"/>
                        </a:rPr>
                        <a:t>the </a:t>
                      </a:r>
                      <a:r>
                        <a:rPr sz="900" b="0">
                          <a:solidFill>
                            <a:srgbClr val="FF0000"/>
                          </a:solidFill>
                          <a:latin typeface="NeueHaasGroteskText Std (Body)"/>
                        </a:rPr>
                        <a:t>iPhone </a:t>
                      </a:r>
                      <a:r>
                        <a:rPr sz="900" b="0">
                          <a:solidFill>
                            <a:srgbClr val="FF0000"/>
                          </a:solidFill>
                          <a:latin typeface="NeueHaasGroteskText Std (Body)"/>
                        </a:rPr>
                        <a:t>X </a:t>
                      </a:r>
                      <a:r>
                        <a:rPr sz="900" b="0">
                          <a:solidFill>
                            <a:srgbClr val="FF0000"/>
                          </a:solidFill>
                          <a:latin typeface="NeueHaasGroteskText Std (Body)"/>
                        </a:rPr>
                        <a:t>for </a:t>
                      </a:r>
                      <a:r>
                        <a:rPr sz="900" b="1">
                          <a:solidFill>
                            <a:srgbClr val="FF0000"/>
                          </a:solidFill>
                          <a:latin typeface="NeueHaasGroteskText Std (Body)"/>
                        </a:rPr>
                        <a:t>$20/mo. </a:t>
                      </a:r>
                      <a:r>
                        <a:rPr sz="900" b="0">
                          <a:solidFill>
                            <a:srgbClr val="FF0000"/>
                          </a:solidFill>
                          <a:latin typeface="NeueHaasGroteskText Std (Body)"/>
                        </a:rPr>
                        <a:t>after </a:t>
                      </a:r>
                      <a:r>
                        <a:rPr sz="900" b="1">
                          <a:solidFill>
                            <a:srgbClr val="FF0000"/>
                          </a:solidFill>
                          <a:latin typeface="NeueHaasGroteskText Std (Body)"/>
                        </a:rPr>
                        <a:t>$21.67 </a:t>
                      </a:r>
                      <a:r>
                        <a:rPr sz="900" b="0">
                          <a:solidFill>
                            <a:srgbClr val="FF0000"/>
                          </a:solidFill>
                          <a:latin typeface="NeueHaasGroteskText Std (Body)"/>
                        </a:rPr>
                        <a:t>monthly </a:t>
                      </a:r>
                      <a:r>
                        <a:rPr sz="900" b="0">
                          <a:solidFill>
                            <a:srgbClr val="FF0000"/>
                          </a:solidFill>
                          <a:latin typeface="NeueHaasGroteskText Std (Body)"/>
                        </a:rPr>
                        <a:t>bill </a:t>
                      </a:r>
                      <a:r>
                        <a:rPr sz="900" b="0">
                          <a:solidFill>
                            <a:srgbClr val="FF0000"/>
                          </a:solidFill>
                          <a:latin typeface="NeueHaasGroteskText Std (Body)"/>
                        </a:rPr>
                        <a:t>credit </a:t>
                      </a:r>
                      <a:r>
                        <a:rPr sz="900" b="0">
                          <a:solidFill>
                            <a:srgbClr val="FF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64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Plus </a:t>
                      </a:r>
                      <a:r>
                        <a:rPr sz="900" b="0">
                          <a:solidFill>
                            <a:srgbClr val="000000"/>
                          </a:solidFill>
                          <a:latin typeface="NeueHaasGroteskText Std (Body)"/>
                        </a:rPr>
                        <a:t>64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Galaxy </a:t>
                      </a:r>
                      <a:r>
                        <a:rPr sz="900" b="0">
                          <a:solidFill>
                            <a:srgbClr val="000000"/>
                          </a:solidFill>
                          <a:latin typeface="NeueHaasGroteskText Std (Body)"/>
                        </a:rPr>
                        <a:t>On5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Tru,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Galaxy </a:t>
                      </a:r>
                      <a:r>
                        <a:rPr sz="900" b="0">
                          <a:solidFill>
                            <a:srgbClr val="000000"/>
                          </a:solidFill>
                          <a:latin typeface="NeueHaasGroteskText Std (Body)"/>
                        </a:rPr>
                        <a:t>S8 (01/01/17)
</a:t>
                      </a:r>
                      <a:r>
                        <a:rPr sz="900" b="1">
                          <a:solidFill>
                            <a:srgbClr val="00B0F0"/>
                          </a:solidFill>
                          <a:latin typeface="NeueHaasGroteskText Std (Body)"/>
                        </a:rPr>
                        <a:t>$30 </a:t>
                      </a:r>
                      <a:r>
                        <a:rPr sz="900" b="0">
                          <a:solidFill>
                            <a:srgbClr val="00B0F0"/>
                          </a:solidFill>
                          <a:latin typeface="NeueHaasGroteskText Std (Body)"/>
                        </a:rPr>
                        <a:t>off </a:t>
                      </a:r>
                      <a:r>
                        <a:rPr sz="900" b="0">
                          <a:solidFill>
                            <a:srgbClr val="00B0F0"/>
                          </a:solidFill>
                          <a:latin typeface="NeueHaasGroteskText Std (Body)"/>
                        </a:rPr>
                        <a:t>Galaxy </a:t>
                      </a:r>
                      <a:r>
                        <a:rPr sz="900" b="0">
                          <a:solidFill>
                            <a:srgbClr val="00B0F0"/>
                          </a:solidFill>
                          <a:latin typeface="NeueHaasGroteskText Std (Body)"/>
                        </a:rPr>
                        <a:t>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19</cp:revision>
  <dcterms:created xsi:type="dcterms:W3CDTF">2018-03-07T12:14:23Z</dcterms:created>
  <dcterms:modified xsi:type="dcterms:W3CDTF">2018-04-10T13:48:01Z</dcterms:modified>
</cp:coreProperties>
</file>