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0" r:id="rId2"/>
  </p:sldMasterIdLst>
  <p:notesMasterIdLst>
    <p:notesMasterId r:id="rId17"/>
  </p:notesMasterIdLst>
  <p:sldIdLst>
    <p:sldId id="257" r:id="rId3"/>
    <p:sldId id="258" r:id="rId4"/>
    <p:sldId id="262" r:id="rId5"/>
    <p:sldId id="263" r:id="rId6"/>
    <p:sldId id="264" r:id="rId7"/>
    <p:sldId id="265" r:id="rId8"/>
    <p:sldId id="272" r:id="rId9"/>
    <p:sldId id="260" r:id="rId10"/>
    <p:sldId id="266" r:id="rId11"/>
    <p:sldId id="267" r:id="rId12"/>
    <p:sldId id="268" r:id="rId13"/>
    <p:sldId id="269" r:id="rId14"/>
    <p:sldId id="27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EE6EE-08B6-429D-A4E0-BE22B2412F7C}" type="datetimeFigureOut">
              <a:rPr lang="en-US" smtClean="0"/>
              <a:t>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80D1C-9E78-4EF1-86D4-B98099DC31B5}" type="slidenum">
              <a:rPr lang="en-US" smtClean="0"/>
              <a:t>‹#›</a:t>
            </a:fld>
            <a:endParaRPr lang="en-US"/>
          </a:p>
        </p:txBody>
      </p:sp>
    </p:spTree>
    <p:extLst>
      <p:ext uri="{BB962C8B-B14F-4D97-AF65-F5344CB8AC3E}">
        <p14:creationId xmlns:p14="http://schemas.microsoft.com/office/powerpoint/2010/main" val="82243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2164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559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633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2568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5013" y="1154113"/>
            <a:ext cx="5540375" cy="31178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377F13-34CC-6843-96E7-4A03CB8BBE8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0987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880623-3AC6-4AD6-A545-335096B70561}"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455036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0B9EEA-E6A3-49C2-9B39-C2B02A154A1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5411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02970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0169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7431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27599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22384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878779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80749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39424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38763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0061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878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8946804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44591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85715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3915279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36632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8810693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664601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942797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481333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1669530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4096730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54158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dirty="0"/>
              <a:t>Click to edit Master title style</a:t>
            </a:r>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4216865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625379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Blu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082877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29495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689308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888737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906438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dirty="0"/>
              <a:t>Click to edit Master title style</a:t>
            </a:r>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
        <p:nvSpPr>
          <p:cNvPr id="10" name="Text Placeholder 9">
            <a:extLst>
              <a:ext uri="{FF2B5EF4-FFF2-40B4-BE49-F238E27FC236}">
                <a16:creationId xmlns:a16="http://schemas.microsoft.com/office/drawing/2014/main" id="{7CE1E85E-40B6-4D31-AB98-F039EB69017F}"/>
              </a:ext>
            </a:extLst>
          </p:cNvPr>
          <p:cNvSpPr>
            <a:spLocks noGrp="1"/>
          </p:cNvSpPr>
          <p:nvPr>
            <p:ph type="body" sz="quarter" idx="13"/>
          </p:nvPr>
        </p:nvSpPr>
        <p:spPr>
          <a:xfrm>
            <a:off x="10271125" y="295275"/>
            <a:ext cx="1311275" cy="22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92369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8092816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Green">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769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Yellow">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000827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Blue">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354475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Yellow">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7835808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Header Orange">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3352800" y="1280160"/>
            <a:ext cx="5486400" cy="4114800"/>
            <a:chOff x="2514600" y="1280160"/>
            <a:chExt cx="4114800" cy="4114800"/>
          </a:xfrm>
        </p:grpSpPr>
        <p:sp>
          <p:nvSpPr>
            <p:cNvPr id="7" name="Oval 6"/>
            <p:cNvSpPr>
              <a:spLocks noChangeAspect="1"/>
            </p:cNvSpPr>
            <p:nvPr userDrawn="1"/>
          </p:nvSpPr>
          <p:spPr bwMode="gray">
            <a:xfrm>
              <a:off x="2514600" y="12801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1280160"/>
              <a:ext cx="4114800" cy="4114800"/>
            </a:xfrm>
            <a:prstGeom prst="ellipse">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grpSp>
      <p:sp>
        <p:nvSpPr>
          <p:cNvPr id="2" name="Title 1"/>
          <p:cNvSpPr>
            <a:spLocks noGrp="1"/>
          </p:cNvSpPr>
          <p:nvPr userDrawn="1">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userDrawn="1">
            <p:ph type="dt" sz="half" idx="10"/>
          </p:nvPr>
        </p:nvSpPr>
        <p:spPr bwMode="gray"/>
        <p:txBody>
          <a:bodyPr/>
          <a:lstStyle/>
          <a:p>
            <a:r>
              <a:rPr lang="en-US" dirty="0"/>
              <a:t>Month 00, 0000</a:t>
            </a:r>
          </a:p>
        </p:txBody>
      </p:sp>
      <p:sp>
        <p:nvSpPr>
          <p:cNvPr id="6" name="Slide Number Placeholder 5"/>
          <p:cNvSpPr>
            <a:spLocks noGrp="1"/>
          </p:cNvSpPr>
          <p:nvPr userDrawn="1">
            <p:ph type="sldNum" sz="quarter" idx="12"/>
          </p:nvPr>
        </p:nvSpPr>
        <p:spPr bwMode="gray"/>
        <p:txBody>
          <a:bodyPr/>
          <a:lstStyle/>
          <a:p>
            <a:fld id="{E12D0507-9F86-7A45-BE8E-43760B9F92AA}" type="slidenum">
              <a:rPr lang="en-US" smtClean="0"/>
              <a:pPr/>
              <a:t>‹#›</a:t>
            </a:fld>
            <a:endParaRPr lang="en-US" dirty="0"/>
          </a:p>
        </p:txBody>
      </p:sp>
      <p:sp>
        <p:nvSpPr>
          <p:cNvPr id="3" name="Footer Placeholder 2"/>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691475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lternate Section Header">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5760744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ernate Section Header Green">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619762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lternate Section Header Blu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0205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lternate Section Header Yellow">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328402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lternate Section Header Orange">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bwMode="gray">
          <a:xfrm>
            <a:off x="609600" y="403577"/>
            <a:ext cx="5181600" cy="2514600"/>
          </a:xfrm>
        </p:spPr>
        <p:txBody>
          <a:bodyPr lIns="0" rIns="0" anchor="t" anchorCtr="0">
            <a:noAutofit/>
          </a:bodyPr>
          <a:lstStyle>
            <a:lvl1pPr algn="l">
              <a:lnSpc>
                <a:spcPct val="90000"/>
              </a:lnSpc>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Text Placeholder 9"/>
          <p:cNvSpPr>
            <a:spLocks noGrp="1"/>
          </p:cNvSpPr>
          <p:nvPr>
            <p:ph type="body" sz="quarter" idx="13"/>
          </p:nvPr>
        </p:nvSpPr>
        <p:spPr>
          <a:xfrm>
            <a:off x="6400799" y="413480"/>
            <a:ext cx="5181600" cy="3657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4"/>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4076613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09600" y="403577"/>
            <a:ext cx="7510272" cy="2514600"/>
          </a:xfrm>
        </p:spPr>
        <p:txBody>
          <a:bodyPr>
            <a:noAutofit/>
          </a:bodyPr>
          <a:lstStyle>
            <a:lvl1pPr>
              <a:lnSpc>
                <a:spcPct val="90000"/>
              </a:lnSpc>
              <a:defRPr sz="4000"/>
            </a:lvl1pPr>
          </a:lstStyle>
          <a:p>
            <a:r>
              <a:rPr lang="en-US"/>
              <a:t>Click to edit Master title style</a:t>
            </a:r>
            <a:endParaRPr lang="en-US"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4" name="Footer Placeholder 3"/>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171804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Statement &amp; Picture">
    <p:spTree>
      <p:nvGrpSpPr>
        <p:cNvPr id="1" name=""/>
        <p:cNvGrpSpPr/>
        <p:nvPr/>
      </p:nvGrpSpPr>
      <p:grpSpPr>
        <a:xfrm>
          <a:off x="0" y="0"/>
          <a:ext cx="0" cy="0"/>
          <a:chOff x="0" y="0"/>
          <a:chExt cx="0" cy="0"/>
        </a:xfrm>
      </p:grpSpPr>
      <p:sp>
        <p:nvSpPr>
          <p:cNvPr id="6" name="Picture Placeholder 6"/>
          <p:cNvSpPr>
            <a:spLocks noGrp="1"/>
          </p:cNvSpPr>
          <p:nvPr>
            <p:ph type="pic" sz="quarter" idx="13" hasCustomPrompt="1"/>
          </p:nvPr>
        </p:nvSpPr>
        <p:spPr bwMode="gray">
          <a:xfrm>
            <a:off x="4059936" y="0"/>
            <a:ext cx="8132064" cy="6858000"/>
          </a:xfrm>
          <a:noFill/>
        </p:spPr>
        <p:txBody>
          <a:bodyPr anchor="ctr" anchorCtr="0">
            <a:normAutofit/>
          </a:bodyPr>
          <a:lstStyle>
            <a:lvl1pPr marL="0" marR="0" indent="0" algn="ctr" defTabSz="457200" rtl="0" eaLnBrk="1" fontAlgn="auto" latinLnBrk="0" hangingPunct="1">
              <a:lnSpc>
                <a:spcPct val="100000"/>
              </a:lnSpc>
              <a:spcBef>
                <a:spcPts val="600"/>
              </a:spcBef>
              <a:spcAft>
                <a:spcPts val="0"/>
              </a:spcAft>
              <a:buClrTx/>
              <a:buSzTx/>
              <a:buFontTx/>
              <a:buNone/>
              <a:tabLst/>
              <a:defRPr sz="1200" b="0" baseline="0"/>
            </a:lvl1pPr>
          </a:lstStyle>
          <a:p>
            <a:r>
              <a:rPr lang="en-US" dirty="0"/>
              <a:t>Click icon to add picture. </a:t>
            </a:r>
            <a:br>
              <a:rPr lang="en-US" dirty="0"/>
            </a:br>
            <a:r>
              <a:rPr lang="en-US" dirty="0"/>
              <a:t>Placeholder is 8:9 proportion.</a:t>
            </a:r>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8"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70378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Orange">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bwMode="hidden">
          <a:xfrm>
            <a:off x="0" y="0"/>
            <a:ext cx="12192000" cy="4572000"/>
          </a:xfrm>
          <a:prstGeom prst="rect">
            <a:avLst/>
          </a:prstGeom>
          <a:solidFill>
            <a:srgbClr val="FEF0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bwMode="gray">
          <a:xfrm>
            <a:off x="609600" y="1036066"/>
            <a:ext cx="5486400" cy="1737360"/>
          </a:xfrm>
        </p:spPr>
        <p:txBody>
          <a:bodyPr anchor="b" anchorCtr="0">
            <a:normAutofit/>
          </a:bodyPr>
          <a:lstStyle>
            <a:lvl1pPr>
              <a:defRPr sz="4000"/>
            </a:lvl1pPr>
          </a:lstStyle>
          <a:p>
            <a:r>
              <a:rPr lang="en-US"/>
              <a:t>Click to edit Master title style</a:t>
            </a:r>
            <a:endParaRPr lang="en-US" dirty="0"/>
          </a:p>
        </p:txBody>
      </p:sp>
      <p:sp>
        <p:nvSpPr>
          <p:cNvPr id="3" name="Subtitle 2"/>
          <p:cNvSpPr>
            <a:spLocks noGrp="1"/>
          </p:cNvSpPr>
          <p:nvPr>
            <p:ph type="subTitle" idx="1"/>
          </p:nvPr>
        </p:nvSpPr>
        <p:spPr bwMode="gray">
          <a:xfrm>
            <a:off x="609600" y="2971800"/>
            <a:ext cx="5486400" cy="685800"/>
          </a:xfrm>
        </p:spPr>
        <p:txBody>
          <a:bodyPr>
            <a:noAutofit/>
          </a:bodyPr>
          <a:lstStyle>
            <a:lvl1pPr marL="0" indent="0" algn="l">
              <a:spcBef>
                <a:spcPts val="90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6974397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Statement &amp;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7"/>
          </p:nvPr>
        </p:nvSpPr>
        <p:spPr>
          <a:xfrm>
            <a:off x="4681728" y="457206"/>
            <a:ext cx="6900672" cy="57118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8"/>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4196687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Statement &amp; Chart">
    <p:bg>
      <p:bgPr>
        <a:solidFill>
          <a:schemeClr val="accent2"/>
        </a:solidFill>
        <a:effectLst/>
      </p:bgPr>
    </p:bg>
    <p:spTree>
      <p:nvGrpSpPr>
        <p:cNvPr id="1" name=""/>
        <p:cNvGrpSpPr/>
        <p:nvPr/>
      </p:nvGrpSpPr>
      <p:grpSpPr>
        <a:xfrm>
          <a:off x="0" y="0"/>
          <a:ext cx="0" cy="0"/>
          <a:chOff x="0" y="0"/>
          <a:chExt cx="0" cy="0"/>
        </a:xfrm>
      </p:grpSpPr>
      <p:sp>
        <p:nvSpPr>
          <p:cNvPr id="8" name="Rectangle 7"/>
          <p:cNvSpPr/>
          <p:nvPr userDrawn="1"/>
        </p:nvSpPr>
        <p:spPr bwMode="hidden">
          <a:xfrm>
            <a:off x="4072128" y="-2"/>
            <a:ext cx="8119872" cy="685800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hart Placeholder 6"/>
          <p:cNvSpPr>
            <a:spLocks noGrp="1"/>
          </p:cNvSpPr>
          <p:nvPr>
            <p:ph type="chart" sz="quarter" idx="18" hasCustomPrompt="1"/>
          </p:nvPr>
        </p:nvSpPr>
        <p:spPr>
          <a:xfrm>
            <a:off x="4682068" y="457200"/>
            <a:ext cx="6900333" cy="5711824"/>
          </a:xfrm>
        </p:spPr>
        <p:txBody>
          <a:bodyPr anchor="ctr" anchorCtr="0">
            <a:normAutofit/>
          </a:bodyPr>
          <a:lstStyle>
            <a:lvl1pPr algn="ctr">
              <a:defRPr sz="1200" b="0"/>
            </a:lvl1pPr>
          </a:lstStyle>
          <a:p>
            <a:r>
              <a:rPr lang="en-US" dirty="0"/>
              <a:t>Click icon to add chart.</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6248986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Statement">
    <p:spTree>
      <p:nvGrpSpPr>
        <p:cNvPr id="1" name=""/>
        <p:cNvGrpSpPr/>
        <p:nvPr/>
      </p:nvGrpSpPr>
      <p:grpSpPr>
        <a:xfrm>
          <a:off x="0" y="0"/>
          <a:ext cx="0" cy="0"/>
          <a:chOff x="0" y="0"/>
          <a:chExt cx="0" cy="0"/>
        </a:xfrm>
      </p:grpSpPr>
      <p:sp>
        <p:nvSpPr>
          <p:cNvPr id="13" name="Rectangle 12"/>
          <p:cNvSpPr/>
          <p:nvPr userDrawn="1"/>
        </p:nvSpPr>
        <p:spPr bwMode="gray">
          <a:xfrm>
            <a:off x="8119872" y="-2"/>
            <a:ext cx="4072128" cy="6858002"/>
          </a:xfrm>
          <a:prstGeom prst="rect">
            <a:avLst/>
          </a:prstGeom>
          <a:solidFill>
            <a:srgbClr val="E8F6F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14" name="Rectangle 13"/>
          <p:cNvSpPr/>
          <p:nvPr userDrawn="1"/>
        </p:nvSpPr>
        <p:spPr bwMode="gray">
          <a:xfrm>
            <a:off x="4072128" y="-2"/>
            <a:ext cx="4047744" cy="685800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2" name="Text Placeholder 21"/>
          <p:cNvSpPr>
            <a:spLocks noGrp="1"/>
          </p:cNvSpPr>
          <p:nvPr>
            <p:ph type="body" sz="quarter" idx="16"/>
          </p:nvPr>
        </p:nvSpPr>
        <p:spPr bwMode="gray">
          <a:xfrm>
            <a:off x="609600"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1"/>
          <p:cNvSpPr>
            <a:spLocks noGrp="1"/>
          </p:cNvSpPr>
          <p:nvPr>
            <p:ph type="body" sz="quarter" idx="17"/>
          </p:nvPr>
        </p:nvSpPr>
        <p:spPr bwMode="gray">
          <a:xfrm>
            <a:off x="4681728"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21"/>
          <p:cNvSpPr>
            <a:spLocks noGrp="1"/>
          </p:cNvSpPr>
          <p:nvPr>
            <p:ph type="body" sz="quarter" idx="18"/>
          </p:nvPr>
        </p:nvSpPr>
        <p:spPr bwMode="gray">
          <a:xfrm>
            <a:off x="8741664" y="423011"/>
            <a:ext cx="2840736" cy="5746021"/>
          </a:xfrm>
        </p:spPr>
        <p:txBody>
          <a:bodyPr/>
          <a:lstStyle>
            <a:lvl1pPr>
              <a:lnSpc>
                <a:spcPct val="90000"/>
              </a:lnSpc>
              <a:spcBef>
                <a:spcPts val="900"/>
              </a:spcBef>
              <a:defRPr sz="2600">
                <a:solidFill>
                  <a:schemeClr val="accent1"/>
                </a:solidFill>
                <a:latin typeface="+mj-lt"/>
              </a:defRPr>
            </a:lvl1pPr>
            <a:lvl2pPr>
              <a:spcBef>
                <a:spcPts val="900"/>
              </a:spcBef>
              <a:defRPr>
                <a:solidFill>
                  <a:schemeClr val="tx1"/>
                </a:solidFill>
              </a:defRPr>
            </a:lvl2pPr>
            <a:lvl3pPr>
              <a:spcBef>
                <a:spcPts val="600"/>
              </a:spcBef>
              <a:defRPr>
                <a:solidFill>
                  <a:schemeClr val="tx1"/>
                </a:solidFill>
              </a:defRPr>
            </a:lvl3pPr>
            <a:lvl4pPr>
              <a:spcBef>
                <a:spcPts val="600"/>
              </a:spcBef>
              <a:defRPr>
                <a:solidFill>
                  <a:schemeClr val="tx1"/>
                </a:solidFill>
              </a:defRPr>
            </a:lvl4pPr>
            <a:lvl5pPr>
              <a:spcBef>
                <a:spcPts val="60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9"/>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19147827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x Statement">
    <p:bg>
      <p:bgPr>
        <a:solidFill>
          <a:schemeClr val="accent2"/>
        </a:solidFill>
        <a:effectLst/>
      </p:bgPr>
    </p:bg>
    <p:spTree>
      <p:nvGrpSpPr>
        <p:cNvPr id="1" name=""/>
        <p:cNvGrpSpPr/>
        <p:nvPr/>
      </p:nvGrpSpPr>
      <p:grpSpPr>
        <a:xfrm>
          <a:off x="0" y="0"/>
          <a:ext cx="0" cy="0"/>
          <a:chOff x="0" y="0"/>
          <a:chExt cx="0" cy="0"/>
        </a:xfrm>
      </p:grpSpPr>
      <p:sp>
        <p:nvSpPr>
          <p:cNvPr id="14" name="Rectangle 13"/>
          <p:cNvSpPr/>
          <p:nvPr userDrawn="1"/>
        </p:nvSpPr>
        <p:spPr bwMode="gray">
          <a:xfrm>
            <a:off x="4072134" y="3419856"/>
            <a:ext cx="4047743" cy="3438144"/>
          </a:xfrm>
          <a:prstGeom prst="rect">
            <a:avLst/>
          </a:prstGeom>
          <a:solidFill>
            <a:srgbClr val="E9F8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1" name="Rectangle 20"/>
          <p:cNvSpPr/>
          <p:nvPr userDrawn="1"/>
        </p:nvSpPr>
        <p:spPr bwMode="gray">
          <a:xfrm>
            <a:off x="0"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25" name="Rectangle 24"/>
          <p:cNvSpPr/>
          <p:nvPr userDrawn="1"/>
        </p:nvSpPr>
        <p:spPr bwMode="gray">
          <a:xfrm>
            <a:off x="8119872" y="0"/>
            <a:ext cx="4072128" cy="3419856"/>
          </a:xfrm>
          <a:prstGeom prst="rect">
            <a:avLst/>
          </a:prstGeom>
          <a:solidFill>
            <a:srgbClr val="FEF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1800" dirty="0"/>
          </a:p>
        </p:txBody>
      </p:sp>
      <p:sp>
        <p:nvSpPr>
          <p:cNvPr id="15" name="Text Placeholder 14"/>
          <p:cNvSpPr>
            <a:spLocks noGrp="1"/>
          </p:cNvSpPr>
          <p:nvPr>
            <p:ph type="body" sz="quarter" idx="10"/>
          </p:nvPr>
        </p:nvSpPr>
        <p:spPr bwMode="gray">
          <a:xfrm>
            <a:off x="609600"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6" name="Text Placeholder 14"/>
          <p:cNvSpPr>
            <a:spLocks noGrp="1"/>
          </p:cNvSpPr>
          <p:nvPr>
            <p:ph type="body" sz="quarter" idx="11"/>
          </p:nvPr>
        </p:nvSpPr>
        <p:spPr bwMode="gray">
          <a:xfrm>
            <a:off x="4669536"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7" name="Text Placeholder 14"/>
          <p:cNvSpPr>
            <a:spLocks noGrp="1"/>
          </p:cNvSpPr>
          <p:nvPr>
            <p:ph type="body" sz="quarter" idx="12"/>
          </p:nvPr>
        </p:nvSpPr>
        <p:spPr bwMode="gray">
          <a:xfrm>
            <a:off x="8741664" y="429768"/>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18" name="Text Placeholder 14"/>
          <p:cNvSpPr>
            <a:spLocks noGrp="1"/>
          </p:cNvSpPr>
          <p:nvPr>
            <p:ph type="body" sz="quarter" idx="13"/>
          </p:nvPr>
        </p:nvSpPr>
        <p:spPr bwMode="gray">
          <a:xfrm>
            <a:off x="609600"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dirty="0"/>
              <a:t>Click to edit Master text styles</a:t>
            </a:r>
          </a:p>
        </p:txBody>
      </p:sp>
      <p:sp>
        <p:nvSpPr>
          <p:cNvPr id="19" name="Text Placeholder 14"/>
          <p:cNvSpPr>
            <a:spLocks noGrp="1"/>
          </p:cNvSpPr>
          <p:nvPr>
            <p:ph type="body" sz="quarter" idx="14"/>
          </p:nvPr>
        </p:nvSpPr>
        <p:spPr bwMode="gray">
          <a:xfrm>
            <a:off x="4669536"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20" name="Text Placeholder 14"/>
          <p:cNvSpPr>
            <a:spLocks noGrp="1"/>
          </p:cNvSpPr>
          <p:nvPr>
            <p:ph type="body" sz="quarter" idx="15"/>
          </p:nvPr>
        </p:nvSpPr>
        <p:spPr bwMode="gray">
          <a:xfrm>
            <a:off x="8741664" y="3851439"/>
            <a:ext cx="2840736" cy="2286000"/>
          </a:xfrm>
        </p:spPr>
        <p:txBody>
          <a:bodyPr>
            <a:normAutofit/>
          </a:bodyPr>
          <a:lstStyle>
            <a:lvl1pPr>
              <a:lnSpc>
                <a:spcPct val="90000"/>
              </a:lnSpc>
              <a:spcBef>
                <a:spcPts val="0"/>
              </a:spcBef>
              <a:defRPr sz="2000" b="1">
                <a:solidFill>
                  <a:schemeClr val="accent1"/>
                </a:solidFill>
                <a:latin typeface="+mj-lt"/>
              </a:defRPr>
            </a:lvl1pPr>
          </a:lstStyle>
          <a:p>
            <a:pPr lvl="0"/>
            <a:r>
              <a:rPr lang="en-US"/>
              <a:t>Click to edit Master text styles</a:t>
            </a:r>
          </a:p>
        </p:txBody>
      </p:sp>
      <p:sp>
        <p:nvSpPr>
          <p:cNvPr id="3" name="Date Placeholder 2"/>
          <p:cNvSpPr>
            <a:spLocks noGrp="1"/>
          </p:cNvSpPr>
          <p:nvPr>
            <p:ph type="dt" sz="half" idx="16"/>
          </p:nvPr>
        </p:nvSpPr>
        <p:spPr/>
        <p:txBody>
          <a:bodyPr/>
          <a:lstStyle/>
          <a:p>
            <a:r>
              <a:rPr lang="en-US" dirty="0"/>
              <a:t>Month 00, 0000</a:t>
            </a:r>
          </a:p>
        </p:txBody>
      </p:sp>
      <p:sp>
        <p:nvSpPr>
          <p:cNvPr id="4" name="Footer Placeholder 3"/>
          <p:cNvSpPr>
            <a:spLocks noGrp="1"/>
          </p:cNvSpPr>
          <p:nvPr>
            <p:ph type="ftr" sz="quarter" idx="17"/>
          </p:nvPr>
        </p:nvSpPr>
        <p:spPr>
          <a:xfrm>
            <a:off x="4669536"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5" name="Slide Number Placeholder 4"/>
          <p:cNvSpPr>
            <a:spLocks noGrp="1"/>
          </p:cNvSpPr>
          <p:nvPr>
            <p:ph type="sldNum" sz="quarter" idx="18"/>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6691056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mp; On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0" name="Content Placeholder 2"/>
          <p:cNvSpPr>
            <a:spLocks noGrp="1"/>
          </p:cNvSpPr>
          <p:nvPr>
            <p:ph idx="1"/>
          </p:nvPr>
        </p:nvSpPr>
        <p:spPr bwMode="gray">
          <a:xfrm>
            <a:off x="609600" y="423005"/>
            <a:ext cx="2840736" cy="5746020"/>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p:cNvSpPr>
            <a:spLocks noGrp="1"/>
          </p:cNvSpPr>
          <p:nvPr>
            <p:ph type="pic" sz="quarter" idx="21" hasCustomPrompt="1"/>
          </p:nvPr>
        </p:nvSpPr>
        <p:spPr bwMode="gray">
          <a:xfrm>
            <a:off x="4492752" y="1371600"/>
            <a:ext cx="7089648" cy="3190342"/>
          </a:xfrm>
          <a:noFill/>
        </p:spPr>
        <p:txBody>
          <a:bodyPr anchor="ctr" anchorCtr="0">
            <a:normAutofit/>
          </a:bodyPr>
          <a:lstStyle>
            <a:lvl1pPr algn="ctr">
              <a:spcBef>
                <a:spcPts val="0"/>
              </a:spcBef>
              <a:defRPr sz="1200" b="0"/>
            </a:lvl1pPr>
          </a:lstStyle>
          <a:p>
            <a:r>
              <a:rPr lang="en-US" dirty="0"/>
              <a:t>Click icon to add picture. </a:t>
            </a:r>
            <a:br>
              <a:rPr lang="en-US" dirty="0"/>
            </a:br>
            <a:r>
              <a:rPr lang="en-US" dirty="0"/>
              <a:t>Placeholder is 5:3 proportion.</a:t>
            </a:r>
          </a:p>
        </p:txBody>
      </p:sp>
      <p:sp>
        <p:nvSpPr>
          <p:cNvPr id="11" name="Text Placeholder 9"/>
          <p:cNvSpPr>
            <a:spLocks noGrp="1"/>
          </p:cNvSpPr>
          <p:nvPr>
            <p:ph type="body" sz="quarter" idx="27" hasCustomPrompt="1"/>
          </p:nvPr>
        </p:nvSpPr>
        <p:spPr>
          <a:xfrm>
            <a:off x="4492752" y="4663440"/>
            <a:ext cx="7089648"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8"/>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0564629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mp; Two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11"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12"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4" name="Content Placeholder 2"/>
          <p:cNvSpPr>
            <a:spLocks noGrp="1"/>
          </p:cNvSpPr>
          <p:nvPr>
            <p:ph idx="1"/>
          </p:nvPr>
        </p:nvSpPr>
        <p:spPr bwMode="gray">
          <a:xfrm>
            <a:off x="609600" y="423012"/>
            <a:ext cx="2840736" cy="5746019"/>
          </a:xfrm>
        </p:spPr>
        <p:txBody>
          <a:bodyPr/>
          <a:lstStyle>
            <a:lvl1pPr>
              <a:lnSpc>
                <a:spcPct val="90000"/>
              </a:lnSpc>
              <a:spcBef>
                <a:spcPts val="900"/>
              </a:spcBef>
              <a:defRPr sz="2600">
                <a:solidFill>
                  <a:schemeClr val="accent1"/>
                </a:solidFill>
                <a:latin typeface="+mj-lt"/>
              </a:defRPr>
            </a:lvl1pPr>
            <a:lvl2pPr>
              <a:spcBef>
                <a:spcPts val="900"/>
              </a:spcBef>
              <a:defRPr b="1"/>
            </a:lvl2pPr>
            <a:lvl3pPr marL="0" indent="0">
              <a:spcBef>
                <a:spcPts val="900"/>
              </a:spcBef>
              <a:buFontTx/>
              <a:buNone/>
              <a:defRPr/>
            </a:lvl3pPr>
            <a:lvl4pPr marL="230188" indent="-230188">
              <a:spcBef>
                <a:spcPts val="600"/>
              </a:spcBef>
              <a:buFont typeface="Arial"/>
              <a:buChar char="•"/>
              <a:defRPr/>
            </a:lvl4pPr>
            <a:lvl5pPr marL="460375" indent="-230188">
              <a:spcBef>
                <a:spcPts val="6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9"/>
          <p:cNvSpPr>
            <a:spLocks noGrp="1"/>
          </p:cNvSpPr>
          <p:nvPr>
            <p:ph type="body" sz="quarter" idx="27"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6" name="Text Placeholder 9"/>
          <p:cNvSpPr>
            <a:spLocks noGrp="1"/>
          </p:cNvSpPr>
          <p:nvPr>
            <p:ph type="body" sz="quarter" idx="28" hasCustomPrompt="1"/>
          </p:nvPr>
        </p:nvSpPr>
        <p:spPr>
          <a:xfrm>
            <a:off x="8375904" y="4663440"/>
            <a:ext cx="3206496" cy="36576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29"/>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41256534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bwMode="gray"/>
        <p:txBody>
          <a:bodyPr/>
          <a:lstStyle/>
          <a:p>
            <a:r>
              <a:rPr lang="en-US" dirty="0"/>
              <a:t>Month 00, 0000</a:t>
            </a:r>
          </a:p>
        </p:txBody>
      </p:sp>
      <p:sp>
        <p:nvSpPr>
          <p:cNvPr id="5" name="Slide Number Placeholder 4"/>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9" name="Picture Placeholder 8"/>
          <p:cNvSpPr>
            <a:spLocks noGrp="1"/>
          </p:cNvSpPr>
          <p:nvPr>
            <p:ph type="pic" sz="quarter" idx="13" hasCustomPrompt="1"/>
          </p:nvPr>
        </p:nvSpPr>
        <p:spPr bwMode="gray">
          <a:xfrm>
            <a:off x="609600"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24" name="Picture Placeholder 8"/>
          <p:cNvSpPr>
            <a:spLocks noGrp="1"/>
          </p:cNvSpPr>
          <p:nvPr>
            <p:ph type="pic" sz="quarter" idx="19" hasCustomPrompt="1"/>
          </p:nvPr>
        </p:nvSpPr>
        <p:spPr bwMode="gray">
          <a:xfrm>
            <a:off x="8375904" y="1371600"/>
            <a:ext cx="3206496" cy="3200400"/>
          </a:xfrm>
          <a:noFill/>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baseline="0"/>
            </a:lvl1pPr>
          </a:lstStyle>
          <a:p>
            <a:r>
              <a:rPr lang="en-US" dirty="0"/>
              <a:t>Click icon to add picture. </a:t>
            </a:r>
            <a:br>
              <a:rPr lang="en-US" dirty="0"/>
            </a:br>
            <a:r>
              <a:rPr lang="en-US" dirty="0"/>
              <a:t>Placeholder is 3:4 proportion.</a:t>
            </a:r>
          </a:p>
        </p:txBody>
      </p:sp>
      <p:sp>
        <p:nvSpPr>
          <p:cNvPr id="25" name="Picture Placeholder 8"/>
          <p:cNvSpPr>
            <a:spLocks noGrp="1"/>
          </p:cNvSpPr>
          <p:nvPr>
            <p:ph type="pic" sz="quarter" idx="20" hasCustomPrompt="1"/>
          </p:nvPr>
        </p:nvSpPr>
        <p:spPr bwMode="gray">
          <a:xfrm>
            <a:off x="4492752" y="1371600"/>
            <a:ext cx="3206496" cy="3200400"/>
          </a:xfrm>
          <a:noFill/>
        </p:spPr>
        <p:txBody>
          <a:bodyPr anchor="ctr" anchorCtr="0">
            <a:normAutofit/>
          </a:bodyPr>
          <a:lstStyle>
            <a:lvl1pPr algn="ctr">
              <a:spcBef>
                <a:spcPts val="0"/>
              </a:spcBef>
              <a:defRPr sz="1200" b="0" baseline="0"/>
            </a:lvl1pPr>
          </a:lstStyle>
          <a:p>
            <a:r>
              <a:rPr lang="en-US" dirty="0"/>
              <a:t>Click icon to add picture. </a:t>
            </a:r>
            <a:br>
              <a:rPr lang="en-US" dirty="0"/>
            </a:br>
            <a:r>
              <a:rPr lang="en-US" dirty="0"/>
              <a:t>Placeholder is 3:4 proportion.</a:t>
            </a:r>
          </a:p>
        </p:txBody>
      </p:sp>
      <p:sp>
        <p:nvSpPr>
          <p:cNvPr id="13" name="Text Placeholder 9"/>
          <p:cNvSpPr>
            <a:spLocks noGrp="1"/>
          </p:cNvSpPr>
          <p:nvPr>
            <p:ph type="body" sz="quarter" idx="28" hasCustomPrompt="1"/>
          </p:nvPr>
        </p:nvSpPr>
        <p:spPr>
          <a:xfrm>
            <a:off x="8375904"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4" name="Text Placeholder 9"/>
          <p:cNvSpPr>
            <a:spLocks noGrp="1"/>
          </p:cNvSpPr>
          <p:nvPr>
            <p:ph type="body" sz="quarter" idx="29" hasCustomPrompt="1"/>
          </p:nvPr>
        </p:nvSpPr>
        <p:spPr>
          <a:xfrm>
            <a:off x="609600"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15" name="Text Placeholder 9"/>
          <p:cNvSpPr>
            <a:spLocks noGrp="1"/>
          </p:cNvSpPr>
          <p:nvPr>
            <p:ph type="body" sz="quarter" idx="30" hasCustomPrompt="1"/>
          </p:nvPr>
        </p:nvSpPr>
        <p:spPr>
          <a:xfrm>
            <a:off x="4492752" y="4663440"/>
            <a:ext cx="3206496" cy="365760"/>
          </a:xfrm>
        </p:spPr>
        <p:txBody>
          <a:bodyPr>
            <a:noAutofit/>
          </a:bodyPr>
          <a:lstStyle>
            <a:lvl1pPr>
              <a:spcBef>
                <a:spcPts val="0"/>
              </a:spcBef>
              <a:defRPr sz="900" b="0">
                <a:solidFill>
                  <a:schemeClr val="tx2"/>
                </a:solidFill>
              </a:defRPr>
            </a:lvl1pPr>
            <a:lvl2pPr>
              <a:spcBef>
                <a:spcPts val="0"/>
              </a:spcBef>
              <a:defRPr sz="1200"/>
            </a:lvl2pPr>
            <a:lvl3pPr marL="115888" indent="-115888">
              <a:spcBef>
                <a:spcPts val="0"/>
              </a:spcBef>
              <a:defRPr sz="1200"/>
            </a:lvl3pPr>
            <a:lvl4pPr marL="230188" indent="-114300">
              <a:spcBef>
                <a:spcPts val="0"/>
              </a:spcBef>
              <a:defRPr sz="1200"/>
            </a:lvl4pPr>
            <a:lvl5pPr marL="339725" indent="-109538">
              <a:spcBef>
                <a:spcPts val="0"/>
              </a:spcBef>
              <a:defRPr sz="1200"/>
            </a:lvl5pPr>
          </a:lstStyle>
          <a:p>
            <a:pPr lvl="0"/>
            <a:r>
              <a:rPr lang="en-US" dirty="0"/>
              <a:t>Optional caption goes here.</a:t>
            </a:r>
          </a:p>
        </p:txBody>
      </p:sp>
      <p:sp>
        <p:nvSpPr>
          <p:cNvPr id="2" name="Footer Placeholder 1"/>
          <p:cNvSpPr>
            <a:spLocks noGrp="1"/>
          </p:cNvSpPr>
          <p:nvPr>
            <p:ph type="ftr" sz="quarter" idx="3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30196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Screen Picture">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bwMode="gray">
          <a:xfrm>
            <a:off x="0" y="0"/>
            <a:ext cx="12192000" cy="6858000"/>
          </a:xfrm>
        </p:spPr>
        <p:txBody>
          <a:bodyPr anchor="ctr" anchorCtr="0">
            <a:normAutofit/>
          </a:bodyPr>
          <a:lstStyle>
            <a:lvl1pPr marL="0" marR="0" indent="0" algn="ctr" defTabSz="457200" rtl="0" eaLnBrk="1" fontAlgn="auto" latinLnBrk="0" hangingPunct="1">
              <a:lnSpc>
                <a:spcPct val="100000"/>
              </a:lnSpc>
              <a:spcBef>
                <a:spcPts val="0"/>
              </a:spcBef>
              <a:spcAft>
                <a:spcPts val="0"/>
              </a:spcAft>
              <a:buClrTx/>
              <a:buSzTx/>
              <a:buFontTx/>
              <a:buNone/>
              <a:tabLst/>
              <a:defRPr sz="1200" b="0"/>
            </a:lvl1pPr>
          </a:lstStyle>
          <a:p>
            <a:r>
              <a:rPr lang="en-US" dirty="0"/>
              <a:t>Click icon to add picture. </a:t>
            </a:r>
            <a:br>
              <a:rPr lang="en-US" dirty="0"/>
            </a:br>
            <a:r>
              <a:rPr lang="en-US" dirty="0"/>
              <a:t>Placeholder is 4:3 proportion.</a:t>
            </a:r>
          </a:p>
        </p:txBody>
      </p:sp>
      <p:sp>
        <p:nvSpPr>
          <p:cNvPr id="2" name="Date Placeholder 1"/>
          <p:cNvSpPr>
            <a:spLocks noGrp="1"/>
          </p:cNvSpPr>
          <p:nvPr>
            <p:ph type="dt" sz="half" idx="11"/>
          </p:nvPr>
        </p:nvSpPr>
        <p:spPr/>
        <p:txBody>
          <a:bodyPr/>
          <a:lstStyle/>
          <a:p>
            <a:r>
              <a:rPr lang="en-US" dirty="0"/>
              <a:t>Month 00, 0000</a:t>
            </a:r>
          </a:p>
        </p:txBody>
      </p:sp>
      <p:sp>
        <p:nvSpPr>
          <p:cNvPr id="3" name="Footer Placeholder 2"/>
          <p:cNvSpPr>
            <a:spLocks noGrp="1"/>
          </p:cNvSpPr>
          <p:nvPr>
            <p:ph type="ftr" sz="quarter" idx="12"/>
          </p:nvPr>
        </p:nvSpPr>
        <p:spPr>
          <a:xfrm>
            <a:off x="609600" y="6419088"/>
            <a:ext cx="5388864" cy="228600"/>
          </a:xfrm>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4" name="Slide Number Placeholder 3"/>
          <p:cNvSpPr>
            <a:spLocks noGrp="1"/>
          </p:cNvSpPr>
          <p:nvPr>
            <p:ph type="sldNum" sz="quarter" idx="13"/>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1854884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3" name="TextBox 2"/>
          <p:cNvSpPr txBox="1"/>
          <p:nvPr userDrawn="1"/>
        </p:nvSpPr>
        <p:spPr bwMode="gray">
          <a:xfrm>
            <a:off x="4206240" y="2103120"/>
            <a:ext cx="3779520" cy="2468880"/>
          </a:xfrm>
          <a:prstGeom prst="rect">
            <a:avLst/>
          </a:prstGeom>
          <a:noFill/>
        </p:spPr>
        <p:txBody>
          <a:bodyPr wrap="square" lIns="0" tIns="0" rIns="0" bIns="0" rtlCol="0" anchor="ctr" anchorCtr="0">
            <a:normAutofit/>
          </a:bodyPr>
          <a:lstStyle/>
          <a:p>
            <a:pPr algn="ctr">
              <a:lnSpc>
                <a:spcPct val="90000"/>
              </a:lnSpc>
            </a:pPr>
            <a:r>
              <a:rPr lang="en-US" sz="4000" b="1" dirty="0">
                <a:solidFill>
                  <a:srgbClr val="CC050A"/>
                </a:solidFill>
                <a:latin typeface="+mj-lt"/>
              </a:rPr>
              <a:t>Thank you.</a:t>
            </a:r>
          </a:p>
        </p:txBody>
      </p:sp>
      <p:sp>
        <p:nvSpPr>
          <p:cNvPr id="4" name="Date Placeholder 3"/>
          <p:cNvSpPr>
            <a:spLocks noGrp="1"/>
          </p:cNvSpPr>
          <p:nvPr>
            <p:ph type="dt" sz="half" idx="10"/>
          </p:nvPr>
        </p:nvSpPr>
        <p:spPr/>
        <p:txBody>
          <a:bodyPr/>
          <a:lstStyle/>
          <a:p>
            <a:r>
              <a:rPr lang="en-US" dirty="0"/>
              <a:t>Month 00, 0000</a:t>
            </a:r>
          </a:p>
        </p:txBody>
      </p:sp>
      <p:sp>
        <p:nvSpPr>
          <p:cNvPr id="5" name="Footer Placeholder 4"/>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6" name="Slide Number Placeholder 5"/>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26735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lvl1pPr marL="342900" indent="-342900">
              <a:buFont typeface="+mj-lt"/>
              <a:buAutoNum type="arabicPeriod"/>
              <a:tabLst>
                <a:tab pos="339725" algn="l"/>
              </a:tabLst>
              <a:defRPr sz="22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5833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a:t>Click to edit Master title style</a:t>
            </a:r>
          </a:p>
        </p:txBody>
      </p:sp>
      <p:sp>
        <p:nvSpPr>
          <p:cNvPr id="3" name="Content Placeholder 2"/>
          <p:cNvSpPr>
            <a:spLocks noGrp="1"/>
          </p:cNvSpPr>
          <p:nvPr>
            <p:ph idx="1"/>
          </p:nvPr>
        </p:nvSpPr>
        <p:spPr bwMode="gray"/>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6656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Line 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bwMode="gray">
          <a:xfrm>
            <a:off x="609600" y="1691640"/>
            <a:ext cx="944880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423005"/>
            <a:ext cx="9448800" cy="9144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r>
              <a:rPr lang="en-US" dirty="0"/>
              <a:t>Month 00, 0000</a:t>
            </a:r>
          </a:p>
        </p:txBody>
      </p:sp>
      <p:sp>
        <p:nvSpPr>
          <p:cNvPr id="8" name="Footer Placeholder 7"/>
          <p:cNvSpPr>
            <a:spLocks noGrp="1"/>
          </p:cNvSpPr>
          <p:nvPr>
            <p:ph type="ftr" sz="quarter" idx="11"/>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
        <p:nvSpPr>
          <p:cNvPr id="9" name="Slide Number Placeholder 8"/>
          <p:cNvSpPr>
            <a:spLocks noGrp="1"/>
          </p:cNvSpPr>
          <p:nvPr>
            <p:ph type="sldNum" sz="quarter" idx="12"/>
          </p:nvPr>
        </p:nvSpPr>
        <p:spPr/>
        <p:txBody>
          <a:bodyPr/>
          <a:lstStyle/>
          <a:p>
            <a:fld id="{E12D0507-9F86-7A45-BE8E-43760B9F92AA}" type="slidenum">
              <a:rPr lang="en-US" smtClean="0"/>
              <a:pPr/>
              <a:t>‹#›</a:t>
            </a:fld>
            <a:endParaRPr lang="en-US" dirty="0"/>
          </a:p>
        </p:txBody>
      </p:sp>
    </p:spTree>
    <p:extLst>
      <p:ext uri="{BB962C8B-B14F-4D97-AF65-F5344CB8AC3E}">
        <p14:creationId xmlns:p14="http://schemas.microsoft.com/office/powerpoint/2010/main" val="384535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3352800" y="1280160"/>
            <a:ext cx="5486400" cy="4114800"/>
            <a:chOff x="2514600" y="365760"/>
            <a:chExt cx="4114800" cy="4114800"/>
          </a:xfrm>
        </p:grpSpPr>
        <p:sp>
          <p:nvSpPr>
            <p:cNvPr id="7" name="Oval 6"/>
            <p:cNvSpPr>
              <a:spLocks noChangeAspect="1"/>
            </p:cNvSpPr>
            <p:nvPr userDrawn="1"/>
          </p:nvSpPr>
          <p:spPr bwMode="gray">
            <a:xfrm>
              <a:off x="2514600" y="365760"/>
              <a:ext cx="4114800" cy="41148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8" name="Oval 7"/>
            <p:cNvSpPr>
              <a:spLocks noChangeAspect="1"/>
            </p:cNvSpPr>
            <p:nvPr userDrawn="1"/>
          </p:nvSpPr>
          <p:spPr bwMode="hidden">
            <a:xfrm>
              <a:off x="2514600" y="365760"/>
              <a:ext cx="4114800" cy="4114800"/>
            </a:xfrm>
            <a:prstGeom prst="ellips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grpSp>
      <p:sp>
        <p:nvSpPr>
          <p:cNvPr id="2" name="Title 1"/>
          <p:cNvSpPr>
            <a:spLocks noGrp="1"/>
          </p:cNvSpPr>
          <p:nvPr>
            <p:ph type="title"/>
          </p:nvPr>
        </p:nvSpPr>
        <p:spPr bwMode="gray">
          <a:xfrm>
            <a:off x="4450080" y="2103120"/>
            <a:ext cx="3291840" cy="2468880"/>
          </a:xfrm>
        </p:spPr>
        <p:txBody>
          <a:bodyPr lIns="0" rIns="0" anchor="ctr" anchorCtr="0">
            <a:normAutofit/>
          </a:bodyPr>
          <a:lstStyle>
            <a:lvl1pPr algn="l">
              <a:defRPr sz="4000" b="1" cap="none"/>
            </a:lvl1pPr>
          </a:lstStyle>
          <a:p>
            <a:r>
              <a:rPr lang="en-US"/>
              <a:t>Click to edit Master title style</a:t>
            </a:r>
            <a:endParaRPr lang="en-US" dirty="0"/>
          </a:p>
        </p:txBody>
      </p:sp>
      <p:sp>
        <p:nvSpPr>
          <p:cNvPr id="4" name="Date Placeholder 3"/>
          <p:cNvSpPr>
            <a:spLocks noGrp="1"/>
          </p:cNvSpPr>
          <p:nvPr>
            <p:ph type="dt" sz="half" idx="10"/>
          </p:nvPr>
        </p:nvSpPr>
        <p:spPr bwMode="gray"/>
        <p:txBody>
          <a:bodyPr/>
          <a:lstStyle/>
          <a:p>
            <a:r>
              <a:rPr lang="en-US" dirty="0"/>
              <a:t>Month 00, 0000</a:t>
            </a:r>
          </a:p>
        </p:txBody>
      </p:sp>
      <p:sp>
        <p:nvSpPr>
          <p:cNvPr id="6" name="Slide Number Placeholder 5"/>
          <p:cNvSpPr>
            <a:spLocks noGrp="1"/>
          </p:cNvSpPr>
          <p:nvPr>
            <p:ph type="sldNum" sz="quarter" idx="12"/>
          </p:nvPr>
        </p:nvSpPr>
        <p:spPr bwMode="gray"/>
        <p:txBody>
          <a:bodyPr/>
          <a:lstStyle/>
          <a:p>
            <a:fld id="{E12D0507-9F86-7A45-BE8E-43760B9F92AA}" type="slidenum">
              <a:rPr lang="en-US" smtClean="0"/>
              <a:pPr/>
              <a:t>‹#›</a:t>
            </a:fld>
            <a:endParaRPr lang="en-US" dirty="0"/>
          </a:p>
        </p:txBody>
      </p:sp>
      <p:sp>
        <p:nvSpPr>
          <p:cNvPr id="5" name="Footer Placeholder 4"/>
          <p:cNvSpPr>
            <a:spLocks noGrp="1"/>
          </p:cNvSpPr>
          <p:nvPr>
            <p:ph type="ftr" sz="quarter" idx="13"/>
          </p:nvPr>
        </p:nvSpPr>
        <p:spPr/>
        <p:txBody>
          <a:body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3224116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image" Target="../media/image1.emf"/><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2695360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609600" y="423005"/>
            <a:ext cx="9448800" cy="4572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bwMode="gray">
          <a:xfrm>
            <a:off x="609600" y="1371600"/>
            <a:ext cx="9448800" cy="48006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gray">
          <a:xfrm>
            <a:off x="10058400" y="6419088"/>
            <a:ext cx="1219200" cy="228600"/>
          </a:xfrm>
          <a:prstGeom prst="rect">
            <a:avLst/>
          </a:prstGeom>
        </p:spPr>
        <p:txBody>
          <a:bodyPr vert="horz" lIns="0" tIns="0" rIns="0" bIns="0" rtlCol="0" anchor="b" anchorCtr="0"/>
          <a:lstStyle>
            <a:lvl1pPr algn="l">
              <a:defRPr sz="700">
                <a:solidFill>
                  <a:schemeClr val="tx1"/>
                </a:solidFill>
              </a:defRPr>
            </a:lvl1pPr>
          </a:lstStyle>
          <a:p>
            <a:r>
              <a:rPr lang="en-US" dirty="0"/>
              <a:t>Month 00, 0000</a:t>
            </a:r>
          </a:p>
        </p:txBody>
      </p:sp>
      <p:sp>
        <p:nvSpPr>
          <p:cNvPr id="6" name="Slide Number Placeholder 5"/>
          <p:cNvSpPr>
            <a:spLocks noGrp="1"/>
          </p:cNvSpPr>
          <p:nvPr>
            <p:ph type="sldNum" sz="quarter" idx="4"/>
          </p:nvPr>
        </p:nvSpPr>
        <p:spPr bwMode="gray">
          <a:xfrm>
            <a:off x="11277600" y="6419088"/>
            <a:ext cx="304800" cy="228600"/>
          </a:xfrm>
          <a:prstGeom prst="rect">
            <a:avLst/>
          </a:prstGeom>
        </p:spPr>
        <p:txBody>
          <a:bodyPr vert="horz" lIns="0" tIns="0" rIns="0" bIns="0" rtlCol="0" anchor="b" anchorCtr="0"/>
          <a:lstStyle>
            <a:lvl1pPr algn="r">
              <a:defRPr sz="700" b="1">
                <a:solidFill>
                  <a:schemeClr val="tx1"/>
                </a:solidFill>
              </a:defRPr>
            </a:lvl1pPr>
          </a:lstStyle>
          <a:p>
            <a:fld id="{E12D0507-9F86-7A45-BE8E-43760B9F92AA}" type="slidenum">
              <a:rPr lang="en-US" smtClean="0"/>
              <a:pPr/>
              <a:t>‹#›</a:t>
            </a:fld>
            <a:endParaRPr lang="en-US" dirty="0"/>
          </a:p>
        </p:txBody>
      </p:sp>
      <p:pic>
        <p:nvPicPr>
          <p:cNvPr id="7" name="Picture 2"/>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gray">
          <a:xfrm>
            <a:off x="421968" y="6256412"/>
            <a:ext cx="1950720" cy="51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2743200" y="6419088"/>
            <a:ext cx="5388864" cy="228600"/>
          </a:xfrm>
          <a:prstGeom prst="rect">
            <a:avLst/>
          </a:prstGeom>
          <a:noFill/>
        </p:spPr>
        <p:txBody>
          <a:bodyPr vert="horz" lIns="0" tIns="0" rIns="182880" bIns="0" rtlCol="0" anchor="b" anchorCtr="0"/>
          <a:lstStyle>
            <a:lvl1pPr algn="l">
              <a:defRPr sz="700">
                <a:solidFill>
                  <a:schemeClr val="tx2"/>
                </a:solidFill>
                <a:latin typeface="Arial Narrow"/>
                <a:cs typeface="Arial Narrow"/>
              </a:defRPr>
            </a:lvl1pPr>
          </a:lstStyle>
          <a:p>
            <a:r>
              <a:rPr lang="en-US" dirty="0"/>
              <a:t>Confidential and proprietary materials for authorized Verizon personnel and outside agencies only. Use, disclosure or distribution of this material is not permitted to any unauthorized persons or third parties except by written agreement.</a:t>
            </a:r>
          </a:p>
        </p:txBody>
      </p:sp>
    </p:spTree>
    <p:extLst>
      <p:ext uri="{BB962C8B-B14F-4D97-AF65-F5344CB8AC3E}">
        <p14:creationId xmlns:p14="http://schemas.microsoft.com/office/powerpoint/2010/main" val="7657304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Lst>
  <p:hf hdr="0" dt="0"/>
  <p:txStyles>
    <p:titleStyle>
      <a:lvl1pPr algn="l" defTabSz="457200" rtl="0" eaLnBrk="1" latinLnBrk="0" hangingPunct="1">
        <a:lnSpc>
          <a:spcPct val="90000"/>
        </a:lnSpc>
        <a:spcBef>
          <a:spcPct val="0"/>
        </a:spcBef>
        <a:buNone/>
        <a:defRPr sz="2600" b="1" kern="1200">
          <a:solidFill>
            <a:schemeClr val="accent1"/>
          </a:solidFill>
          <a:latin typeface="+mj-lt"/>
          <a:ea typeface="+mj-ea"/>
          <a:cs typeface="+mj-cs"/>
        </a:defRPr>
      </a:lvl1pPr>
    </p:titleStyle>
    <p:bodyStyle>
      <a:lvl1pPr marL="0" indent="0" algn="l" defTabSz="457200" rtl="0" eaLnBrk="1" latinLnBrk="0" hangingPunct="1">
        <a:lnSpc>
          <a:spcPct val="100000"/>
        </a:lnSpc>
        <a:spcBef>
          <a:spcPts val="900"/>
        </a:spcBef>
        <a:buFontTx/>
        <a:buNone/>
        <a:defRPr sz="1600" b="1" kern="1200">
          <a:solidFill>
            <a:schemeClr val="tx1"/>
          </a:solidFill>
          <a:latin typeface="+mn-lt"/>
          <a:ea typeface="+mn-ea"/>
          <a:cs typeface="+mn-cs"/>
        </a:defRPr>
      </a:lvl1pPr>
      <a:lvl2pPr marL="0" indent="0" algn="l" defTabSz="457200" rtl="0" eaLnBrk="1" latinLnBrk="0" hangingPunct="1">
        <a:lnSpc>
          <a:spcPct val="100000"/>
        </a:lnSpc>
        <a:spcBef>
          <a:spcPts val="900"/>
        </a:spcBef>
        <a:buFontTx/>
        <a:buNone/>
        <a:defRPr sz="1600" kern="1200">
          <a:solidFill>
            <a:schemeClr val="tx1"/>
          </a:solidFill>
          <a:latin typeface="+mn-lt"/>
          <a:ea typeface="+mn-ea"/>
          <a:cs typeface="+mn-cs"/>
        </a:defRPr>
      </a:lvl2pPr>
      <a:lvl3pPr marL="230188"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3pPr>
      <a:lvl4pPr marL="455613" indent="-225425"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4pPr>
      <a:lvl5pPr marL="685800" indent="-230188" algn="l" defTabSz="457200" rtl="0" eaLnBrk="1" latinLnBrk="0" hangingPunct="1">
        <a:lnSpc>
          <a:spcPct val="100000"/>
        </a:lnSpc>
        <a:spcBef>
          <a:spcPts val="6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3.wdp"/><Relationship Id="rId7"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4" y="1036066"/>
            <a:ext cx="3458817" cy="1737360"/>
          </a:xfrm>
        </p:spPr>
        <p:txBody>
          <a:bodyPr/>
          <a:lstStyle/>
          <a:p>
            <a:r>
              <a:rPr lang="en-US" dirty="0"/>
              <a:t>Competitive Pricing Landscape</a:t>
            </a:r>
          </a:p>
        </p:txBody>
      </p:sp>
      <p:pic>
        <p:nvPicPr>
          <p:cNvPr id="5" name="Picture 4"/>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09604" y="5050432"/>
            <a:ext cx="1302106" cy="325526"/>
          </a:xfrm>
          <a:prstGeom prst="rect">
            <a:avLst/>
          </a:prstGeom>
        </p:spPr>
      </p:pic>
      <p:sp>
        <p:nvSpPr>
          <p:cNvPr id="6" name="TextBox 5"/>
          <p:cNvSpPr txBox="1"/>
          <p:nvPr/>
        </p:nvSpPr>
        <p:spPr>
          <a:xfrm>
            <a:off x="563922" y="4742655"/>
            <a:ext cx="269557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sp>
        <p:nvSpPr>
          <p:cNvPr id="3" name="TextBox 2"/>
          <p:cNvSpPr txBox="1"/>
          <p:nvPr/>
        </p:nvSpPr>
        <p:spPr>
          <a:xfrm>
            <a:off x="548640" y="2834640"/>
            <a:ext cx="2743200" cy="365760"/>
          </a:xfrm>
          <a:prstGeom prst="rect">
            <a:avLst/>
          </a:prstGeom>
          <a:noFill/>
        </p:spPr>
        <p:txBody>
          <a:bodyPr wrap="none">
            <a:spAutoFit/>
          </a:bodyPr>
          <a:lstStyle/>
          <a:p>
            <a:r>
              <a:rPr b="1" sz="1800">
                <a:latin typeface="NeueHaasGroteskText Std (Body)"/>
              </a:rPr>
              <a:t>April 12, 2018</a:t>
            </a:r>
          </a:p>
        </p:txBody>
      </p:sp>
    </p:spTree>
    <p:extLst>
      <p:ext uri="{BB962C8B-B14F-4D97-AF65-F5344CB8AC3E}">
        <p14:creationId xmlns:p14="http://schemas.microsoft.com/office/powerpoint/2010/main" val="222248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Tablet</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select </a:t>
                      </a:r>
                      <a:r>
                        <a:rPr sz="900" b="0">
                          <a:solidFill>
                            <a:srgbClr val="000000"/>
                          </a:solidFill>
                          <a:latin typeface="NeueHaasGroteskText Std (Body)"/>
                        </a:rPr>
                        <a:t>iPad,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a:t>
                      </a:r>
                      <a:r>
                        <a:rPr sz="900" b="0">
                          <a:solidFill>
                            <a:srgbClr val="000000"/>
                          </a:solidFill>
                          <a:latin typeface="NeueHaasGroteskText Std (Body)"/>
                        </a:rPr>
                        <a:t> (11/27/17)
</a:t>
                      </a:r>
                      <a:r>
                        <a:rPr sz="900" b="0">
                          <a:solidFill>
                            <a:srgbClr val="000000"/>
                          </a:solidFill>
                          <a:latin typeface="NeueHaasGroteskText Std (Body)"/>
                        </a:rPr>
                        <a:t>Get </a:t>
                      </a:r>
                      <a:r>
                        <a:rPr sz="900" b="1">
                          <a:solidFill>
                            <a:srgbClr val="000000"/>
                          </a:solidFill>
                          <a:latin typeface="NeueHaasGroteskText Std (Body)"/>
                        </a:rPr>
                        <a:t>$25.00 </a:t>
                      </a:r>
                      <a:r>
                        <a:rPr sz="900" b="0">
                          <a:solidFill>
                            <a:srgbClr val="000000"/>
                          </a:solidFill>
                          <a:latin typeface="NeueHaasGroteskText Std (Body)"/>
                        </a:rPr>
                        <a:t>gift </a:t>
                      </a:r>
                      <a:r>
                        <a:rPr sz="900" b="0">
                          <a:solidFill>
                            <a:srgbClr val="000000"/>
                          </a:solidFill>
                          <a:latin typeface="NeueHaasGroteskText Std (Body)"/>
                        </a:rPr>
                        <a:t>card </a:t>
                      </a:r>
                      <a:r>
                        <a:rPr sz="900" b="0">
                          <a:solidFill>
                            <a:srgbClr val="000000"/>
                          </a:solidFill>
                          <a:latin typeface="NeueHaasGroteskText Std (Body)"/>
                        </a:rPr>
                        <a:t>and </a:t>
                      </a:r>
                      <a:r>
                        <a:rPr sz="900" b="0">
                          <a:solidFill>
                            <a:srgbClr val="000000"/>
                          </a:solidFill>
                          <a:latin typeface="NeueHaasGroteskText Std (Body)"/>
                        </a:rPr>
                        <a:t>waived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each </a:t>
                      </a:r>
                      <a:r>
                        <a:rPr sz="900" b="0">
                          <a:solidFill>
                            <a:srgbClr val="000000"/>
                          </a:solidFill>
                          <a:latin typeface="NeueHaasGroteskText Std (Body)"/>
                        </a:rPr>
                        <a:t>GizmoPal </a:t>
                      </a:r>
                      <a:r>
                        <a:rPr sz="900" b="0">
                          <a:solidFill>
                            <a:srgbClr val="000000"/>
                          </a:solidFill>
                          <a:latin typeface="NeueHaasGroteskText Std (Body)"/>
                        </a:rPr>
                        <a:t>2, </a:t>
                      </a:r>
                      <a:r>
                        <a:rPr sz="900" b="0">
                          <a:solidFill>
                            <a:srgbClr val="000000"/>
                          </a:solidFill>
                          <a:latin typeface="NeueHaasGroteskText Std (Body)"/>
                        </a:rPr>
                        <a:t>GizmoGadget </a:t>
                      </a:r>
                      <a:r>
                        <a:rPr sz="900" b="0">
                          <a:solidFill>
                            <a:srgbClr val="000000"/>
                          </a:solidFill>
                          <a:latin typeface="NeueHaasGroteskText Std (Body)"/>
                        </a:rPr>
                        <a:t>or </a:t>
                      </a:r>
                      <a:r>
                        <a:rPr sz="900" b="0">
                          <a:solidFill>
                            <a:srgbClr val="000000"/>
                          </a:solidFill>
                          <a:latin typeface="NeueHaasGroteskText Std (Body)"/>
                        </a:rPr>
                        <a:t>GizmoTab </a:t>
                      </a:r>
                      <a:r>
                        <a:rPr sz="900" b="0">
                          <a:solidFill>
                            <a:srgbClr val="000000"/>
                          </a:solidFill>
                          <a:latin typeface="NeueHaasGroteskText Std (Body)"/>
                        </a:rPr>
                        <a:t>with </a:t>
                      </a:r>
                      <a:r>
                        <a:rPr sz="900" b="0">
                          <a:solidFill>
                            <a:srgbClr val="000000"/>
                          </a:solidFill>
                          <a:latin typeface="NeueHaasGroteskText Std (Body)"/>
                        </a:rPr>
                        <a:t>2-yr </a:t>
                      </a:r>
                      <a:r>
                        <a:rPr sz="900" b="0">
                          <a:solidFill>
                            <a:srgbClr val="000000"/>
                          </a:solidFill>
                          <a:latin typeface="NeueHaasGroteskText Std (Body)"/>
                        </a:rPr>
                        <a:t>contract </a:t>
                      </a:r>
                      <a:r>
                        <a:rPr sz="900" b="0">
                          <a:solidFill>
                            <a:srgbClr val="000000"/>
                          </a:solidFill>
                          <a:latin typeface="NeueHaasGroteskText Std (Body)"/>
                        </a:rPr>
                        <a:t>(gift </a:t>
                      </a:r>
                      <a:r>
                        <a:rPr sz="900" b="0">
                          <a:solidFill>
                            <a:srgbClr val="000000"/>
                          </a:solidFill>
                          <a:latin typeface="NeueHaasGroteskText Std (Body)"/>
                        </a:rPr>
                        <a:t>cards </a:t>
                      </a:r>
                      <a:r>
                        <a:rPr sz="900" b="0">
                          <a:solidFill>
                            <a:srgbClr val="000000"/>
                          </a:solidFill>
                          <a:latin typeface="NeueHaasGroteskText Std (Body)"/>
                        </a:rPr>
                        <a:t>are </a:t>
                      </a:r>
                      <a:r>
                        <a:rPr sz="900" b="0">
                          <a:solidFill>
                            <a:srgbClr val="000000"/>
                          </a:solidFill>
                          <a:latin typeface="NeueHaasGroteskText Std (Body)"/>
                        </a:rPr>
                        <a:t>available </a:t>
                      </a:r>
                      <a:r>
                        <a:rPr sz="900" b="0">
                          <a:solidFill>
                            <a:srgbClr val="000000"/>
                          </a:solidFill>
                          <a:latin typeface="NeueHaasGroteskText Std (Body)"/>
                        </a:rPr>
                        <a:t>from: </a:t>
                      </a:r>
                      <a:r>
                        <a:rPr sz="900" b="0">
                          <a:solidFill>
                            <a:srgbClr val="000000"/>
                          </a:solidFill>
                          <a:latin typeface="NeueHaasGroteskText Std (Body)"/>
                        </a:rPr>
                        <a:t>Target, </a:t>
                      </a:r>
                      <a:r>
                        <a:rPr sz="900" b="0">
                          <a:solidFill>
                            <a:srgbClr val="000000"/>
                          </a:solidFill>
                          <a:latin typeface="NeueHaasGroteskText Std (Body)"/>
                        </a:rPr>
                        <a:t>Gap, </a:t>
                      </a:r>
                      <a:r>
                        <a:rPr sz="900" b="0">
                          <a:solidFill>
                            <a:srgbClr val="000000"/>
                          </a:solidFill>
                          <a:latin typeface="NeueHaasGroteskText Std (Body)"/>
                        </a:rPr>
                        <a:t>&amp; </a:t>
                      </a:r>
                      <a:r>
                        <a:rPr sz="900" b="0">
                          <a:solidFill>
                            <a:srgbClr val="000000"/>
                          </a:solidFill>
                          <a:latin typeface="NeueHaasGroteskText Std (Body)"/>
                        </a:rPr>
                        <a:t>Best </a:t>
                      </a:r>
                      <a:r>
                        <a:rPr sz="900" b="0">
                          <a:solidFill>
                            <a:srgbClr val="000000"/>
                          </a:solidFill>
                          <a:latin typeface="NeueHaasGroteskText Std (Body)"/>
                        </a:rPr>
                        <a:t>Buy) </a:t>
                      </a:r>
                      <a:r>
                        <a:rPr sz="900" b="0">
                          <a:solidFill>
                            <a:srgbClr val="000000"/>
                          </a:solidFill>
                          <a:latin typeface="NeueHaasGroteskText Std (Body)"/>
                        </a:rPr>
                        <a:t> (01/03/18)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iPad </a:t>
                      </a:r>
                      <a:r>
                        <a:rPr sz="900" b="0">
                          <a:solidFill>
                            <a:srgbClr val="000000"/>
                          </a:solidFill>
                          <a:latin typeface="NeueHaasGroteskText Std (Body)"/>
                        </a:rPr>
                        <a:t>9.7 </a:t>
                      </a:r>
                      <a:r>
                        <a:rPr sz="900" b="0">
                          <a:solidFill>
                            <a:srgbClr val="000000"/>
                          </a:solidFill>
                          <a:latin typeface="NeueHaasGroteskText Std (Body)"/>
                        </a:rPr>
                        <a:t>and </a:t>
                      </a:r>
                      <a:r>
                        <a:rPr sz="900" b="0">
                          <a:solidFill>
                            <a:srgbClr val="000000"/>
                          </a:solidFill>
                          <a:latin typeface="NeueHaasGroteskText Std (Body)"/>
                        </a:rPr>
                        <a:t>an </a:t>
                      </a:r>
                      <a:r>
                        <a:rPr sz="900" b="0">
                          <a:solidFill>
                            <a:srgbClr val="000000"/>
                          </a:solidFill>
                          <a:latin typeface="NeueHaasGroteskText Std (Body)"/>
                        </a:rPr>
                        <a:t>extra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with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iPhone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iPhone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iPad) (04/05/18)
</a:t>
                      </a:r>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on </a:t>
                      </a:r>
                      <a:r>
                        <a:rPr sz="900" b="0">
                          <a:solidFill>
                            <a:srgbClr val="000000"/>
                          </a:solidFill>
                          <a:latin typeface="NeueHaasGroteskText Std (Body)"/>
                        </a:rPr>
                        <a:t>Samsung </a:t>
                      </a:r>
                      <a:r>
                        <a:rPr sz="900" b="0">
                          <a:solidFill>
                            <a:srgbClr val="000000"/>
                          </a:solidFill>
                          <a:latin typeface="NeueHaasGroteskText Std (Body)"/>
                        </a:rPr>
                        <a:t>tablet </a:t>
                      </a:r>
                      <a:r>
                        <a:rPr sz="900" b="0">
                          <a:solidFill>
                            <a:srgbClr val="000000"/>
                          </a:solidFill>
                          <a:latin typeface="NeueHaasGroteskText Std (Body)"/>
                        </a:rPr>
                        <a:t>with </a:t>
                      </a:r>
                      <a:r>
                        <a:rPr sz="900" b="0">
                          <a:solidFill>
                            <a:srgbClr val="000000"/>
                          </a:solidFill>
                          <a:latin typeface="NeueHaasGroteskText Std (Body)"/>
                        </a:rPr>
                        <a:t>Android </a:t>
                      </a:r>
                      <a:r>
                        <a:rPr sz="900" b="0">
                          <a:solidFill>
                            <a:srgbClr val="000000"/>
                          </a:solidFill>
                          <a:latin typeface="NeueHaasGroteskText Std (Body)"/>
                        </a:rPr>
                        <a:t>Smartphone </a:t>
                      </a:r>
                      <a:r>
                        <a:rPr sz="900" b="0">
                          <a:solidFill>
                            <a:srgbClr val="000000"/>
                          </a:solidFill>
                          <a:latin typeface="NeueHaasGroteskText Std (Body)"/>
                        </a:rPr>
                        <a:t>purchase </a:t>
                      </a:r>
                      <a:r>
                        <a:rPr sz="900" b="0">
                          <a:solidFill>
                            <a:srgbClr val="000000"/>
                          </a:solidFill>
                          <a:latin typeface="NeueHaasGroteskText Std (Body)"/>
                        </a:rPr>
                        <a:t>(reqs.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for </a:t>
                      </a:r>
                      <a:r>
                        <a:rPr sz="900" b="0">
                          <a:solidFill>
                            <a:srgbClr val="000000"/>
                          </a:solidFill>
                          <a:latin typeface="NeueHaasGroteskText Std (Body)"/>
                        </a:rPr>
                        <a:t>smartphone </a:t>
                      </a:r>
                      <a:r>
                        <a:rPr sz="900" b="0">
                          <a:solidFill>
                            <a:srgbClr val="000000"/>
                          </a:solidFill>
                          <a:latin typeface="NeueHaasGroteskText Std (Body)"/>
                        </a:rPr>
                        <a:t>and </a:t>
                      </a:r>
                      <a:r>
                        <a:rPr sz="900" b="0">
                          <a:solidFill>
                            <a:srgbClr val="000000"/>
                          </a:solidFill>
                          <a:latin typeface="NeueHaasGroteskText Std (Body)"/>
                        </a:rPr>
                        <a:t>2-yr </a:t>
                      </a:r>
                      <a:r>
                        <a:rPr sz="900" b="0">
                          <a:solidFill>
                            <a:srgbClr val="000000"/>
                          </a:solidFill>
                          <a:latin typeface="NeueHaasGroteskText Std (Body)"/>
                        </a:rPr>
                        <a:t>activation </a:t>
                      </a:r>
                      <a:r>
                        <a:rPr sz="900" b="0">
                          <a:solidFill>
                            <a:srgbClr val="000000"/>
                          </a:solidFill>
                          <a:latin typeface="NeueHaasGroteskText Std (Body)"/>
                        </a:rPr>
                        <a:t>for </a:t>
                      </a:r>
                      <a:r>
                        <a:rPr sz="900" b="0">
                          <a:solidFill>
                            <a:srgbClr val="000000"/>
                          </a:solidFill>
                          <a:latin typeface="NeueHaasGroteskText Std (Body)"/>
                        </a:rPr>
                        <a:t>tablet) (04/05/18)
</a:t>
                      </a:r>
                      <a:r>
                        <a:rPr sz="900" b="1">
                          <a:solidFill>
                            <a:srgbClr val="000000"/>
                          </a:solidFill>
                          <a:latin typeface="NeueHaasGroteskText Std (Body)"/>
                        </a:rPr>
                        <a:t>$50 </a:t>
                      </a:r>
                      <a:r>
                        <a:rPr sz="900" b="0">
                          <a:solidFill>
                            <a:srgbClr val="000000"/>
                          </a:solidFill>
                          <a:latin typeface="NeueHaasGroteskText Std (Body)"/>
                        </a:rPr>
                        <a:t>savings </a:t>
                      </a:r>
                      <a:r>
                        <a:rPr sz="900" b="0">
                          <a:solidFill>
                            <a:srgbClr val="000000"/>
                          </a:solidFill>
                          <a:latin typeface="NeueHaasGroteskText Std (Body)"/>
                        </a:rPr>
                        <a:t>with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or </a:t>
                      </a:r>
                      <a:r>
                        <a:rPr sz="900" b="1">
                          <a:solidFill>
                            <a:srgbClr val="000000"/>
                          </a:solidFill>
                          <a:latin typeface="NeueHaasGroteskText Std (Body)"/>
                        </a:rPr>
                        <a:t>$150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ASUS, </a:t>
                      </a:r>
                      <a:r>
                        <a:rPr sz="900" b="0">
                          <a:solidFill>
                            <a:srgbClr val="000000"/>
                          </a:solidFill>
                          <a:latin typeface="NeueHaasGroteskText Std (Body)"/>
                        </a:rPr>
                        <a:t>Ellipsis </a:t>
                      </a:r>
                      <a:r>
                        <a:rPr sz="900" b="0">
                          <a:solidFill>
                            <a:srgbClr val="000000"/>
                          </a:solidFill>
                          <a:latin typeface="NeueHaasGroteskText Std (Body)"/>
                        </a:rPr>
                        <a:t>and </a:t>
                      </a:r>
                      <a:r>
                        <a:rPr sz="900" b="0">
                          <a:solidFill>
                            <a:srgbClr val="000000"/>
                          </a:solidFill>
                          <a:latin typeface="NeueHaasGroteskText Std (Body)"/>
                        </a:rPr>
                        <a:t>GizmoTab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 </a:t>
                      </a:r>
                      <a:r>
                        <a:rPr sz="900" b="0">
                          <a:solidFill>
                            <a:srgbClr val="000000"/>
                          </a:solidFill>
                          <a:latin typeface="NeueHaasGroteskText Std (Body)"/>
                        </a:rPr>
                        <a:t>yr. </a:t>
                      </a:r>
                      <a:r>
                        <a:rPr sz="900" b="0">
                          <a:solidFill>
                            <a:srgbClr val="000000"/>
                          </a:solidFill>
                          <a:latin typeface="NeueHaasGroteskText Std (Body)"/>
                        </a:rPr>
                        <a:t>activation </a:t>
                      </a:r>
                      <a:r>
                        <a:rPr sz="900" b="0">
                          <a:solidFill>
                            <a:srgbClr val="000000"/>
                          </a:solidFill>
                          <a:latin typeface="NeueHaasGroteskText Std (Body)"/>
                        </a:rPr>
                        <a:t>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iPad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$0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two-year </a:t>
                      </a:r>
                      <a:r>
                        <a:rPr sz="900" b="0">
                          <a:solidFill>
                            <a:srgbClr val="000000"/>
                          </a:solidFill>
                          <a:latin typeface="NeueHaasGroteskText Std (Body)"/>
                        </a:rPr>
                        <a:t>agreement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on </a:t>
                      </a:r>
                      <a:r>
                        <a:rPr sz="900" b="0">
                          <a:solidFill>
                            <a:srgbClr val="000000"/>
                          </a:solidFill>
                          <a:latin typeface="NeueHaasGroteskText Std (Body)"/>
                        </a:rPr>
                        <a:t>AT&amp;T </a:t>
                      </a:r>
                      <a:r>
                        <a:rPr sz="900" b="0">
                          <a:solidFill>
                            <a:srgbClr val="000000"/>
                          </a:solidFill>
                          <a:latin typeface="NeueHaasGroteskText Std (Body)"/>
                        </a:rPr>
                        <a:t>Next </a:t>
                      </a:r>
                      <a:r>
                        <a:rPr sz="900" b="0">
                          <a:solidFill>
                            <a:srgbClr val="000000"/>
                          </a:solidFill>
                          <a:latin typeface="NeueHaasGroteskText Std (Body)"/>
                        </a:rPr>
                        <a:t>(eligible </a:t>
                      </a:r>
                      <a:r>
                        <a:rPr sz="900" b="0">
                          <a:solidFill>
                            <a:srgbClr val="000000"/>
                          </a:solidFill>
                          <a:latin typeface="NeueHaasGroteskText Std (Body)"/>
                        </a:rPr>
                        <a:t>wireless </a:t>
                      </a:r>
                      <a:r>
                        <a:rPr sz="900" b="0">
                          <a:solidFill>
                            <a:srgbClr val="000000"/>
                          </a:solidFill>
                          <a:latin typeface="NeueHaasGroteskText Std (Body)"/>
                        </a:rPr>
                        <a:t>service </a:t>
                      </a:r>
                      <a:r>
                        <a:rPr sz="900" b="0">
                          <a:solidFill>
                            <a:srgbClr val="000000"/>
                          </a:solidFill>
                          <a:latin typeface="NeueHaasGroteskText Std (Body)"/>
                        </a:rPr>
                        <a:t>required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(03/03/18)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Alcatel </a:t>
                      </a:r>
                      <a:r>
                        <a:rPr sz="900" b="0">
                          <a:solidFill>
                            <a:srgbClr val="000000"/>
                          </a:solidFill>
                          <a:latin typeface="NeueHaasGroteskText Std (Body)"/>
                        </a:rPr>
                        <a:t>A30 </a:t>
                      </a:r>
                      <a:r>
                        <a:rPr sz="900" b="0">
                          <a:solidFill>
                            <a:srgbClr val="000000"/>
                          </a:solidFill>
                          <a:latin typeface="NeueHaasGroteskText Std (Body)"/>
                        </a:rPr>
                        <a:t>tablet </a:t>
                      </a:r>
                      <a:r>
                        <a:rPr sz="900" b="0">
                          <a:solidFill>
                            <a:srgbClr val="000000"/>
                          </a:solidFill>
                          <a:latin typeface="NeueHaasGroteskText Std (Body)"/>
                        </a:rPr>
                        <a:t>via </a:t>
                      </a:r>
                      <a:r>
                        <a:rPr sz="900" b="0">
                          <a:solidFill>
                            <a:srgbClr val="000000"/>
                          </a:solidFill>
                          <a:latin typeface="NeueHaasGroteskText Std (Body)"/>
                        </a:rPr>
                        <a:t>24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with </a:t>
                      </a:r>
                      <a:r>
                        <a:rPr sz="900" b="0">
                          <a:solidFill>
                            <a:srgbClr val="000000"/>
                          </a:solidFill>
                          <a:latin typeface="NeueHaasGroteskText Std (Body)"/>
                        </a:rPr>
                        <a:t>finance </a:t>
                      </a:r>
                      <a:r>
                        <a:rPr sz="900" b="0">
                          <a:solidFill>
                            <a:srgbClr val="000000"/>
                          </a:solidFill>
                          <a:latin typeface="NeueHaasGroteskText Std (Body)"/>
                        </a:rPr>
                        <a:t>agreement (04/10/18)
</a:t>
                      </a:r>
                    </a:p>
                  </a:txBody>
                  <a:tcPr>
                    <a:solidFill>
                      <a:schemeClr val="accent2"/>
                    </a:solidFill>
                  </a:tcPr>
                </a:tc>
                <a:tc>
                  <a:txBody>
                    <a:bodyPr/>
                    <a:lstStyle/>
                    <a:p>
                      <a:r>
                        <a:rPr sz="900" b="1">
                          <a:solidFill>
                            <a:srgbClr val="000000"/>
                          </a:solidFill>
                          <a:latin typeface="NeueHaasGroteskText Std (Body)"/>
                        </a:rPr>
                        <a:t>$100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select </a:t>
                      </a:r>
                      <a:r>
                        <a:rPr sz="900" b="0">
                          <a:solidFill>
                            <a:srgbClr val="000000"/>
                          </a:solidFill>
                          <a:latin typeface="NeueHaasGroteskText Std (Body)"/>
                        </a:rPr>
                        <a:t>iPads </a:t>
                      </a:r>
                      <a:r>
                        <a:rPr sz="900" b="0">
                          <a:solidFill>
                            <a:srgbClr val="000000"/>
                          </a:solidFill>
                          <a:latin typeface="NeueHaasGroteskText Std (Body)"/>
                        </a:rPr>
                        <a:t>and </a:t>
                      </a:r>
                      <a:r>
                        <a:rPr sz="900" b="0">
                          <a:solidFill>
                            <a:srgbClr val="000000"/>
                          </a:solidFill>
                          <a:latin typeface="NeueHaasGroteskText Std (Body)"/>
                        </a:rPr>
                        <a:t>Android </a:t>
                      </a:r>
                      <a:r>
                        <a:rPr sz="900" b="0">
                          <a:solidFill>
                            <a:srgbClr val="000000"/>
                          </a:solidFill>
                          <a:latin typeface="NeueHaasGroteskText Std (Body)"/>
                        </a:rPr>
                        <a:t>tablets </a:t>
                      </a:r>
                      <a:r>
                        <a:rPr sz="900" b="0">
                          <a:solidFill>
                            <a:srgbClr val="000000"/>
                          </a:solidFill>
                          <a:latin typeface="NeueHaasGroteskText Std (Body)"/>
                        </a:rPr>
                        <a:t>with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 </a:t>
                      </a:r>
                      <a:r>
                        <a:rPr sz="900" b="0">
                          <a:solidFill>
                            <a:srgbClr val="000000"/>
                          </a:solidFill>
                          <a:latin typeface="NeueHaasGroteskText Std (Body)"/>
                        </a:rPr>
                        <a:t>billing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a:t>
                      </a:r>
                      <a:r>
                        <a:rPr sz="900" b="0">
                          <a:solidFill>
                            <a:srgbClr val="000000"/>
                          </a:solidFill>
                          <a:latin typeface="NeueHaasGroteskText Std (Body)"/>
                        </a:rPr>
                        <a:t> </a:t>
                      </a:r>
                      <a:r>
                        <a:rPr sz="900" b="0">
                          <a:solidFill>
                            <a:srgbClr val="000000"/>
                          </a:solidFill>
                          <a:latin typeface="NeueHaasGroteskText Std (Body)"/>
                        </a:rPr>
                        <a:t> (01/15/18)
</a:t>
                      </a:r>
                      <a:r>
                        <a:rPr sz="900" b="1">
                          <a:solidFill>
                            <a:srgbClr val="000000"/>
                          </a:solidFill>
                          <a:latin typeface="NeueHaasGroteskText Std (Body)"/>
                        </a:rPr>
                        <a:t>Free </a:t>
                      </a:r>
                      <a:r>
                        <a:rPr sz="900" b="0">
                          <a:solidFill>
                            <a:srgbClr val="000000"/>
                          </a:solidFill>
                          <a:latin typeface="NeueHaasGroteskText Std (Body)"/>
                        </a:rPr>
                        <a:t>LG </a:t>
                      </a:r>
                      <a:r>
                        <a:rPr sz="900" b="0">
                          <a:solidFill>
                            <a:srgbClr val="000000"/>
                          </a:solidFill>
                          <a:latin typeface="NeueHaasGroteskText Std (Body)"/>
                        </a:rPr>
                        <a:t>G </a:t>
                      </a:r>
                      <a:r>
                        <a:rPr sz="900" b="0">
                          <a:solidFill>
                            <a:srgbClr val="000000"/>
                          </a:solidFill>
                          <a:latin typeface="NeueHaasGroteskText Std (Body)"/>
                        </a:rPr>
                        <a:t>Pad </a:t>
                      </a:r>
                      <a:r>
                        <a:rPr sz="900" b="0">
                          <a:solidFill>
                            <a:srgbClr val="000000"/>
                          </a:solidFill>
                          <a:latin typeface="NeueHaasGroteskText Std (Body)"/>
                        </a:rPr>
                        <a:t>F2 </a:t>
                      </a:r>
                      <a:r>
                        <a:rPr sz="900" b="0">
                          <a:solidFill>
                            <a:srgbClr val="000000"/>
                          </a:solidFill>
                          <a:latin typeface="NeueHaasGroteskText Std (Body)"/>
                        </a:rPr>
                        <a:t>after </a:t>
                      </a:r>
                      <a:r>
                        <a:rPr sz="900" b="1">
                          <a:solidFill>
                            <a:srgbClr val="000000"/>
                          </a:solidFill>
                          <a:latin typeface="NeueHaasGroteskText Std (Body)"/>
                        </a:rPr>
                        <a:t>$149.99 </a:t>
                      </a:r>
                      <a:r>
                        <a:rPr sz="900" b="0">
                          <a:solidFill>
                            <a:srgbClr val="000000"/>
                          </a:solidFill>
                          <a:latin typeface="NeueHaasGroteskText Std (Body)"/>
                        </a:rPr>
                        <a:t>in </a:t>
                      </a:r>
                      <a:r>
                        <a:rPr sz="900" b="0">
                          <a:solidFill>
                            <a:srgbClr val="000000"/>
                          </a:solidFill>
                          <a:latin typeface="NeueHaasGroteskText Std (Body)"/>
                        </a:rPr>
                        <a:t>service </a:t>
                      </a:r>
                      <a:r>
                        <a:rPr sz="900" b="0">
                          <a:solidFill>
                            <a:srgbClr val="000000"/>
                          </a:solidFill>
                          <a:latin typeface="NeueHaasGroteskText Std (Body)"/>
                        </a:rPr>
                        <a:t>credits </a:t>
                      </a:r>
                      <a:r>
                        <a:rPr sz="900" b="0">
                          <a:solidFill>
                            <a:srgbClr val="000000"/>
                          </a:solidFill>
                          <a:latin typeface="NeueHaasGroteskText Std (Body)"/>
                        </a:rPr>
                        <a:t>(reqs. </a:t>
                      </a:r>
                      <a:r>
                        <a:rPr sz="900" b="0">
                          <a:solidFill>
                            <a:srgbClr val="000000"/>
                          </a:solidFill>
                          <a:latin typeface="NeueHaasGroteskText Std (Body)"/>
                        </a:rPr>
                        <a:t>24 </a:t>
                      </a:r>
                      <a:r>
                        <a:rPr sz="900" b="0">
                          <a:solidFill>
                            <a:srgbClr val="000000"/>
                          </a:solidFill>
                          <a:latin typeface="NeueHaasGroteskText Std (Body)"/>
                        </a:rPr>
                        <a:t>mo. </a:t>
                      </a:r>
                      <a:r>
                        <a:rPr sz="900" b="0">
                          <a:solidFill>
                            <a:srgbClr val="000000"/>
                          </a:solidFill>
                          <a:latin typeface="NeueHaasGroteskText Std (Body)"/>
                        </a:rPr>
                        <a:t>installments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(11/17/17)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38896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Data Plan/Network</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1">
                          <a:solidFill>
                            <a:srgbClr val="00B0F0"/>
                          </a:solidFill>
                          <a:latin typeface="NeueHaasGroteskText Std (Body)"/>
                        </a:rPr>
                        <a:t>$10 </a:t>
                      </a:r>
                      <a:r>
                        <a:rPr sz="900" b="0">
                          <a:solidFill>
                            <a:srgbClr val="00B0F0"/>
                          </a:solidFill>
                          <a:latin typeface="NeueHaasGroteskText Std (Body)"/>
                        </a:rPr>
                        <a:t>of </a:t>
                      </a:r>
                      <a:r>
                        <a:rPr sz="900" b="0">
                          <a:solidFill>
                            <a:srgbClr val="00B0F0"/>
                          </a:solidFill>
                          <a:latin typeface="NeueHaasGroteskText Std (Body)"/>
                        </a:rPr>
                        <a:t>Fios </a:t>
                      </a:r>
                      <a:r>
                        <a:rPr sz="900" b="0">
                          <a:solidFill>
                            <a:srgbClr val="00B0F0"/>
                          </a:solidFill>
                          <a:latin typeface="NeueHaasGroteskText Std (Body)"/>
                        </a:rPr>
                        <a:t>and </a:t>
                      </a:r>
                      <a:r>
                        <a:rPr sz="900" b="1">
                          <a:solidFill>
                            <a:srgbClr val="00B0F0"/>
                          </a:solidFill>
                          <a:latin typeface="NeueHaasGroteskText Std (Body)"/>
                        </a:rPr>
                        <a:t>$10 </a:t>
                      </a:r>
                      <a:r>
                        <a:rPr sz="900" b="0">
                          <a:solidFill>
                            <a:srgbClr val="00B0F0"/>
                          </a:solidFill>
                          <a:latin typeface="NeueHaasGroteskText Std (Body)"/>
                        </a:rPr>
                        <a:t>off </a:t>
                      </a:r>
                      <a:r>
                        <a:rPr sz="900" b="0">
                          <a:solidFill>
                            <a:srgbClr val="00B0F0"/>
                          </a:solidFill>
                          <a:latin typeface="NeueHaasGroteskText Std (Body)"/>
                        </a:rPr>
                        <a:t>wireless. </a:t>
                      </a:r>
                      <a:r>
                        <a:rPr sz="900" b="0">
                          <a:solidFill>
                            <a:srgbClr val="00B0F0"/>
                          </a:solidFill>
                          <a:latin typeface="NeueHaasGroteskText Std (Body)"/>
                        </a:rPr>
                        <a:t>Available </a:t>
                      </a:r>
                      <a:r>
                        <a:rPr sz="900" b="0">
                          <a:solidFill>
                            <a:srgbClr val="00B0F0"/>
                          </a:solidFill>
                          <a:latin typeface="NeueHaasGroteskText Std (Body)"/>
                        </a:rPr>
                        <a:t>to </a:t>
                      </a:r>
                      <a:r>
                        <a:rPr sz="900" b="0">
                          <a:solidFill>
                            <a:srgbClr val="00B0F0"/>
                          </a:solidFill>
                          <a:latin typeface="NeueHaasGroteskText Std (Body)"/>
                        </a:rPr>
                        <a:t>new </a:t>
                      </a:r>
                      <a:r>
                        <a:rPr sz="900" b="0">
                          <a:solidFill>
                            <a:srgbClr val="00B0F0"/>
                          </a:solidFill>
                          <a:latin typeface="NeueHaasGroteskText Std (Body)"/>
                        </a:rPr>
                        <a:t>wireless </a:t>
                      </a:r>
                      <a:r>
                        <a:rPr sz="900" b="0">
                          <a:solidFill>
                            <a:srgbClr val="00B0F0"/>
                          </a:solidFill>
                          <a:latin typeface="NeueHaasGroteskText Std (Body)"/>
                        </a:rPr>
                        <a:t>customers </a:t>
                      </a:r>
                      <a:r>
                        <a:rPr sz="900" b="0">
                          <a:solidFill>
                            <a:srgbClr val="00B0F0"/>
                          </a:solidFill>
                          <a:latin typeface="NeueHaasGroteskText Std (Body)"/>
                        </a:rPr>
                        <a:t>who </a:t>
                      </a:r>
                      <a:r>
                        <a:rPr sz="900" b="0">
                          <a:solidFill>
                            <a:srgbClr val="00B0F0"/>
                          </a:solidFill>
                          <a:latin typeface="NeueHaasGroteskText Std (Body)"/>
                        </a:rPr>
                        <a:t>subscribe </a:t>
                      </a:r>
                      <a:r>
                        <a:rPr sz="900" b="0">
                          <a:solidFill>
                            <a:srgbClr val="00B0F0"/>
                          </a:solidFill>
                          <a:latin typeface="NeueHaasGroteskText Std (Body)"/>
                        </a:rPr>
                        <a:t>to </a:t>
                      </a:r>
                      <a:r>
                        <a:rPr sz="900" b="0">
                          <a:solidFill>
                            <a:srgbClr val="00B0F0"/>
                          </a:solidFill>
                          <a:latin typeface="NeueHaasGroteskText Std (Body)"/>
                        </a:rPr>
                        <a:t>a </a:t>
                      </a:r>
                      <a:r>
                        <a:rPr sz="900" b="0">
                          <a:solidFill>
                            <a:srgbClr val="00B0F0"/>
                          </a:solidFill>
                          <a:latin typeface="NeueHaasGroteskText Std (Body)"/>
                        </a:rPr>
                        <a:t>qualifying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or </a:t>
                      </a:r>
                      <a:r>
                        <a:rPr sz="900" b="0">
                          <a:solidFill>
                            <a:srgbClr val="00B0F0"/>
                          </a:solidFill>
                          <a:latin typeface="NeueHaasGroteskText Std (Body)"/>
                        </a:rPr>
                        <a:t>Beyond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 (02/02/18)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for </a:t>
                      </a:r>
                      <a:r>
                        <a:rPr sz="900" b="1">
                          <a:solidFill>
                            <a:srgbClr val="000000"/>
                          </a:solidFill>
                          <a:latin typeface="NeueHaasGroteskText Std (Body)"/>
                        </a:rPr>
                        <a:t>$75/mo.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(11/26/17)
</a:t>
                      </a:r>
                      <a:r>
                        <a:rPr sz="900" b="0">
                          <a:solidFill>
                            <a:srgbClr val="000000"/>
                          </a:solidFill>
                          <a:latin typeface="NeueHaasGroteskText Std (Body)"/>
                        </a:rPr>
                        <a:t>Save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$80/mo. </a:t>
                      </a:r>
                      <a:r>
                        <a:rPr sz="900" b="0">
                          <a:solidFill>
                            <a:srgbClr val="000000"/>
                          </a:solidFill>
                          <a:latin typeface="NeueHaasGroteskText Std (Body)"/>
                        </a:rPr>
                        <a:t>on </a:t>
                      </a:r>
                      <a:r>
                        <a:rPr sz="900" b="0">
                          <a:solidFill>
                            <a:srgbClr val="000000"/>
                          </a:solidFill>
                          <a:latin typeface="NeueHaasGroteskText Std (Body)"/>
                        </a:rPr>
                        <a:t>Verizon </a:t>
                      </a:r>
                      <a:r>
                        <a:rPr sz="900" b="0">
                          <a:solidFill>
                            <a:srgbClr val="000000"/>
                          </a:solidFill>
                          <a:latin typeface="NeueHaasGroteskText Std (Body)"/>
                        </a:rPr>
                        <a:t>Prepaid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4 </a:t>
                      </a:r>
                      <a:r>
                        <a:rPr sz="900" b="0">
                          <a:solidFill>
                            <a:srgbClr val="000000"/>
                          </a:solidFill>
                          <a:latin typeface="NeueHaasGroteskText Std (Body)"/>
                        </a:rPr>
                        <a:t>lines </a:t>
                      </a:r>
                      <a:r>
                        <a:rPr sz="900" b="0">
                          <a:solidFill>
                            <a:srgbClr val="000000"/>
                          </a:solidFill>
                          <a:latin typeface="NeueHaasGroteskText Std (Body)"/>
                        </a:rPr>
                        <a:t>(discount </a:t>
                      </a:r>
                      <a:r>
                        <a:rPr sz="900" b="0">
                          <a:solidFill>
                            <a:srgbClr val="000000"/>
                          </a:solidFill>
                          <a:latin typeface="NeueHaasGroteskText Std (Body)"/>
                        </a:rPr>
                        <a:t>of </a:t>
                      </a:r>
                      <a:r>
                        <a:rPr sz="900" b="1">
                          <a:solidFill>
                            <a:srgbClr val="000000"/>
                          </a:solidFill>
                          <a:latin typeface="NeueHaasGroteskText Std (Body)"/>
                        </a:rPr>
                        <a:t>$20/mo. </a:t>
                      </a:r>
                      <a:r>
                        <a:rPr sz="900" b="0">
                          <a:solidFill>
                            <a:srgbClr val="000000"/>
                          </a:solidFill>
                          <a:latin typeface="NeueHaasGroteskText Std (Body)"/>
                        </a:rPr>
                        <a:t>to </a:t>
                      </a:r>
                      <a:r>
                        <a:rPr sz="900" b="0">
                          <a:solidFill>
                            <a:srgbClr val="000000"/>
                          </a:solidFill>
                          <a:latin typeface="NeueHaasGroteskText Std (Body)"/>
                        </a:rPr>
                        <a:t>each </a:t>
                      </a:r>
                      <a:r>
                        <a:rPr sz="900" b="1">
                          <a:solidFill>
                            <a:srgbClr val="000000"/>
                          </a:solidFill>
                          <a:latin typeface="NeueHaasGroteskText Std (Body)"/>
                        </a:rPr>
                        <a:t>$60 </a:t>
                      </a:r>
                      <a:r>
                        <a:rPr sz="900" b="0">
                          <a:solidFill>
                            <a:srgbClr val="000000"/>
                          </a:solidFill>
                          <a:latin typeface="NeueHaasGroteskText Std (Body)"/>
                        </a:rPr>
                        <a:t>10 </a:t>
                      </a:r>
                      <a:r>
                        <a:rPr sz="900" b="0">
                          <a:solidFill>
                            <a:srgbClr val="000000"/>
                          </a:solidFill>
                          <a:latin typeface="NeueHaasGroteskText Std (Body)"/>
                        </a:rPr>
                        <a:t>GB </a:t>
                      </a:r>
                      <a:r>
                        <a:rPr sz="900" b="0">
                          <a:solidFill>
                            <a:srgbClr val="000000"/>
                          </a:solidFill>
                          <a:latin typeface="NeueHaasGroteskText Std (Body)"/>
                        </a:rPr>
                        <a:t>or </a:t>
                      </a:r>
                      <a:r>
                        <a:rPr sz="900" b="1">
                          <a:solidFill>
                            <a:srgbClr val="000000"/>
                          </a:solidFill>
                          <a:latin typeface="NeueHaasGroteskText Std (Body)"/>
                        </a:rPr>
                        <a:t>$75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when </a:t>
                      </a:r>
                      <a:r>
                        <a:rPr sz="900" b="0">
                          <a:solidFill>
                            <a:srgbClr val="000000"/>
                          </a:solidFill>
                          <a:latin typeface="NeueHaasGroteskText Std (Body)"/>
                        </a:rPr>
                        <a:t>added </a:t>
                      </a:r>
                      <a:r>
                        <a:rPr sz="900" b="0">
                          <a:solidFill>
                            <a:srgbClr val="000000"/>
                          </a:solidFill>
                          <a:latin typeface="NeueHaasGroteskText Std (Body)"/>
                        </a:rPr>
                        <a:t>as </a:t>
                      </a:r>
                      <a:r>
                        <a:rPr sz="900" b="0">
                          <a:solidFill>
                            <a:srgbClr val="000000"/>
                          </a:solidFill>
                          <a:latin typeface="NeueHaasGroteskText Std (Body)"/>
                        </a:rPr>
                        <a:t>2nd </a:t>
                      </a:r>
                      <a:r>
                        <a:rPr sz="900" b="0">
                          <a:solidFill>
                            <a:srgbClr val="000000"/>
                          </a:solidFill>
                          <a:latin typeface="NeueHaasGroteskText Std (Body)"/>
                        </a:rPr>
                        <a:t>through </a:t>
                      </a:r>
                      <a:r>
                        <a:rPr sz="900" b="0">
                          <a:solidFill>
                            <a:srgbClr val="000000"/>
                          </a:solidFill>
                          <a:latin typeface="NeueHaasGroteskText Std (Body)"/>
                        </a:rPr>
                        <a:t>5th </a:t>
                      </a:r>
                      <a:r>
                        <a:rPr sz="900" b="0">
                          <a:solidFill>
                            <a:srgbClr val="000000"/>
                          </a:solidFill>
                          <a:latin typeface="NeueHaasGroteskText Std (Body)"/>
                        </a:rPr>
                        <a:t>lines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family </a:t>
                      </a:r>
                      <a:r>
                        <a:rPr sz="900" b="0">
                          <a:solidFill>
                            <a:srgbClr val="000000"/>
                          </a:solidFill>
                          <a:latin typeface="NeueHaasGroteskText Std (Body)"/>
                        </a:rPr>
                        <a:t>account) </a:t>
                      </a:r>
                      <a:r>
                        <a:rPr sz="900" b="0">
                          <a:solidFill>
                            <a:srgbClr val="000000"/>
                          </a:solidFill>
                          <a:latin typeface="NeueHaasGroteskText Std (Body)"/>
                        </a:rPr>
                        <a:t> (11/30/17)
</a:t>
                      </a:r>
                      <a:r>
                        <a:rPr sz="900" b="0">
                          <a:solidFill>
                            <a:srgbClr val="00B0F0"/>
                          </a:solidFill>
                          <a:latin typeface="NeueHaasGroteskText Std (Body)"/>
                        </a:rPr>
                        <a:t>Verizon </a:t>
                      </a:r>
                      <a:r>
                        <a:rPr sz="900" b="0">
                          <a:solidFill>
                            <a:srgbClr val="00B0F0"/>
                          </a:solidFill>
                          <a:latin typeface="NeueHaasGroteskText Std (Body)"/>
                        </a:rPr>
                        <a:t>GO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Unlimited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unlimited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DVD </a:t>
                      </a:r>
                      <a:r>
                        <a:rPr sz="900" b="0">
                          <a:solidFill>
                            <a:srgbClr val="00B0F0"/>
                          </a:solidFill>
                          <a:latin typeface="NeueHaasGroteskText Std (Body)"/>
                        </a:rPr>
                        <a:t>quality </a:t>
                      </a:r>
                      <a:r>
                        <a:rPr sz="900" b="0">
                          <a:solidFill>
                            <a:srgbClr val="00B0F0"/>
                          </a:solidFill>
                          <a:latin typeface="NeueHaasGroteskText Std (Body)"/>
                        </a:rPr>
                        <a:t>streaming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mobile </a:t>
                      </a:r>
                      <a:r>
                        <a:rPr sz="900" b="0">
                          <a:solidFill>
                            <a:srgbClr val="00B0F0"/>
                          </a:solidFill>
                          <a:latin typeface="NeueHaasGroteskText Std (Body)"/>
                        </a:rPr>
                        <a:t>hotspot </a:t>
                      </a:r>
                      <a:r>
                        <a:rPr sz="900" b="0">
                          <a:solidFill>
                            <a:srgbClr val="00B0F0"/>
                          </a:solidFill>
                          <a:latin typeface="NeueHaasGroteskText Std (Body)"/>
                        </a:rPr>
                        <a:t>(6000 </a:t>
                      </a:r>
                      <a:r>
                        <a:rPr sz="900" b="0">
                          <a:solidFill>
                            <a:srgbClr val="00B0F0"/>
                          </a:solidFill>
                          <a:latin typeface="NeueHaasGroteskText Std (Body)"/>
                        </a:rPr>
                        <a:t>kps) </a:t>
                      </a:r>
                      <a:r>
                        <a:rPr sz="900" b="0">
                          <a:solidFill>
                            <a:srgbClr val="00B0F0"/>
                          </a:solidFill>
                          <a:latin typeface="NeueHaasGroteskText Std (Body)"/>
                        </a:rPr>
                        <a:t>for </a:t>
                      </a:r>
                      <a:r>
                        <a:rPr sz="900" b="1">
                          <a:solidFill>
                            <a:srgbClr val="00B0F0"/>
                          </a:solidFill>
                          <a:latin typeface="NeueHaasGroteskText Std (Body)"/>
                        </a:rPr>
                        <a:t>$40/line/month </a:t>
                      </a:r>
                      <a:r>
                        <a:rPr sz="900" b="0">
                          <a:solidFill>
                            <a:srgbClr val="00B0F0"/>
                          </a:solidFill>
                          <a:latin typeface="NeueHaasGroteskText Std (Body)"/>
                        </a:rPr>
                        <a:t>for </a:t>
                      </a:r>
                      <a:r>
                        <a:rPr sz="900" b="0">
                          <a:solidFill>
                            <a:srgbClr val="00B0F0"/>
                          </a:solidFill>
                          <a:latin typeface="NeueHaasGroteskText Std (Body)"/>
                        </a:rPr>
                        <a:t>4 </a:t>
                      </a:r>
                      <a:r>
                        <a:rPr sz="900" b="0">
                          <a:solidFill>
                            <a:srgbClr val="00B0F0"/>
                          </a:solidFill>
                          <a:latin typeface="NeueHaasGroteskText Std (Body)"/>
                        </a:rPr>
                        <a:t>lines, </a:t>
                      </a:r>
                      <a:r>
                        <a:rPr sz="900" b="1">
                          <a:solidFill>
                            <a:srgbClr val="00B0F0"/>
                          </a:solidFill>
                          <a:latin typeface="NeueHaasGroteskText Std (Body)"/>
                        </a:rPr>
                        <a:t>$50/line/month </a:t>
                      </a:r>
                      <a:r>
                        <a:rPr sz="900" b="0">
                          <a:solidFill>
                            <a:srgbClr val="00B0F0"/>
                          </a:solidFill>
                          <a:latin typeface="NeueHaasGroteskText Std (Body)"/>
                        </a:rPr>
                        <a:t>for </a:t>
                      </a:r>
                      <a:r>
                        <a:rPr sz="900" b="0">
                          <a:solidFill>
                            <a:srgbClr val="00B0F0"/>
                          </a:solidFill>
                          <a:latin typeface="NeueHaasGroteskText Std (Body)"/>
                        </a:rPr>
                        <a:t>3 </a:t>
                      </a:r>
                      <a:r>
                        <a:rPr sz="900" b="0">
                          <a:solidFill>
                            <a:srgbClr val="00B0F0"/>
                          </a:solidFill>
                          <a:latin typeface="NeueHaasGroteskText Std (Body)"/>
                        </a:rPr>
                        <a:t>lines, </a:t>
                      </a:r>
                      <a:r>
                        <a:rPr sz="900" b="1">
                          <a:solidFill>
                            <a:srgbClr val="00B0F0"/>
                          </a:solidFill>
                          <a:latin typeface="NeueHaasGroteskText Std (Body)"/>
                        </a:rPr>
                        <a:t>$65/line/month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lines </a:t>
                      </a:r>
                      <a:r>
                        <a:rPr sz="900" b="0">
                          <a:solidFill>
                            <a:srgbClr val="00B0F0"/>
                          </a:solidFill>
                          <a:latin typeface="NeueHaasGroteskText Std (Body)"/>
                        </a:rPr>
                        <a:t>and </a:t>
                      </a:r>
                      <a:r>
                        <a:rPr sz="900" b="1">
                          <a:solidFill>
                            <a:srgbClr val="00B0F0"/>
                          </a:solidFill>
                          <a:latin typeface="NeueHaasGroteskText Std (Body)"/>
                        </a:rPr>
                        <a:t>$75/month </a:t>
                      </a:r>
                      <a:r>
                        <a:rPr sz="900" b="0">
                          <a:solidFill>
                            <a:srgbClr val="00B0F0"/>
                          </a:solidFill>
                          <a:latin typeface="NeueHaasGroteskText Std (Body)"/>
                        </a:rPr>
                        <a:t>for </a:t>
                      </a:r>
                      <a:r>
                        <a:rPr sz="900" b="0">
                          <a:solidFill>
                            <a:srgbClr val="00B0F0"/>
                          </a:solidFill>
                          <a:latin typeface="NeueHaasGroteskText Std (Body)"/>
                        </a:rPr>
                        <a:t>1 </a:t>
                      </a:r>
                      <a:r>
                        <a:rPr sz="900" b="0">
                          <a:solidFill>
                            <a:srgbClr val="00B0F0"/>
                          </a:solidFill>
                          <a:latin typeface="NeueHaasGroteskText Std (Body)"/>
                        </a:rPr>
                        <a:t>line </a:t>
                      </a:r>
                      <a:r>
                        <a:rPr sz="900" b="0">
                          <a:solidFill>
                            <a:srgbClr val="00B0F0"/>
                          </a:solidFill>
                          <a:latin typeface="NeueHaasGroteskText Std (Body)"/>
                        </a:rPr>
                        <a:t>when </a:t>
                      </a:r>
                      <a:r>
                        <a:rPr sz="900" b="0">
                          <a:solidFill>
                            <a:srgbClr val="00B0F0"/>
                          </a:solidFill>
                          <a:latin typeface="NeueHaasGroteskText Std (Body)"/>
                        </a:rPr>
                        <a:t>enrolled </a:t>
                      </a:r>
                      <a:r>
                        <a:rPr sz="900" b="0">
                          <a:solidFill>
                            <a:srgbClr val="00B0F0"/>
                          </a:solidFill>
                          <a:latin typeface="NeueHaasGroteskText Std (Body)"/>
                        </a:rPr>
                        <a:t>in </a:t>
                      </a:r>
                      <a:r>
                        <a:rPr sz="900" b="0">
                          <a:solidFill>
                            <a:srgbClr val="00B0F0"/>
                          </a:solidFill>
                          <a:latin typeface="NeueHaasGroteskText Std (Body)"/>
                        </a:rPr>
                        <a:t>Autopay </a:t>
                      </a:r>
                      <a:r>
                        <a:rPr sz="900" b="0">
                          <a:solidFill>
                            <a:srgbClr val="00B0F0"/>
                          </a:solidFill>
                          <a:latin typeface="NeueHaasGroteskText Std (Body)"/>
                        </a:rPr>
                        <a:t>(maximum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10 </a:t>
                      </a:r>
                      <a:r>
                        <a:rPr sz="900" b="0">
                          <a:solidFill>
                            <a:srgbClr val="00B0F0"/>
                          </a:solidFill>
                          <a:latin typeface="NeueHaasGroteskText Std (Body)"/>
                        </a:rPr>
                        <a:t>lines) </a:t>
                      </a:r>
                      <a:r>
                        <a:rPr sz="900" b="0">
                          <a:solidFill>
                            <a:srgbClr val="00B0F0"/>
                          </a:solidFill>
                          <a:latin typeface="NeueHaasGroteskText Std (Body)"/>
                        </a:rPr>
                        <a:t> (11/30/17)
</a:t>
                      </a:r>
                      <a:r>
                        <a:rPr sz="900" b="0">
                          <a:solidFill>
                            <a:srgbClr val="000000"/>
                          </a:solidFill>
                          <a:latin typeface="NeueHaasGroteskText Std (Body)"/>
                        </a:rPr>
                        <a:t>Verizon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Plan: </a:t>
                      </a:r>
                      <a:r>
                        <a:rPr sz="900" b="0">
                          <a:solidFill>
                            <a:srgbClr val="000000"/>
                          </a:solidFill>
                          <a:latin typeface="NeueHaasGroteskText Std (Body)"/>
                        </a:rPr>
                        <a:t>Unlimited </a:t>
                      </a:r>
                      <a:r>
                        <a:rPr sz="900" b="0">
                          <a:solidFill>
                            <a:srgbClr val="000000"/>
                          </a:solidFill>
                          <a:latin typeface="NeueHaasGroteskText Std (Body)"/>
                        </a:rPr>
                        <a:t>4G </a:t>
                      </a:r>
                      <a:r>
                        <a:rPr sz="900" b="0">
                          <a:solidFill>
                            <a:srgbClr val="000000"/>
                          </a:solidFill>
                          <a:latin typeface="NeueHaasGroteskText Std (Body)"/>
                        </a:rPr>
                        <a:t>LTE </a:t>
                      </a:r>
                      <a:r>
                        <a:rPr sz="900" b="0">
                          <a:solidFill>
                            <a:srgbClr val="000000"/>
                          </a:solidFill>
                          <a:latin typeface="NeueHaasGroteskText Std (Body)"/>
                        </a:rPr>
                        <a:t>data, </a:t>
                      </a:r>
                      <a:r>
                        <a:rPr sz="900" b="0">
                          <a:solidFill>
                            <a:srgbClr val="000000"/>
                          </a:solidFill>
                          <a:latin typeface="NeueHaasGroteskText Std (Body)"/>
                        </a:rPr>
                        <a:t>unlimited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0">
                          <a:solidFill>
                            <a:srgbClr val="000000"/>
                          </a:solidFill>
                          <a:latin typeface="NeueHaasGroteskText Std (Body)"/>
                        </a:rPr>
                        <a:t>HD </a:t>
                      </a:r>
                      <a:r>
                        <a:rPr sz="900" b="0">
                          <a:solidFill>
                            <a:srgbClr val="000000"/>
                          </a:solidFill>
                          <a:latin typeface="NeueHaasGroteskText Std (Body)"/>
                        </a:rPr>
                        <a:t>quality </a:t>
                      </a:r>
                      <a:r>
                        <a:rPr sz="900" b="0">
                          <a:solidFill>
                            <a:srgbClr val="000000"/>
                          </a:solidFill>
                          <a:latin typeface="NeueHaasGroteskText Std (Body)"/>
                        </a:rPr>
                        <a:t>streaming </a:t>
                      </a:r>
                      <a:r>
                        <a:rPr sz="900" b="0">
                          <a:solidFill>
                            <a:srgbClr val="000000"/>
                          </a:solidFill>
                          <a:latin typeface="NeueHaasGroteskText Std (Body)"/>
                        </a:rPr>
                        <a:t>and </a:t>
                      </a:r>
                      <a:r>
                        <a:rPr sz="900" b="0">
                          <a:solidFill>
                            <a:srgbClr val="000000"/>
                          </a:solidFill>
                          <a:latin typeface="NeueHaasGroteskText Std (Body)"/>
                        </a:rPr>
                        <a:t>unlimited </a:t>
                      </a:r>
                      <a:r>
                        <a:rPr sz="900" b="0">
                          <a:solidFill>
                            <a:srgbClr val="000000"/>
                          </a:solidFill>
                          <a:latin typeface="NeueHaasGroteskText Std (Body)"/>
                        </a:rPr>
                        <a:t>mobile </a:t>
                      </a:r>
                      <a:r>
                        <a:rPr sz="900" b="0">
                          <a:solidFill>
                            <a:srgbClr val="000000"/>
                          </a:solidFill>
                          <a:latin typeface="NeueHaasGroteskText Std (Body)"/>
                        </a:rPr>
                        <a:t>hotspot </a:t>
                      </a:r>
                      <a:r>
                        <a:rPr sz="900" b="0">
                          <a:solidFill>
                            <a:srgbClr val="000000"/>
                          </a:solidFill>
                          <a:latin typeface="NeueHaasGroteskText Std (Body)"/>
                        </a:rPr>
                        <a:t>with </a:t>
                      </a:r>
                      <a:r>
                        <a:rPr sz="900" b="0">
                          <a:solidFill>
                            <a:srgbClr val="000000"/>
                          </a:solidFill>
                          <a:latin typeface="NeueHaasGroteskText Std (Body)"/>
                        </a:rPr>
                        <a:t>15 </a:t>
                      </a:r>
                      <a:r>
                        <a:rPr sz="900" b="0">
                          <a:solidFill>
                            <a:srgbClr val="000000"/>
                          </a:solidFill>
                          <a:latin typeface="NeueHaasGroteskText Std (Body)"/>
                        </a:rPr>
                        <a:t>GB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$50/line/month </a:t>
                      </a:r>
                      <a:r>
                        <a:rPr sz="900" b="0">
                          <a:solidFill>
                            <a:srgbClr val="000000"/>
                          </a:solidFill>
                          <a:latin typeface="NeueHaasGroteskText Std (Body)"/>
                        </a:rPr>
                        <a:t>for </a:t>
                      </a:r>
                      <a:r>
                        <a:rPr sz="900" b="0">
                          <a:solidFill>
                            <a:srgbClr val="000000"/>
                          </a:solidFill>
                          <a:latin typeface="NeueHaasGroteskText Std (Body)"/>
                        </a:rPr>
                        <a:t>4 </a:t>
                      </a:r>
                      <a:r>
                        <a:rPr sz="900" b="0">
                          <a:solidFill>
                            <a:srgbClr val="000000"/>
                          </a:solidFill>
                          <a:latin typeface="NeueHaasGroteskText Std (Body)"/>
                        </a:rPr>
                        <a:t>lines, </a:t>
                      </a:r>
                      <a:r>
                        <a:rPr sz="900" b="1">
                          <a:solidFill>
                            <a:srgbClr val="000000"/>
                          </a:solidFill>
                          <a:latin typeface="NeueHaasGroteskText Std (Body)"/>
                        </a:rPr>
                        <a:t>$60/line/month </a:t>
                      </a:r>
                      <a:r>
                        <a:rPr sz="900" b="0">
                          <a:solidFill>
                            <a:srgbClr val="000000"/>
                          </a:solidFill>
                          <a:latin typeface="NeueHaasGroteskText Std (Body)"/>
                        </a:rPr>
                        <a:t>for </a:t>
                      </a:r>
                      <a:r>
                        <a:rPr sz="900" b="0">
                          <a:solidFill>
                            <a:srgbClr val="000000"/>
                          </a:solidFill>
                          <a:latin typeface="NeueHaasGroteskText Std (Body)"/>
                        </a:rPr>
                        <a:t>3 </a:t>
                      </a:r>
                      <a:r>
                        <a:rPr sz="900" b="0">
                          <a:solidFill>
                            <a:srgbClr val="000000"/>
                          </a:solidFill>
                          <a:latin typeface="NeueHaasGroteskText Std (Body)"/>
                        </a:rPr>
                        <a:t>lines, </a:t>
                      </a:r>
                      <a:r>
                        <a:rPr sz="900" b="1">
                          <a:solidFill>
                            <a:srgbClr val="000000"/>
                          </a:solidFill>
                          <a:latin typeface="NeueHaasGroteskText Std (Body)"/>
                        </a:rPr>
                        <a:t>$80/line/month </a:t>
                      </a:r>
                      <a:r>
                        <a:rPr sz="900" b="0">
                          <a:solidFill>
                            <a:srgbClr val="000000"/>
                          </a:solidFill>
                          <a:latin typeface="NeueHaasGroteskText Std (Body)"/>
                        </a:rPr>
                        <a:t>for </a:t>
                      </a:r>
                      <a:r>
                        <a:rPr sz="900" b="0">
                          <a:solidFill>
                            <a:srgbClr val="000000"/>
                          </a:solidFill>
                          <a:latin typeface="NeueHaasGroteskText Std (Body)"/>
                        </a:rPr>
                        <a:t>2 </a:t>
                      </a:r>
                      <a:r>
                        <a:rPr sz="900" b="0">
                          <a:solidFill>
                            <a:srgbClr val="000000"/>
                          </a:solidFill>
                          <a:latin typeface="NeueHaasGroteskText Std (Body)"/>
                        </a:rPr>
                        <a:t>lines </a:t>
                      </a:r>
                      <a:r>
                        <a:rPr sz="900" b="0">
                          <a:solidFill>
                            <a:srgbClr val="000000"/>
                          </a:solidFill>
                          <a:latin typeface="NeueHaasGroteskText Std (Body)"/>
                        </a:rPr>
                        <a:t>and </a:t>
                      </a:r>
                      <a:r>
                        <a:rPr sz="900" b="1">
                          <a:solidFill>
                            <a:srgbClr val="000000"/>
                          </a:solidFill>
                          <a:latin typeface="NeueHaasGroteskText Std (Body)"/>
                        </a:rPr>
                        <a:t>$85/month </a:t>
                      </a:r>
                      <a:r>
                        <a:rPr sz="900" b="0">
                          <a:solidFill>
                            <a:srgbClr val="000000"/>
                          </a:solidFill>
                          <a:latin typeface="NeueHaasGroteskText Std (Body)"/>
                        </a:rPr>
                        <a:t>for </a:t>
                      </a:r>
                      <a:r>
                        <a:rPr sz="900" b="0">
                          <a:solidFill>
                            <a:srgbClr val="000000"/>
                          </a:solidFill>
                          <a:latin typeface="NeueHaasGroteskText Std (Body)"/>
                        </a:rPr>
                        <a:t>1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Autopay </a:t>
                      </a:r>
                      <a:r>
                        <a:rPr sz="900" b="0">
                          <a:solidFill>
                            <a:srgbClr val="000000"/>
                          </a:solidFill>
                          <a:latin typeface="NeueHaasGroteskText Std (Body)"/>
                        </a:rPr>
                        <a:t>(maximum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lines) (11/30/17)
</a:t>
                      </a:r>
                      <a:r>
                        <a:rPr sz="900" b="0">
                          <a:solidFill>
                            <a:srgbClr val="000000"/>
                          </a:solidFill>
                          <a:latin typeface="NeueHaasGroteskText Std (Body)"/>
                        </a:rPr>
                        <a:t>Special </a:t>
                      </a:r>
                      <a:r>
                        <a:rPr sz="900" b="0">
                          <a:solidFill>
                            <a:srgbClr val="000000"/>
                          </a:solidFill>
                          <a:latin typeface="NeueHaasGroteskText Std (Body)"/>
                        </a:rPr>
                        <a:t>offer </a:t>
                      </a:r>
                      <a:r>
                        <a:rPr sz="900" b="0">
                          <a:solidFill>
                            <a:srgbClr val="000000"/>
                          </a:solidFill>
                          <a:latin typeface="NeueHaasGroteskText Std (Body)"/>
                        </a:rPr>
                        <a:t>for </a:t>
                      </a:r>
                      <a:r>
                        <a:rPr sz="900" b="0">
                          <a:solidFill>
                            <a:srgbClr val="000000"/>
                          </a:solidFill>
                          <a:latin typeface="NeueHaasGroteskText Std (Body)"/>
                        </a:rPr>
                        <a:t>military </a:t>
                      </a:r>
                      <a:r>
                        <a:rPr sz="900" b="0">
                          <a:solidFill>
                            <a:srgbClr val="000000"/>
                          </a:solidFill>
                          <a:latin typeface="NeueHaasGroteskText Std (Body)"/>
                        </a:rPr>
                        <a:t>and </a:t>
                      </a:r>
                      <a:r>
                        <a:rPr sz="900" b="0">
                          <a:solidFill>
                            <a:srgbClr val="000000"/>
                          </a:solidFill>
                          <a:latin typeface="NeueHaasGroteskText Std (Body)"/>
                        </a:rPr>
                        <a:t>vets: </a:t>
                      </a:r>
                      <a:r>
                        <a:rPr sz="900" b="1">
                          <a:solidFill>
                            <a:srgbClr val="000000"/>
                          </a:solidFill>
                          <a:latin typeface="NeueHaasGroteskText Std (Body)"/>
                        </a:rPr>
                        <a:t>$15/mo. </a:t>
                      </a:r>
                      <a:r>
                        <a:rPr sz="900" b="0">
                          <a:solidFill>
                            <a:srgbClr val="000000"/>
                          </a:solidFill>
                          <a:latin typeface="NeueHaasGroteskText Std (Body)"/>
                        </a:rPr>
                        <a:t>off </a:t>
                      </a:r>
                      <a:r>
                        <a:rPr sz="900" b="0">
                          <a:solidFill>
                            <a:srgbClr val="000000"/>
                          </a:solidFill>
                          <a:latin typeface="NeueHaasGroteskText Std (Body)"/>
                        </a:rPr>
                        <a:t>Go </a:t>
                      </a:r>
                      <a:r>
                        <a:rPr sz="900" b="0">
                          <a:solidFill>
                            <a:srgbClr val="000000"/>
                          </a:solidFill>
                          <a:latin typeface="NeueHaasGroteskText Std (Body)"/>
                        </a:rPr>
                        <a:t>Unlimited </a:t>
                      </a:r>
                      <a:r>
                        <a:rPr sz="900" b="0">
                          <a:solidFill>
                            <a:srgbClr val="000000"/>
                          </a:solidFill>
                          <a:latin typeface="NeueHaasGroteskText Std (Body)"/>
                        </a:rPr>
                        <a:t>and </a:t>
                      </a:r>
                      <a:r>
                        <a:rPr sz="900" b="0">
                          <a:solidFill>
                            <a:srgbClr val="000000"/>
                          </a:solidFill>
                          <a:latin typeface="NeueHaasGroteskText Std (Body)"/>
                        </a:rPr>
                        <a:t>Beyond </a:t>
                      </a:r>
                      <a:r>
                        <a:rPr sz="900" b="0">
                          <a:solidFill>
                            <a:srgbClr val="000000"/>
                          </a:solidFill>
                          <a:latin typeface="NeueHaasGroteskText Std (Body)"/>
                        </a:rPr>
                        <a:t>Unlimited, </a:t>
                      </a:r>
                      <a:r>
                        <a:rPr sz="900" b="0">
                          <a:solidFill>
                            <a:srgbClr val="000000"/>
                          </a:solidFill>
                          <a:latin typeface="NeueHaasGroteskText Std (Body)"/>
                        </a:rPr>
                        <a:t>15% </a:t>
                      </a:r>
                      <a:r>
                        <a:rPr sz="900" b="0">
                          <a:solidFill>
                            <a:srgbClr val="000000"/>
                          </a:solidFill>
                          <a:latin typeface="NeueHaasGroteskText Std (Body)"/>
                        </a:rPr>
                        <a:t>off </a:t>
                      </a:r>
                      <a:r>
                        <a:rPr sz="900" b="0">
                          <a:solidFill>
                            <a:srgbClr val="000000"/>
                          </a:solidFill>
                          <a:latin typeface="NeueHaasGroteskText Std (Body)"/>
                        </a:rPr>
                        <a:t>other </a:t>
                      </a:r>
                      <a:r>
                        <a:rPr sz="900" b="0">
                          <a:solidFill>
                            <a:srgbClr val="000000"/>
                          </a:solidFill>
                          <a:latin typeface="NeueHaasGroteskText Std (Body)"/>
                        </a:rPr>
                        <a:t>plans </a:t>
                      </a:r>
                      <a:r>
                        <a:rPr sz="900" b="0">
                          <a:solidFill>
                            <a:srgbClr val="000000"/>
                          </a:solidFill>
                          <a:latin typeface="NeueHaasGroteskText Std (Body)"/>
                        </a:rPr>
                        <a:t>and </a:t>
                      </a:r>
                      <a:r>
                        <a:rPr sz="900" b="0">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accessories (04/09/18)
</a:t>
                      </a:r>
                    </a:p>
                  </a:txBody>
                  <a:tcPr>
                    <a:solidFill>
                      <a:schemeClr val="accent2"/>
                    </a:solidFill>
                  </a:tcPr>
                </a:tc>
                <a:tc>
                  <a:txBody>
                    <a:bodyPr/>
                    <a:lstStyle/>
                    <a:p>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Single </a:t>
                      </a:r>
                      <a:r>
                        <a:rPr sz="900" b="0">
                          <a:solidFill>
                            <a:srgbClr val="000000"/>
                          </a:solidFill>
                          <a:latin typeface="NeueHaasGroteskText Std (Body)"/>
                        </a:rPr>
                        <a:t>Line </a:t>
                      </a:r>
                      <a:r>
                        <a:rPr sz="900" b="0">
                          <a:solidFill>
                            <a:srgbClr val="000000"/>
                          </a:solidFill>
                          <a:latin typeface="NeueHaasGroteskText Std (Body)"/>
                        </a:rPr>
                        <a:t>plan </a:t>
                      </a:r>
                      <a:r>
                        <a:rPr sz="900" b="0">
                          <a:solidFill>
                            <a:srgbClr val="000000"/>
                          </a:solidFill>
                          <a:latin typeface="NeueHaasGroteskText Std (Body)"/>
                        </a:rPr>
                        <a:t>for </a:t>
                      </a:r>
                      <a:r>
                        <a:rPr sz="900" b="1">
                          <a:solidFill>
                            <a:srgbClr val="000000"/>
                          </a:solidFill>
                          <a:latin typeface="NeueHaasGroteskText Std (Body)"/>
                        </a:rPr>
                        <a:t>$80/mo. </a:t>
                      </a:r>
                      <a:r>
                        <a:rPr sz="900" b="0">
                          <a:solidFill>
                            <a:srgbClr val="000000"/>
                          </a:solidFill>
                          <a:latin typeface="NeueHaasGroteskText Std (Body)"/>
                        </a:rPr>
                        <a:t>(includes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than </a:t>
                      </a:r>
                      <a:r>
                        <a:rPr sz="900" b="1">
                          <a:solidFill>
                            <a:srgbClr val="000000"/>
                          </a:solidFill>
                          <a:latin typeface="NeueHaasGroteskText Std (Body)"/>
                        </a:rPr>
                        <a:t>$48/mo.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for </a:t>
                      </a:r>
                      <a:r>
                        <a:rPr sz="900" b="0">
                          <a:solidFill>
                            <a:srgbClr val="000000"/>
                          </a:solidFill>
                          <a:latin typeface="NeueHaasGroteskText Std (Body)"/>
                        </a:rPr>
                        <a:t>four </a:t>
                      </a:r>
                      <a:r>
                        <a:rPr sz="900" b="0">
                          <a:solidFill>
                            <a:srgbClr val="000000"/>
                          </a:solidFill>
                          <a:latin typeface="NeueHaasGroteskText Std (Body)"/>
                        </a:rPr>
                        <a:t>lines </a:t>
                      </a:r>
                      <a:r>
                        <a:rPr sz="900" b="0">
                          <a:solidFill>
                            <a:srgbClr val="000000"/>
                          </a:solidFill>
                          <a:latin typeface="NeueHaasGroteskText Std (Body)"/>
                        </a:rPr>
                        <a:t>(includes </a:t>
                      </a:r>
                      <a:r>
                        <a:rPr sz="900" b="1">
                          <a:solidFill>
                            <a:srgbClr val="000000"/>
                          </a:solidFill>
                          <a:latin typeface="NeueHaasGroteskText Std (Body)"/>
                        </a:rPr>
                        <a:t>$10/mo. </a:t>
                      </a:r>
                      <a:r>
                        <a:rPr sz="900" b="0">
                          <a:solidFill>
                            <a:srgbClr val="000000"/>
                          </a:solidFill>
                          <a:latin typeface="NeueHaasGroteskText Std (Body)"/>
                        </a:rPr>
                        <a:t>multi-line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add </a:t>
                      </a:r>
                      <a:r>
                        <a:rPr sz="900" b="0">
                          <a:solidFill>
                            <a:srgbClr val="000000"/>
                          </a:solidFill>
                          <a:latin typeface="NeueHaasGroteskText Std (Body)"/>
                        </a:rPr>
                        <a:t>up </a:t>
                      </a:r>
                      <a:r>
                        <a:rPr sz="900" b="0">
                          <a:solidFill>
                            <a:srgbClr val="000000"/>
                          </a:solidFill>
                          <a:latin typeface="NeueHaasGroteskText Std (Body)"/>
                        </a:rPr>
                        <a:t>5-10 </a:t>
                      </a:r>
                      <a:r>
                        <a:rPr sz="900" b="0">
                          <a:solidFill>
                            <a:srgbClr val="000000"/>
                          </a:solidFill>
                          <a:latin typeface="NeueHaasGroteskText Std (Body)"/>
                        </a:rPr>
                        <a:t>additional </a:t>
                      </a:r>
                      <a:r>
                        <a:rPr sz="900" b="0">
                          <a:solidFill>
                            <a:srgbClr val="000000"/>
                          </a:solidFill>
                          <a:latin typeface="NeueHaasGroteskText Std (Body)"/>
                        </a:rPr>
                        <a:t>devices </a:t>
                      </a:r>
                      <a:r>
                        <a:rPr sz="900" b="0">
                          <a:solidFill>
                            <a:srgbClr val="000000"/>
                          </a:solidFill>
                          <a:latin typeface="NeueHaasGroteskText Std (Body)"/>
                        </a:rPr>
                        <a:t>for </a:t>
                      </a:r>
                      <a:r>
                        <a:rPr sz="900" b="1">
                          <a:solidFill>
                            <a:srgbClr val="000000"/>
                          </a:solidFill>
                          <a:latin typeface="NeueHaasGroteskText Std (Body)"/>
                        </a:rPr>
                        <a:t>$30/mo. </a:t>
                      </a:r>
                      <a:r>
                        <a:rPr sz="900" b="0">
                          <a:solidFill>
                            <a:srgbClr val="000000"/>
                          </a:solidFill>
                          <a:latin typeface="NeueHaasGroteskText Std (Body)"/>
                        </a:rPr>
                        <a:t>each. </a:t>
                      </a:r>
                      <a:r>
                        <a:rPr sz="900" b="0">
                          <a:solidFill>
                            <a:srgbClr val="000000"/>
                          </a:solidFill>
                          <a:latin typeface="NeueHaasGroteskText Std (Body)"/>
                        </a:rPr>
                        <a:t>HBO </a:t>
                      </a:r>
                      <a:r>
                        <a:rPr sz="900" b="0">
                          <a:solidFill>
                            <a:srgbClr val="000000"/>
                          </a:solidFill>
                          <a:latin typeface="NeueHaasGroteskText Std (Body)"/>
                        </a:rPr>
                        <a:t>included </a:t>
                      </a:r>
                      <a:r>
                        <a:rPr sz="900" b="1">
                          <a:solidFill>
                            <a:srgbClr val="000000"/>
                          </a:solidFill>
                          <a:latin typeface="NeueHaasGroteskText Std (Body)"/>
                        </a:rPr>
                        <a:t>free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(03/01/18)
</a:t>
                      </a:r>
                      <a:r>
                        <a:rPr sz="900" b="0">
                          <a:solidFill>
                            <a:srgbClr val="00B0F0"/>
                          </a:solidFill>
                          <a:latin typeface="NeueHaasGroteskText Std (Body)"/>
                        </a:rPr>
                        <a:t>AT&amp;T </a:t>
                      </a:r>
                      <a:r>
                        <a:rPr sz="900" b="0">
                          <a:solidFill>
                            <a:srgbClr val="00B0F0"/>
                          </a:solidFill>
                          <a:latin typeface="NeueHaasGroteskText Std (Body)"/>
                        </a:rPr>
                        <a:t>Unlimited </a:t>
                      </a:r>
                      <a:r>
                        <a:rPr sz="900" b="0">
                          <a:solidFill>
                            <a:srgbClr val="00B0F0"/>
                          </a:solidFill>
                          <a:latin typeface="NeueHaasGroteskText Std (Body)"/>
                        </a:rPr>
                        <a:t>Choice: </a:t>
                      </a:r>
                      <a:r>
                        <a:rPr sz="900" b="0">
                          <a:solidFill>
                            <a:srgbClr val="00B0F0"/>
                          </a:solidFill>
                          <a:latin typeface="NeueHaasGroteskText Std (Body)"/>
                        </a:rPr>
                        <a:t>Single </a:t>
                      </a:r>
                      <a:r>
                        <a:rPr sz="900" b="0">
                          <a:solidFill>
                            <a:srgbClr val="00B0F0"/>
                          </a:solidFill>
                          <a:latin typeface="NeueHaasGroteskText Std (Body)"/>
                        </a:rPr>
                        <a:t>Line </a:t>
                      </a:r>
                      <a:r>
                        <a:rPr sz="900" b="0">
                          <a:solidFill>
                            <a:srgbClr val="00B0F0"/>
                          </a:solidFill>
                          <a:latin typeface="NeueHaasGroteskText Std (Body)"/>
                        </a:rPr>
                        <a:t>plan </a:t>
                      </a:r>
                      <a:r>
                        <a:rPr sz="900" b="0">
                          <a:solidFill>
                            <a:srgbClr val="00B0F0"/>
                          </a:solidFill>
                          <a:latin typeface="NeueHaasGroteskText Std (Body)"/>
                        </a:rPr>
                        <a:t>for </a:t>
                      </a:r>
                      <a:r>
                        <a:rPr sz="900" b="1">
                          <a:solidFill>
                            <a:srgbClr val="00B0F0"/>
                          </a:solidFill>
                          <a:latin typeface="NeueHaasGroteskText Std (Body)"/>
                        </a:rPr>
                        <a:t>$65/mo. </a:t>
                      </a:r>
                      <a:r>
                        <a:rPr sz="900" b="0">
                          <a:solidFill>
                            <a:srgbClr val="00B0F0"/>
                          </a:solidFill>
                          <a:latin typeface="NeueHaasGroteskText Std (Body)"/>
                        </a:rPr>
                        <a:t>(includes </a:t>
                      </a:r>
                      <a:r>
                        <a:rPr sz="900" b="1">
                          <a:solidFill>
                            <a:srgbClr val="00B0F0"/>
                          </a:solidFill>
                          <a:latin typeface="NeueHaasGroteskText Std (Body)"/>
                        </a:rPr>
                        <a:t>$5/mo.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or </a:t>
                      </a:r>
                      <a:r>
                        <a:rPr sz="900" b="1">
                          <a:solidFill>
                            <a:srgbClr val="00B0F0"/>
                          </a:solidFill>
                          <a:latin typeface="NeueHaasGroteskText Std (Body)"/>
                        </a:rPr>
                        <a:t>$40/mo. </a:t>
                      </a:r>
                      <a:r>
                        <a:rPr sz="900" b="0">
                          <a:solidFill>
                            <a:srgbClr val="00B0F0"/>
                          </a:solidFill>
                          <a:latin typeface="NeueHaasGroteskText Std (Body)"/>
                        </a:rPr>
                        <a:t>per </a:t>
                      </a:r>
                      <a:r>
                        <a:rPr sz="900" b="0">
                          <a:solidFill>
                            <a:srgbClr val="00B0F0"/>
                          </a:solidFill>
                          <a:latin typeface="NeueHaasGroteskText Std (Body)"/>
                        </a:rPr>
                        <a:t>line </a:t>
                      </a:r>
                      <a:r>
                        <a:rPr sz="900" b="0">
                          <a:solidFill>
                            <a:srgbClr val="00B0F0"/>
                          </a:solidFill>
                          <a:latin typeface="NeueHaasGroteskText Std (Body)"/>
                        </a:rPr>
                        <a:t>for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(includes </a:t>
                      </a:r>
                      <a:r>
                        <a:rPr sz="900" b="1">
                          <a:solidFill>
                            <a:srgbClr val="00B0F0"/>
                          </a:solidFill>
                          <a:latin typeface="NeueHaasGroteskText Std (Body)"/>
                        </a:rPr>
                        <a:t>$10/mo. </a:t>
                      </a:r>
                      <a:r>
                        <a:rPr sz="900" b="0">
                          <a:solidFill>
                            <a:srgbClr val="00B0F0"/>
                          </a:solidFill>
                          <a:latin typeface="NeueHaasGroteskText Std (Body)"/>
                        </a:rPr>
                        <a:t>multi-line </a:t>
                      </a:r>
                      <a:r>
                        <a:rPr sz="900" b="0">
                          <a:solidFill>
                            <a:srgbClr val="00B0F0"/>
                          </a:solidFill>
                          <a:latin typeface="NeueHaasGroteskText Std (Body)"/>
                        </a:rPr>
                        <a:t>discount </a:t>
                      </a:r>
                      <a:r>
                        <a:rPr sz="900" b="0">
                          <a:solidFill>
                            <a:srgbClr val="00B0F0"/>
                          </a:solidFill>
                          <a:latin typeface="NeueHaasGroteskText Std (Body)"/>
                        </a:rPr>
                        <a:t>with </a:t>
                      </a:r>
                      <a:r>
                        <a:rPr sz="900" b="0">
                          <a:solidFill>
                            <a:srgbClr val="00B0F0"/>
                          </a:solidFill>
                          <a:latin typeface="NeueHaasGroteskText Std (Body)"/>
                        </a:rPr>
                        <a:t>AutoPay). </a:t>
                      </a:r>
                      <a:r>
                        <a:rPr sz="900" b="0">
                          <a:solidFill>
                            <a:srgbClr val="00B0F0"/>
                          </a:solidFill>
                          <a:latin typeface="NeueHaasGroteskText Std (Body)"/>
                        </a:rPr>
                        <a:t>Users </a:t>
                      </a:r>
                      <a:r>
                        <a:rPr sz="900" b="0">
                          <a:solidFill>
                            <a:srgbClr val="00B0F0"/>
                          </a:solidFill>
                          <a:latin typeface="NeueHaasGroteskText Std (Body)"/>
                        </a:rPr>
                        <a:t>can </a:t>
                      </a:r>
                      <a:r>
                        <a:rPr sz="900" b="0">
                          <a:solidFill>
                            <a:srgbClr val="00B0F0"/>
                          </a:solidFill>
                          <a:latin typeface="NeueHaasGroteskText Std (Body)"/>
                        </a:rPr>
                        <a:t>add </a:t>
                      </a:r>
                      <a:r>
                        <a:rPr sz="900" b="0">
                          <a:solidFill>
                            <a:srgbClr val="00B0F0"/>
                          </a:solidFill>
                          <a:latin typeface="NeueHaasGroteskText Std (Body)"/>
                        </a:rPr>
                        <a:t>5-10 </a:t>
                      </a:r>
                      <a:r>
                        <a:rPr sz="900" b="0">
                          <a:solidFill>
                            <a:srgbClr val="00B0F0"/>
                          </a:solidFill>
                          <a:latin typeface="NeueHaasGroteskText Std (Body)"/>
                        </a:rPr>
                        <a:t>additional </a:t>
                      </a:r>
                      <a:r>
                        <a:rPr sz="900" b="0">
                          <a:solidFill>
                            <a:srgbClr val="00B0F0"/>
                          </a:solidFill>
                          <a:latin typeface="NeueHaasGroteskText Std (Body)"/>
                        </a:rPr>
                        <a:t>devices </a:t>
                      </a:r>
                      <a:r>
                        <a:rPr sz="900" b="0">
                          <a:solidFill>
                            <a:srgbClr val="00B0F0"/>
                          </a:solidFill>
                          <a:latin typeface="NeueHaasGroteskText Std (Body)"/>
                        </a:rPr>
                        <a:t>for </a:t>
                      </a:r>
                      <a:r>
                        <a:rPr sz="900" b="1">
                          <a:solidFill>
                            <a:srgbClr val="00B0F0"/>
                          </a:solidFill>
                          <a:latin typeface="NeueHaasGroteskText Std (Body)"/>
                        </a:rPr>
                        <a:t>$30/mo. </a:t>
                      </a:r>
                      <a:r>
                        <a:rPr sz="900" b="0">
                          <a:solidFill>
                            <a:srgbClr val="00B0F0"/>
                          </a:solidFill>
                          <a:latin typeface="NeueHaasGroteskText Std (Body)"/>
                        </a:rPr>
                        <a:t>each. </a:t>
                      </a:r>
                      <a:r>
                        <a:rPr sz="900" b="0">
                          <a:solidFill>
                            <a:srgbClr val="00B0F0"/>
                          </a:solidFill>
                          <a:latin typeface="NeueHaasGroteskText Std (Body)"/>
                        </a:rPr>
                        <a:t> </a:t>
                      </a:r>
                      <a:r>
                        <a:rPr sz="900" b="0">
                          <a:solidFill>
                            <a:srgbClr val="00B0F0"/>
                          </a:solidFill>
                          <a:latin typeface="NeueHaasGroteskText Std (Body)"/>
                        </a:rPr>
                        <a:t>HBO </a:t>
                      </a:r>
                      <a:r>
                        <a:rPr sz="900" b="0">
                          <a:solidFill>
                            <a:srgbClr val="00B0F0"/>
                          </a:solidFill>
                          <a:latin typeface="NeueHaasGroteskText Std (Body)"/>
                        </a:rPr>
                        <a:t>included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 (03/01/18)
</a:t>
                      </a:r>
                      <a:r>
                        <a:rPr sz="900" b="0">
                          <a:solidFill>
                            <a:srgbClr val="000000"/>
                          </a:solidFill>
                          <a:latin typeface="NeueHaasGroteskText Std (Body)"/>
                        </a:rPr>
                        <a:t>Save </a:t>
                      </a:r>
                      <a:r>
                        <a:rPr sz="900" b="1">
                          <a:solidFill>
                            <a:srgbClr val="000000"/>
                          </a:solidFill>
                          <a:latin typeface="NeueHaasGroteskText Std (Body)"/>
                        </a:rPr>
                        <a:t>$15/mo.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bundle </a:t>
                      </a:r>
                      <a:r>
                        <a:rPr sz="900" b="0">
                          <a:solidFill>
                            <a:srgbClr val="000000"/>
                          </a:solidFill>
                          <a:latin typeface="NeueHaasGroteskText Std (Body)"/>
                        </a:rPr>
                        <a:t>DirecTV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Plus </a:t>
                      </a:r>
                      <a:r>
                        <a:rPr sz="900" b="0">
                          <a:solidFill>
                            <a:srgbClr val="000000"/>
                          </a:solidFill>
                          <a:latin typeface="NeueHaasGroteskText Std (Body)"/>
                        </a:rPr>
                        <a:t>plan </a:t>
                      </a:r>
                      <a:r>
                        <a:rPr sz="900" b="0">
                          <a:solidFill>
                            <a:srgbClr val="000000"/>
                          </a:solidFill>
                          <a:latin typeface="NeueHaasGroteskText Std (Body)"/>
                        </a:rPr>
                        <a:t>or </a:t>
                      </a:r>
                      <a:r>
                        <a:rPr sz="900" b="0">
                          <a:solidFill>
                            <a:srgbClr val="000000"/>
                          </a:solidFill>
                          <a:latin typeface="NeueHaasGroteskText Std (Body)"/>
                        </a:rPr>
                        <a:t>DirecTV </a:t>
                      </a:r>
                      <a:r>
                        <a:rPr sz="900" b="0">
                          <a:solidFill>
                            <a:srgbClr val="000000"/>
                          </a:solidFill>
                          <a:latin typeface="NeueHaasGroteskText Std (Body)"/>
                        </a:rPr>
                        <a:t>Now </a:t>
                      </a:r>
                      <a:r>
                        <a:rPr sz="900" b="0">
                          <a:solidFill>
                            <a:srgbClr val="000000"/>
                          </a:solidFill>
                          <a:latin typeface="NeueHaasGroteskText Std (Body)"/>
                        </a:rPr>
                        <a:t>with </a:t>
                      </a:r>
                      <a:r>
                        <a:rPr sz="900" b="0">
                          <a:solidFill>
                            <a:srgbClr val="000000"/>
                          </a:solidFill>
                          <a:latin typeface="NeueHaasGroteskText Std (Body)"/>
                        </a:rPr>
                        <a:t>AT&amp;T </a:t>
                      </a:r>
                      <a:r>
                        <a:rPr sz="900" b="0">
                          <a:solidFill>
                            <a:srgbClr val="000000"/>
                          </a:solidFill>
                          <a:latin typeface="NeueHaasGroteskText Std (Body)"/>
                        </a:rPr>
                        <a:t>Unlimited </a:t>
                      </a:r>
                      <a:r>
                        <a:rPr sz="900" b="0">
                          <a:solidFill>
                            <a:srgbClr val="000000"/>
                          </a:solidFill>
                          <a:latin typeface="NeueHaasGroteskText Std (Body)"/>
                        </a:rPr>
                        <a:t>Choice </a:t>
                      </a:r>
                      <a:r>
                        <a:rPr sz="900" b="0">
                          <a:solidFill>
                            <a:srgbClr val="000000"/>
                          </a:solidFill>
                          <a:latin typeface="NeueHaasGroteskText Std (Body)"/>
                        </a:rPr>
                        <a:t>plan. </a:t>
                      </a:r>
                      <a:r>
                        <a:rPr sz="900" b="0">
                          <a:solidFill>
                            <a:srgbClr val="000000"/>
                          </a:solidFill>
                          <a:latin typeface="NeueHaasGroteskText Std (Body)"/>
                        </a:rPr>
                        <a:t> (11/13/17)
</a:t>
                      </a:r>
                      <a:r>
                        <a:rPr sz="900" b="0">
                          <a:solidFill>
                            <a:srgbClr val="000000"/>
                          </a:solidFill>
                          <a:latin typeface="NeueHaasGroteskText Std (Body)"/>
                        </a:rPr>
                        <a:t>Mobile </a:t>
                      </a:r>
                      <a:r>
                        <a:rPr sz="900" b="0">
                          <a:solidFill>
                            <a:srgbClr val="000000"/>
                          </a:solidFill>
                          <a:latin typeface="NeueHaasGroteskText Std (Body)"/>
                        </a:rPr>
                        <a:t>Share </a:t>
                      </a:r>
                      <a:r>
                        <a:rPr sz="900" b="0">
                          <a:solidFill>
                            <a:srgbClr val="000000"/>
                          </a:solidFill>
                          <a:latin typeface="NeueHaasGroteskText Std (Body)"/>
                        </a:rPr>
                        <a:t>Flex </a:t>
                      </a:r>
                      <a:r>
                        <a:rPr sz="900" b="1">
                          <a:solidFill>
                            <a:srgbClr val="000000"/>
                          </a:solidFill>
                          <a:latin typeface="NeueHaasGroteskText Std (Body)"/>
                        </a:rPr>
                        <a:t>$35 </a:t>
                      </a:r>
                      <a:r>
                        <a:rPr sz="900" b="0">
                          <a:solidFill>
                            <a:srgbClr val="000000"/>
                          </a:solidFill>
                          <a:latin typeface="NeueHaasGroteskText Std (Body)"/>
                        </a:rPr>
                        <a:t>1 </a:t>
                      </a:r>
                      <a:r>
                        <a:rPr sz="900" b="0">
                          <a:solidFill>
                            <a:srgbClr val="000000"/>
                          </a:solidFill>
                          <a:latin typeface="NeueHaasGroteskText Std (Body)"/>
                        </a:rPr>
                        <a:t>GB, </a:t>
                      </a:r>
                      <a:r>
                        <a:rPr sz="900" b="1">
                          <a:solidFill>
                            <a:srgbClr val="000000"/>
                          </a:solidFill>
                          <a:latin typeface="NeueHaasGroteskText Std (Body)"/>
                        </a:rPr>
                        <a:t>$60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$85 </a:t>
                      </a:r>
                      <a:r>
                        <a:rPr sz="900" b="0">
                          <a:solidFill>
                            <a:srgbClr val="000000"/>
                          </a:solidFill>
                          <a:latin typeface="NeueHaasGroteskText Std (Body)"/>
                        </a:rPr>
                        <a:t>10 </a:t>
                      </a:r>
                      <a:r>
                        <a:rPr sz="900" b="0">
                          <a:solidFill>
                            <a:srgbClr val="000000"/>
                          </a:solidFill>
                          <a:latin typeface="NeueHaasGroteskText Std (Body)"/>
                        </a:rPr>
                        <a:t>GB, </a:t>
                      </a:r>
                      <a:r>
                        <a:rPr sz="900" b="1">
                          <a:solidFill>
                            <a:srgbClr val="000000"/>
                          </a:solidFill>
                          <a:latin typeface="NeueHaasGroteskText Std (Body)"/>
                        </a:rPr>
                        <a:t>$110 </a:t>
                      </a:r>
                      <a:r>
                        <a:rPr sz="900" b="0">
                          <a:solidFill>
                            <a:srgbClr val="000000"/>
                          </a:solidFill>
                          <a:latin typeface="NeueHaasGroteskText Std (Body)"/>
                        </a:rPr>
                        <a:t>20 </a:t>
                      </a:r>
                      <a:r>
                        <a:rPr sz="900" b="0">
                          <a:solidFill>
                            <a:srgbClr val="000000"/>
                          </a:solidFill>
                          <a:latin typeface="NeueHaasGroteskText Std (Body)"/>
                        </a:rPr>
                        <a:t>GB </a:t>
                      </a:r>
                      <a:r>
                        <a:rPr sz="900" b="0">
                          <a:solidFill>
                            <a:srgbClr val="000000"/>
                          </a:solidFill>
                          <a:latin typeface="NeueHaasGroteskText Std (Body)"/>
                        </a:rPr>
                        <a:t>($10 </a:t>
                      </a:r>
                      <a:r>
                        <a:rPr sz="900" b="0">
                          <a:solidFill>
                            <a:srgbClr val="000000"/>
                          </a:solidFill>
                          <a:latin typeface="NeueHaasGroteskText Std (Body)"/>
                        </a:rPr>
                        <a:t>per </a:t>
                      </a:r>
                      <a:r>
                        <a:rPr sz="900" b="0">
                          <a:solidFill>
                            <a:srgbClr val="000000"/>
                          </a:solidFill>
                          <a:latin typeface="NeueHaasGroteskText Std (Body)"/>
                        </a:rPr>
                        <a:t>month </a:t>
                      </a:r>
                      <a:r>
                        <a:rPr sz="900" b="0">
                          <a:solidFill>
                            <a:srgbClr val="000000"/>
                          </a:solidFill>
                          <a:latin typeface="NeueHaasGroteskText Std (Body)"/>
                        </a:rPr>
                        <a:t>discount </a:t>
                      </a:r>
                      <a:r>
                        <a:rPr sz="900" b="0">
                          <a:solidFill>
                            <a:srgbClr val="000000"/>
                          </a:solidFill>
                          <a:latin typeface="NeueHaasGroteskText Std (Body)"/>
                        </a:rPr>
                        <a:t>if </a:t>
                      </a:r>
                      <a:r>
                        <a:rPr sz="900" b="0">
                          <a:solidFill>
                            <a:srgbClr val="000000"/>
                          </a:solidFill>
                          <a:latin typeface="NeueHaasGroteskText Std (Body)"/>
                        </a:rPr>
                        <a:t>enrolled </a:t>
                      </a:r>
                      <a:r>
                        <a:rPr sz="900" b="0">
                          <a:solidFill>
                            <a:srgbClr val="000000"/>
                          </a:solidFill>
                          <a:latin typeface="NeueHaasGroteskText Std (Body)"/>
                        </a:rPr>
                        <a:t>in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&amp;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starts </a:t>
                      </a:r>
                      <a:r>
                        <a:rPr sz="900" b="0">
                          <a:solidFill>
                            <a:srgbClr val="000000"/>
                          </a:solidFill>
                          <a:latin typeface="NeueHaasGroteskText Std (Body)"/>
                        </a:rPr>
                        <a:t>w/in </a:t>
                      </a:r>
                      <a:r>
                        <a:rPr sz="900" b="0">
                          <a:solidFill>
                            <a:srgbClr val="000000"/>
                          </a:solidFill>
                          <a:latin typeface="NeueHaasGroteskText Std (Body)"/>
                        </a:rPr>
                        <a:t>2 </a:t>
                      </a:r>
                      <a:r>
                        <a:rPr sz="900" b="0">
                          <a:solidFill>
                            <a:srgbClr val="000000"/>
                          </a:solidFill>
                          <a:latin typeface="NeueHaasGroteskText Std (Body)"/>
                        </a:rPr>
                        <a:t>bill </a:t>
                      </a:r>
                      <a:r>
                        <a:rPr sz="900" b="0">
                          <a:solidFill>
                            <a:srgbClr val="000000"/>
                          </a:solidFill>
                          <a:latin typeface="NeueHaasGroteskText Std (Body)"/>
                        </a:rPr>
                        <a:t>cycles, </a:t>
                      </a:r>
                      <a:r>
                        <a:rPr sz="900" b="0">
                          <a:solidFill>
                            <a:srgbClr val="000000"/>
                          </a:solidFill>
                          <a:latin typeface="NeueHaasGroteskText Std (Body)"/>
                        </a:rPr>
                        <a:t>Limit </a:t>
                      </a:r>
                      <a:r>
                        <a:rPr sz="900" b="0">
                          <a:solidFill>
                            <a:srgbClr val="000000"/>
                          </a:solidFill>
                          <a:latin typeface="NeueHaasGroteskText Std (Body)"/>
                        </a:rPr>
                        <a:t>10 </a:t>
                      </a:r>
                      <a:r>
                        <a:rPr sz="900" b="0">
                          <a:solidFill>
                            <a:srgbClr val="000000"/>
                          </a:solidFill>
                          <a:latin typeface="NeueHaasGroteskText Std (Body)"/>
                        </a:rPr>
                        <a:t>devices </a:t>
                      </a:r>
                      <a:r>
                        <a:rPr sz="900" b="0">
                          <a:solidFill>
                            <a:srgbClr val="000000"/>
                          </a:solidFill>
                          <a:latin typeface="NeueHaasGroteskText Std (Body)"/>
                        </a:rPr>
                        <a:t>per </a:t>
                      </a:r>
                      <a:r>
                        <a:rPr sz="900" b="0">
                          <a:solidFill>
                            <a:srgbClr val="000000"/>
                          </a:solidFill>
                          <a:latin typeface="NeueHaasGroteskText Std (Body)"/>
                        </a:rPr>
                        <a:t>plan) </a:t>
                      </a:r>
                      <a:r>
                        <a:rPr sz="900" b="0">
                          <a:solidFill>
                            <a:srgbClr val="000000"/>
                          </a:solidFill>
                          <a:latin typeface="NeueHaasGroteskText Std (Body)"/>
                        </a:rPr>
                        <a:t> (01/17/18)
</a:t>
                      </a:r>
                    </a:p>
                  </a:txBody>
                  <a:tcPr>
                    <a:solidFill>
                      <a:schemeClr val="accent2"/>
                    </a:solidFill>
                  </a:tcPr>
                </a:tc>
                <a:tc>
                  <a:txBody>
                    <a:bodyPr/>
                    <a:lstStyle/>
                    <a:p>
                      <a:r>
                        <a:rPr sz="900" b="0">
                          <a:solidFill>
                            <a:srgbClr val="00B0F0"/>
                          </a:solidFill>
                          <a:latin typeface="NeueHaasGroteskText Std (Body)"/>
                        </a:rPr>
                        <a:t>Limited </a:t>
                      </a:r>
                      <a:r>
                        <a:rPr sz="900" b="0">
                          <a:solidFill>
                            <a:srgbClr val="00B0F0"/>
                          </a:solidFill>
                          <a:latin typeface="NeueHaasGroteskText Std (Body)"/>
                        </a:rPr>
                        <a:t>time </a:t>
                      </a:r>
                      <a:r>
                        <a:rPr sz="900" b="0">
                          <a:solidFill>
                            <a:srgbClr val="00B0F0"/>
                          </a:solidFill>
                          <a:latin typeface="NeueHaasGroteskText Std (Body)"/>
                        </a:rPr>
                        <a:t>offer: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$40.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First </a:t>
                      </a:r>
                      <a:r>
                        <a:rPr sz="900" b="0">
                          <a:solidFill>
                            <a:srgbClr val="00B0F0"/>
                          </a:solidFill>
                          <a:latin typeface="NeueHaasGroteskText Std (Body)"/>
                        </a:rPr>
                        <a:t>line </a:t>
                      </a:r>
                      <a:r>
                        <a:rPr sz="900" b="0">
                          <a:solidFill>
                            <a:srgbClr val="00B0F0"/>
                          </a:solidFill>
                          <a:latin typeface="NeueHaasGroteskText Std (Body)"/>
                        </a:rPr>
                        <a:t>is </a:t>
                      </a:r>
                      <a:r>
                        <a:rPr sz="900" b="1">
                          <a:solidFill>
                            <a:srgbClr val="00B0F0"/>
                          </a:solidFill>
                          <a:latin typeface="NeueHaasGroteskText Std (Body)"/>
                        </a:rPr>
                        <a:t>$70, </a:t>
                      </a:r>
                      <a:r>
                        <a:rPr sz="900" b="0">
                          <a:solidFill>
                            <a:srgbClr val="00B0F0"/>
                          </a:solidFill>
                          <a:latin typeface="NeueHaasGroteskText Std (Body)"/>
                        </a:rPr>
                        <a:t>two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$120, </a:t>
                      </a:r>
                      <a:r>
                        <a:rPr sz="900" b="0">
                          <a:solidFill>
                            <a:srgbClr val="00B0F0"/>
                          </a:solidFill>
                          <a:latin typeface="NeueHaasGroteskText Std (Body)"/>
                        </a:rPr>
                        <a:t>three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$140 </a:t>
                      </a:r>
                      <a:r>
                        <a:rPr sz="900" b="0">
                          <a:solidFill>
                            <a:srgbClr val="00B0F0"/>
                          </a:solidFill>
                          <a:latin typeface="NeueHaasGroteskText Std (Body)"/>
                        </a:rPr>
                        <a:t>and </a:t>
                      </a:r>
                      <a:r>
                        <a:rPr sz="900" b="0">
                          <a:solidFill>
                            <a:srgbClr val="00B0F0"/>
                          </a:solidFill>
                          <a:latin typeface="NeueHaasGroteskText Std (Body)"/>
                        </a:rPr>
                        <a:t>four </a:t>
                      </a:r>
                      <a:r>
                        <a:rPr sz="900" b="0">
                          <a:solidFill>
                            <a:srgbClr val="00B0F0"/>
                          </a:solidFill>
                          <a:latin typeface="NeueHaasGroteskText Std (Body)"/>
                        </a:rPr>
                        <a:t>lines </a:t>
                      </a:r>
                      <a:r>
                        <a:rPr sz="900" b="0">
                          <a:solidFill>
                            <a:srgbClr val="00B0F0"/>
                          </a:solidFill>
                          <a:latin typeface="NeueHaasGroteskText Std (Body)"/>
                        </a:rPr>
                        <a:t>for </a:t>
                      </a:r>
                      <a:r>
                        <a:rPr sz="900" b="1">
                          <a:solidFill>
                            <a:srgbClr val="00B0F0"/>
                          </a:solidFill>
                          <a:latin typeface="NeueHaasGroteskText Std (Body)"/>
                        </a:rPr>
                        <a:t>$160 </a:t>
                      </a:r>
                      <a:r>
                        <a:rPr sz="900" b="0">
                          <a:solidFill>
                            <a:srgbClr val="00B0F0"/>
                          </a:solidFill>
                          <a:latin typeface="NeueHaasGroteskText Std (Body)"/>
                        </a:rPr>
                        <a:t>after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(Taxes </a:t>
                      </a:r>
                      <a:r>
                        <a:rPr sz="900" b="0">
                          <a:solidFill>
                            <a:srgbClr val="00B0F0"/>
                          </a:solidFill>
                          <a:latin typeface="NeueHaasGroteskText Std (Body)"/>
                        </a:rPr>
                        <a:t>and </a:t>
                      </a:r>
                      <a:r>
                        <a:rPr sz="900" b="0">
                          <a:solidFill>
                            <a:srgbClr val="00B0F0"/>
                          </a:solidFill>
                          <a:latin typeface="NeueHaasGroteskText Std (Body)"/>
                        </a:rPr>
                        <a:t>Fees </a:t>
                      </a:r>
                      <a:r>
                        <a:rPr sz="900" b="0">
                          <a:solidFill>
                            <a:srgbClr val="00B0F0"/>
                          </a:solidFill>
                          <a:latin typeface="NeueHaasGroteskText Std (Body)"/>
                        </a:rPr>
                        <a:t>Included. </a:t>
                      </a:r>
                      <a:r>
                        <a:rPr sz="900" b="0">
                          <a:solidFill>
                            <a:srgbClr val="00B0F0"/>
                          </a:solidFill>
                          <a:latin typeface="NeueHaasGroteskText Std (Body)"/>
                        </a:rPr>
                        <a:t>While </a:t>
                      </a:r>
                      <a:r>
                        <a:rPr sz="900" b="0">
                          <a:solidFill>
                            <a:srgbClr val="00B0F0"/>
                          </a:solidFill>
                          <a:latin typeface="NeueHaasGroteskText Std (Body)"/>
                        </a:rPr>
                        <a:t>using </a:t>
                      </a:r>
                      <a:r>
                        <a:rPr sz="900" b="0">
                          <a:solidFill>
                            <a:srgbClr val="00B0F0"/>
                          </a:solidFill>
                          <a:latin typeface="NeueHaasGroteskText Std (Body)"/>
                        </a:rPr>
                        <a:t>AutoPay) (02/10/18)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Unlimited </a:t>
                      </a:r>
                      <a:r>
                        <a:rPr sz="900" b="0">
                          <a:solidFill>
                            <a:srgbClr val="000000"/>
                          </a:solidFill>
                          <a:latin typeface="NeueHaasGroteskText Std (Body)"/>
                        </a:rPr>
                        <a:t>55+: </a:t>
                      </a:r>
                      <a:r>
                        <a:rPr sz="900" b="0">
                          <a:solidFill>
                            <a:srgbClr val="000000"/>
                          </a:solidFill>
                          <a:latin typeface="NeueHaasGroteskText Std (Body)"/>
                        </a:rPr>
                        <a:t>Two </a:t>
                      </a:r>
                      <a:r>
                        <a:rPr sz="900" b="0">
                          <a:solidFill>
                            <a:srgbClr val="000000"/>
                          </a:solidFill>
                          <a:latin typeface="NeueHaasGroteskText Std (Body)"/>
                        </a:rPr>
                        <a:t>lines </a:t>
                      </a:r>
                      <a:r>
                        <a:rPr sz="900" b="0">
                          <a:solidFill>
                            <a:srgbClr val="000000"/>
                          </a:solidFill>
                          <a:latin typeface="NeueHaasGroteskText Std (Body)"/>
                        </a:rPr>
                        <a:t>for </a:t>
                      </a:r>
                      <a:r>
                        <a:rPr sz="900" b="1">
                          <a:solidFill>
                            <a:srgbClr val="000000"/>
                          </a:solidFill>
                          <a:latin typeface="NeueHaasGroteskText Std (Body)"/>
                        </a:rPr>
                        <a:t>$70 </a:t>
                      </a:r>
                      <a:r>
                        <a:rPr sz="900" b="0">
                          <a:solidFill>
                            <a:srgbClr val="000000"/>
                          </a:solidFill>
                          <a:latin typeface="NeueHaasGroteskText Std (Body)"/>
                        </a:rPr>
                        <a:t>or </a:t>
                      </a:r>
                      <a:r>
                        <a:rPr sz="900" b="1">
                          <a:solidFill>
                            <a:srgbClr val="000000"/>
                          </a:solidFill>
                          <a:latin typeface="NeueHaasGroteskText Std (Body)"/>
                        </a:rPr>
                        <a:t>$35 </a:t>
                      </a:r>
                      <a:r>
                        <a:rPr sz="900" b="0">
                          <a:solidFill>
                            <a:srgbClr val="000000"/>
                          </a:solidFill>
                          <a:latin typeface="NeueHaasGroteskText Std (Body)"/>
                        </a:rPr>
                        <a:t>each </a:t>
                      </a:r>
                      <a:r>
                        <a:rPr sz="900" b="0">
                          <a:solidFill>
                            <a:srgbClr val="000000"/>
                          </a:solidFill>
                          <a:latin typeface="NeueHaasGroteskText Std (Body)"/>
                        </a:rPr>
                        <a:t>with </a:t>
                      </a:r>
                      <a:r>
                        <a:rPr sz="900" b="0">
                          <a:solidFill>
                            <a:srgbClr val="000000"/>
                          </a:solidFill>
                          <a:latin typeface="NeueHaasGroteskText Std (Body)"/>
                        </a:rPr>
                        <a:t>AutoPay </a:t>
                      </a:r>
                      <a:r>
                        <a:rPr sz="900" b="0">
                          <a:solidFill>
                            <a:srgbClr val="000000"/>
                          </a:solidFill>
                          <a:latin typeface="NeueHaasGroteskText Std (Body)"/>
                        </a:rPr>
                        <a:t>(Taxes </a:t>
                      </a:r>
                      <a:r>
                        <a:rPr sz="900" b="0">
                          <a:solidFill>
                            <a:srgbClr val="000000"/>
                          </a:solidFill>
                          <a:latin typeface="NeueHaasGroteskText Std (Body)"/>
                        </a:rPr>
                        <a:t>and </a:t>
                      </a:r>
                      <a:r>
                        <a:rPr sz="900" b="0">
                          <a:solidFill>
                            <a:srgbClr val="000000"/>
                          </a:solidFill>
                          <a:latin typeface="NeueHaasGroteskText Std (Body)"/>
                        </a:rPr>
                        <a:t>Fees </a:t>
                      </a:r>
                      <a:r>
                        <a:rPr sz="900" b="0">
                          <a:solidFill>
                            <a:srgbClr val="000000"/>
                          </a:solidFill>
                          <a:latin typeface="NeueHaasGroteskText Std (Body)"/>
                        </a:rPr>
                        <a:t>included.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a:t>
                      </a:r>
                      <a:r>
                        <a:rPr sz="900" b="0">
                          <a:solidFill>
                            <a:srgbClr val="000000"/>
                          </a:solidFill>
                          <a:latin typeface="NeueHaasGroteskText Std (Body)"/>
                        </a:rPr>
                        <a:t> (03/19/18)
</a:t>
                      </a:r>
                      <a:r>
                        <a:rPr sz="900" b="0">
                          <a:solidFill>
                            <a:srgbClr val="00B0F0"/>
                          </a:solidFill>
                          <a:latin typeface="NeueHaasGroteskText Std (Body)"/>
                        </a:rPr>
                        <a:t>Get </a:t>
                      </a:r>
                      <a:r>
                        <a:rPr sz="900" b="0">
                          <a:solidFill>
                            <a:srgbClr val="00B0F0"/>
                          </a:solidFill>
                          <a:latin typeface="NeueHaasGroteskText Std (Body)"/>
                        </a:rPr>
                        <a:t>Netflix </a:t>
                      </a:r>
                      <a:r>
                        <a:rPr sz="900" b="0">
                          <a:solidFill>
                            <a:srgbClr val="00B0F0"/>
                          </a:solidFill>
                          <a:latin typeface="NeueHaasGroteskText Std (Body)"/>
                        </a:rPr>
                        <a:t>for </a:t>
                      </a:r>
                      <a:r>
                        <a:rPr sz="900" b="1">
                          <a:solidFill>
                            <a:srgbClr val="00B0F0"/>
                          </a:solidFill>
                          <a:latin typeface="NeueHaasGroteskText Std (Body)"/>
                        </a:rPr>
                        <a:t>free </a:t>
                      </a:r>
                      <a:r>
                        <a:rPr sz="900" b="0">
                          <a:solidFill>
                            <a:srgbClr val="00B0F0"/>
                          </a:solidFill>
                          <a:latin typeface="NeueHaasGroteskText Std (Body)"/>
                        </a:rPr>
                        <a:t>with </a:t>
                      </a:r>
                      <a:r>
                        <a:rPr sz="900" b="0">
                          <a:solidFill>
                            <a:srgbClr val="00B0F0"/>
                          </a:solidFill>
                          <a:latin typeface="NeueHaasGroteskText Std (Body)"/>
                        </a:rPr>
                        <a:t>T-Mobile </a:t>
                      </a:r>
                      <a:r>
                        <a:rPr sz="900" b="0">
                          <a:solidFill>
                            <a:srgbClr val="00B0F0"/>
                          </a:solidFill>
                          <a:latin typeface="NeueHaasGroteskText Std (Body)"/>
                        </a:rPr>
                        <a:t>ONE </a:t>
                      </a:r>
                      <a:r>
                        <a:rPr sz="900" b="0">
                          <a:solidFill>
                            <a:srgbClr val="00B0F0"/>
                          </a:solidFill>
                          <a:latin typeface="NeueHaasGroteskText Std (Body)"/>
                        </a:rPr>
                        <a:t>family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two </a:t>
                      </a:r>
                      <a:r>
                        <a:rPr sz="900" b="0">
                          <a:solidFill>
                            <a:srgbClr val="00B0F0"/>
                          </a:solidFill>
                          <a:latin typeface="NeueHaasGroteskText Std (Body)"/>
                        </a:rPr>
                        <a:t>or </a:t>
                      </a:r>
                      <a:r>
                        <a:rPr sz="900" b="0">
                          <a:solidFill>
                            <a:srgbClr val="00B0F0"/>
                          </a:solidFill>
                          <a:latin typeface="NeueHaasGroteskText Std (Body)"/>
                        </a:rPr>
                        <a:t>more </a:t>
                      </a:r>
                      <a:r>
                        <a:rPr sz="900" b="0">
                          <a:solidFill>
                            <a:srgbClr val="00B0F0"/>
                          </a:solidFill>
                          <a:latin typeface="NeueHaasGroteskText Std (Body)"/>
                        </a:rPr>
                        <a:t>lines) (09/07/17)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or </a:t>
                      </a:r>
                      <a:r>
                        <a:rPr sz="900" b="0">
                          <a:solidFill>
                            <a:srgbClr val="000000"/>
                          </a:solidFill>
                          <a:latin typeface="NeueHaasGroteskText Std (Body)"/>
                        </a:rPr>
                        <a:t>a </a:t>
                      </a:r>
                      <a:r>
                        <a:rPr sz="900" b="0">
                          <a:solidFill>
                            <a:srgbClr val="000000"/>
                          </a:solidFill>
                          <a:latin typeface="NeueHaasGroteskText Std (Body)"/>
                        </a:rPr>
                        <a:t>wearable </a:t>
                      </a:r>
                      <a:r>
                        <a:rPr sz="900" b="0">
                          <a:solidFill>
                            <a:srgbClr val="000000"/>
                          </a:solidFill>
                          <a:latin typeface="NeueHaasGroteskText Std (Body)"/>
                        </a:rPr>
                        <a:t>for </a:t>
                      </a:r>
                      <a:r>
                        <a:rPr sz="900" b="1">
                          <a:solidFill>
                            <a:srgbClr val="000000"/>
                          </a:solidFill>
                          <a:latin typeface="NeueHaasGroteskText Std (Body)"/>
                        </a:rPr>
                        <a:t>$10/mo.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voice </a:t>
                      </a:r>
                      <a:r>
                        <a:rPr sz="900" b="0">
                          <a:solidFill>
                            <a:srgbClr val="000000"/>
                          </a:solidFill>
                          <a:latin typeface="NeueHaasGroteskText Std (Body)"/>
                        </a:rPr>
                        <a:t>plan </a:t>
                      </a:r>
                      <a:r>
                        <a:rPr sz="900" b="0">
                          <a:solidFill>
                            <a:srgbClr val="000000"/>
                          </a:solidFill>
                          <a:latin typeface="NeueHaasGroteskText Std (Body)"/>
                        </a:rPr>
                        <a:t>(while </a:t>
                      </a:r>
                      <a:r>
                        <a:rPr sz="900" b="0">
                          <a:solidFill>
                            <a:srgbClr val="000000"/>
                          </a:solidFill>
                          <a:latin typeface="NeueHaasGroteskText Std (Body)"/>
                        </a:rPr>
                        <a:t>using </a:t>
                      </a:r>
                      <a:r>
                        <a:rPr sz="900" b="0">
                          <a:solidFill>
                            <a:srgbClr val="000000"/>
                          </a:solidFill>
                          <a:latin typeface="NeueHaasGroteskText Std (Body)"/>
                        </a:rPr>
                        <a:t>AutoPay) (06/14/17)
</a:t>
                      </a:r>
                      <a:r>
                        <a:rPr sz="900" b="0">
                          <a:solidFill>
                            <a:srgbClr val="000000"/>
                          </a:solidFill>
                          <a:latin typeface="NeueHaasGroteskText Std (Body)"/>
                        </a:rPr>
                        <a:t>Kickback </a:t>
                      </a:r>
                      <a:r>
                        <a:rPr sz="900" b="0">
                          <a:solidFill>
                            <a:srgbClr val="000000"/>
                          </a:solidFill>
                          <a:latin typeface="NeueHaasGroteskText Std (Body)"/>
                        </a:rPr>
                        <a:t>for </a:t>
                      </a:r>
                      <a:r>
                        <a:rPr sz="900" b="0">
                          <a:solidFill>
                            <a:srgbClr val="000000"/>
                          </a:solidFill>
                          <a:latin typeface="NeueHaasGroteskText Std (Body)"/>
                        </a:rPr>
                        <a:t>T-Mobile </a:t>
                      </a:r>
                      <a:r>
                        <a:rPr sz="900" b="0">
                          <a:solidFill>
                            <a:srgbClr val="000000"/>
                          </a:solidFill>
                          <a:latin typeface="NeueHaasGroteskText Std (Body)"/>
                        </a:rPr>
                        <a:t>One: </a:t>
                      </a:r>
                      <a:r>
                        <a:rPr sz="900" b="0">
                          <a:solidFill>
                            <a:srgbClr val="000000"/>
                          </a:solidFill>
                          <a:latin typeface="NeueHaasGroteskText Std (Body)"/>
                        </a:rPr>
                        <a:t>users </a:t>
                      </a:r>
                      <a:r>
                        <a:rPr sz="900" b="0">
                          <a:solidFill>
                            <a:srgbClr val="000000"/>
                          </a:solidFill>
                          <a:latin typeface="NeueHaasGroteskText Std (Body)"/>
                        </a:rPr>
                        <a:t>will </a:t>
                      </a:r>
                      <a:r>
                        <a:rPr sz="900" b="0">
                          <a:solidFill>
                            <a:srgbClr val="000000"/>
                          </a:solidFill>
                          <a:latin typeface="NeueHaasGroteskText Std (Body)"/>
                        </a:rPr>
                        <a:t>get </a:t>
                      </a:r>
                      <a:r>
                        <a:rPr sz="900" b="1">
                          <a:solidFill>
                            <a:srgbClr val="000000"/>
                          </a:solidFill>
                          <a:latin typeface="NeueHaasGroteskText Std (Body)"/>
                        </a:rPr>
                        <a:t>$10 </a:t>
                      </a:r>
                      <a:r>
                        <a:rPr sz="900" b="0">
                          <a:solidFill>
                            <a:srgbClr val="000000"/>
                          </a:solidFill>
                          <a:latin typeface="NeueHaasGroteskText Std (Body)"/>
                        </a:rPr>
                        <a:t>back </a:t>
                      </a:r>
                      <a:r>
                        <a:rPr sz="900" b="0">
                          <a:solidFill>
                            <a:srgbClr val="000000"/>
                          </a:solidFill>
                          <a:latin typeface="NeueHaasGroteskText Std (Body)"/>
                        </a:rPr>
                        <a:t>every </a:t>
                      </a:r>
                      <a:r>
                        <a:rPr sz="900" b="0">
                          <a:solidFill>
                            <a:srgbClr val="000000"/>
                          </a:solidFill>
                          <a:latin typeface="NeueHaasGroteskText Std (Body)"/>
                        </a:rPr>
                        <a:t>month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if </a:t>
                      </a:r>
                      <a:r>
                        <a:rPr sz="900" b="0">
                          <a:solidFill>
                            <a:srgbClr val="000000"/>
                          </a:solidFill>
                          <a:latin typeface="NeueHaasGroteskText Std (Body)"/>
                        </a:rPr>
                        <a:t>they </a:t>
                      </a:r>
                      <a:r>
                        <a:rPr sz="900" b="0">
                          <a:solidFill>
                            <a:srgbClr val="000000"/>
                          </a:solidFill>
                          <a:latin typeface="NeueHaasGroteskText Std (Body)"/>
                        </a:rPr>
                        <a:t>use </a:t>
                      </a:r>
                      <a:r>
                        <a:rPr sz="900" b="0">
                          <a:solidFill>
                            <a:srgbClr val="000000"/>
                          </a:solidFill>
                          <a:latin typeface="NeueHaasGroteskText Std (Body)"/>
                        </a:rPr>
                        <a:t>less </a:t>
                      </a:r>
                      <a:r>
                        <a:rPr sz="900" b="0">
                          <a:solidFill>
                            <a:srgbClr val="000000"/>
                          </a:solidFill>
                          <a:latin typeface="NeueHaasGroteskText Std (Body)"/>
                        </a:rPr>
                        <a:t>than </a:t>
                      </a:r>
                      <a:r>
                        <a:rPr sz="900" b="0">
                          <a:solidFill>
                            <a:srgbClr val="000000"/>
                          </a:solidFill>
                          <a:latin typeface="NeueHaasGroteskText Std (Body)"/>
                        </a:rPr>
                        <a:t>2GB </a:t>
                      </a:r>
                      <a:r>
                        <a:rPr sz="900" b="0">
                          <a:solidFill>
                            <a:srgbClr val="000000"/>
                          </a:solidFill>
                          <a:latin typeface="NeueHaasGroteskText Std (Body)"/>
                        </a:rPr>
                        <a:t>data (11/24/17)
</a:t>
                      </a:r>
                      <a:r>
                        <a:rPr sz="900" b="0">
                          <a:solidFill>
                            <a:srgbClr val="000000"/>
                          </a:solidFill>
                          <a:latin typeface="NeueHaasGroteskText Std (Body)"/>
                        </a:rPr>
                        <a:t>Binge </a:t>
                      </a:r>
                      <a:r>
                        <a:rPr sz="900" b="0">
                          <a:solidFill>
                            <a:srgbClr val="000000"/>
                          </a:solidFill>
                          <a:latin typeface="NeueHaasGroteskText Std (Body)"/>
                        </a:rPr>
                        <a:t>On: </a:t>
                      </a:r>
                      <a:r>
                        <a:rPr sz="900" b="0">
                          <a:solidFill>
                            <a:srgbClr val="000000"/>
                          </a:solidFill>
                          <a:latin typeface="NeueHaasGroteskText Std (Body)"/>
                        </a:rPr>
                        <a:t>Users </a:t>
                      </a:r>
                      <a:r>
                        <a:rPr sz="900" b="0">
                          <a:solidFill>
                            <a:srgbClr val="000000"/>
                          </a:solidFill>
                          <a:latin typeface="NeueHaasGroteskText Std (Body)"/>
                        </a:rPr>
                        <a:t>can </a:t>
                      </a:r>
                      <a:r>
                        <a:rPr sz="900" b="0">
                          <a:solidFill>
                            <a:srgbClr val="000000"/>
                          </a:solidFill>
                          <a:latin typeface="NeueHaasGroteskText Std (Body)"/>
                        </a:rPr>
                        <a:t>stream </a:t>
                      </a:r>
                      <a:r>
                        <a:rPr sz="900" b="0">
                          <a:solidFill>
                            <a:srgbClr val="000000"/>
                          </a:solidFill>
                          <a:latin typeface="NeueHaasGroteskText Std (Body)"/>
                        </a:rPr>
                        <a:t>unlimited </a:t>
                      </a:r>
                      <a:r>
                        <a:rPr sz="900" b="0">
                          <a:solidFill>
                            <a:srgbClr val="000000"/>
                          </a:solidFill>
                          <a:latin typeface="NeueHaasGroteskText Std (Body)"/>
                        </a:rPr>
                        <a:t>movies </a:t>
                      </a:r>
                      <a:r>
                        <a:rPr sz="900" b="0">
                          <a:solidFill>
                            <a:srgbClr val="000000"/>
                          </a:solidFill>
                          <a:latin typeface="NeueHaasGroteskText Std (Body)"/>
                        </a:rPr>
                        <a:t>and </a:t>
                      </a:r>
                      <a:r>
                        <a:rPr sz="900" b="0">
                          <a:solidFill>
                            <a:srgbClr val="000000"/>
                          </a:solidFill>
                          <a:latin typeface="NeueHaasGroteskText Std (Body)"/>
                        </a:rPr>
                        <a:t>music </a:t>
                      </a:r>
                      <a:r>
                        <a:rPr sz="900" b="0">
                          <a:solidFill>
                            <a:srgbClr val="000000"/>
                          </a:solidFill>
                          <a:latin typeface="NeueHaasGroteskText Std (Body)"/>
                        </a:rPr>
                        <a:t>without </a:t>
                      </a:r>
                      <a:r>
                        <a:rPr sz="900" b="0">
                          <a:solidFill>
                            <a:srgbClr val="000000"/>
                          </a:solidFill>
                          <a:latin typeface="NeueHaasGroteskText Std (Body)"/>
                        </a:rPr>
                        <a:t>data </a:t>
                      </a:r>
                      <a:r>
                        <a:rPr sz="900" b="0">
                          <a:solidFill>
                            <a:srgbClr val="000000"/>
                          </a:solidFill>
                          <a:latin typeface="NeueHaasGroteskText Std (Body)"/>
                        </a:rPr>
                        <a:t>usag (11/24/17)
</a:t>
                      </a:r>
                    </a:p>
                  </a:txBody>
                  <a:tcPr>
                    <a:solidFill>
                      <a:schemeClr val="accent2"/>
                    </a:solidFill>
                  </a:tcPr>
                </a:tc>
                <a:tc>
                  <a:txBody>
                    <a:bodyPr/>
                    <a:lstStyle/>
                    <a:p>
                      <a:r>
                        <a:rPr sz="900" b="0">
                          <a:solidFill>
                            <a:srgbClr val="000000"/>
                          </a:solidFill>
                          <a:latin typeface="NeueHaasGroteskText Std (Body)"/>
                        </a:rPr>
                        <a:t>Refer </a:t>
                      </a:r>
                      <a:r>
                        <a:rPr sz="900" b="0">
                          <a:solidFill>
                            <a:srgbClr val="000000"/>
                          </a:solidFill>
                          <a:latin typeface="NeueHaasGroteskText Std (Body)"/>
                        </a:rPr>
                        <a:t>a </a:t>
                      </a:r>
                      <a:r>
                        <a:rPr sz="900" b="0">
                          <a:solidFill>
                            <a:srgbClr val="000000"/>
                          </a:solidFill>
                          <a:latin typeface="NeueHaasGroteskText Std (Body)"/>
                        </a:rPr>
                        <a:t>friend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earn </a:t>
                      </a:r>
                      <a:r>
                        <a:rPr sz="900" b="1">
                          <a:solidFill>
                            <a:srgbClr val="000000"/>
                          </a:solidFill>
                          <a:latin typeface="NeueHaasGroteskText Std (Body)"/>
                        </a:rPr>
                        <a:t>$50 </a:t>
                      </a:r>
                      <a:r>
                        <a:rPr sz="900" b="0">
                          <a:solidFill>
                            <a:srgbClr val="000000"/>
                          </a:solidFill>
                          <a:latin typeface="NeueHaasGroteskText Std (Body)"/>
                        </a:rPr>
                        <a:t>for </a:t>
                      </a:r>
                      <a:r>
                        <a:rPr sz="900" b="0">
                          <a:solidFill>
                            <a:srgbClr val="000000"/>
                          </a:solidFill>
                          <a:latin typeface="NeueHaasGroteskText Std (Body)"/>
                        </a:rPr>
                        <a:t>every </a:t>
                      </a:r>
                      <a:r>
                        <a:rPr sz="900" b="0">
                          <a:solidFill>
                            <a:srgbClr val="000000"/>
                          </a:solidFill>
                          <a:latin typeface="NeueHaasGroteskText Std (Body)"/>
                        </a:rPr>
                        <a:t>activated </a:t>
                      </a:r>
                      <a:r>
                        <a:rPr sz="900" b="0">
                          <a:solidFill>
                            <a:srgbClr val="000000"/>
                          </a:solidFill>
                          <a:latin typeface="NeueHaasGroteskText Std (Body)"/>
                        </a:rPr>
                        <a:t>account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$500/yr. </a:t>
                      </a:r>
                      <a:r>
                        <a:rPr sz="900" b="0">
                          <a:solidFill>
                            <a:srgbClr val="000000"/>
                          </a:solidFill>
                          <a:latin typeface="NeueHaasGroteskText Std (Body)"/>
                        </a:rPr>
                        <a:t>in </a:t>
                      </a:r>
                      <a:r>
                        <a:rPr sz="900" b="0">
                          <a:solidFill>
                            <a:srgbClr val="000000"/>
                          </a:solidFill>
                          <a:latin typeface="NeueHaasGroteskText Std (Body)"/>
                        </a:rPr>
                        <a:t>referral </a:t>
                      </a:r>
                      <a:r>
                        <a:rPr sz="900" b="0">
                          <a:solidFill>
                            <a:srgbClr val="000000"/>
                          </a:solidFill>
                          <a:latin typeface="NeueHaasGroteskText Std (Body)"/>
                        </a:rPr>
                        <a:t>rewards) (11/26/16)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for </a:t>
                      </a:r>
                      <a:r>
                        <a:rPr sz="900" b="0">
                          <a:solidFill>
                            <a:srgbClr val="000000"/>
                          </a:solidFill>
                          <a:latin typeface="NeueHaasGroteskText Std (Body)"/>
                        </a:rPr>
                        <a:t>your </a:t>
                      </a:r>
                      <a:r>
                        <a:rPr sz="900" b="0">
                          <a:solidFill>
                            <a:srgbClr val="000000"/>
                          </a:solidFill>
                          <a:latin typeface="NeueHaasGroteskText Std (Body)"/>
                        </a:rPr>
                        <a:t>tablet </a:t>
                      </a:r>
                      <a:r>
                        <a:rPr sz="900" b="0">
                          <a:solidFill>
                            <a:srgbClr val="000000"/>
                          </a:solidFill>
                          <a:latin typeface="NeueHaasGroteskText Std (Body)"/>
                        </a:rPr>
                        <a:t>for </a:t>
                      </a:r>
                      <a:r>
                        <a:rPr sz="900" b="1">
                          <a:solidFill>
                            <a:srgbClr val="000000"/>
                          </a:solidFill>
                          <a:latin typeface="NeueHaasGroteskText Std (Body)"/>
                        </a:rPr>
                        <a:t>$25/mo./line </a:t>
                      </a:r>
                      <a:r>
                        <a:rPr sz="900" b="0">
                          <a:solidFill>
                            <a:srgbClr val="000000"/>
                          </a:solidFill>
                          <a:latin typeface="NeueHaasGroteskText Std (Body)"/>
                        </a:rPr>
                        <a:t>more </a:t>
                      </a:r>
                      <a:r>
                        <a:rPr sz="900" b="0">
                          <a:solidFill>
                            <a:srgbClr val="000000"/>
                          </a:solidFill>
                          <a:latin typeface="NeueHaasGroteskText Std (Body)"/>
                        </a:rPr>
                        <a:t>(price </a:t>
                      </a:r>
                      <a:r>
                        <a:rPr sz="900" b="0">
                          <a:solidFill>
                            <a:srgbClr val="000000"/>
                          </a:solidFill>
                          <a:latin typeface="NeueHaasGroteskText Std (Body)"/>
                        </a:rPr>
                        <a:t>reflects </a:t>
                      </a:r>
                      <a:r>
                        <a:rPr sz="900" b="0">
                          <a:solidFill>
                            <a:srgbClr val="000000"/>
                          </a:solidFill>
                          <a:latin typeface="NeueHaasGroteskText Std (Body)"/>
                        </a:rPr>
                        <a:t>Autopay </a:t>
                      </a:r>
                      <a:r>
                        <a:rPr sz="900" b="0">
                          <a:solidFill>
                            <a:srgbClr val="000000"/>
                          </a:solidFill>
                          <a:latin typeface="NeueHaasGroteskText Std (Body)"/>
                        </a:rPr>
                        <a:t>discount). </a:t>
                      </a:r>
                      <a:r>
                        <a:rPr sz="900" b="0">
                          <a:solidFill>
                            <a:srgbClr val="000000"/>
                          </a:solidFill>
                          <a:latin typeface="NeueHaasGroteskText Std (Body)"/>
                        </a:rPr>
                        <a:t>In </a:t>
                      </a:r>
                      <a:r>
                        <a:rPr sz="900" b="0">
                          <a:solidFill>
                            <a:srgbClr val="000000"/>
                          </a:solidFill>
                          <a:latin typeface="NeueHaasGroteskText Std (Body)"/>
                        </a:rPr>
                        <a:t>store </a:t>
                      </a:r>
                      <a:r>
                        <a:rPr sz="900" b="0">
                          <a:solidFill>
                            <a:srgbClr val="000000"/>
                          </a:solidFill>
                          <a:latin typeface="NeueHaasGroteskText Std (Body)"/>
                        </a:rPr>
                        <a:t>only. (03/16/18)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talk </a:t>
                      </a:r>
                      <a:r>
                        <a:rPr sz="900" b="0">
                          <a:solidFill>
                            <a:srgbClr val="00B0F0"/>
                          </a:solidFill>
                          <a:latin typeface="NeueHaasGroteskText Std (Body)"/>
                        </a:rPr>
                        <a:t>and </a:t>
                      </a:r>
                      <a:r>
                        <a:rPr sz="900" b="0">
                          <a:solidFill>
                            <a:srgbClr val="00B0F0"/>
                          </a:solidFill>
                          <a:latin typeface="NeueHaasGroteskText Std (Body)"/>
                        </a:rPr>
                        <a:t>text </a:t>
                      </a:r>
                      <a:r>
                        <a:rPr sz="900" b="0">
                          <a:solidFill>
                            <a:srgbClr val="00B0F0"/>
                          </a:solidFill>
                          <a:latin typeface="NeueHaasGroteskText Std (Body)"/>
                        </a:rPr>
                        <a:t>plus </a:t>
                      </a:r>
                      <a:r>
                        <a:rPr sz="900" b="0">
                          <a:solidFill>
                            <a:srgbClr val="00B0F0"/>
                          </a:solidFill>
                          <a:latin typeface="NeueHaasGroteskText Std (Body)"/>
                        </a:rPr>
                        <a:t>access </a:t>
                      </a:r>
                      <a:r>
                        <a:rPr sz="900" b="0">
                          <a:solidFill>
                            <a:srgbClr val="00B0F0"/>
                          </a:solidFill>
                          <a:latin typeface="NeueHaasGroteskText Std (Body)"/>
                        </a:rPr>
                        <a:t>to </a:t>
                      </a:r>
                      <a:r>
                        <a:rPr sz="900" b="0">
                          <a:solidFill>
                            <a:srgbClr val="00B0F0"/>
                          </a:solidFill>
                          <a:latin typeface="NeueHaasGroteskText Std (Body)"/>
                        </a:rPr>
                        <a:t>Hulu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per </a:t>
                      </a:r>
                      <a:r>
                        <a:rPr sz="900" b="0">
                          <a:solidFill>
                            <a:srgbClr val="00B0F0"/>
                          </a:solidFill>
                          <a:latin typeface="NeueHaasGroteskText Std (Body)"/>
                        </a:rPr>
                        <a:t>month </a:t>
                      </a:r>
                      <a:r>
                        <a:rPr sz="900" b="0">
                          <a:solidFill>
                            <a:srgbClr val="00B0F0"/>
                          </a:solidFill>
                          <a:latin typeface="NeueHaasGroteskText Std (Body)"/>
                        </a:rPr>
                        <a:t>for </a:t>
                      </a:r>
                      <a:r>
                        <a:rPr sz="900" b="0">
                          <a:solidFill>
                            <a:srgbClr val="00B0F0"/>
                          </a:solidFill>
                          <a:latin typeface="NeueHaasGroteskText Std (Body)"/>
                        </a:rPr>
                        <a:t>two </a:t>
                      </a:r>
                      <a:r>
                        <a:rPr sz="900" b="0">
                          <a:solidFill>
                            <a:srgbClr val="00B0F0"/>
                          </a:solidFill>
                          <a:latin typeface="NeueHaasGroteskText Std (Body)"/>
                        </a:rPr>
                        <a:t>to </a:t>
                      </a:r>
                      <a:r>
                        <a:rPr sz="900" b="0">
                          <a:solidFill>
                            <a:srgbClr val="00B0F0"/>
                          </a:solidFill>
                          <a:latin typeface="NeueHaasGroteskText Std (Body)"/>
                        </a:rPr>
                        <a:t>five </a:t>
                      </a:r>
                      <a:r>
                        <a:rPr sz="900" b="0">
                          <a:solidFill>
                            <a:srgbClr val="00B0F0"/>
                          </a:solidFill>
                          <a:latin typeface="NeueHaasGroteskText Std (Body)"/>
                        </a:rPr>
                        <a:t>lines. </a:t>
                      </a:r>
                      <a:r>
                        <a:rPr sz="900" b="0">
                          <a:solidFill>
                            <a:srgbClr val="00B0F0"/>
                          </a:solidFill>
                          <a:latin typeface="NeueHaasGroteskText Std (Body)"/>
                        </a:rPr>
                        <a:t>(savings </a:t>
                      </a:r>
                      <a:r>
                        <a:rPr sz="900" b="0">
                          <a:solidFill>
                            <a:srgbClr val="00B0F0"/>
                          </a:solidFill>
                          <a:latin typeface="NeueHaasGroteskText Std (Body)"/>
                        </a:rPr>
                        <a:t>on </a:t>
                      </a:r>
                      <a:r>
                        <a:rPr sz="900" b="0">
                          <a:solidFill>
                            <a:srgbClr val="00B0F0"/>
                          </a:solidFill>
                          <a:latin typeface="NeueHaasGroteskText Std (Body)"/>
                        </a:rPr>
                        <a:t>the </a:t>
                      </a:r>
                      <a:r>
                        <a:rPr sz="900" b="0">
                          <a:solidFill>
                            <a:srgbClr val="00B0F0"/>
                          </a:solidFill>
                          <a:latin typeface="NeueHaasGroteskText Std (Body)"/>
                        </a:rPr>
                        <a:t>plan </a:t>
                      </a:r>
                      <a:r>
                        <a:rPr sz="900" b="0">
                          <a:solidFill>
                            <a:srgbClr val="00B0F0"/>
                          </a:solidFill>
                          <a:latin typeface="NeueHaasGroteskText Std (Body)"/>
                        </a:rPr>
                        <a:t>until </a:t>
                      </a:r>
                      <a:r>
                        <a:rPr sz="900" b="0">
                          <a:solidFill>
                            <a:srgbClr val="00B0F0"/>
                          </a:solidFill>
                          <a:latin typeface="NeueHaasGroteskText Std (Body)"/>
                        </a:rPr>
                        <a:t>3/31/19) (11/17/17)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unlimited </a:t>
                      </a:r>
                      <a:r>
                        <a:rPr sz="900" b="0">
                          <a:solidFill>
                            <a:srgbClr val="000000"/>
                          </a:solidFill>
                          <a:latin typeface="NeueHaasGroteskText Std (Body)"/>
                        </a:rPr>
                        <a:t>data, </a:t>
                      </a:r>
                      <a:r>
                        <a:rPr sz="900" b="0">
                          <a:solidFill>
                            <a:srgbClr val="000000"/>
                          </a:solidFill>
                          <a:latin typeface="NeueHaasGroteskText Std (Body)"/>
                        </a:rPr>
                        <a:t>talk, </a:t>
                      </a:r>
                      <a:r>
                        <a:rPr sz="900" b="0">
                          <a:solidFill>
                            <a:srgbClr val="000000"/>
                          </a:solidFill>
                          <a:latin typeface="NeueHaasGroteskText Std (Body)"/>
                        </a:rPr>
                        <a:t>and </a:t>
                      </a:r>
                      <a:r>
                        <a:rPr sz="900" b="0">
                          <a:solidFill>
                            <a:srgbClr val="000000"/>
                          </a:solidFill>
                          <a:latin typeface="NeueHaasGroteskText Std (Body)"/>
                        </a:rPr>
                        <a:t>text </a:t>
                      </a:r>
                      <a:r>
                        <a:rPr sz="900" b="1">
                          <a:solidFill>
                            <a:srgbClr val="000000"/>
                          </a:solidFill>
                          <a:latin typeface="NeueHaasGroteskText Std (Body)"/>
                        </a:rPr>
                        <a:t>free </a:t>
                      </a:r>
                      <a:r>
                        <a:rPr sz="900" b="0">
                          <a:solidFill>
                            <a:srgbClr val="000000"/>
                          </a:solidFill>
                          <a:latin typeface="NeueHaasGroteskText Std (Body)"/>
                        </a:rPr>
                        <a:t>for </a:t>
                      </a:r>
                      <a:r>
                        <a:rPr sz="900" b="0">
                          <a:solidFill>
                            <a:srgbClr val="000000"/>
                          </a:solidFill>
                          <a:latin typeface="NeueHaasGroteskText Std (Body)"/>
                        </a:rPr>
                        <a:t>one </a:t>
                      </a:r>
                      <a:r>
                        <a:rPr sz="900" b="0">
                          <a:solidFill>
                            <a:srgbClr val="000000"/>
                          </a:solidFill>
                          <a:latin typeface="NeueHaasGroteskText Std (Body)"/>
                        </a:rPr>
                        <a:t>year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annual </a:t>
                      </a:r>
                      <a:r>
                        <a:rPr sz="900" b="0">
                          <a:solidFill>
                            <a:srgbClr val="000000"/>
                          </a:solidFill>
                          <a:latin typeface="NeueHaasGroteskText Std (Body)"/>
                        </a:rPr>
                        <a:t>contract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bring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device </a:t>
                      </a:r>
                      <a:r>
                        <a:rPr sz="900" b="0">
                          <a:solidFill>
                            <a:srgbClr val="000000"/>
                          </a:solidFill>
                          <a:latin typeface="NeueHaasGroteskText Std (Body)"/>
                        </a:rPr>
                        <a:t>(reqs. </a:t>
                      </a:r>
                      <a:r>
                        <a:rPr sz="900" b="0">
                          <a:solidFill>
                            <a:srgbClr val="000000"/>
                          </a:solidFill>
                          <a:latin typeface="NeueHaasGroteskText Std (Body)"/>
                        </a:rPr>
                        <a:t>unlocked </a:t>
                      </a:r>
                      <a:r>
                        <a:rPr sz="900" b="0">
                          <a:solidFill>
                            <a:srgbClr val="000000"/>
                          </a:solidFill>
                          <a:latin typeface="NeueHaasGroteskText Std (Body)"/>
                        </a:rPr>
                        <a:t>device, </a:t>
                      </a:r>
                      <a:r>
                        <a:rPr sz="900" b="0">
                          <a:solidFill>
                            <a:srgbClr val="000000"/>
                          </a:solidFill>
                          <a:latin typeface="NeueHaasGroteskText Std (Body)"/>
                        </a:rPr>
                        <a:t>purchase </a:t>
                      </a:r>
                      <a:r>
                        <a:rPr sz="900" b="0">
                          <a:solidFill>
                            <a:srgbClr val="000000"/>
                          </a:solidFill>
                          <a:latin typeface="NeueHaasGroteskText Std (Body)"/>
                        </a:rPr>
                        <a:t>of </a:t>
                      </a:r>
                      <a:r>
                        <a:rPr sz="900" b="0">
                          <a:solidFill>
                            <a:srgbClr val="000000"/>
                          </a:solidFill>
                          <a:latin typeface="NeueHaasGroteskText Std (Body)"/>
                        </a:rPr>
                        <a:t>Sprint </a:t>
                      </a:r>
                      <a:r>
                        <a:rPr sz="900" b="0">
                          <a:solidFill>
                            <a:srgbClr val="000000"/>
                          </a:solidFill>
                          <a:latin typeface="NeueHaasGroteskText Std (Body)"/>
                        </a:rPr>
                        <a:t>SIM </a:t>
                      </a:r>
                      <a:r>
                        <a:rPr sz="900" b="0">
                          <a:solidFill>
                            <a:srgbClr val="000000"/>
                          </a:solidFill>
                          <a:latin typeface="NeueHaasGroteskText Std (Body)"/>
                        </a:rPr>
                        <a:t>card, </a:t>
                      </a:r>
                      <a:r>
                        <a:rPr sz="900" b="0">
                          <a:solidFill>
                            <a:srgbClr val="000000"/>
                          </a:solidFill>
                          <a:latin typeface="NeueHaasGroteskText Std (Body)"/>
                        </a:rPr>
                        <a:t>ebill </a:t>
                      </a:r>
                      <a:r>
                        <a:rPr sz="900" b="0">
                          <a:solidFill>
                            <a:srgbClr val="000000"/>
                          </a:solidFill>
                          <a:latin typeface="NeueHaasGroteskText Std (Body)"/>
                        </a:rPr>
                        <a:t>and </a:t>
                      </a:r>
                      <a:r>
                        <a:rPr sz="900" b="0">
                          <a:solidFill>
                            <a:srgbClr val="000000"/>
                          </a:solidFill>
                          <a:latin typeface="NeueHaasGroteskText Std (Body)"/>
                        </a:rPr>
                        <a:t>autopay,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 (09/05/17)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2GB, </a:t>
                      </a:r>
                      <a:r>
                        <a:rPr sz="900" b="1">
                          <a:solidFill>
                            <a:srgbClr val="000000"/>
                          </a:solidFill>
                          <a:latin typeface="NeueHaasGroteskText Std (Body)"/>
                        </a:rPr>
                        <a:t>$40 </a:t>
                      </a:r>
                      <a:r>
                        <a:rPr sz="900" b="0">
                          <a:solidFill>
                            <a:srgbClr val="000000"/>
                          </a:solidFill>
                          <a:latin typeface="NeueHaasGroteskText Std (Body)"/>
                        </a:rPr>
                        <a:t>5GB, </a:t>
                      </a:r>
                      <a:r>
                        <a:rPr sz="900" b="1">
                          <a:solidFill>
                            <a:srgbClr val="000000"/>
                          </a:solidFill>
                          <a:latin typeface="NeueHaasGroteskText Std (Body)"/>
                        </a:rPr>
                        <a:t>$50 </a:t>
                      </a:r>
                      <a:r>
                        <a:rPr sz="900" b="0">
                          <a:solidFill>
                            <a:srgbClr val="000000"/>
                          </a:solidFill>
                          <a:latin typeface="NeueHaasGroteskText Std (Body)"/>
                        </a:rPr>
                        <a:t>unlimited, </a:t>
                      </a:r>
                      <a:r>
                        <a:rPr sz="900" b="0">
                          <a:solidFill>
                            <a:srgbClr val="000000"/>
                          </a:solidFill>
                          <a:latin typeface="NeueHaasGroteskText Std (Body)"/>
                        </a:rPr>
                        <a:t>or </a:t>
                      </a:r>
                      <a:r>
                        <a:rPr sz="900" b="1">
                          <a:solidFill>
                            <a:srgbClr val="000000"/>
                          </a:solidFill>
                          <a:latin typeface="NeueHaasGroteskText Std (Body)"/>
                        </a:rPr>
                        <a:t>$60 </a:t>
                      </a:r>
                      <a:r>
                        <a:rPr sz="900" b="0">
                          <a:solidFill>
                            <a:srgbClr val="000000"/>
                          </a:solidFill>
                          <a:latin typeface="NeueHaasGroteskText Std (Body)"/>
                        </a:rPr>
                        <a:t>unlimited </a:t>
                      </a:r>
                      <a:r>
                        <a:rPr sz="900" b="0">
                          <a:solidFill>
                            <a:srgbClr val="000000"/>
                          </a:solidFill>
                          <a:latin typeface="NeueHaasGroteskText Std (Body)"/>
                        </a:rPr>
                        <a:t> </a:t>
                      </a:r>
                      <a:r>
                        <a:rPr sz="900" b="0">
                          <a:solidFill>
                            <a:srgbClr val="000000"/>
                          </a:solidFill>
                          <a:latin typeface="NeueHaasGroteskText Std (Body)"/>
                        </a:rPr>
                        <a:t>+ </a:t>
                      </a:r>
                      <a:r>
                        <a:rPr sz="900" b="0">
                          <a:solidFill>
                            <a:srgbClr val="000000"/>
                          </a:solidFill>
                          <a:latin typeface="NeueHaasGroteskText Std (Body)"/>
                        </a:rPr>
                        <a:t>10GB </a:t>
                      </a:r>
                      <a:r>
                        <a:rPr sz="900" b="0">
                          <a:solidFill>
                            <a:srgbClr val="000000"/>
                          </a:solidFill>
                          <a:latin typeface="NeueHaasGroteskText Std (Body)"/>
                        </a:rPr>
                        <a:t>hotspot. </a:t>
                      </a:r>
                      <a:r>
                        <a:rPr sz="900" b="0">
                          <a:solidFill>
                            <a:srgbClr val="000000"/>
                          </a:solidFill>
                          <a:latin typeface="NeueHaasGroteskText Std (Body)"/>
                        </a:rPr>
                        <a:t>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for </a:t>
                      </a:r>
                      <a:r>
                        <a:rPr sz="900" b="1">
                          <a:solidFill>
                            <a:srgbClr val="000000"/>
                          </a:solidFill>
                          <a:latin typeface="NeueHaasGroteskText Std (Body)"/>
                        </a:rPr>
                        <a:t>$30 </a:t>
                      </a:r>
                      <a:r>
                        <a:rPr sz="900" b="0">
                          <a:solidFill>
                            <a:srgbClr val="000000"/>
                          </a:solidFill>
                          <a:latin typeface="NeueHaasGroteskText Std (Body)"/>
                        </a:rPr>
                        <a:t>to </a:t>
                      </a:r>
                      <a:r>
                        <a:rPr sz="900" b="0">
                          <a:solidFill>
                            <a:srgbClr val="000000"/>
                          </a:solidFill>
                          <a:latin typeface="NeueHaasGroteskText Std (Body)"/>
                        </a:rPr>
                        <a:t>any </a:t>
                      </a:r>
                      <a:r>
                        <a:rPr sz="900" b="0">
                          <a:solidFill>
                            <a:srgbClr val="000000"/>
                          </a:solidFill>
                          <a:latin typeface="NeueHaasGroteskText Std (Body)"/>
                        </a:rPr>
                        <a:t>plan. (10/11/17)
</a:t>
                      </a:r>
                    </a:p>
                  </a:txBody>
                  <a:tcPr>
                    <a:solidFill>
                      <a:schemeClr val="accent2"/>
                    </a:solidFill>
                  </a:tcPr>
                </a:tc>
                <a:tc>
                  <a:txBody>
                    <a:bodyPr/>
                    <a:lstStyle/>
                    <a:p>
                      <a:r>
                        <a:rPr sz="900" b="1">
                          <a:solidFill>
                            <a:srgbClr val="000000"/>
                          </a:solidFill>
                          <a:latin typeface="NeueHaasGroteskText Std (Body)"/>
                        </a:rPr>
                        <a:t>$30 </a:t>
                      </a:r>
                      <a:r>
                        <a:rPr sz="900" b="0">
                          <a:solidFill>
                            <a:srgbClr val="000000"/>
                          </a:solidFill>
                          <a:latin typeface="NeueHaasGroteskText Std (Body)"/>
                        </a:rPr>
                        <a:t>2 </a:t>
                      </a:r>
                      <a:r>
                        <a:rPr sz="900" b="0">
                          <a:solidFill>
                            <a:srgbClr val="000000"/>
                          </a:solidFill>
                          <a:latin typeface="NeueHaasGroteskText Std (Body)"/>
                        </a:rPr>
                        <a:t>GB, </a:t>
                      </a:r>
                      <a:r>
                        <a:rPr sz="900" b="1">
                          <a:solidFill>
                            <a:srgbClr val="000000"/>
                          </a:solidFill>
                          <a:latin typeface="NeueHaasGroteskText Std (Body)"/>
                        </a:rPr>
                        <a:t>$40 </a:t>
                      </a:r>
                      <a:r>
                        <a:rPr sz="900" b="0">
                          <a:solidFill>
                            <a:srgbClr val="000000"/>
                          </a:solidFill>
                          <a:latin typeface="NeueHaasGroteskText Std (Body)"/>
                        </a:rPr>
                        <a:t>5 </a:t>
                      </a:r>
                      <a:r>
                        <a:rPr sz="900" b="0">
                          <a:solidFill>
                            <a:srgbClr val="000000"/>
                          </a:solidFill>
                          <a:latin typeface="NeueHaasGroteskText Std (Body)"/>
                        </a:rPr>
                        <a:t>GB, </a:t>
                      </a:r>
                      <a:r>
                        <a:rPr sz="900" b="1">
                          <a:solidFill>
                            <a:srgbClr val="000000"/>
                          </a:solidFill>
                          <a:latin typeface="NeueHaasGroteskText Std (Body)"/>
                        </a:rPr>
                        <a:t>$55 </a:t>
                      </a:r>
                      <a:r>
                        <a:rPr sz="900" b="0">
                          <a:solidFill>
                            <a:srgbClr val="000000"/>
                          </a:solidFill>
                          <a:latin typeface="NeueHaasGroteskText Std (Body)"/>
                        </a:rPr>
                        <a:t>Unlimited </a:t>
                      </a:r>
                      <a:r>
                        <a:rPr sz="900" b="0">
                          <a:solidFill>
                            <a:srgbClr val="000000"/>
                          </a:solidFill>
                          <a:latin typeface="NeueHaasGroteskText Std (Body)"/>
                        </a:rPr>
                        <a:t>2, </a:t>
                      </a:r>
                      <a:r>
                        <a:rPr sz="900" b="1">
                          <a:solidFill>
                            <a:srgbClr val="000000"/>
                          </a:solidFill>
                          <a:latin typeface="NeueHaasGroteskText Std (Body)"/>
                        </a:rPr>
                        <a:t>$60 </a:t>
                      </a:r>
                      <a:r>
                        <a:rPr sz="900" b="0">
                          <a:solidFill>
                            <a:srgbClr val="000000"/>
                          </a:solidFill>
                          <a:latin typeface="NeueHaasGroteskText Std (Body)"/>
                        </a:rPr>
                        <a:t>Unlimited (11/26/16)
</a:t>
                      </a:r>
                      <a:r>
                        <a:rPr sz="900" b="1">
                          <a:solidFill>
                            <a:srgbClr val="000000"/>
                          </a:solidFill>
                          <a:latin typeface="NeueHaasGroteskText Std (Body)"/>
                        </a:rPr>
                        <a:t>$10 </a:t>
                      </a:r>
                      <a:r>
                        <a:rPr sz="900" b="0">
                          <a:solidFill>
                            <a:srgbClr val="000000"/>
                          </a:solidFill>
                          <a:latin typeface="NeueHaasGroteskText Std (Body)"/>
                        </a:rPr>
                        <a:t>off </a:t>
                      </a:r>
                      <a:r>
                        <a:rPr sz="900" b="0">
                          <a:solidFill>
                            <a:srgbClr val="000000"/>
                          </a:solidFill>
                          <a:latin typeface="NeueHaasGroteskText Std (Body)"/>
                        </a:rPr>
                        <a:t>2nd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3rd </a:t>
                      </a:r>
                      <a:r>
                        <a:rPr sz="900" b="0">
                          <a:solidFill>
                            <a:srgbClr val="000000"/>
                          </a:solidFill>
                          <a:latin typeface="NeueHaasGroteskText Std (Body)"/>
                        </a:rPr>
                        <a:t>line,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4th </a:t>
                      </a:r>
                      <a:r>
                        <a:rPr sz="900" b="0">
                          <a:solidFill>
                            <a:srgbClr val="000000"/>
                          </a:solidFill>
                          <a:latin typeface="NeueHaasGroteskText Std (Body)"/>
                        </a:rPr>
                        <a:t>line </a:t>
                      </a:r>
                      <a:r>
                        <a:rPr sz="900" b="0">
                          <a:solidFill>
                            <a:srgbClr val="000000"/>
                          </a:solidFill>
                          <a:latin typeface="NeueHaasGroteskText Std (Body)"/>
                        </a:rPr>
                        <a:t>and </a:t>
                      </a:r>
                      <a:r>
                        <a:rPr sz="900" b="1">
                          <a:solidFill>
                            <a:srgbClr val="000000"/>
                          </a:solidFill>
                          <a:latin typeface="NeueHaasGroteskText Std (Body)"/>
                        </a:rPr>
                        <a:t>$20 </a:t>
                      </a:r>
                      <a:r>
                        <a:rPr sz="900" b="0">
                          <a:solidFill>
                            <a:srgbClr val="000000"/>
                          </a:solidFill>
                          <a:latin typeface="NeueHaasGroteskText Std (Body)"/>
                        </a:rPr>
                        <a:t>off </a:t>
                      </a:r>
                      <a:r>
                        <a:rPr sz="900" b="0">
                          <a:solidFill>
                            <a:srgbClr val="000000"/>
                          </a:solidFill>
                          <a:latin typeface="NeueHaasGroteskText Std (Body)"/>
                        </a:rPr>
                        <a:t>5th </a:t>
                      </a:r>
                      <a:r>
                        <a:rPr sz="900" b="0">
                          <a:solidFill>
                            <a:srgbClr val="000000"/>
                          </a:solidFill>
                          <a:latin typeface="NeueHaasGroteskText Std (Body)"/>
                        </a:rPr>
                        <a:t>line </a:t>
                      </a:r>
                      <a:r>
                        <a:rPr sz="900" b="0">
                          <a:solidFill>
                            <a:srgbClr val="000000"/>
                          </a:solidFill>
                          <a:latin typeface="NeueHaasGroteskText Std (Body)"/>
                        </a:rPr>
                        <a:t>($70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5 </a:t>
                      </a:r>
                      <a:r>
                        <a:rPr sz="900" b="0">
                          <a:solidFill>
                            <a:srgbClr val="000000"/>
                          </a:solidFill>
                          <a:latin typeface="NeueHaasGroteskText Std (Body)"/>
                        </a:rPr>
                        <a:t>lines) (11/26/16)
</a:t>
                      </a:r>
                      <a:r>
                        <a:rPr sz="900" b="1">
                          <a:solidFill>
                            <a:srgbClr val="000000"/>
                          </a:solidFill>
                          <a:latin typeface="NeueHaasGroteskText Std (Body)"/>
                        </a:rPr>
                        <a:t>$5/mo. </a:t>
                      </a:r>
                      <a:r>
                        <a:rPr sz="900" b="0">
                          <a:solidFill>
                            <a:srgbClr val="000000"/>
                          </a:solidFill>
                          <a:latin typeface="NeueHaasGroteskText Std (Body)"/>
                        </a:rPr>
                        <a:t>discount </a:t>
                      </a:r>
                      <a:r>
                        <a:rPr sz="900" b="0">
                          <a:solidFill>
                            <a:srgbClr val="000000"/>
                          </a:solidFill>
                          <a:latin typeface="NeueHaasGroteskText Std (Body)"/>
                        </a:rPr>
                        <a:t>with </a:t>
                      </a:r>
                      <a:r>
                        <a:rPr sz="900" b="0">
                          <a:solidFill>
                            <a:srgbClr val="000000"/>
                          </a:solidFill>
                          <a:latin typeface="NeueHaasGroteskText Std (Body)"/>
                        </a:rPr>
                        <a:t>Auto </a:t>
                      </a:r>
                      <a:r>
                        <a:rPr sz="900" b="0">
                          <a:solidFill>
                            <a:srgbClr val="000000"/>
                          </a:solidFill>
                          <a:latin typeface="NeueHaasGroteskText Std (Body)"/>
                        </a:rPr>
                        <a:t>Pay </a:t>
                      </a:r>
                      <a:r>
                        <a:rPr sz="900" b="0">
                          <a:solidFill>
                            <a:srgbClr val="000000"/>
                          </a:solidFill>
                          <a:latin typeface="NeueHaasGroteskText Std (Body)"/>
                        </a:rPr>
                        <a:t>(not </a:t>
                      </a:r>
                      <a:r>
                        <a:rPr sz="900" b="0">
                          <a:solidFill>
                            <a:srgbClr val="000000"/>
                          </a:solidFill>
                          <a:latin typeface="NeueHaasGroteskText Std (Body)"/>
                        </a:rPr>
                        <a:t>available </a:t>
                      </a:r>
                      <a:r>
                        <a:rPr sz="900" b="0">
                          <a:solidFill>
                            <a:srgbClr val="000000"/>
                          </a:solidFill>
                          <a:latin typeface="NeueHaasGroteskText Std (Body)"/>
                        </a:rPr>
                        <a:t>with </a:t>
                      </a:r>
                      <a:r>
                        <a:rPr sz="900" b="0">
                          <a:solidFill>
                            <a:srgbClr val="000000"/>
                          </a:solidFill>
                          <a:latin typeface="NeueHaasGroteskText Std (Body)"/>
                        </a:rPr>
                        <a:t>Group </a:t>
                      </a:r>
                      <a:r>
                        <a:rPr sz="900" b="0">
                          <a:solidFill>
                            <a:srgbClr val="000000"/>
                          </a:solidFill>
                          <a:latin typeface="NeueHaasGroteskText Std (Body)"/>
                        </a:rPr>
                        <a:t>Save </a:t>
                      </a:r>
                      <a:r>
                        <a:rPr sz="900" b="0">
                          <a:solidFill>
                            <a:srgbClr val="000000"/>
                          </a:solidFill>
                          <a:latin typeface="NeueHaasGroteskText Std (Body)"/>
                        </a:rPr>
                        <a:t>Discount) (11/26/16)
</a:t>
                      </a:r>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 </a:t>
                      </a:r>
                      <a:r>
                        <a:rPr sz="900" b="0">
                          <a:solidFill>
                            <a:srgbClr val="00B0F0"/>
                          </a:solidFill>
                          <a:latin typeface="NeueHaasGroteskText Std (Body)"/>
                        </a:rPr>
                        <a:t>with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(11/26/16)
</a:t>
                      </a:r>
                    </a:p>
                  </a:txBody>
                  <a:tcPr>
                    <a:solidFill>
                      <a:schemeClr val="accent2"/>
                    </a:solidFill>
                  </a:tcPr>
                </a:tc>
              </a:tr>
            </a:tbl>
          </a:graphicData>
        </a:graphic>
      </p:graphicFrame>
    </p:spTree>
    <p:extLst>
      <p:ext uri="{BB962C8B-B14F-4D97-AF65-F5344CB8AC3E}">
        <p14:creationId xmlns:p14="http://schemas.microsoft.com/office/powerpoint/2010/main" val="13212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Trade-in</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iPhones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and </a:t>
                      </a:r>
                      <a:r>
                        <a:rPr sz="900" b="0">
                          <a:solidFill>
                            <a:srgbClr val="00B0F0"/>
                          </a:solidFill>
                          <a:latin typeface="NeueHaasGroteskText Std (Body)"/>
                        </a:rPr>
                        <a:t>unlimited </a:t>
                      </a:r>
                      <a:r>
                        <a:rPr sz="900" b="0">
                          <a:solidFill>
                            <a:srgbClr val="00B0F0"/>
                          </a:solidFill>
                          <a:latin typeface="NeueHaasGroteskText Std (Body)"/>
                        </a:rPr>
                        <a:t>plan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$999.99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$499.99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 (03/16/18)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Google </a:t>
                      </a:r>
                      <a:r>
                        <a:rPr sz="900" b="0">
                          <a:solidFill>
                            <a:srgbClr val="00B0F0"/>
                          </a:solidFill>
                          <a:latin typeface="NeueHaasGroteskText Std (Body)"/>
                        </a:rPr>
                        <a:t>Pixel </a:t>
                      </a:r>
                      <a:r>
                        <a:rPr sz="900" b="0">
                          <a:solidFill>
                            <a:srgbClr val="00B0F0"/>
                          </a:solidFill>
                          <a:latin typeface="NeueHaasGroteskText Std (Body)"/>
                        </a:rPr>
                        <a:t>2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plus </a:t>
                      </a:r>
                      <a:r>
                        <a:rPr sz="900" b="0">
                          <a:solidFill>
                            <a:srgbClr val="00B0F0"/>
                          </a:solidFill>
                          <a:latin typeface="NeueHaasGroteskText Std (Body)"/>
                        </a:rPr>
                        <a:t>get </a:t>
                      </a:r>
                      <a:r>
                        <a:rPr sz="900" b="1">
                          <a:solidFill>
                            <a:srgbClr val="00B0F0"/>
                          </a:solidFill>
                          <a:latin typeface="NeueHaasGroteskText Std (Body)"/>
                        </a:rPr>
                        <a:t>free </a:t>
                      </a:r>
                      <a:r>
                        <a:rPr sz="900" b="0">
                          <a:solidFill>
                            <a:srgbClr val="00B0F0"/>
                          </a:solidFill>
                          <a:latin typeface="NeueHaasGroteskText Std (Body)"/>
                        </a:rPr>
                        <a:t>YouTube </a:t>
                      </a:r>
                      <a:r>
                        <a:rPr sz="900" b="0">
                          <a:solidFill>
                            <a:srgbClr val="00B0F0"/>
                          </a:solidFill>
                          <a:latin typeface="NeueHaasGroteskText Std (Body)"/>
                        </a:rPr>
                        <a:t>TV </a:t>
                      </a:r>
                      <a:r>
                        <a:rPr sz="900" b="0">
                          <a:solidFill>
                            <a:srgbClr val="00B0F0"/>
                          </a:solidFill>
                          <a:latin typeface="NeueHaasGroteskText Std (Body)"/>
                        </a:rPr>
                        <a:t>for </a:t>
                      </a:r>
                      <a:r>
                        <a:rPr sz="900" b="0">
                          <a:solidFill>
                            <a:srgbClr val="00B0F0"/>
                          </a:solidFill>
                          <a:latin typeface="NeueHaasGroteskText Std (Body)"/>
                        </a:rPr>
                        <a:t>2 </a:t>
                      </a:r>
                      <a:r>
                        <a:rPr sz="900" b="0">
                          <a:solidFill>
                            <a:srgbClr val="00B0F0"/>
                          </a:solidFill>
                          <a:latin typeface="NeueHaasGroteskText Std (Body)"/>
                        </a:rPr>
                        <a:t> </a:t>
                      </a:r>
                      <a:r>
                        <a:rPr sz="900" b="0">
                          <a:solidFill>
                            <a:srgbClr val="00B0F0"/>
                          </a:solidFill>
                          <a:latin typeface="NeueHaasGroteskText Std (Body)"/>
                        </a:rPr>
                        <a:t>months, </a:t>
                      </a:r>
                      <a:r>
                        <a:rPr sz="900" b="0">
                          <a:solidFill>
                            <a:srgbClr val="00B0F0"/>
                          </a:solidFill>
                          <a:latin typeface="NeueHaasGroteskText Std (Body)"/>
                        </a:rPr>
                        <a:t>Google </a:t>
                      </a:r>
                      <a:r>
                        <a:rPr sz="900" b="0">
                          <a:solidFill>
                            <a:srgbClr val="00B0F0"/>
                          </a:solidFill>
                          <a:latin typeface="NeueHaasGroteskText Std (Body)"/>
                        </a:rPr>
                        <a:t>Homecast </a:t>
                      </a:r>
                      <a:r>
                        <a:rPr sz="900" b="0">
                          <a:solidFill>
                            <a:srgbClr val="00B0F0"/>
                          </a:solidFill>
                          <a:latin typeface="NeueHaasGroteskText Std (Body)"/>
                        </a:rPr>
                        <a:t>Mini </a:t>
                      </a:r>
                      <a:r>
                        <a:rPr sz="900" b="0">
                          <a:solidFill>
                            <a:srgbClr val="00B0F0"/>
                          </a:solidFill>
                          <a:latin typeface="NeueHaasGroteskText Std (Body)"/>
                        </a:rPr>
                        <a:t>and </a:t>
                      </a:r>
                      <a:r>
                        <a:rPr sz="900" b="0">
                          <a:solidFill>
                            <a:srgbClr val="00B0F0"/>
                          </a:solidFill>
                          <a:latin typeface="NeueHaasGroteskText Std (Body)"/>
                        </a:rPr>
                        <a:t>Chromecast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$849.99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$424.99 </a:t>
                      </a:r>
                      <a:r>
                        <a:rPr sz="900" b="0">
                          <a:solidFill>
                            <a:srgbClr val="00B0F0"/>
                          </a:solidFill>
                          <a:latin typeface="NeueHaasGroteskText Std (Body)"/>
                        </a:rPr>
                        <a:t>trade-in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to </a:t>
                      </a:r>
                      <a:r>
                        <a:rPr sz="900" b="0">
                          <a:solidFill>
                            <a:srgbClr val="00B0F0"/>
                          </a:solidFill>
                          <a:latin typeface="NeueHaasGroteskText Std (Body)"/>
                        </a:rPr>
                        <a:t>account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a:t>
                      </a:r>
                      <a:r>
                        <a:rPr sz="900" b="0">
                          <a:solidFill>
                            <a:srgbClr val="00B0F0"/>
                          </a:solidFill>
                          <a:latin typeface="NeueHaasGroteskText Std (Body)"/>
                        </a:rPr>
                        <a:t>activation </a:t>
                      </a:r>
                      <a:r>
                        <a:rPr sz="900" b="0">
                          <a:solidFill>
                            <a:srgbClr val="00B0F0"/>
                          </a:solidFill>
                          <a:latin typeface="NeueHaasGroteskText Std (Body)"/>
                        </a:rPr>
                        <a:t>between </a:t>
                      </a:r>
                      <a:r>
                        <a:rPr sz="900" b="0">
                          <a:solidFill>
                            <a:srgbClr val="00B0F0"/>
                          </a:solidFill>
                          <a:latin typeface="NeueHaasGroteskText Std (Body)"/>
                        </a:rPr>
                        <a:t>4/5-5/30, </a:t>
                      </a:r>
                      <a:r>
                        <a:rPr sz="900" b="0">
                          <a:solidFill>
                            <a:srgbClr val="00B0F0"/>
                          </a:solidFill>
                          <a:latin typeface="NeueHaasGroteskText Std (Body)"/>
                        </a:rPr>
                        <a:t>Google </a:t>
                      </a:r>
                      <a:r>
                        <a:rPr sz="900" b="0">
                          <a:solidFill>
                            <a:srgbClr val="00B0F0"/>
                          </a:solidFill>
                          <a:latin typeface="NeueHaasGroteskText Std (Body)"/>
                        </a:rPr>
                        <a:t>offers </a:t>
                      </a:r>
                      <a:r>
                        <a:rPr sz="900" b="0">
                          <a:solidFill>
                            <a:srgbClr val="00B0F0"/>
                          </a:solidFill>
                          <a:latin typeface="NeueHaasGroteskText Std (Body)"/>
                        </a:rPr>
                        <a:t>must </a:t>
                      </a:r>
                      <a:r>
                        <a:rPr sz="900" b="0">
                          <a:solidFill>
                            <a:srgbClr val="00B0F0"/>
                          </a:solidFill>
                          <a:latin typeface="NeueHaasGroteskText Std (Body)"/>
                        </a:rPr>
                        <a:t>be </a:t>
                      </a:r>
                      <a:r>
                        <a:rPr sz="900" b="0">
                          <a:solidFill>
                            <a:srgbClr val="00B0F0"/>
                          </a:solidFill>
                          <a:latin typeface="NeueHaasGroteskText Std (Body)"/>
                        </a:rPr>
                        <a:t>redeemed </a:t>
                      </a:r>
                      <a:r>
                        <a:rPr sz="900" b="0">
                          <a:solidFill>
                            <a:srgbClr val="00B0F0"/>
                          </a:solidFill>
                          <a:latin typeface="NeueHaasGroteskText Std (Body)"/>
                        </a:rPr>
                        <a:t>by </a:t>
                      </a:r>
                      <a:r>
                        <a:rPr sz="900" b="0">
                          <a:solidFill>
                            <a:srgbClr val="00B0F0"/>
                          </a:solidFill>
                          <a:latin typeface="NeueHaasGroteskText Std (Body)"/>
                        </a:rPr>
                        <a:t>6/30) </a:t>
                      </a:r>
                      <a:r>
                        <a:rPr sz="900" b="0">
                          <a:solidFill>
                            <a:srgbClr val="00B0F0"/>
                          </a:solidFill>
                          <a:latin typeface="NeueHaasGroteskText Std (Body)"/>
                        </a:rPr>
                        <a:t> (04/05/18)
</a:t>
                      </a:r>
                      <a:r>
                        <a:rPr sz="900" b="0">
                          <a:solidFill>
                            <a:srgbClr val="00B0F0"/>
                          </a:solidFill>
                          <a:latin typeface="NeueHaasGroteskText Std (Body)"/>
                        </a:rPr>
                        <a:t>Get </a:t>
                      </a:r>
                      <a:r>
                        <a:rPr sz="900" b="0">
                          <a:solidFill>
                            <a:srgbClr val="00B0F0"/>
                          </a:solidFill>
                          <a:latin typeface="NeueHaasGroteskText Std (Body)"/>
                        </a:rPr>
                        <a:t>up </a:t>
                      </a:r>
                      <a:r>
                        <a:rPr sz="900" b="0">
                          <a:solidFill>
                            <a:srgbClr val="00B0F0"/>
                          </a:solidFill>
                          <a:latin typeface="NeueHaasGroteskText Std (Body)"/>
                        </a:rPr>
                        <a:t>to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select </a:t>
                      </a:r>
                      <a:r>
                        <a:rPr sz="900" b="0">
                          <a:solidFill>
                            <a:srgbClr val="00B0F0"/>
                          </a:solidFill>
                          <a:latin typeface="NeueHaasGroteskText Std (Body)"/>
                        </a:rPr>
                        <a:t>Android </a:t>
                      </a:r>
                      <a:r>
                        <a:rPr sz="900" b="0">
                          <a:solidFill>
                            <a:srgbClr val="00B0F0"/>
                          </a:solidFill>
                          <a:latin typeface="NeueHaasGroteskText Std (Body)"/>
                        </a:rPr>
                        <a:t>phones </a:t>
                      </a:r>
                      <a:r>
                        <a:rPr sz="900" b="0">
                          <a:solidFill>
                            <a:srgbClr val="00B0F0"/>
                          </a:solidFill>
                          <a:latin typeface="NeueHaasGroteskText Std (Body)"/>
                        </a:rPr>
                        <a:t>with </a:t>
                      </a:r>
                      <a:r>
                        <a:rPr sz="900" b="0">
                          <a:solidFill>
                            <a:srgbClr val="00B0F0"/>
                          </a:solidFill>
                          <a:latin typeface="NeueHaasGroteskText Std (Body)"/>
                        </a:rPr>
                        <a:t>trade-in </a:t>
                      </a:r>
                      <a:r>
                        <a:rPr sz="900" b="0">
                          <a:solidFill>
                            <a:srgbClr val="00B0F0"/>
                          </a:solidFill>
                          <a:latin typeface="NeueHaasGroteskText Std (Body)"/>
                        </a:rPr>
                        <a:t>(reqs.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$929.99 </a:t>
                      </a:r>
                      <a:r>
                        <a:rPr sz="900" b="0">
                          <a:solidFill>
                            <a:srgbClr val="00B0F0"/>
                          </a:solidFill>
                          <a:latin typeface="NeueHaasGroteskText Std (Body)"/>
                        </a:rPr>
                        <a:t>device </a:t>
                      </a:r>
                      <a:r>
                        <a:rPr sz="900" b="0">
                          <a:solidFill>
                            <a:srgbClr val="00B0F0"/>
                          </a:solidFill>
                          <a:latin typeface="NeueHaasGroteskText Std (Body)"/>
                        </a:rPr>
                        <a:t>payment </a:t>
                      </a:r>
                      <a:r>
                        <a:rPr sz="900" b="0">
                          <a:solidFill>
                            <a:srgbClr val="00B0F0"/>
                          </a:solidFill>
                          <a:latin typeface="NeueHaasGroteskText Std (Body)"/>
                        </a:rPr>
                        <a:t>purchase </a:t>
                      </a:r>
                      <a:r>
                        <a:rPr sz="900" b="0">
                          <a:solidFill>
                            <a:srgbClr val="00B0F0"/>
                          </a:solidFill>
                          <a:latin typeface="NeueHaasGroteskText Std (Body)"/>
                        </a:rPr>
                        <a:t>less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$464.99 </a:t>
                      </a:r>
                      <a:r>
                        <a:rPr sz="900" b="0">
                          <a:solidFill>
                            <a:srgbClr val="00B0F0"/>
                          </a:solidFill>
                          <a:latin typeface="NeueHaasGroteskText Std (Body)"/>
                        </a:rPr>
                        <a:t>trade </a:t>
                      </a:r>
                      <a:r>
                        <a:rPr sz="900" b="0">
                          <a:solidFill>
                            <a:srgbClr val="00B0F0"/>
                          </a:solidFill>
                          <a:latin typeface="NeueHaasGroteskText Std (Body)"/>
                        </a:rPr>
                        <a:t>in </a:t>
                      </a:r>
                      <a:r>
                        <a:rPr sz="900" b="0">
                          <a:solidFill>
                            <a:srgbClr val="00B0F0"/>
                          </a:solidFill>
                          <a:latin typeface="NeueHaasGroteskText Std (Body)"/>
                        </a:rPr>
                        <a:t>credit </a:t>
                      </a:r>
                      <a:r>
                        <a:rPr sz="900" b="0">
                          <a:solidFill>
                            <a:srgbClr val="00B0F0"/>
                          </a:solidFill>
                          <a:latin typeface="NeueHaasGroteskText Std (Body)"/>
                        </a:rPr>
                        <a:t>applied </a:t>
                      </a:r>
                      <a:r>
                        <a:rPr sz="900" b="0">
                          <a:solidFill>
                            <a:srgbClr val="00B0F0"/>
                          </a:solidFill>
                          <a:latin typeface="NeueHaasGroteskText Std (Body)"/>
                        </a:rPr>
                        <a:t>over </a:t>
                      </a:r>
                      <a:r>
                        <a:rPr sz="900" b="0">
                          <a:solidFill>
                            <a:srgbClr val="00B0F0"/>
                          </a:solidFill>
                          <a:latin typeface="NeueHaasGroteskText Std (Body)"/>
                        </a:rPr>
                        <a:t>24 </a:t>
                      </a:r>
                      <a:r>
                        <a:rPr sz="900" b="0">
                          <a:solidFill>
                            <a:srgbClr val="00B0F0"/>
                          </a:solidFill>
                          <a:latin typeface="NeueHaasGroteskText Std (Body)"/>
                        </a:rPr>
                        <a:t>mos.) (04/05/18)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 </a:t>
                      </a:r>
                      <a:r>
                        <a:rPr sz="900" b="1">
                          <a:solidFill>
                            <a:srgbClr val="000000"/>
                          </a:solidFill>
                          <a:latin typeface="NeueHaasGroteskText Std (Body)"/>
                        </a:rPr>
                        <a:t>$300 </a:t>
                      </a:r>
                      <a:r>
                        <a:rPr sz="900" b="0">
                          <a:solidFill>
                            <a:srgbClr val="000000"/>
                          </a:solidFill>
                          <a:latin typeface="NeueHaasGroteskText Std (Body)"/>
                        </a:rPr>
                        <a:t>off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after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trade </a:t>
                      </a:r>
                      <a:r>
                        <a:rPr sz="900" b="0">
                          <a:solidFill>
                            <a:srgbClr val="000000"/>
                          </a:solidFill>
                          <a:latin typeface="NeueHaasGroteskText Std (Body)"/>
                        </a:rPr>
                        <a:t>in </a:t>
                      </a:r>
                      <a:r>
                        <a:rPr sz="900" b="0">
                          <a:solidFill>
                            <a:srgbClr val="000000"/>
                          </a:solidFill>
                          <a:latin typeface="NeueHaasGroteskText Std (Body)"/>
                        </a:rPr>
                        <a:t>elig. </a:t>
                      </a:r>
                      <a:r>
                        <a:rPr sz="900" b="0">
                          <a:solidFill>
                            <a:srgbClr val="000000"/>
                          </a:solidFill>
                          <a:latin typeface="NeueHaasGroteskText Std (Body)"/>
                        </a:rPr>
                        <a:t>smartphone </a:t>
                      </a:r>
                      <a:r>
                        <a:rPr sz="900" b="0">
                          <a:solidFill>
                            <a:srgbClr val="000000"/>
                          </a:solidFill>
                          <a:latin typeface="NeueHaasGroteskText Std (Body)"/>
                        </a:rPr>
                        <a:t>(Req’s </a:t>
                      </a:r>
                      <a:r>
                        <a:rPr sz="900" b="0">
                          <a:solidFill>
                            <a:srgbClr val="000000"/>
                          </a:solidFill>
                          <a:latin typeface="NeueHaasGroteskText Std (Body)"/>
                        </a:rPr>
                        <a:t>min. </a:t>
                      </a:r>
                      <a:r>
                        <a:rPr sz="900" b="1">
                          <a:solidFill>
                            <a:srgbClr val="000000"/>
                          </a:solidFill>
                          <a:latin typeface="NeueHaasGroteskText Std (Body)"/>
                        </a:rPr>
                        <a:t>$45/mo </a:t>
                      </a:r>
                      <a:r>
                        <a:rPr sz="900" b="0">
                          <a:solidFill>
                            <a:srgbClr val="000000"/>
                          </a:solidFill>
                          <a:latin typeface="NeueHaasGroteskText Std (Body)"/>
                        </a:rPr>
                        <a:t>after </a:t>
                      </a:r>
                      <a:r>
                        <a:rPr sz="900" b="0">
                          <a:solidFill>
                            <a:srgbClr val="000000"/>
                          </a:solidFill>
                          <a:latin typeface="NeueHaasGroteskText Std (Body)"/>
                        </a:rPr>
                        <a:t>autopay </a:t>
                      </a:r>
                      <a:r>
                        <a:rPr sz="900" b="0">
                          <a:solidFill>
                            <a:srgbClr val="000000"/>
                          </a:solidFill>
                          <a:latin typeface="NeueHaasGroteskText Std (Body)"/>
                        </a:rPr>
                        <a:t>and </a:t>
                      </a:r>
                      <a:r>
                        <a:rPr sz="900" b="0">
                          <a:solidFill>
                            <a:srgbClr val="000000"/>
                          </a:solidFill>
                          <a:latin typeface="NeueHaasGroteskText Std (Body)"/>
                        </a:rPr>
                        <a:t>paperless </a:t>
                      </a:r>
                      <a:r>
                        <a:rPr sz="900" b="0">
                          <a:solidFill>
                            <a:srgbClr val="000000"/>
                          </a:solidFill>
                          <a:latin typeface="NeueHaasGroteskText Std (Body)"/>
                        </a:rPr>
                        <a:t>billing) </a:t>
                      </a:r>
                      <a:r>
                        <a:rPr sz="900" b="0">
                          <a:solidFill>
                            <a:srgbClr val="000000"/>
                          </a:solidFill>
                          <a:latin typeface="NeueHaasGroteskText Std (Body)"/>
                        </a:rPr>
                        <a:t> (03/02/18)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smartphone </a:t>
                      </a:r>
                      <a:r>
                        <a:rPr sz="900" b="0">
                          <a:solidFill>
                            <a:srgbClr val="000000"/>
                          </a:solidFill>
                          <a:latin typeface="NeueHaasGroteskText Std (Body)"/>
                        </a:rPr>
                        <a:t>with </a:t>
                      </a:r>
                      <a:r>
                        <a:rPr sz="900" b="0">
                          <a:solidFill>
                            <a:srgbClr val="000000"/>
                          </a:solidFill>
                          <a:latin typeface="NeueHaasGroteskText Std (Body)"/>
                        </a:rPr>
                        <a:t>no </a:t>
                      </a:r>
                      <a:r>
                        <a:rPr sz="900" b="0">
                          <a:solidFill>
                            <a:srgbClr val="000000"/>
                          </a:solidFill>
                          <a:latin typeface="NeueHaasGroteskText Std (Body)"/>
                        </a:rPr>
                        <a:t>down </a:t>
                      </a:r>
                      <a:r>
                        <a:rPr sz="900" b="0">
                          <a:solidFill>
                            <a:srgbClr val="000000"/>
                          </a:solidFill>
                          <a:latin typeface="NeueHaasGroteskText Std (Body)"/>
                        </a:rPr>
                        <a:t>payment </a:t>
                      </a:r>
                      <a:r>
                        <a:rPr sz="900" b="0">
                          <a:solidFill>
                            <a:srgbClr val="000000"/>
                          </a:solidFill>
                          <a:latin typeface="NeueHaasGroteskText Std (Body)"/>
                        </a:rPr>
                        <a:t>with </a:t>
                      </a:r>
                      <a:r>
                        <a:rPr sz="900" b="0">
                          <a:solidFill>
                            <a:srgbClr val="000000"/>
                          </a:solidFill>
                          <a:latin typeface="NeueHaasGroteskText Std (Body)"/>
                        </a:rPr>
                        <a:t>JUMP! </a:t>
                      </a:r>
                      <a:r>
                        <a:rPr sz="900" b="0">
                          <a:solidFill>
                            <a:srgbClr val="000000"/>
                          </a:solidFill>
                          <a:latin typeface="NeueHaasGroteskText Std (Body)"/>
                        </a:rPr>
                        <a:t>On </a:t>
                      </a:r>
                      <a:r>
                        <a:rPr sz="900" b="0">
                          <a:solidFill>
                            <a:srgbClr val="000000"/>
                          </a:solidFill>
                          <a:latin typeface="NeueHaasGroteskText Std (Body)"/>
                        </a:rPr>
                        <a:t>Demand.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agreement. </a:t>
                      </a:r>
                      <a:r>
                        <a:rPr sz="900" b="0">
                          <a:solidFill>
                            <a:srgbClr val="000000"/>
                          </a:solidFill>
                          <a:latin typeface="NeueHaasGroteskText Std (Body)"/>
                        </a:rPr>
                        <a:t>Trade-in </a:t>
                      </a:r>
                      <a:r>
                        <a:rPr sz="900" b="0">
                          <a:solidFill>
                            <a:srgbClr val="000000"/>
                          </a:solidFill>
                          <a:latin typeface="NeueHaasGroteskText Std (Body)"/>
                        </a:rPr>
                        <a:t>and </a:t>
                      </a:r>
                      <a:r>
                        <a:rPr sz="900" b="0">
                          <a:solidFill>
                            <a:srgbClr val="000000"/>
                          </a:solidFill>
                          <a:latin typeface="NeueHaasGroteskText Std (Body)"/>
                        </a:rPr>
                        <a:t>uprade </a:t>
                      </a:r>
                      <a:r>
                        <a:rPr sz="900" b="0">
                          <a:solidFill>
                            <a:srgbClr val="000000"/>
                          </a:solidFill>
                          <a:latin typeface="NeueHaasGroteskText Std (Body)"/>
                        </a:rPr>
                        <a:t>to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device </a:t>
                      </a:r>
                      <a:r>
                        <a:rPr sz="900" b="0">
                          <a:solidFill>
                            <a:srgbClr val="000000"/>
                          </a:solidFill>
                          <a:latin typeface="NeueHaasGroteskText Std (Body)"/>
                        </a:rPr>
                        <a:t>once </a:t>
                      </a:r>
                      <a:r>
                        <a:rPr sz="900" b="0">
                          <a:solidFill>
                            <a:srgbClr val="000000"/>
                          </a:solidFill>
                          <a:latin typeface="NeueHaasGroteskText Std (Body)"/>
                        </a:rPr>
                        <a:t>every </a:t>
                      </a:r>
                      <a:r>
                        <a:rPr sz="900" b="0">
                          <a:solidFill>
                            <a:srgbClr val="000000"/>
                          </a:solidFill>
                          <a:latin typeface="NeueHaasGroteskText Std (Body)"/>
                        </a:rPr>
                        <a:t>30 </a:t>
                      </a:r>
                      <a:r>
                        <a:rPr sz="900" b="0">
                          <a:solidFill>
                            <a:srgbClr val="000000"/>
                          </a:solidFill>
                          <a:latin typeface="NeueHaasGroteskText Std (Body)"/>
                        </a:rPr>
                        <a:t>days. (08/10/17)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96415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Switcher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1">
                          <a:solidFill>
                            <a:srgbClr val="000000"/>
                          </a:solidFill>
                          <a:latin typeface="NeueHaasGroteskText Std (Body)"/>
                        </a:rPr>
                        <a:t>$50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activating </a:t>
                      </a:r>
                      <a:r>
                        <a:rPr sz="900" b="0">
                          <a:solidFill>
                            <a:srgbClr val="000000"/>
                          </a:solidFill>
                          <a:latin typeface="NeueHaasGroteskText Std (Body)"/>
                        </a:rPr>
                        <a:t>new </a:t>
                      </a:r>
                      <a:r>
                        <a:rPr sz="900" b="0">
                          <a:solidFill>
                            <a:srgbClr val="000000"/>
                          </a:solidFill>
                          <a:latin typeface="NeueHaasGroteskText Std (Body)"/>
                        </a:rPr>
                        <a:t>prepaid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on </a:t>
                      </a:r>
                      <a:r>
                        <a:rPr sz="900" b="0">
                          <a:solidFill>
                            <a:srgbClr val="000000"/>
                          </a:solidFill>
                          <a:latin typeface="NeueHaasGroteskText Std (Body)"/>
                        </a:rPr>
                        <a:t>a </a:t>
                      </a:r>
                      <a:r>
                        <a:rPr sz="900" b="0">
                          <a:solidFill>
                            <a:srgbClr val="000000"/>
                          </a:solidFill>
                          <a:latin typeface="NeueHaasGroteskText Std (Body)"/>
                        </a:rPr>
                        <a:t>prepaid </a:t>
                      </a:r>
                      <a:r>
                        <a:rPr sz="900" b="0">
                          <a:solidFill>
                            <a:srgbClr val="000000"/>
                          </a:solidFill>
                          <a:latin typeface="NeueHaasGroteskText Std (Body)"/>
                        </a:rPr>
                        <a:t>monthly </a:t>
                      </a:r>
                      <a:r>
                        <a:rPr sz="900" b="0">
                          <a:solidFill>
                            <a:srgbClr val="000000"/>
                          </a:solidFill>
                          <a:latin typeface="NeueHaasGroteskText Std (Body)"/>
                        </a:rPr>
                        <a:t>plan </a:t>
                      </a:r>
                      <a:r>
                        <a:rPr sz="900" b="0">
                          <a:solidFill>
                            <a:srgbClr val="000000"/>
                          </a:solidFill>
                          <a:latin typeface="NeueHaasGroteskText Std (Body)"/>
                        </a:rPr>
                        <a:t>of </a:t>
                      </a:r>
                      <a:r>
                        <a:rPr sz="900" b="1">
                          <a:solidFill>
                            <a:srgbClr val="000000"/>
                          </a:solidFill>
                          <a:latin typeface="NeueHaasGroteskText Std (Body)"/>
                        </a:rPr>
                        <a:t>$50 </a:t>
                      </a:r>
                      <a:r>
                        <a:rPr sz="900" b="0">
                          <a:solidFill>
                            <a:srgbClr val="000000"/>
                          </a:solidFill>
                          <a:latin typeface="NeueHaasGroteskText Std (Body)"/>
                        </a:rPr>
                        <a:t>or </a:t>
                      </a:r>
                      <a:r>
                        <a:rPr sz="900" b="0">
                          <a:solidFill>
                            <a:srgbClr val="000000"/>
                          </a:solidFill>
                          <a:latin typeface="NeueHaasGroteskText Std (Body)"/>
                        </a:rPr>
                        <a:t>more, </a:t>
                      </a:r>
                      <a:r>
                        <a:rPr sz="900" b="0">
                          <a:solidFill>
                            <a:srgbClr val="000000"/>
                          </a:solidFill>
                          <a:latin typeface="NeueHaasGroteskText Std (Body)"/>
                        </a:rPr>
                        <a:t>offer </a:t>
                      </a:r>
                      <a:r>
                        <a:rPr sz="900" b="0">
                          <a:solidFill>
                            <a:srgbClr val="000000"/>
                          </a:solidFill>
                          <a:latin typeface="NeueHaasGroteskText Std (Body)"/>
                        </a:rPr>
                        <a:t>ends </a:t>
                      </a:r>
                      <a:r>
                        <a:rPr sz="900" b="0">
                          <a:solidFill>
                            <a:srgbClr val="000000"/>
                          </a:solidFill>
                          <a:latin typeface="NeueHaasGroteskText Std (Body)"/>
                        </a:rPr>
                        <a:t>4.17.18) </a:t>
                      </a:r>
                      <a:r>
                        <a:rPr sz="900" b="0">
                          <a:solidFill>
                            <a:srgbClr val="000000"/>
                          </a:solidFill>
                          <a:latin typeface="NeueHaasGroteskText Std (Body)"/>
                        </a:rPr>
                        <a:t> (02/23/18)
</a:t>
                      </a:r>
                      <a:r>
                        <a:rPr sz="900" b="0">
                          <a:solidFill>
                            <a:srgbClr val="00B0F0"/>
                          </a:solidFill>
                          <a:latin typeface="NeueHaasGroteskText Std (Body)"/>
                        </a:rPr>
                        <a:t>Get </a:t>
                      </a:r>
                      <a:r>
                        <a:rPr sz="900" b="0">
                          <a:solidFill>
                            <a:srgbClr val="00B0F0"/>
                          </a:solidFill>
                          <a:latin typeface="NeueHaasGroteskText Std (Body)"/>
                        </a:rPr>
                        <a:t>a </a:t>
                      </a:r>
                      <a:r>
                        <a:rPr sz="900" b="1">
                          <a:solidFill>
                            <a:srgbClr val="00B0F0"/>
                          </a:solidFill>
                          <a:latin typeface="NeueHaasGroteskText Std (Body)"/>
                        </a:rPr>
                        <a:t>$150 </a:t>
                      </a:r>
                      <a:r>
                        <a:rPr sz="900" b="0">
                          <a:solidFill>
                            <a:srgbClr val="00B0F0"/>
                          </a:solidFill>
                          <a:latin typeface="NeueHaasGroteskText Std (Body)"/>
                        </a:rPr>
                        <a:t>Prepaid </a:t>
                      </a:r>
                      <a:r>
                        <a:rPr sz="900" b="0">
                          <a:solidFill>
                            <a:srgbClr val="00B0F0"/>
                          </a:solidFill>
                          <a:latin typeface="NeueHaasGroteskText Std (Body)"/>
                        </a:rPr>
                        <a:t>Mastercard </a:t>
                      </a:r>
                      <a:r>
                        <a:rPr sz="900" b="0">
                          <a:solidFill>
                            <a:srgbClr val="00B0F0"/>
                          </a:solidFill>
                          <a:latin typeface="NeueHaasGroteskText Std (Body)"/>
                        </a:rPr>
                        <a:t>when </a:t>
                      </a:r>
                      <a:r>
                        <a:rPr sz="900" b="0">
                          <a:solidFill>
                            <a:srgbClr val="00B0F0"/>
                          </a:solidFill>
                          <a:latin typeface="NeueHaasGroteskText Std (Body)"/>
                        </a:rPr>
                        <a:t>switch </a:t>
                      </a:r>
                      <a:r>
                        <a:rPr sz="900" b="0">
                          <a:solidFill>
                            <a:srgbClr val="00B0F0"/>
                          </a:solidFill>
                          <a:latin typeface="NeueHaasGroteskText Std (Body)"/>
                        </a:rPr>
                        <a:t>and </a:t>
                      </a:r>
                      <a:r>
                        <a:rPr sz="900" b="0">
                          <a:solidFill>
                            <a:srgbClr val="00B0F0"/>
                          </a:solidFill>
                          <a:latin typeface="NeueHaasGroteskText Std (Body)"/>
                        </a:rPr>
                        <a:t>buy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phone </a:t>
                      </a:r>
                      <a:r>
                        <a:rPr sz="900" b="0">
                          <a:solidFill>
                            <a:srgbClr val="00B0F0"/>
                          </a:solidFill>
                          <a:latin typeface="NeueHaasGroteskText Std (Body)"/>
                        </a:rPr>
                        <a:t>or </a:t>
                      </a:r>
                      <a:r>
                        <a:rPr sz="900" b="0">
                          <a:solidFill>
                            <a:srgbClr val="00B0F0"/>
                          </a:solidFill>
                          <a:latin typeface="NeueHaasGroteskText Std (Body)"/>
                        </a:rPr>
                        <a:t>bring </a:t>
                      </a:r>
                      <a:r>
                        <a:rPr sz="900" b="0">
                          <a:solidFill>
                            <a:srgbClr val="00B0F0"/>
                          </a:solidFill>
                          <a:latin typeface="NeueHaasGroteskText Std (Body)"/>
                        </a:rPr>
                        <a:t>your </a:t>
                      </a:r>
                      <a:r>
                        <a:rPr sz="900" b="0">
                          <a:solidFill>
                            <a:srgbClr val="00B0F0"/>
                          </a:solidFill>
                          <a:latin typeface="NeueHaasGroteskText Std (Body)"/>
                        </a:rPr>
                        <a:t>own </a:t>
                      </a:r>
                      <a:r>
                        <a:rPr sz="900" b="0">
                          <a:solidFill>
                            <a:srgbClr val="00B0F0"/>
                          </a:solidFill>
                          <a:latin typeface="NeueHaasGroteskText Std (Body)"/>
                        </a:rPr>
                        <a:t>device. </a:t>
                      </a:r>
                      <a:r>
                        <a:rPr sz="900" b="0">
                          <a:solidFill>
                            <a:srgbClr val="00B0F0"/>
                          </a:solidFill>
                          <a:latin typeface="NeueHaasGroteskText Std (Body)"/>
                        </a:rPr>
                        <a:t>(reqs.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and </a:t>
                      </a:r>
                      <a:r>
                        <a:rPr sz="900" b="0">
                          <a:solidFill>
                            <a:srgbClr val="00B0F0"/>
                          </a:solidFill>
                          <a:latin typeface="NeueHaasGroteskText Std (Body)"/>
                        </a:rPr>
                        <a:t>eligible </a:t>
                      </a:r>
                      <a:r>
                        <a:rPr sz="900" b="0">
                          <a:solidFill>
                            <a:srgbClr val="00B0F0"/>
                          </a:solidFill>
                          <a:latin typeface="NeueHaasGroteskText Std (Body)"/>
                        </a:rPr>
                        <a:t>4G </a:t>
                      </a:r>
                      <a:r>
                        <a:rPr sz="900" b="0">
                          <a:solidFill>
                            <a:srgbClr val="00B0F0"/>
                          </a:solidFill>
                          <a:latin typeface="NeueHaasGroteskText Std (Body)"/>
                        </a:rPr>
                        <a:t>LTE </a:t>
                      </a:r>
                      <a:r>
                        <a:rPr sz="900" b="0">
                          <a:solidFill>
                            <a:srgbClr val="00B0F0"/>
                          </a:solidFill>
                          <a:latin typeface="NeueHaasGroteskText Std (Body)"/>
                        </a:rPr>
                        <a:t>smartphone) </a:t>
                      </a:r>
                      <a:r>
                        <a:rPr sz="900" b="0">
                          <a:solidFill>
                            <a:srgbClr val="00B0F0"/>
                          </a:solidFill>
                          <a:latin typeface="NeueHaasGroteskText Std (Body)"/>
                        </a:rPr>
                        <a:t> (05/06/17)
</a:t>
                      </a:r>
                    </a:p>
                  </a:txBody>
                  <a:tcPr>
                    <a:solidFill>
                      <a:schemeClr val="accent2"/>
                    </a:solidFill>
                  </a:tcPr>
                </a:tc>
                <a:tc>
                  <a:txBody>
                    <a:bodyPr/>
                    <a:lstStyle/>
                    <a:p>
                      <a:r>
                        <a:rPr sz="900" b="0">
                          <a:solidFill>
                            <a:srgbClr val="000000"/>
                          </a:solidFill>
                          <a:latin typeface="NeueHaasGroteskText Std (Body)"/>
                        </a:rPr>
                        <a:t>Pay </a:t>
                      </a:r>
                      <a:r>
                        <a:rPr sz="900" b="0">
                          <a:solidFill>
                            <a:srgbClr val="000000"/>
                          </a:solidFill>
                          <a:latin typeface="NeueHaasGroteskText Std (Body)"/>
                        </a:rPr>
                        <a:t>off </a:t>
                      </a:r>
                      <a:r>
                        <a:rPr sz="900" b="0">
                          <a:solidFill>
                            <a:srgbClr val="000000"/>
                          </a:solidFill>
                          <a:latin typeface="NeueHaasGroteskText Std (Body)"/>
                        </a:rPr>
                        <a:t>ETFs </a:t>
                      </a:r>
                      <a:r>
                        <a:rPr sz="900" b="0">
                          <a:solidFill>
                            <a:srgbClr val="000000"/>
                          </a:solidFill>
                          <a:latin typeface="NeueHaasGroteskText Std (Body)"/>
                        </a:rPr>
                        <a:t>with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in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AT&amp;T (03/01/17)
</a:t>
                      </a:r>
                    </a:p>
                  </a:txBody>
                  <a:tcPr>
                    <a:solidFill>
                      <a:schemeClr val="accent2"/>
                    </a:solidFill>
                  </a:tcPr>
                </a:tc>
                <a:tc>
                  <a:txBody>
                    <a:bodyPr/>
                    <a:lstStyle/>
                    <a:p>
                      <a:r>
                        <a:rPr sz="900" b="0">
                          <a:solidFill>
                            <a:srgbClr val="000000"/>
                          </a:solidFill>
                          <a:latin typeface="NeueHaasGroteskText Std (Body)"/>
                        </a:rPr>
                        <a:t>Carrier </a:t>
                      </a:r>
                      <a:r>
                        <a:rPr sz="900" b="0">
                          <a:solidFill>
                            <a:srgbClr val="000000"/>
                          </a:solidFill>
                          <a:latin typeface="NeueHaasGroteskText Std (Body)"/>
                        </a:rPr>
                        <a:t>Freedom: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$650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to </a:t>
                      </a:r>
                      <a:r>
                        <a:rPr sz="900" b="0">
                          <a:solidFill>
                            <a:srgbClr val="000000"/>
                          </a:solidFill>
                          <a:latin typeface="NeueHaasGroteskText Std (Body)"/>
                        </a:rPr>
                        <a:t>pay </a:t>
                      </a:r>
                      <a:r>
                        <a:rPr sz="900" b="0">
                          <a:solidFill>
                            <a:srgbClr val="000000"/>
                          </a:solidFill>
                          <a:latin typeface="NeueHaasGroteskText Std (Body)"/>
                        </a:rPr>
                        <a:t>early </a:t>
                      </a:r>
                      <a:r>
                        <a:rPr sz="900" b="0">
                          <a:solidFill>
                            <a:srgbClr val="000000"/>
                          </a:solidFill>
                          <a:latin typeface="NeueHaasGroteskText Std (Body)"/>
                        </a:rPr>
                        <a:t>termination </a:t>
                      </a:r>
                      <a:r>
                        <a:rPr sz="900" b="0">
                          <a:solidFill>
                            <a:srgbClr val="000000"/>
                          </a:solidFill>
                          <a:latin typeface="NeueHaasGroteskText Std (Body)"/>
                        </a:rPr>
                        <a:t>fees (11/24/17)
</a:t>
                      </a:r>
                      <a:r>
                        <a:rPr sz="900" b="0">
                          <a:solidFill>
                            <a:srgbClr val="000000"/>
                          </a:solidFill>
                          <a:latin typeface="NeueHaasGroteskText Std (Body)"/>
                        </a:rPr>
                        <a:t>Switch </a:t>
                      </a:r>
                      <a:r>
                        <a:rPr sz="900" b="0">
                          <a:solidFill>
                            <a:srgbClr val="000000"/>
                          </a:solidFill>
                          <a:latin typeface="NeueHaasGroteskText Std (Body)"/>
                        </a:rPr>
                        <a:t>from </a:t>
                      </a:r>
                      <a:r>
                        <a:rPr sz="900" b="0">
                          <a:solidFill>
                            <a:srgbClr val="000000"/>
                          </a:solidFill>
                          <a:latin typeface="NeueHaasGroteskText Std (Body)"/>
                        </a:rPr>
                        <a:t>Verizon, </a:t>
                      </a:r>
                      <a:r>
                        <a:rPr sz="900" b="0">
                          <a:solidFill>
                            <a:srgbClr val="000000"/>
                          </a:solidFill>
                          <a:latin typeface="NeueHaasGroteskText Std (Body)"/>
                        </a:rPr>
                        <a:t>keep </a:t>
                      </a:r>
                      <a:r>
                        <a:rPr sz="900" b="0">
                          <a:solidFill>
                            <a:srgbClr val="000000"/>
                          </a:solidFill>
                          <a:latin typeface="NeueHaasGroteskText Std (Body)"/>
                        </a:rPr>
                        <a:t>your </a:t>
                      </a:r>
                      <a:r>
                        <a:rPr sz="900" b="0">
                          <a:solidFill>
                            <a:srgbClr val="000000"/>
                          </a:solidFill>
                          <a:latin typeface="NeueHaasGroteskText Std (Body)"/>
                        </a:rPr>
                        <a:t>eligible </a:t>
                      </a:r>
                      <a:r>
                        <a:rPr sz="900" b="0">
                          <a:solidFill>
                            <a:srgbClr val="000000"/>
                          </a:solidFill>
                          <a:latin typeface="NeueHaasGroteskText Std (Body)"/>
                        </a:rPr>
                        <a:t>iPhone, </a:t>
                      </a:r>
                      <a:r>
                        <a:rPr sz="900" b="0">
                          <a:solidFill>
                            <a:srgbClr val="000000"/>
                          </a:solidFill>
                          <a:latin typeface="NeueHaasGroteskText Std (Body)"/>
                        </a:rPr>
                        <a:t>Pixel,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S8/S8+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remaining </a:t>
                      </a:r>
                      <a:r>
                        <a:rPr sz="900" b="0">
                          <a:solidFill>
                            <a:srgbClr val="000000"/>
                          </a:solidFill>
                          <a:latin typeface="NeueHaasGroteskText Std (Body)"/>
                        </a:rPr>
                        <a:t>balance </a:t>
                      </a:r>
                      <a:r>
                        <a:rPr sz="900" b="0">
                          <a:solidFill>
                            <a:srgbClr val="000000"/>
                          </a:solidFill>
                          <a:latin typeface="NeueHaasGroteskText Std (Body)"/>
                        </a:rPr>
                        <a:t>paid </a:t>
                      </a:r>
                      <a:r>
                        <a:rPr sz="900" b="0">
                          <a:solidFill>
                            <a:srgbClr val="000000"/>
                          </a:solidFill>
                          <a:latin typeface="NeueHaasGroteskText Std (Body)"/>
                        </a:rPr>
                        <a:t>by </a:t>
                      </a:r>
                      <a:r>
                        <a:rPr sz="900" b="0">
                          <a:solidFill>
                            <a:srgbClr val="000000"/>
                          </a:solidFill>
                          <a:latin typeface="NeueHaasGroteskText Std (Body)"/>
                        </a:rPr>
                        <a:t>Prepaid </a:t>
                      </a:r>
                      <a:r>
                        <a:rPr sz="900" b="0">
                          <a:solidFill>
                            <a:srgbClr val="000000"/>
                          </a:solidFill>
                          <a:latin typeface="NeueHaasGroteskText Std (Body)"/>
                        </a:rPr>
                        <a:t>MasterCard </a:t>
                      </a:r>
                      <a:r>
                        <a:rPr sz="900" b="0">
                          <a:solidFill>
                            <a:srgbClr val="000000"/>
                          </a:solidFill>
                          <a:latin typeface="NeueHaasGroteskText Std (Body)"/>
                        </a:rPr>
                        <a:t>(reqs. </a:t>
                      </a:r>
                      <a:r>
                        <a:rPr sz="900" b="0">
                          <a:solidFill>
                            <a:srgbClr val="000000"/>
                          </a:solidFill>
                          <a:latin typeface="NeueHaasGroteskText Std (Body)"/>
                        </a:rPr>
                        <a:t>Verizon </a:t>
                      </a:r>
                      <a:r>
                        <a:rPr sz="900" b="0">
                          <a:solidFill>
                            <a:srgbClr val="000000"/>
                          </a:solidFill>
                          <a:latin typeface="NeueHaasGroteskText Std (Body)"/>
                        </a:rPr>
                        <a:t>port-in </a:t>
                      </a:r>
                      <a:r>
                        <a:rPr sz="900" b="0">
                          <a:solidFill>
                            <a:srgbClr val="000000"/>
                          </a:solidFill>
                          <a:latin typeface="NeueHaasGroteskText Std (Body)"/>
                        </a:rPr>
                        <a:t>and </a:t>
                      </a:r>
                      <a:r>
                        <a:rPr sz="900" b="0">
                          <a:solidFill>
                            <a:srgbClr val="000000"/>
                          </a:solidFill>
                          <a:latin typeface="NeueHaasGroteskText Std (Body)"/>
                        </a:rPr>
                        <a:t>PDP </a:t>
                      </a:r>
                      <a:r>
                        <a:rPr sz="900" b="0">
                          <a:solidFill>
                            <a:srgbClr val="000000"/>
                          </a:solidFill>
                          <a:latin typeface="NeueHaasGroteskText Std (Body)"/>
                        </a:rPr>
                        <a:t>Plus, </a:t>
                      </a:r>
                      <a:r>
                        <a:rPr sz="900" b="0">
                          <a:solidFill>
                            <a:srgbClr val="000000"/>
                          </a:solidFill>
                          <a:latin typeface="NeueHaasGroteskText Std (Body)"/>
                        </a:rPr>
                        <a:t>covers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5 </a:t>
                      </a:r>
                      <a:r>
                        <a:rPr sz="900" b="0">
                          <a:solidFill>
                            <a:srgbClr val="000000"/>
                          </a:solidFill>
                          <a:latin typeface="NeueHaasGroteskText Std (Body)"/>
                        </a:rPr>
                        <a:t>lines; </a:t>
                      </a:r>
                      <a:r>
                        <a:rPr sz="900" b="0">
                          <a:solidFill>
                            <a:srgbClr val="000000"/>
                          </a:solidFill>
                          <a:latin typeface="NeueHaasGroteskText Std (Body)"/>
                        </a:rPr>
                        <a:t>starts </a:t>
                      </a:r>
                      <a:r>
                        <a:rPr sz="900" b="0">
                          <a:solidFill>
                            <a:srgbClr val="000000"/>
                          </a:solidFill>
                          <a:latin typeface="NeueHaasGroteskText Std (Body)"/>
                        </a:rPr>
                        <a:t>5/31) </a:t>
                      </a:r>
                      <a:r>
                        <a:rPr sz="900" b="0">
                          <a:solidFill>
                            <a:srgbClr val="000000"/>
                          </a:solidFill>
                          <a:latin typeface="NeueHaasGroteskText Std (Body)"/>
                        </a:rPr>
                        <a:t> (05/31/17)
</a:t>
                      </a:r>
                    </a:p>
                  </a:txBody>
                  <a:tcPr>
                    <a:solidFill>
                      <a:schemeClr val="accent2"/>
                    </a:solidFill>
                  </a:tcPr>
                </a:tc>
                <a:tc>
                  <a:txBody>
                    <a:bodyPr/>
                    <a:lstStyle/>
                    <a:p>
                      <a:r>
                        <a:rPr sz="900" b="0">
                          <a:solidFill>
                            <a:srgbClr val="000000"/>
                          </a:solidFill>
                          <a:latin typeface="NeueHaasGroteskText Std (Body)"/>
                        </a:rPr>
                        <a:t>Switch </a:t>
                      </a:r>
                      <a:r>
                        <a:rPr sz="900" b="0">
                          <a:solidFill>
                            <a:srgbClr val="000000"/>
                          </a:solidFill>
                          <a:latin typeface="NeueHaasGroteskText Std (Body)"/>
                        </a:rPr>
                        <a:t>to </a:t>
                      </a:r>
                      <a:r>
                        <a:rPr sz="900" b="0">
                          <a:solidFill>
                            <a:srgbClr val="000000"/>
                          </a:solidFill>
                          <a:latin typeface="NeueHaasGroteskText Std (Body)"/>
                        </a:rPr>
                        <a:t>Sprint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$550 </a:t>
                      </a:r>
                      <a:r>
                        <a:rPr sz="900" b="0">
                          <a:solidFill>
                            <a:srgbClr val="000000"/>
                          </a:solidFill>
                          <a:latin typeface="NeueHaasGroteskText Std (Body)"/>
                        </a:rPr>
                        <a:t>per </a:t>
                      </a:r>
                      <a:r>
                        <a:rPr sz="900" b="0">
                          <a:solidFill>
                            <a:srgbClr val="000000"/>
                          </a:solidFill>
                          <a:latin typeface="NeueHaasGroteskText Std (Body)"/>
                        </a:rPr>
                        <a:t>line </a:t>
                      </a:r>
                      <a:r>
                        <a:rPr sz="900" b="0">
                          <a:solidFill>
                            <a:srgbClr val="000000"/>
                          </a:solidFill>
                          <a:latin typeface="NeueHaasGroteskText Std (Body)"/>
                        </a:rPr>
                        <a:t>via </a:t>
                      </a:r>
                      <a:r>
                        <a:rPr sz="900" b="0">
                          <a:solidFill>
                            <a:srgbClr val="000000"/>
                          </a:solidFill>
                          <a:latin typeface="NeueHaasGroteskText Std (Body)"/>
                        </a:rPr>
                        <a:t>Visa </a:t>
                      </a:r>
                      <a:r>
                        <a:rPr sz="900" b="0">
                          <a:solidFill>
                            <a:srgbClr val="000000"/>
                          </a:solidFill>
                          <a:latin typeface="NeueHaasGroteskText Std (Body)"/>
                        </a:rPr>
                        <a:t>prepaid </a:t>
                      </a:r>
                      <a:r>
                        <a:rPr sz="900" b="0">
                          <a:solidFill>
                            <a:srgbClr val="000000"/>
                          </a:solidFill>
                          <a:latin typeface="NeueHaasGroteskText Std (Body)"/>
                        </a:rPr>
                        <a:t>card </a:t>
                      </a:r>
                      <a:r>
                        <a:rPr sz="900" b="0">
                          <a:solidFill>
                            <a:srgbClr val="000000"/>
                          </a:solidFill>
                          <a:latin typeface="NeueHaasGroteskText Std (Body)"/>
                        </a:rPr>
                        <a:t>(less </a:t>
                      </a:r>
                      <a:r>
                        <a:rPr sz="900" b="0">
                          <a:solidFill>
                            <a:srgbClr val="000000"/>
                          </a:solidFill>
                          <a:latin typeface="NeueHaasGroteskText Std (Body)"/>
                        </a:rPr>
                        <a:t>phone </a:t>
                      </a:r>
                      <a:r>
                        <a:rPr sz="900" b="0">
                          <a:solidFill>
                            <a:srgbClr val="000000"/>
                          </a:solidFill>
                          <a:latin typeface="NeueHaasGroteskText Std (Body)"/>
                        </a:rPr>
                        <a:t>trade-in </a:t>
                      </a:r>
                      <a:r>
                        <a:rPr sz="900" b="0">
                          <a:solidFill>
                            <a:srgbClr val="000000"/>
                          </a:solidFill>
                          <a:latin typeface="NeueHaasGroteskText Std (Body)"/>
                        </a:rPr>
                        <a:t>credit) </a:t>
                      </a:r>
                      <a:r>
                        <a:rPr sz="900" b="0">
                          <a:solidFill>
                            <a:srgbClr val="000000"/>
                          </a:solidFill>
                          <a:latin typeface="NeueHaasGroteskText Std (Body)"/>
                        </a:rPr>
                        <a:t>(reqs. </a:t>
                      </a:r>
                      <a:r>
                        <a:rPr sz="900" b="0">
                          <a:solidFill>
                            <a:srgbClr val="000000"/>
                          </a:solidFill>
                          <a:latin typeface="NeueHaasGroteskText Std (Body)"/>
                        </a:rPr>
                        <a:t>online </a:t>
                      </a:r>
                      <a:r>
                        <a:rPr sz="900" b="0">
                          <a:solidFill>
                            <a:srgbClr val="000000"/>
                          </a:solidFill>
                          <a:latin typeface="NeueHaasGroteskText Std (Body)"/>
                        </a:rPr>
                        <a:t>registration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(06/29/17)
</a:t>
                      </a:r>
                    </a:p>
                  </a:txBody>
                  <a:tcPr>
                    <a:solidFill>
                      <a:schemeClr val="accent2"/>
                    </a:solidFill>
                  </a:tcPr>
                </a:tc>
                <a:tc>
                  <a:txBody>
                    <a:bodyPr/>
                    <a:lstStyle/>
                    <a:p>
                      <a:r>
                        <a:rPr sz="900" b="0">
                          <a:solidFill>
                            <a:srgbClr val="00B0F0"/>
                          </a:solidFill>
                          <a:latin typeface="NeueHaasGroteskText Std (Body)"/>
                        </a:rPr>
                        <a:t>Get </a:t>
                      </a:r>
                      <a:r>
                        <a:rPr sz="900" b="0">
                          <a:solidFill>
                            <a:srgbClr val="00B0F0"/>
                          </a:solidFill>
                          <a:latin typeface="NeueHaasGroteskText Std (Body)"/>
                        </a:rPr>
                        <a:t>4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unlimited </a:t>
                      </a:r>
                      <a:r>
                        <a:rPr sz="900" b="0">
                          <a:solidFill>
                            <a:srgbClr val="00B0F0"/>
                          </a:solidFill>
                          <a:latin typeface="NeueHaasGroteskText Std (Body)"/>
                        </a:rPr>
                        <a:t>LTE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$100/mo.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at </a:t>
                      </a:r>
                      <a:r>
                        <a:rPr sz="900" b="0">
                          <a:solidFill>
                            <a:srgbClr val="00B0F0"/>
                          </a:solidFill>
                          <a:latin typeface="NeueHaasGroteskText Std (Body)"/>
                        </a:rPr>
                        <a:t>least </a:t>
                      </a:r>
                      <a:r>
                        <a:rPr sz="900" b="0">
                          <a:solidFill>
                            <a:srgbClr val="00B0F0"/>
                          </a:solidFill>
                          <a:latin typeface="NeueHaasGroteskText Std (Body)"/>
                        </a:rPr>
                        <a:t>one </a:t>
                      </a:r>
                      <a:r>
                        <a:rPr sz="900" b="0">
                          <a:solidFill>
                            <a:srgbClr val="00B0F0"/>
                          </a:solidFill>
                          <a:latin typeface="NeueHaasGroteskText Std (Body)"/>
                        </a:rPr>
                        <a:t>eligible </a:t>
                      </a:r>
                      <a:r>
                        <a:rPr sz="900" b="0">
                          <a:solidFill>
                            <a:srgbClr val="00B0F0"/>
                          </a:solidFill>
                          <a:latin typeface="NeueHaasGroteskText Std (Body)"/>
                        </a:rPr>
                        <a:t>wireless </a:t>
                      </a:r>
                      <a:r>
                        <a:rPr sz="900" b="0">
                          <a:solidFill>
                            <a:srgbClr val="00B0F0"/>
                          </a:solidFill>
                          <a:latin typeface="NeueHaasGroteskText Std (Body)"/>
                        </a:rPr>
                        <a:t>number. (01/18/18)
</a:t>
                      </a:r>
                      <a:r>
                        <a:rPr sz="900" b="0">
                          <a:solidFill>
                            <a:srgbClr val="FF0000"/>
                          </a:solidFill>
                          <a:latin typeface="NeueHaasGroteskText Std (Body)"/>
                        </a:rPr>
                        <a:t>Port-in </a:t>
                      </a:r>
                      <a:r>
                        <a:rPr sz="900" b="0">
                          <a:solidFill>
                            <a:srgbClr val="FF0000"/>
                          </a:solidFill>
                          <a:latin typeface="NeueHaasGroteskText Std (Body)"/>
                        </a:rPr>
                        <a:t>an </a:t>
                      </a:r>
                      <a:r>
                        <a:rPr sz="900" b="0">
                          <a:solidFill>
                            <a:srgbClr val="FF0000"/>
                          </a:solidFill>
                          <a:latin typeface="NeueHaasGroteskText Std (Body)"/>
                        </a:rPr>
                        <a:t>existing </a:t>
                      </a:r>
                      <a:r>
                        <a:rPr sz="900" b="0">
                          <a:solidFill>
                            <a:srgbClr val="FF0000"/>
                          </a:solidFill>
                          <a:latin typeface="NeueHaasGroteskText Std (Body)"/>
                        </a:rPr>
                        <a:t>eligible </a:t>
                      </a:r>
                      <a:r>
                        <a:rPr sz="900" b="0">
                          <a:solidFill>
                            <a:srgbClr val="FF0000"/>
                          </a:solidFill>
                          <a:latin typeface="NeueHaasGroteskText Std (Body)"/>
                        </a:rPr>
                        <a:t>wireless </a:t>
                      </a:r>
                      <a:r>
                        <a:rPr sz="900" b="0">
                          <a:solidFill>
                            <a:srgbClr val="FF0000"/>
                          </a:solidFill>
                          <a:latin typeface="NeueHaasGroteskText Std (Body)"/>
                        </a:rPr>
                        <a:t>number </a:t>
                      </a:r>
                      <a:r>
                        <a:rPr sz="900" b="0">
                          <a:solidFill>
                            <a:srgbClr val="FF0000"/>
                          </a:solidFill>
                          <a:latin typeface="NeueHaasGroteskText Std (Body)"/>
                        </a:rPr>
                        <a:t>to </a:t>
                      </a:r>
                      <a:r>
                        <a:rPr sz="900" b="0">
                          <a:solidFill>
                            <a:srgbClr val="FF0000"/>
                          </a:solidFill>
                          <a:latin typeface="NeueHaasGroteskText Std (Body)"/>
                        </a:rPr>
                        <a:t>MetroPCS </a:t>
                      </a:r>
                      <a:r>
                        <a:rPr sz="900" b="0">
                          <a:solidFill>
                            <a:srgbClr val="FF0000"/>
                          </a:solidFill>
                          <a:latin typeface="NeueHaasGroteskText Std (Body)"/>
                        </a:rPr>
                        <a:t>on </a:t>
                      </a:r>
                      <a:r>
                        <a:rPr sz="900" b="0">
                          <a:solidFill>
                            <a:srgbClr val="FF0000"/>
                          </a:solidFill>
                          <a:latin typeface="NeueHaasGroteskText Std (Body)"/>
                        </a:rPr>
                        <a:t>an </a:t>
                      </a:r>
                      <a:r>
                        <a:rPr sz="900" b="0">
                          <a:solidFill>
                            <a:srgbClr val="FF0000"/>
                          </a:solidFill>
                          <a:latin typeface="NeueHaasGroteskText Std (Body)"/>
                        </a:rPr>
                        <a:t>unlimited </a:t>
                      </a:r>
                      <a:r>
                        <a:rPr sz="900" b="0">
                          <a:solidFill>
                            <a:srgbClr val="FF0000"/>
                          </a:solidFill>
                          <a:latin typeface="NeueHaasGroteskText Std (Body)"/>
                        </a:rPr>
                        <a:t>LTE </a:t>
                      </a:r>
                      <a:r>
                        <a:rPr sz="900" b="0">
                          <a:solidFill>
                            <a:srgbClr val="FF0000"/>
                          </a:solidFill>
                          <a:latin typeface="NeueHaasGroteskText Std (Body)"/>
                        </a:rPr>
                        <a:t>rate </a:t>
                      </a:r>
                      <a:r>
                        <a:rPr sz="900" b="0">
                          <a:solidFill>
                            <a:srgbClr val="FF0000"/>
                          </a:solidFill>
                          <a:latin typeface="NeueHaasGroteskText Std (Body)"/>
                        </a:rPr>
                        <a:t>plan </a:t>
                      </a:r>
                      <a:r>
                        <a:rPr sz="900" b="0">
                          <a:solidFill>
                            <a:srgbClr val="FF0000"/>
                          </a:solidFill>
                          <a:latin typeface="NeueHaasGroteskText Std (Body)"/>
                        </a:rPr>
                        <a:t>and </a:t>
                      </a:r>
                      <a:r>
                        <a:rPr sz="900" b="0">
                          <a:solidFill>
                            <a:srgbClr val="FF0000"/>
                          </a:solidFill>
                          <a:latin typeface="NeueHaasGroteskText Std (Body)"/>
                        </a:rPr>
                        <a:t>receive </a:t>
                      </a:r>
                      <a:r>
                        <a:rPr sz="900" b="0">
                          <a:solidFill>
                            <a:srgbClr val="FF0000"/>
                          </a:solidFill>
                          <a:latin typeface="NeueHaasGroteskText Std (Body)"/>
                        </a:rPr>
                        <a:t>a </a:t>
                      </a:r>
                      <a:r>
                        <a:rPr sz="900" b="1">
                          <a:solidFill>
                            <a:srgbClr val="FF0000"/>
                          </a:solidFill>
                          <a:latin typeface="NeueHaasGroteskText Std (Body)"/>
                        </a:rPr>
                        <a:t>$100 </a:t>
                      </a:r>
                      <a:r>
                        <a:rPr sz="900" b="0">
                          <a:solidFill>
                            <a:srgbClr val="FF0000"/>
                          </a:solidFill>
                          <a:latin typeface="NeueHaasGroteskText Std (Body)"/>
                        </a:rPr>
                        <a:t>MetroPCS </a:t>
                      </a:r>
                      <a:r>
                        <a:rPr sz="900" b="0">
                          <a:solidFill>
                            <a:srgbClr val="FF0000"/>
                          </a:solidFill>
                          <a:latin typeface="NeueHaasGroteskText Std (Body)"/>
                        </a:rPr>
                        <a:t>Prepaid </a:t>
                      </a:r>
                      <a:r>
                        <a:rPr sz="900" b="0">
                          <a:solidFill>
                            <a:srgbClr val="FF0000"/>
                          </a:solidFill>
                          <a:latin typeface="NeueHaasGroteskText Std (Body)"/>
                        </a:rPr>
                        <a:t>Mastercard </a:t>
                      </a:r>
                      <a:r>
                        <a:rPr sz="900" b="0">
                          <a:solidFill>
                            <a:srgbClr val="FF0000"/>
                          </a:solidFill>
                          <a:latin typeface="NeueHaasGroteskText Std (Body)"/>
                        </a:rPr>
                        <a:t>card (04/12/18)
</a:t>
                      </a:r>
                      <a:r>
                        <a:rPr sz="900" b="0">
                          <a:solidFill>
                            <a:srgbClr val="FF0000"/>
                          </a:solidFill>
                          <a:latin typeface="NeueHaasGroteskText Std (Body)"/>
                        </a:rPr>
                        <a:t>Port-in </a:t>
                      </a:r>
                      <a:r>
                        <a:rPr sz="900" b="0">
                          <a:solidFill>
                            <a:srgbClr val="FF0000"/>
                          </a:solidFill>
                          <a:latin typeface="NeueHaasGroteskText Std (Body)"/>
                        </a:rPr>
                        <a:t>an </a:t>
                      </a:r>
                      <a:r>
                        <a:rPr sz="900" b="0">
                          <a:solidFill>
                            <a:srgbClr val="FF0000"/>
                          </a:solidFill>
                          <a:latin typeface="NeueHaasGroteskText Std (Body)"/>
                        </a:rPr>
                        <a:t>existing </a:t>
                      </a:r>
                      <a:r>
                        <a:rPr sz="900" b="0">
                          <a:solidFill>
                            <a:srgbClr val="FF0000"/>
                          </a:solidFill>
                          <a:latin typeface="NeueHaasGroteskText Std (Body)"/>
                        </a:rPr>
                        <a:t>line </a:t>
                      </a:r>
                      <a:r>
                        <a:rPr sz="900" b="0">
                          <a:solidFill>
                            <a:srgbClr val="FF0000"/>
                          </a:solidFill>
                          <a:latin typeface="NeueHaasGroteskText Std (Body)"/>
                        </a:rPr>
                        <a:t>and </a:t>
                      </a:r>
                      <a:r>
                        <a:rPr sz="900" b="0">
                          <a:solidFill>
                            <a:srgbClr val="FF0000"/>
                          </a:solidFill>
                          <a:latin typeface="NeueHaasGroteskText Std (Body)"/>
                        </a:rPr>
                        <a:t>get </a:t>
                      </a:r>
                      <a:r>
                        <a:rPr sz="900" b="0">
                          <a:solidFill>
                            <a:srgbClr val="FF0000"/>
                          </a:solidFill>
                          <a:latin typeface="NeueHaasGroteskText Std (Body)"/>
                        </a:rPr>
                        <a:t>Samsung </a:t>
                      </a:r>
                      <a:r>
                        <a:rPr sz="900" b="0">
                          <a:solidFill>
                            <a:srgbClr val="FF0000"/>
                          </a:solidFill>
                          <a:latin typeface="NeueHaasGroteskText Std (Body)"/>
                        </a:rPr>
                        <a:t>Galaxy </a:t>
                      </a:r>
                      <a:r>
                        <a:rPr sz="900" b="0">
                          <a:solidFill>
                            <a:srgbClr val="FF0000"/>
                          </a:solidFill>
                          <a:latin typeface="NeueHaasGroteskText Std (Body)"/>
                        </a:rPr>
                        <a:t>J3 </a:t>
                      </a:r>
                      <a:r>
                        <a:rPr sz="900" b="0">
                          <a:solidFill>
                            <a:srgbClr val="FF0000"/>
                          </a:solidFill>
                          <a:latin typeface="NeueHaasGroteskText Std (Body)"/>
                        </a:rPr>
                        <a:t>Prime, </a:t>
                      </a:r>
                      <a:r>
                        <a:rPr sz="900" b="0">
                          <a:solidFill>
                            <a:srgbClr val="FF0000"/>
                          </a:solidFill>
                          <a:latin typeface="NeueHaasGroteskText Std (Body)"/>
                        </a:rPr>
                        <a:t>LG </a:t>
                      </a:r>
                      <a:r>
                        <a:rPr sz="900" b="0">
                          <a:solidFill>
                            <a:srgbClr val="FF0000"/>
                          </a:solidFill>
                          <a:latin typeface="NeueHaasGroteskText Std (Body)"/>
                        </a:rPr>
                        <a:t>Aristo </a:t>
                      </a:r>
                      <a:r>
                        <a:rPr sz="900" b="0">
                          <a:solidFill>
                            <a:srgbClr val="FF0000"/>
                          </a:solidFill>
                          <a:latin typeface="NeueHaasGroteskText Std (Body)"/>
                        </a:rPr>
                        <a:t>2, </a:t>
                      </a:r>
                      <a:r>
                        <a:rPr sz="900" b="0">
                          <a:solidFill>
                            <a:srgbClr val="FF0000"/>
                          </a:solidFill>
                          <a:latin typeface="NeueHaasGroteskText Std (Body)"/>
                        </a:rPr>
                        <a:t>Moto </a:t>
                      </a:r>
                      <a:r>
                        <a:rPr sz="900" b="0">
                          <a:solidFill>
                            <a:srgbClr val="FF0000"/>
                          </a:solidFill>
                          <a:latin typeface="NeueHaasGroteskText Std (Body)"/>
                        </a:rPr>
                        <a:t>e4, </a:t>
                      </a:r>
                      <a:r>
                        <a:rPr sz="900" b="0">
                          <a:solidFill>
                            <a:srgbClr val="FF0000"/>
                          </a:solidFill>
                          <a:latin typeface="NeueHaasGroteskText Std (Body)"/>
                        </a:rPr>
                        <a:t>ZTE </a:t>
                      </a:r>
                      <a:r>
                        <a:rPr sz="900" b="0">
                          <a:solidFill>
                            <a:srgbClr val="FF0000"/>
                          </a:solidFill>
                          <a:latin typeface="NeueHaasGroteskText Std (Body)"/>
                        </a:rPr>
                        <a:t>Avid </a:t>
                      </a:r>
                      <a:r>
                        <a:rPr sz="900" b="0">
                          <a:solidFill>
                            <a:srgbClr val="FF0000"/>
                          </a:solidFill>
                          <a:latin typeface="NeueHaasGroteskText Std (Body)"/>
                        </a:rPr>
                        <a:t>4, </a:t>
                      </a:r>
                      <a:r>
                        <a:rPr sz="900" b="0">
                          <a:solidFill>
                            <a:srgbClr val="FF0000"/>
                          </a:solidFill>
                          <a:latin typeface="NeueHaasGroteskText Std (Body)"/>
                        </a:rPr>
                        <a:t>or </a:t>
                      </a:r>
                      <a:r>
                        <a:rPr sz="900" b="0">
                          <a:solidFill>
                            <a:srgbClr val="FF0000"/>
                          </a:solidFill>
                          <a:latin typeface="NeueHaasGroteskText Std (Body)"/>
                        </a:rPr>
                        <a:t>Coolpad </a:t>
                      </a:r>
                      <a:r>
                        <a:rPr sz="900" b="0">
                          <a:solidFill>
                            <a:srgbClr val="FF0000"/>
                          </a:solidFill>
                          <a:latin typeface="NeueHaasGroteskText Std (Body)"/>
                        </a:rPr>
                        <a:t>Defiant </a:t>
                      </a:r>
                      <a:r>
                        <a:rPr sz="900" b="0">
                          <a:solidFill>
                            <a:srgbClr val="FF0000"/>
                          </a:solidFill>
                          <a:latin typeface="NeueHaasGroteskText Std (Body)"/>
                        </a:rPr>
                        <a:t>for </a:t>
                      </a:r>
                      <a:r>
                        <a:rPr sz="900" b="0">
                          <a:solidFill>
                            <a:srgbClr val="FF0000"/>
                          </a:solidFill>
                          <a:latin typeface="NeueHaasGroteskText Std (Body)"/>
                        </a:rPr>
                        <a:t>free (04/12/18)
</a:t>
                      </a:r>
                    </a:p>
                  </a:txBody>
                  <a:tcPr>
                    <a:solidFill>
                      <a:schemeClr val="accent2"/>
                    </a:solidFill>
                  </a:tcPr>
                </a:tc>
                <a:tc>
                  <a:txBody>
                    <a:bodyPr/>
                    <a:lstStyle/>
                    <a:p>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Alcatel </a:t>
                      </a:r>
                      <a:r>
                        <a:rPr sz="900" b="0">
                          <a:solidFill>
                            <a:srgbClr val="000000"/>
                          </a:solidFill>
                          <a:latin typeface="NeueHaasGroteskText Std (Body)"/>
                        </a:rPr>
                        <a:t>OneTouch </a:t>
                      </a:r>
                      <a:r>
                        <a:rPr sz="900" b="0">
                          <a:solidFill>
                            <a:srgbClr val="000000"/>
                          </a:solidFill>
                          <a:latin typeface="NeueHaasGroteskText Std (Body)"/>
                        </a:rPr>
                        <a:t>Idol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(03/31/18)
</a:t>
                      </a:r>
                      <a:r>
                        <a:rPr sz="900" b="0">
                          <a:solidFill>
                            <a:srgbClr val="00B0F0"/>
                          </a:solidFill>
                          <a:latin typeface="NeueHaasGroteskText Std (Body)"/>
                        </a:rPr>
                        <a:t>Online </a:t>
                      </a:r>
                      <a:r>
                        <a:rPr sz="900" b="0">
                          <a:solidFill>
                            <a:srgbClr val="00B0F0"/>
                          </a:solidFill>
                          <a:latin typeface="NeueHaasGroteskText Std (Body)"/>
                        </a:rPr>
                        <a:t>Only: </a:t>
                      </a:r>
                      <a:r>
                        <a:rPr sz="900" b="0">
                          <a:solidFill>
                            <a:srgbClr val="00B0F0"/>
                          </a:solidFill>
                          <a:latin typeface="NeueHaasGroteskText Std (Body)"/>
                        </a:rPr>
                        <a:t>Get </a:t>
                      </a:r>
                      <a:r>
                        <a:rPr sz="900" b="1">
                          <a:solidFill>
                            <a:srgbClr val="00B0F0"/>
                          </a:solidFill>
                          <a:latin typeface="NeueHaasGroteskText Std (Body)"/>
                        </a:rPr>
                        <a:t>$200 </a:t>
                      </a:r>
                      <a:r>
                        <a:rPr sz="900" b="0">
                          <a:solidFill>
                            <a:srgbClr val="00B0F0"/>
                          </a:solidFill>
                          <a:latin typeface="NeueHaasGroteskText Std (Body)"/>
                        </a:rPr>
                        <a:t>off </a:t>
                      </a:r>
                      <a:r>
                        <a:rPr sz="900" b="0">
                          <a:solidFill>
                            <a:srgbClr val="00B0F0"/>
                          </a:solidFill>
                          <a:latin typeface="NeueHaasGroteskText Std (Body)"/>
                        </a:rPr>
                        <a:t>selected </a:t>
                      </a:r>
                      <a:r>
                        <a:rPr sz="900" b="0">
                          <a:solidFill>
                            <a:srgbClr val="00B0F0"/>
                          </a:solidFill>
                          <a:latin typeface="NeueHaasGroteskText Std (Body)"/>
                        </a:rPr>
                        <a:t>smartphones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(03/30/18)
</a:t>
                      </a:r>
                      <a:r>
                        <a:rPr sz="900" b="0">
                          <a:solidFill>
                            <a:srgbClr val="00B0F0"/>
                          </a:solidFill>
                          <a:latin typeface="NeueHaasGroteskText Std (Body)"/>
                        </a:rPr>
                        <a:t>Get </a:t>
                      </a:r>
                      <a:r>
                        <a:rPr sz="900" b="0">
                          <a:solidFill>
                            <a:srgbClr val="00B0F0"/>
                          </a:solidFill>
                          <a:latin typeface="NeueHaasGroteskText Std (Body)"/>
                        </a:rPr>
                        <a:t>Unlimited </a:t>
                      </a:r>
                      <a:r>
                        <a:rPr sz="900" b="0">
                          <a:solidFill>
                            <a:srgbClr val="00B0F0"/>
                          </a:solidFill>
                          <a:latin typeface="NeueHaasGroteskText Std (Body)"/>
                        </a:rPr>
                        <a:t>Data </a:t>
                      </a:r>
                      <a:r>
                        <a:rPr sz="900" b="0">
                          <a:solidFill>
                            <a:srgbClr val="00B0F0"/>
                          </a:solidFill>
                          <a:latin typeface="NeueHaasGroteskText Std (Body)"/>
                        </a:rPr>
                        <a:t>for </a:t>
                      </a:r>
                      <a:r>
                        <a:rPr sz="900" b="1">
                          <a:solidFill>
                            <a:srgbClr val="00B0F0"/>
                          </a:solidFill>
                          <a:latin typeface="NeueHaasGroteskText Std (Body)"/>
                        </a:rPr>
                        <a:t>$40/mo. </a:t>
                      </a:r>
                      <a:r>
                        <a:rPr sz="900" b="0">
                          <a:solidFill>
                            <a:srgbClr val="00B0F0"/>
                          </a:solidFill>
                          <a:latin typeface="NeueHaasGroteskText Std (Body)"/>
                        </a:rPr>
                        <a:t>for </a:t>
                      </a:r>
                      <a:r>
                        <a:rPr sz="900" b="0">
                          <a:solidFill>
                            <a:srgbClr val="00B0F0"/>
                          </a:solidFill>
                          <a:latin typeface="NeueHaasGroteskText Std (Body)"/>
                        </a:rPr>
                        <a:t>one </a:t>
                      </a:r>
                      <a:r>
                        <a:rPr sz="900" b="0">
                          <a:solidFill>
                            <a:srgbClr val="00B0F0"/>
                          </a:solidFill>
                          <a:latin typeface="NeueHaasGroteskText Std (Body)"/>
                        </a:rPr>
                        <a:t>year </a:t>
                      </a:r>
                      <a:r>
                        <a:rPr sz="900" b="0">
                          <a:solidFill>
                            <a:srgbClr val="00B0F0"/>
                          </a:solidFill>
                          <a:latin typeface="NeueHaasGroteskText Std (Body)"/>
                        </a:rPr>
                        <a:t>on </a:t>
                      </a:r>
                      <a:r>
                        <a:rPr sz="900" b="0">
                          <a:solidFill>
                            <a:srgbClr val="00B0F0"/>
                          </a:solidFill>
                          <a:latin typeface="NeueHaasGroteskText Std (Body)"/>
                        </a:rPr>
                        <a:t>Cricket </a:t>
                      </a:r>
                      <a:r>
                        <a:rPr sz="900" b="0">
                          <a:solidFill>
                            <a:srgbClr val="00B0F0"/>
                          </a:solidFill>
                          <a:latin typeface="NeueHaasGroteskText Std (Body)"/>
                        </a:rPr>
                        <a:t>Unlimited </a:t>
                      </a:r>
                      <a:r>
                        <a:rPr sz="900" b="0">
                          <a:solidFill>
                            <a:srgbClr val="00B0F0"/>
                          </a:solidFill>
                          <a:latin typeface="NeueHaasGroteskText Std (Body)"/>
                        </a:rPr>
                        <a:t>2 </a:t>
                      </a:r>
                      <a:r>
                        <a:rPr sz="900" b="0">
                          <a:solidFill>
                            <a:srgbClr val="00B0F0"/>
                          </a:solidFill>
                          <a:latin typeface="NeueHaasGroteskText Std (Body)"/>
                        </a:rPr>
                        <a:t>Plan </a:t>
                      </a:r>
                      <a:r>
                        <a:rPr sz="900" b="0">
                          <a:solidFill>
                            <a:srgbClr val="00B0F0"/>
                          </a:solidFill>
                          <a:latin typeface="NeueHaasGroteskText Std (Body)"/>
                        </a:rPr>
                        <a:t>when </a:t>
                      </a:r>
                      <a:r>
                        <a:rPr sz="900" b="0">
                          <a:solidFill>
                            <a:srgbClr val="00B0F0"/>
                          </a:solidFill>
                          <a:latin typeface="NeueHaasGroteskText Std (Body)"/>
                        </a:rPr>
                        <a:t>porting </a:t>
                      </a:r>
                      <a:r>
                        <a:rPr sz="900" b="0">
                          <a:solidFill>
                            <a:srgbClr val="00B0F0"/>
                          </a:solidFill>
                          <a:latin typeface="NeueHaasGroteskText Std (Body)"/>
                        </a:rPr>
                        <a:t>a </a:t>
                      </a:r>
                      <a:r>
                        <a:rPr sz="900" b="0">
                          <a:solidFill>
                            <a:srgbClr val="00B0F0"/>
                          </a:solidFill>
                          <a:latin typeface="NeueHaasGroteskText Std (Body)"/>
                        </a:rPr>
                        <a:t>number </a:t>
                      </a:r>
                      <a:r>
                        <a:rPr sz="900" b="0">
                          <a:solidFill>
                            <a:srgbClr val="00B0F0"/>
                          </a:solidFill>
                          <a:latin typeface="NeueHaasGroteskText Std (Body)"/>
                        </a:rPr>
                        <a:t> (11/26/16)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Verso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(01/22/17)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PULSEMIX </a:t>
                      </a:r>
                      <a:r>
                        <a:rPr sz="900" b="0">
                          <a:solidFill>
                            <a:srgbClr val="000000"/>
                          </a:solidFill>
                          <a:latin typeface="NeueHaasGroteskText Std (Body)"/>
                        </a:rPr>
                        <a:t>for </a:t>
                      </a:r>
                      <a:r>
                        <a:rPr sz="900" b="1">
                          <a:solidFill>
                            <a:srgbClr val="000000"/>
                          </a:solidFill>
                          <a:latin typeface="NeueHaasGroteskText Std (Body)"/>
                        </a:rPr>
                        <a:t>$9.99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Samsung </a:t>
                      </a:r>
                      <a:r>
                        <a:rPr sz="900" b="0">
                          <a:solidFill>
                            <a:srgbClr val="000000"/>
                          </a:solidFill>
                          <a:latin typeface="NeueHaasGroteskText Std (Body)"/>
                        </a:rPr>
                        <a:t>Amp </a:t>
                      </a:r>
                      <a:r>
                        <a:rPr sz="900" b="0">
                          <a:solidFill>
                            <a:srgbClr val="000000"/>
                          </a:solidFill>
                          <a:latin typeface="NeueHaasGroteskText Std (Body)"/>
                        </a:rPr>
                        <a:t>2 </a:t>
                      </a:r>
                      <a:r>
                        <a:rPr sz="900" b="0">
                          <a:solidFill>
                            <a:srgbClr val="000000"/>
                          </a:solidFill>
                          <a:latin typeface="NeueHaasGroteskText Std (Body)"/>
                        </a:rPr>
                        <a:t>(32 </a:t>
                      </a:r>
                      <a:r>
                        <a:rPr sz="900" b="0">
                          <a:solidFill>
                            <a:srgbClr val="000000"/>
                          </a:solidFill>
                          <a:latin typeface="NeueHaasGroteskText Std (Body)"/>
                        </a:rPr>
                        <a:t>GB)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(02/07/18)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0">
                          <a:solidFill>
                            <a:srgbClr val="000000"/>
                          </a:solidFill>
                          <a:latin typeface="NeueHaasGroteskText Std (Body)"/>
                        </a:rPr>
                        <a:t>Max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HTC </a:t>
                      </a:r>
                      <a:r>
                        <a:rPr sz="900" b="0">
                          <a:solidFill>
                            <a:srgbClr val="000000"/>
                          </a:solidFill>
                          <a:latin typeface="NeueHaasGroteskText Std (Body)"/>
                        </a:rPr>
                        <a:t>Desire </a:t>
                      </a:r>
                      <a:r>
                        <a:rPr sz="900" b="0">
                          <a:solidFill>
                            <a:srgbClr val="000000"/>
                          </a:solidFill>
                          <a:latin typeface="NeueHaasGroteskText Std (Body)"/>
                        </a:rPr>
                        <a:t>555 </a:t>
                      </a:r>
                      <a:r>
                        <a:rPr sz="900" b="0">
                          <a:solidFill>
                            <a:srgbClr val="000000"/>
                          </a:solidFill>
                          <a:latin typeface="NeueHaasGroteskText Std (Body)"/>
                        </a:rPr>
                        <a:t>for </a:t>
                      </a:r>
                      <a:r>
                        <a:rPr sz="900" b="1">
                          <a:solidFill>
                            <a:srgbClr val="000000"/>
                          </a:solidFill>
                          <a:latin typeface="NeueHaasGroteskText Std (Body)"/>
                        </a:rPr>
                        <a:t>$69.99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(01/15/17)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Samsung </a:t>
                      </a:r>
                      <a:r>
                        <a:rPr sz="900" b="0">
                          <a:solidFill>
                            <a:srgbClr val="000000"/>
                          </a:solidFill>
                          <a:latin typeface="NeueHaasGroteskText Std (Body)"/>
                        </a:rPr>
                        <a:t>Halo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for </a:t>
                      </a:r>
                      <a:r>
                        <a:rPr sz="900" b="1">
                          <a:solidFill>
                            <a:srgbClr val="000000"/>
                          </a:solidFill>
                          <a:latin typeface="NeueHaasGroteskText Std (Body)"/>
                        </a:rPr>
                        <a:t>$149.99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(01/26/18)
</a:t>
                      </a:r>
                      <a:r>
                        <a:rPr sz="900" b="0">
                          <a:solidFill>
                            <a:srgbClr val="000000"/>
                          </a:solidFill>
                          <a:latin typeface="NeueHaasGroteskText Std (Body)"/>
                        </a:rPr>
                        <a:t>Get </a:t>
                      </a:r>
                      <a:r>
                        <a:rPr sz="900" b="0">
                          <a:solidFill>
                            <a:srgbClr val="000000"/>
                          </a:solidFill>
                          <a:latin typeface="NeueHaasGroteskText Std (Body)"/>
                        </a:rPr>
                        <a:t>Amp </a:t>
                      </a:r>
                      <a:r>
                        <a:rPr sz="900" b="0">
                          <a:solidFill>
                            <a:srgbClr val="000000"/>
                          </a:solidFill>
                          <a:latin typeface="NeueHaasGroteskText Std (Body)"/>
                        </a:rPr>
                        <a:t>Prime </a:t>
                      </a:r>
                      <a:r>
                        <a:rPr sz="900" b="0">
                          <a:solidFill>
                            <a:srgbClr val="000000"/>
                          </a:solidFill>
                          <a:latin typeface="NeueHaasGroteskText Std (Body)"/>
                        </a:rPr>
                        <a:t>2 </a:t>
                      </a:r>
                      <a:r>
                        <a:rPr sz="900" b="0">
                          <a:solidFill>
                            <a:srgbClr val="000000"/>
                          </a:solidFill>
                          <a:latin typeface="NeueHaasGroteskText Std (Body)"/>
                        </a:rPr>
                        <a:t>for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(11/10/17)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Overture </a:t>
                      </a:r>
                      <a:r>
                        <a:rPr sz="900" b="0">
                          <a:solidFill>
                            <a:srgbClr val="000000"/>
                          </a:solidFill>
                          <a:latin typeface="NeueHaasGroteskText Std (Body)"/>
                        </a:rPr>
                        <a:t>3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5 </a:t>
                      </a:r>
                      <a:r>
                        <a:rPr sz="900" b="0">
                          <a:solidFill>
                            <a:srgbClr val="000000"/>
                          </a:solidFill>
                          <a:latin typeface="NeueHaasGroteskText Std (Body)"/>
                        </a:rPr>
                        <a:t>for </a:t>
                      </a:r>
                      <a:r>
                        <a:rPr sz="900" b="1">
                          <a:solidFill>
                            <a:srgbClr val="000000"/>
                          </a:solidFill>
                          <a:latin typeface="NeueHaasGroteskText Std (Body)"/>
                        </a:rPr>
                        <a:t>$129.99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0">
                          <a:solidFill>
                            <a:srgbClr val="000000"/>
                          </a:solidFill>
                          <a:latin typeface="NeueHaasGroteskText Std (Body)"/>
                        </a:rPr>
                        <a:t>$30/mo. (11/10/17)
</a:t>
                      </a:r>
                      <a:r>
                        <a:rPr sz="900" b="0">
                          <a:solidFill>
                            <a:srgbClr val="000000"/>
                          </a:solidFill>
                          <a:latin typeface="NeueHaasGroteskText Std (Body)"/>
                        </a:rPr>
                        <a:t>Get </a:t>
                      </a:r>
                      <a:r>
                        <a:rPr sz="900" b="0">
                          <a:solidFill>
                            <a:srgbClr val="000000"/>
                          </a:solidFill>
                          <a:latin typeface="NeueHaasGroteskText Std (Body)"/>
                        </a:rPr>
                        <a:t>Alcatel </a:t>
                      </a:r>
                      <a:r>
                        <a:rPr sz="900" b="0">
                          <a:solidFill>
                            <a:srgbClr val="000000"/>
                          </a:solidFill>
                          <a:latin typeface="NeueHaasGroteskText Std (Body)"/>
                        </a:rPr>
                        <a:t>Idol </a:t>
                      </a:r>
                      <a:r>
                        <a:rPr sz="900" b="0">
                          <a:solidFill>
                            <a:srgbClr val="000000"/>
                          </a:solidFill>
                          <a:latin typeface="NeueHaasGroteskText Std (Body)"/>
                        </a:rPr>
                        <a:t>4 </a:t>
                      </a:r>
                      <a:r>
                        <a:rPr sz="900" b="0">
                          <a:solidFill>
                            <a:srgbClr val="000000"/>
                          </a:solidFill>
                          <a:latin typeface="NeueHaasGroteskText Std (Body)"/>
                        </a:rPr>
                        <a:t>with </a:t>
                      </a:r>
                      <a:r>
                        <a:rPr sz="900" b="0">
                          <a:solidFill>
                            <a:srgbClr val="000000"/>
                          </a:solidFill>
                          <a:latin typeface="NeueHaasGroteskText Std (Body)"/>
                        </a:rPr>
                        <a:t>VR </a:t>
                      </a:r>
                      <a:r>
                        <a:rPr sz="900" b="0">
                          <a:solidFill>
                            <a:srgbClr val="000000"/>
                          </a:solidFill>
                          <a:latin typeface="NeueHaasGroteskText Std (Body)"/>
                        </a:rPr>
                        <a:t>goggles </a:t>
                      </a:r>
                      <a:r>
                        <a:rPr sz="900" b="0">
                          <a:solidFill>
                            <a:srgbClr val="000000"/>
                          </a:solidFill>
                          <a:latin typeface="NeueHaasGroteskText Std (Body)"/>
                        </a:rPr>
                        <a:t>for </a:t>
                      </a:r>
                      <a:r>
                        <a:rPr sz="900" b="1">
                          <a:solidFill>
                            <a:srgbClr val="000000"/>
                          </a:solidFill>
                          <a:latin typeface="NeueHaasGroteskText Std (Body)"/>
                        </a:rPr>
                        <a:t>$39.99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Harmony </a:t>
                      </a:r>
                      <a:r>
                        <a:rPr sz="900" b="0">
                          <a:solidFill>
                            <a:srgbClr val="000000"/>
                          </a:solidFill>
                          <a:latin typeface="NeueHaasGroteskText Std (Body)"/>
                        </a:rPr>
                        <a:t>for </a:t>
                      </a:r>
                      <a:r>
                        <a:rPr sz="900" b="1">
                          <a:solidFill>
                            <a:srgbClr val="000000"/>
                          </a:solidFill>
                          <a:latin typeface="NeueHaasGroteskText Std (Body)"/>
                        </a:rPr>
                        <a:t>$19.99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(06/23/17)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Fortune </a:t>
                      </a:r>
                      <a:r>
                        <a:rPr sz="900" b="0">
                          <a:solidFill>
                            <a:srgbClr val="000000"/>
                          </a:solidFill>
                          <a:latin typeface="NeueHaasGroteskText Std (Body)"/>
                        </a:rPr>
                        <a:t>for </a:t>
                      </a:r>
                      <a:r>
                        <a:rPr sz="900" b="1">
                          <a:solidFill>
                            <a:srgbClr val="000000"/>
                          </a:solidFill>
                          <a:latin typeface="NeueHaasGroteskText Std (Body)"/>
                        </a:rPr>
                        <a:t>free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(11/10/17)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3 </a:t>
                      </a:r>
                      <a:r>
                        <a:rPr sz="900" b="0">
                          <a:solidFill>
                            <a:srgbClr val="000000"/>
                          </a:solidFill>
                          <a:latin typeface="NeueHaasGroteskText Std (Body)"/>
                        </a:rPr>
                        <a:t>for </a:t>
                      </a:r>
                      <a:r>
                        <a:rPr sz="900" b="1">
                          <a:solidFill>
                            <a:srgbClr val="000000"/>
                          </a:solidFill>
                          <a:latin typeface="NeueHaasGroteskText Std (Body)"/>
                        </a:rPr>
                        <a:t>$79.99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 (07/21/17)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X </a:t>
                      </a:r>
                      <a:r>
                        <a:rPr sz="900" b="0">
                          <a:solidFill>
                            <a:srgbClr val="000000"/>
                          </a:solidFill>
                          <a:latin typeface="NeueHaasGroteskText Std (Body)"/>
                        </a:rPr>
                        <a:t>Charge </a:t>
                      </a:r>
                      <a:r>
                        <a:rPr sz="900" b="0">
                          <a:solidFill>
                            <a:srgbClr val="000000"/>
                          </a:solidFill>
                          <a:latin typeface="NeueHaasGroteskText Std (Body)"/>
                        </a:rPr>
                        <a:t>for </a:t>
                      </a:r>
                      <a:r>
                        <a:rPr sz="900" b="1">
                          <a:solidFill>
                            <a:srgbClr val="000000"/>
                          </a:solidFill>
                          <a:latin typeface="NeueHaasGroteskText Std (Body)"/>
                        </a:rPr>
                        <a:t>$49.99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(07/21/17)
</a:t>
                      </a:r>
                      <a:r>
                        <a:rPr sz="900" b="0">
                          <a:solidFill>
                            <a:srgbClr val="000000"/>
                          </a:solidFill>
                          <a:latin typeface="NeueHaasGroteskText Std (Body)"/>
                        </a:rPr>
                        <a:t>Get </a:t>
                      </a:r>
                      <a:r>
                        <a:rPr sz="900" b="0">
                          <a:solidFill>
                            <a:srgbClr val="000000"/>
                          </a:solidFill>
                          <a:latin typeface="NeueHaasGroteskText Std (Body)"/>
                        </a:rPr>
                        <a:t>ZTE </a:t>
                      </a:r>
                      <a:r>
                        <a:rPr sz="900" b="0">
                          <a:solidFill>
                            <a:srgbClr val="000000"/>
                          </a:solidFill>
                          <a:latin typeface="NeueHaasGroteskText Std (Body)"/>
                        </a:rPr>
                        <a:t>Blade </a:t>
                      </a:r>
                      <a:r>
                        <a:rPr sz="900" b="0">
                          <a:solidFill>
                            <a:srgbClr val="000000"/>
                          </a:solidFill>
                          <a:latin typeface="NeueHaasGroteskText Std (Body)"/>
                        </a:rPr>
                        <a:t>X </a:t>
                      </a:r>
                      <a:r>
                        <a:rPr sz="900" b="1">
                          <a:solidFill>
                            <a:srgbClr val="000000"/>
                          </a:solidFill>
                          <a:latin typeface="NeueHaasGroteskText Std (Body)"/>
                        </a:rPr>
                        <a:t>$29.99 </a:t>
                      </a:r>
                      <a:r>
                        <a:rPr sz="900" b="0">
                          <a:solidFill>
                            <a:srgbClr val="000000"/>
                          </a:solidFill>
                          <a:latin typeface="NeueHaasGroteskText Std (Body)"/>
                        </a:rPr>
                        <a:t>when </a:t>
                      </a:r>
                      <a:r>
                        <a:rPr sz="900" b="0">
                          <a:solidFill>
                            <a:srgbClr val="000000"/>
                          </a:solidFill>
                          <a:latin typeface="NeueHaasGroteskText Std (Body)"/>
                        </a:rPr>
                        <a:t>porting </a:t>
                      </a:r>
                      <a:r>
                        <a:rPr sz="900" b="0">
                          <a:solidFill>
                            <a:srgbClr val="000000"/>
                          </a:solidFill>
                          <a:latin typeface="NeueHaasGroteskText Std (Body)"/>
                        </a:rPr>
                        <a:t>a </a:t>
                      </a:r>
                      <a:r>
                        <a:rPr sz="900" b="0">
                          <a:solidFill>
                            <a:srgbClr val="000000"/>
                          </a:solidFill>
                          <a:latin typeface="NeueHaasGroteskText Std (Body)"/>
                        </a:rPr>
                        <a:t>number </a:t>
                      </a:r>
                      <a:r>
                        <a:rPr sz="900" b="0">
                          <a:solidFill>
                            <a:srgbClr val="000000"/>
                          </a:solidFill>
                          <a:latin typeface="NeueHaasGroteskText Std (Body)"/>
                        </a:rPr>
                        <a:t>and </a:t>
                      </a:r>
                      <a:r>
                        <a:rPr sz="900" b="0">
                          <a:solidFill>
                            <a:srgbClr val="000000"/>
                          </a:solidFill>
                          <a:latin typeface="NeueHaasGroteskText Std (Body)"/>
                        </a:rPr>
                        <a:t>subscribing </a:t>
                      </a:r>
                      <a:r>
                        <a:rPr sz="900" b="0">
                          <a:solidFill>
                            <a:srgbClr val="000000"/>
                          </a:solidFill>
                          <a:latin typeface="NeueHaasGroteskText Std (Body)"/>
                        </a:rPr>
                        <a:t>to </a:t>
                      </a:r>
                      <a:r>
                        <a:rPr sz="900" b="0">
                          <a:solidFill>
                            <a:srgbClr val="000000"/>
                          </a:solidFill>
                          <a:latin typeface="NeueHaasGroteskText Std (Body)"/>
                        </a:rPr>
                        <a:t>at </a:t>
                      </a:r>
                      <a:r>
                        <a:rPr sz="900" b="0">
                          <a:solidFill>
                            <a:srgbClr val="000000"/>
                          </a:solidFill>
                          <a:latin typeface="NeueHaasGroteskText Std (Body)"/>
                        </a:rPr>
                        <a:t>least </a:t>
                      </a:r>
                      <a:r>
                        <a:rPr sz="900" b="0">
                          <a:solidFill>
                            <a:srgbClr val="000000"/>
                          </a:solidFill>
                          <a:latin typeface="NeueHaasGroteskText Std (Body)"/>
                        </a:rPr>
                        <a:t>a </a:t>
                      </a:r>
                      <a:r>
                        <a:rPr sz="900" b="1">
                          <a:solidFill>
                            <a:srgbClr val="000000"/>
                          </a:solidFill>
                          <a:latin typeface="NeueHaasGroteskText Std (Body)"/>
                        </a:rPr>
                        <a:t>$30/mo. </a:t>
                      </a:r>
                      <a:r>
                        <a:rPr sz="900" b="0">
                          <a:solidFill>
                            <a:srgbClr val="000000"/>
                          </a:solidFill>
                          <a:latin typeface="NeueHaasGroteskText Std (Body)"/>
                        </a:rPr>
                        <a:t>plan </a:t>
                      </a:r>
                      <a:r>
                        <a:rPr sz="900" b="0">
                          <a:solidFill>
                            <a:srgbClr val="000000"/>
                          </a:solidFill>
                          <a:latin typeface="NeueHaasGroteskText Std (Body)"/>
                        </a:rPr>
                        <a:t> (11/12/17)
</a:t>
                      </a:r>
                    </a:p>
                  </a:txBody>
                  <a:tcPr>
                    <a:solidFill>
                      <a:schemeClr val="accent2"/>
                    </a:solidFill>
                  </a:tcPr>
                </a:tc>
              </a:tr>
            </a:tbl>
          </a:graphicData>
        </a:graphic>
      </p:graphicFrame>
    </p:spTree>
    <p:extLst>
      <p:ext uri="{BB962C8B-B14F-4D97-AF65-F5344CB8AC3E}">
        <p14:creationId xmlns:p14="http://schemas.microsoft.com/office/powerpoint/2010/main" val="382751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37602" y="6374484"/>
            <a:ext cx="92522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Narrow" panose="020B0606020202030204" pitchFamily="34" charset="0"/>
                <a:ea typeface="+mn-ea"/>
                <a:cs typeface="+mn-cs"/>
              </a:rPr>
              <a:t>Prepared by</a:t>
            </a:r>
          </a:p>
        </p:txBody>
      </p:sp>
      <p:pic>
        <p:nvPicPr>
          <p:cNvPr id="3" name="Picture 2"/>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988938" y="6277557"/>
            <a:ext cx="1302106" cy="325526"/>
          </a:xfrm>
          <a:prstGeom prst="rect">
            <a:avLst/>
          </a:prstGeom>
        </p:spPr>
      </p:pic>
    </p:spTree>
    <p:extLst>
      <p:ext uri="{BB962C8B-B14F-4D97-AF65-F5344CB8AC3E}">
        <p14:creationId xmlns:p14="http://schemas.microsoft.com/office/powerpoint/2010/main" val="1891634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a:t>Smartphone: </a:t>
            </a:r>
            <a:r>
              <a:rPr lang="en-US" dirty="0"/>
              <a:t>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546094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Tablet: Competitive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3120342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Sub $10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420988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pic>
        <p:nvPicPr>
          <p:cNvPr id="14" name="Picture 2" descr="http://www.verizon.com/about/sites/default/files/styles/vzc_hero_slide/public/hero-slides/VZ_logo_850x640.jpg?itok=TLd1K7EO"/>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3221313" y="1007118"/>
            <a:ext cx="1387147" cy="3412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https://www.secureworldexpo.com/sites/secureworld/files/AT%26T%20Logo%20Image%20-%20Labeled%20for%20Reus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25269" b="24225"/>
          <a:stretch/>
        </p:blipFill>
        <p:spPr bwMode="auto">
          <a:xfrm>
            <a:off x="5334000" y="864524"/>
            <a:ext cx="1200150" cy="60614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http://downdetector.com/i/logo/T_Mobil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20173" y="104863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http://blogs-images.forbes.com/geoffreymorrison/files/2015/04/Sprint-logo.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9727916" y="907677"/>
            <a:ext cx="1189608" cy="478836"/>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spTree>
    <p:extLst>
      <p:ext uri="{BB962C8B-B14F-4D97-AF65-F5344CB8AC3E}">
        <p14:creationId xmlns:p14="http://schemas.microsoft.com/office/powerpoint/2010/main" val="253537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07324"/>
            <a:ext cx="9448800" cy="914400"/>
          </a:xfrm>
        </p:spPr>
        <p:txBody>
          <a:bodyPr/>
          <a:lstStyle/>
          <a:p>
            <a:r>
              <a:rPr lang="en-US" dirty="0"/>
              <a:t>Pre-Pay Smartphone: Full View</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Table 5"/>
          <p:cNvGraphicFramePr>
            <a:graphicFrameLocks noGrp="1"/>
          </p:cNvGraphicFramePr>
          <p:nvPr>
            <p:extLst/>
          </p:nvPr>
        </p:nvGraphicFramePr>
        <p:xfrm>
          <a:off x="9173675" y="391891"/>
          <a:ext cx="1828800" cy="344805"/>
        </p:xfrm>
        <a:graphic>
          <a:graphicData uri="http://schemas.openxmlformats.org/drawingml/2006/table">
            <a:tbl>
              <a:tblPr/>
              <a:tblGrid>
                <a:gridCol w="609600">
                  <a:extLst>
                    <a:ext uri="{9D8B030D-6E8A-4147-A177-3AD203B41FA5}">
                      <a16:colId xmlns:a16="http://schemas.microsoft.com/office/drawing/2014/main" val="3709271644"/>
                    </a:ext>
                  </a:extLst>
                </a:gridCol>
                <a:gridCol w="609600">
                  <a:extLst>
                    <a:ext uri="{9D8B030D-6E8A-4147-A177-3AD203B41FA5}">
                      <a16:colId xmlns:a16="http://schemas.microsoft.com/office/drawing/2014/main" val="790536735"/>
                    </a:ext>
                  </a:extLst>
                </a:gridCol>
                <a:gridCol w="609600">
                  <a:extLst>
                    <a:ext uri="{9D8B030D-6E8A-4147-A177-3AD203B41FA5}">
                      <a16:colId xmlns:a16="http://schemas.microsoft.com/office/drawing/2014/main" val="2291730129"/>
                    </a:ext>
                  </a:extLst>
                </a:gridCol>
              </a:tblGrid>
              <a:tr h="192405">
                <a:tc>
                  <a:txBody>
                    <a:bodyPr/>
                    <a:lstStyle/>
                    <a:p>
                      <a:endParaRPr lang="en-US" dirty="0"/>
                    </a:p>
                  </a:txBody>
                  <a:tcPr marL="9525" marR="9525" marT="9525" marB="0" anchor="ctr">
                    <a:lnL>
                      <a:noFill/>
                    </a:lnL>
                    <a:lnR>
                      <a:noFill/>
                    </a:lnR>
                    <a:lnT>
                      <a:noFill/>
                    </a:lnT>
                    <a:lnB>
                      <a:noFill/>
                    </a:lnB>
                  </a:tcPr>
                </a:tc>
                <a:tc>
                  <a:txBody>
                    <a:bodyPr/>
                    <a:lstStyle/>
                    <a:p>
                      <a:endParaRPr lang="en-US" dirty="0"/>
                    </a:p>
                  </a:txBody>
                  <a:tcPr marL="9525" marR="9525" marT="9525" marB="0" anchor="ctr">
                    <a:lnL>
                      <a:noFill/>
                    </a:lnL>
                    <a:lnR>
                      <a:noFill/>
                    </a:lnR>
                    <a:lnT>
                      <a:noFill/>
                    </a:lnT>
                    <a:lnB>
                      <a:noFill/>
                    </a:lnB>
                  </a:tcPr>
                </a:tc>
                <a:tc>
                  <a:txBody>
                    <a:bodyPr/>
                    <a:lstStyle/>
                    <a:p>
                      <a:pPr algn="ctr" fontAlgn="ctr"/>
                      <a:endParaRPr lang="en-US" sz="800" b="0" i="0" u="none" strike="noStrike" dirty="0">
                        <a:solidFill>
                          <a:srgbClr val="000000"/>
                        </a:solidFill>
                        <a:effectLst/>
                        <a:latin typeface="Arial" panose="020B06040202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978288382"/>
                  </a:ext>
                </a:extLst>
              </a:tr>
              <a:tr h="152400">
                <a:tc gridSpan="3">
                  <a:txBody>
                    <a:bodyPr/>
                    <a:lstStyle/>
                    <a:p>
                      <a:pPr algn="l" rtl="0" fontAlgn="ctr"/>
                      <a:r>
                        <a:rPr lang="en-US" sz="800" b="0" i="0" u="none" strike="noStrike" dirty="0">
                          <a:solidFill>
                            <a:srgbClr val="000000"/>
                          </a:solidFill>
                          <a:effectLst/>
                          <a:latin typeface="NeueHaasGroteskText Std"/>
                        </a:rPr>
                        <a:t>Highlights in </a:t>
                      </a:r>
                      <a:r>
                        <a:rPr lang="en-US" sz="800" b="0" i="0" u="none" strike="noStrike" dirty="0">
                          <a:solidFill>
                            <a:srgbClr val="FF0000"/>
                          </a:solidFill>
                          <a:effectLst/>
                          <a:latin typeface="NeueHaasGroteskText Std"/>
                        </a:rPr>
                        <a:t>Red</a:t>
                      </a:r>
                      <a:r>
                        <a:rPr lang="en-US" sz="800" b="0" i="0" u="none" strike="noStrike" dirty="0">
                          <a:solidFill>
                            <a:srgbClr val="000000"/>
                          </a:solidFill>
                          <a:effectLst/>
                          <a:latin typeface="NeueHaasGroteskText Std"/>
                        </a:rPr>
                        <a:t> note New Changes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44541276"/>
                  </a:ext>
                </a:extLst>
              </a:tr>
            </a:tbl>
          </a:graphicData>
        </a:graphic>
      </p:graphicFrame>
      <p:sp>
        <p:nvSpPr>
          <p:cNvPr id="11266" name="AutoShape 2"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68" name="AutoShape 4"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1272" name="AutoShape 8" descr="Image result for metro PCS logo"/>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NeueHaasGroteskText Std"/>
              <a:ea typeface="+mn-ea"/>
              <a:cs typeface="+mn-cs"/>
            </a:endParaRPr>
          </a:p>
        </p:txBody>
      </p:sp>
      <p:sp>
        <p:nvSpPr>
          <p:cNvPr id="19" name="Rectangle 18"/>
          <p:cNvSpPr/>
          <p:nvPr/>
        </p:nvSpPr>
        <p:spPr>
          <a:xfrm>
            <a:off x="7220173" y="6379652"/>
            <a:ext cx="95323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1800" b="0" i="0" u="none" strike="noStrike" kern="1200" cap="none" spc="0" normalizeH="0" baseline="0" noProof="0" dirty="0">
                <a:ln>
                  <a:noFill/>
                </a:ln>
                <a:solidFill>
                  <a:srgbClr val="000000"/>
                </a:solidFill>
                <a:effectLst/>
                <a:uLnTx/>
                <a:uFillTx/>
                <a:latin typeface="NeueHaasGroteskText Std"/>
                <a:ea typeface="+mn-ea"/>
                <a:cs typeface="+mn-cs"/>
              </a:rPr>
              <a:t> </a:t>
            </a:r>
          </a:p>
        </p:txBody>
      </p:sp>
      <p:pic>
        <p:nvPicPr>
          <p:cNvPr id="18" name="Picture 17">
            <a:extLst>
              <a:ext uri="{FF2B5EF4-FFF2-40B4-BE49-F238E27FC236}">
                <a16:creationId xmlns:a16="http://schemas.microsoft.com/office/drawing/2014/main" id="{21E3EEF4-C669-4293-B641-86589AC14A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4835" b="46470"/>
          <a:stretch/>
        </p:blipFill>
        <p:spPr>
          <a:xfrm>
            <a:off x="5782228" y="1002062"/>
            <a:ext cx="1463040" cy="273515"/>
          </a:xfrm>
          <a:prstGeom prst="rect">
            <a:avLst/>
          </a:prstGeom>
        </p:spPr>
      </p:pic>
      <p:pic>
        <p:nvPicPr>
          <p:cNvPr id="20" name="Picture 19">
            <a:extLst>
              <a:ext uri="{FF2B5EF4-FFF2-40B4-BE49-F238E27FC236}">
                <a16:creationId xmlns:a16="http://schemas.microsoft.com/office/drawing/2014/main" id="{BA36C61E-B0FD-4678-B9AD-E57C37D538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8850" y="952367"/>
            <a:ext cx="1122998" cy="372904"/>
          </a:xfrm>
          <a:prstGeom prst="rect">
            <a:avLst/>
          </a:prstGeom>
        </p:spPr>
      </p:pic>
    </p:spTree>
    <p:extLst>
      <p:ext uri="{BB962C8B-B14F-4D97-AF65-F5344CB8AC3E}">
        <p14:creationId xmlns:p14="http://schemas.microsoft.com/office/powerpoint/2010/main" val="3800669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able 17"/>
          <p:cNvGraphicFramePr>
            <a:graphicFrameLocks noGrp="1"/>
          </p:cNvGraphicFramePr>
          <p:nvPr>
            <p:extLst>
              <p:ext uri="{D42A27DB-BD31-4B8C-83A1-F6EECF244321}">
                <p14:modId xmlns:p14="http://schemas.microsoft.com/office/powerpoint/2010/main" val="348405522"/>
              </p:ext>
            </p:extLst>
          </p:nvPr>
        </p:nvGraphicFramePr>
        <p:xfrm>
          <a:off x="387926" y="1320017"/>
          <a:ext cx="11339250" cy="4976605"/>
        </p:xfrm>
        <a:graphic>
          <a:graphicData uri="http://schemas.openxmlformats.org/drawingml/2006/table">
            <a:tbl>
              <a:tblPr firstRow="1" bandRow="1">
                <a:effectLst/>
              </a:tblPr>
              <a:tblGrid>
                <a:gridCol w="742653">
                  <a:extLst>
                    <a:ext uri="{9D8B030D-6E8A-4147-A177-3AD203B41FA5}">
                      <a16:colId xmlns:a16="http://schemas.microsoft.com/office/drawing/2014/main" val="20000"/>
                    </a:ext>
                  </a:extLst>
                </a:gridCol>
                <a:gridCol w="963327">
                  <a:extLst>
                    <a:ext uri="{9D8B030D-6E8A-4147-A177-3AD203B41FA5}">
                      <a16:colId xmlns:a16="http://schemas.microsoft.com/office/drawing/2014/main" val="20014"/>
                    </a:ext>
                  </a:extLst>
                </a:gridCol>
                <a:gridCol w="963327">
                  <a:extLst>
                    <a:ext uri="{9D8B030D-6E8A-4147-A177-3AD203B41FA5}">
                      <a16:colId xmlns:a16="http://schemas.microsoft.com/office/drawing/2014/main" val="1704982403"/>
                    </a:ext>
                  </a:extLst>
                </a:gridCol>
                <a:gridCol w="963327">
                  <a:extLst>
                    <a:ext uri="{9D8B030D-6E8A-4147-A177-3AD203B41FA5}">
                      <a16:colId xmlns:a16="http://schemas.microsoft.com/office/drawing/2014/main" val="1308340505"/>
                    </a:ext>
                  </a:extLst>
                </a:gridCol>
                <a:gridCol w="963327">
                  <a:extLst>
                    <a:ext uri="{9D8B030D-6E8A-4147-A177-3AD203B41FA5}">
                      <a16:colId xmlns:a16="http://schemas.microsoft.com/office/drawing/2014/main" val="1406278999"/>
                    </a:ext>
                  </a:extLst>
                </a:gridCol>
                <a:gridCol w="963327">
                  <a:extLst>
                    <a:ext uri="{9D8B030D-6E8A-4147-A177-3AD203B41FA5}">
                      <a16:colId xmlns:a16="http://schemas.microsoft.com/office/drawing/2014/main" val="3203068248"/>
                    </a:ext>
                  </a:extLst>
                </a:gridCol>
                <a:gridCol w="963327">
                  <a:extLst>
                    <a:ext uri="{9D8B030D-6E8A-4147-A177-3AD203B41FA5}">
                      <a16:colId xmlns:a16="http://schemas.microsoft.com/office/drawing/2014/main" val="2587996218"/>
                    </a:ext>
                  </a:extLst>
                </a:gridCol>
                <a:gridCol w="963327">
                  <a:extLst>
                    <a:ext uri="{9D8B030D-6E8A-4147-A177-3AD203B41FA5}">
                      <a16:colId xmlns:a16="http://schemas.microsoft.com/office/drawing/2014/main" val="3940571257"/>
                    </a:ext>
                  </a:extLst>
                </a:gridCol>
                <a:gridCol w="963327">
                  <a:extLst>
                    <a:ext uri="{9D8B030D-6E8A-4147-A177-3AD203B41FA5}">
                      <a16:colId xmlns:a16="http://schemas.microsoft.com/office/drawing/2014/main" val="2676220408"/>
                    </a:ext>
                  </a:extLst>
                </a:gridCol>
                <a:gridCol w="963327">
                  <a:extLst>
                    <a:ext uri="{9D8B030D-6E8A-4147-A177-3AD203B41FA5}">
                      <a16:colId xmlns:a16="http://schemas.microsoft.com/office/drawing/2014/main" val="2424683114"/>
                    </a:ext>
                  </a:extLst>
                </a:gridCol>
                <a:gridCol w="963327">
                  <a:extLst>
                    <a:ext uri="{9D8B030D-6E8A-4147-A177-3AD203B41FA5}">
                      <a16:colId xmlns:a16="http://schemas.microsoft.com/office/drawing/2014/main" val="3135319498"/>
                    </a:ext>
                  </a:extLst>
                </a:gridCol>
                <a:gridCol w="963327">
                  <a:extLst>
                    <a:ext uri="{9D8B030D-6E8A-4147-A177-3AD203B41FA5}">
                      <a16:colId xmlns:a16="http://schemas.microsoft.com/office/drawing/2014/main" val="2428801470"/>
                    </a:ext>
                  </a:extLst>
                </a:gridCol>
              </a:tblGrid>
              <a:tr h="1253505">
                <a:tc>
                  <a:txBody>
                    <a:bodyPr/>
                    <a:lstStyle/>
                    <a:p>
                      <a:pPr algn="ctr"/>
                      <a:r>
                        <a:rPr lang="en-US" sz="1400" b="1" dirty="0">
                          <a:solidFill>
                            <a:srgbClr val="C00000"/>
                          </a:solidFill>
                          <a:latin typeface="+mj-lt"/>
                        </a:rPr>
                        <a:t>VERIZON</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255196">
                <a:tc>
                  <a:txBody>
                    <a:bodyPr/>
                    <a:lstStyle/>
                    <a:p>
                      <a:pPr algn="ctr"/>
                      <a:r>
                        <a:rPr lang="en-US" sz="1400" b="1" dirty="0">
                          <a:solidFill>
                            <a:srgbClr val="0000CC"/>
                          </a:solidFill>
                          <a:latin typeface="+mj-lt"/>
                        </a:rPr>
                        <a:t>AT&amp;T</a:t>
                      </a: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240601">
                <a:tc>
                  <a:txBody>
                    <a:bodyPr/>
                    <a:lstStyle/>
                    <a:p>
                      <a:pPr algn="ctr"/>
                      <a:r>
                        <a:rPr lang="en-US" sz="1400" b="1" kern="1200" dirty="0">
                          <a:solidFill>
                            <a:srgbClr val="7030A0"/>
                          </a:solidFill>
                          <a:latin typeface="+mn-lt"/>
                          <a:ea typeface="+mn-ea"/>
                          <a:cs typeface="+mn-cs"/>
                        </a:rPr>
                        <a:t>T-MOBILE</a:t>
                      </a:r>
                      <a:endParaRPr lang="en-US" sz="1400" b="1" dirty="0">
                        <a:solidFill>
                          <a:srgbClr val="00660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90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227303">
                <a:tc>
                  <a:txBody>
                    <a:bodyPr/>
                    <a:lstStyle/>
                    <a:p>
                      <a:pPr algn="ctr"/>
                      <a:r>
                        <a:rPr lang="en-US" sz="1400" b="1" kern="1200" dirty="0">
                          <a:solidFill>
                            <a:srgbClr val="006600"/>
                          </a:solidFill>
                          <a:latin typeface="+mn-lt"/>
                          <a:ea typeface="+mn-ea"/>
                          <a:cs typeface="+mn-cs"/>
                        </a:rPr>
                        <a:t>SPRINT</a:t>
                      </a:r>
                      <a:endParaRPr lang="en-US" sz="1400" b="1" dirty="0">
                        <a:solidFill>
                          <a:srgbClr val="7030A0"/>
                        </a:solidFill>
                        <a:latin typeface="+mj-lt"/>
                      </a:endParaRPr>
                    </a:p>
                  </a:txBody>
                  <a:tcPr marL="121920" marR="121920" vert="vert270" anchor="ctr">
                    <a:lnL w="12700" cap="flat" cmpd="sng" algn="ctr">
                      <a:solidFill>
                        <a:schemeClr val="tx1">
                          <a:lumMod val="50000"/>
                          <a:lumOff val="50000"/>
                        </a:schemeClr>
                      </a:solidFill>
                      <a:prstDash val="solid"/>
                      <a:round/>
                      <a:headEnd type="none" w="med" len="med"/>
                      <a:tailEnd type="none" w="med" len="med"/>
                    </a:lnL>
                    <a:lnR w="19050" cap="flat" cmpd="sng" algn="ctr">
                      <a:solidFill>
                        <a:schemeClr val="tx1">
                          <a:lumMod val="50000"/>
                          <a:lumOff val="50000"/>
                        </a:schemeClr>
                      </a:solidFill>
                      <a:prstDash val="solid"/>
                      <a:round/>
                      <a:headEnd type="none" w="med" len="med"/>
                      <a:tailEnd type="none" w="med" len="med"/>
                    </a:lnR>
                    <a:lnT w="1905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a:endParaRPr lang="en-US" sz="2800" b="1" dirty="0">
                        <a:solidFill>
                          <a:schemeClr val="tx1">
                            <a:lumMod val="75000"/>
                            <a:lumOff val="25000"/>
                          </a:schemeClr>
                        </a:solidFill>
                        <a:latin typeface="+mj-lt"/>
                      </a:endParaRPr>
                    </a:p>
                  </a:txBody>
                  <a:tcPr marL="121920" marR="121920" anchor="ctr">
                    <a:lnL w="19050" cap="flat" cmpd="sng" algn="ctr">
                      <a:solidFill>
                        <a:schemeClr val="tx1">
                          <a:lumMod val="50000"/>
                          <a:lumOff val="50000"/>
                        </a:scheme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800" b="1" dirty="0">
                        <a:solidFill>
                          <a:schemeClr val="tx1">
                            <a:lumMod val="75000"/>
                            <a:lumOff val="25000"/>
                          </a:schemeClr>
                        </a:solidFill>
                        <a:latin typeface="+mj-lt"/>
                      </a:endParaRPr>
                    </a:p>
                  </a:txBody>
                  <a:tcPr marL="121920" marR="121920" anchor="ctr">
                    <a:lnL w="12700" cap="flat" cmpd="sng" algn="ctr">
                      <a:solidFill>
                        <a:srgbClr val="FFFFFF">
                          <a:lumMod val="65000"/>
                        </a:srgbClr>
                      </a:solidFill>
                      <a:prstDash val="solid"/>
                      <a:round/>
                      <a:headEnd type="none" w="med" len="med"/>
                      <a:tailEnd type="none" w="med" len="med"/>
                    </a:lnL>
                    <a:lnR w="12700" cap="flat" cmpd="sng" algn="ctr">
                      <a:solidFill>
                        <a:srgbClr val="FFFFFF">
                          <a:lumMod val="65000"/>
                        </a:srgb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
        <p:nvSpPr>
          <p:cNvPr id="49" name="Slide Number Placeholder 4"/>
          <p:cNvSpPr>
            <a:spLocks noGrp="1"/>
          </p:cNvSpPr>
          <p:nvPr>
            <p:ph type="sldNum" sz="quarter" idx="12"/>
          </p:nvPr>
        </p:nvSpPr>
        <p:spPr>
          <a:xfrm>
            <a:off x="11277600" y="6419088"/>
            <a:ext cx="304800" cy="2286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a:ln>
                  <a:noFill/>
                </a:ln>
                <a:solidFill>
                  <a:srgbClr val="000000"/>
                </a:solidFill>
                <a:effectLst/>
                <a:uLnTx/>
                <a:uFillTx/>
                <a:latin typeface="NeueHaasGroteskText Std"/>
                <a:ea typeface="+mn-ea"/>
                <a:cs typeface="+mn-cs"/>
              </a:rPr>
              <a:t>7</a:t>
            </a:r>
            <a:endParaRPr kumimoji="0" lang="en-US" sz="700" b="0" i="0" u="none" strike="noStrike" kern="0" cap="none" spc="0" normalizeH="0" baseline="0" noProof="0" dirty="0">
              <a:ln>
                <a:noFill/>
              </a:ln>
              <a:solidFill>
                <a:srgbClr val="000000"/>
              </a:solidFill>
              <a:effectLst/>
              <a:uLnTx/>
              <a:uFillTx/>
              <a:latin typeface="NeueHaasGroteskText Std"/>
              <a:ea typeface="+mn-ea"/>
              <a:cs typeface="+mn-cs"/>
            </a:endParaRPr>
          </a:p>
        </p:txBody>
      </p:sp>
      <p:graphicFrame>
        <p:nvGraphicFramePr>
          <p:cNvPr id="2" name="Table 1">
            <a:extLst>
              <a:ext uri="{FF2B5EF4-FFF2-40B4-BE49-F238E27FC236}">
                <a16:creationId xmlns:a16="http://schemas.microsoft.com/office/drawing/2014/main" id="{7DBC7AE6-3AF3-4281-AD88-78BDAA35EEC0}"/>
              </a:ext>
            </a:extLst>
          </p:cNvPr>
          <p:cNvGraphicFramePr>
            <a:graphicFrameLocks noGrp="1"/>
          </p:cNvGraphicFramePr>
          <p:nvPr>
            <p:extLst>
              <p:ext uri="{D42A27DB-BD31-4B8C-83A1-F6EECF244321}">
                <p14:modId xmlns:p14="http://schemas.microsoft.com/office/powerpoint/2010/main" val="3179817054"/>
              </p:ext>
            </p:extLst>
          </p:nvPr>
        </p:nvGraphicFramePr>
        <p:xfrm>
          <a:off x="387935" y="540332"/>
          <a:ext cx="742653" cy="761995"/>
        </p:xfrm>
        <a:graphic>
          <a:graphicData uri="http://schemas.openxmlformats.org/drawingml/2006/table">
            <a:tbl>
              <a:tblPr firstRow="1" bandRow="1">
                <a:effectLst/>
              </a:tblPr>
              <a:tblGrid>
                <a:gridCol w="742653">
                  <a:extLst>
                    <a:ext uri="{9D8B030D-6E8A-4147-A177-3AD203B41FA5}">
                      <a16:colId xmlns:a16="http://schemas.microsoft.com/office/drawing/2014/main" val="3894288978"/>
                    </a:ext>
                  </a:extLst>
                </a:gridCol>
              </a:tblGrid>
              <a:tr h="388712">
                <a:tc>
                  <a:txBody>
                    <a:bodyPr/>
                    <a:lstStyle/>
                    <a:p>
                      <a:pPr marL="0" algn="ctr" defTabSz="914400" rtl="0" eaLnBrk="1" latinLnBrk="0" hangingPunct="1"/>
                      <a:endParaRPr lang="en-US" sz="1400" b="1" i="1" u="none" kern="1200" dirty="0">
                        <a:solidFill>
                          <a:srgbClr val="000000"/>
                        </a:solidFill>
                        <a:latin typeface="+mj-lt"/>
                        <a:ea typeface=""/>
                        <a:cs typeface=""/>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9B295"/>
                    </a:solidFill>
                  </a:tcPr>
                </a:tc>
                <a:extLst>
                  <a:ext uri="{0D108BD9-81ED-4DB2-BD59-A6C34878D82A}">
                    <a16:rowId xmlns:a16="http://schemas.microsoft.com/office/drawing/2014/main" val="2581589568"/>
                  </a:ext>
                </a:extLst>
              </a:tr>
              <a:tr h="373283">
                <a:tc>
                  <a:txBody>
                    <a:bodyPr/>
                    <a:lstStyle/>
                    <a:p>
                      <a:pPr marL="0" algn="ctr" defTabSz="457200" rtl="0" eaLnBrk="1" latinLnBrk="0" hangingPunct="1"/>
                      <a:endParaRPr lang="en-US" sz="1100" b="1" kern="1200" dirty="0">
                        <a:solidFill>
                          <a:srgbClr val="000000"/>
                        </a:solidFill>
                        <a:latin typeface="+mj-lt"/>
                        <a:ea typeface="+mn-ea"/>
                        <a:cs typeface="+mn-cs"/>
                      </a:endParaRPr>
                    </a:p>
                  </a:txBody>
                  <a:tcPr marL="121920" marR="121920"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E4E5E3"/>
                    </a:solidFill>
                  </a:tcPr>
                </a:tc>
                <a:extLst>
                  <a:ext uri="{0D108BD9-81ED-4DB2-BD59-A6C34878D82A}">
                    <a16:rowId xmlns:a16="http://schemas.microsoft.com/office/drawing/2014/main" val="4010704254"/>
                  </a:ext>
                </a:extLst>
              </a:tr>
            </a:tbl>
          </a:graphicData>
        </a:graphic>
      </p:graphicFrame>
      <p:sp>
        <p:nvSpPr>
          <p:cNvPr id="3" name="TextBox 2"/>
          <p:cNvSpPr txBox="1"/>
          <p:nvPr/>
        </p:nvSpPr>
        <p:spPr>
          <a:xfrm>
            <a:off x="411480" y="91440"/>
            <a:ext cx="5486400" cy="1097280"/>
          </a:xfrm>
          <a:prstGeom prst="rect">
            <a:avLst/>
          </a:prstGeom>
          <a:noFill/>
        </p:spPr>
        <p:txBody>
          <a:bodyPr wrap="none">
            <a:spAutoFit/>
          </a:bodyPr>
          <a:lstStyle/>
          <a:p>
            <a:r>
              <a:rPr b="1" sz="2600">
                <a:solidFill>
                  <a:srgbClr val="CD040B"/>
                </a:solidFill>
                <a:latin typeface="NeueHaasGroteskDisp Std (Body)"/>
              </a:rPr>
              <a:t>BOGOF Promotions</a:t>
            </a:r>
          </a:p>
        </p:txBody>
      </p:sp>
      <p:sp>
        <p:nvSpPr>
          <p:cNvPr id="4" name="TextBox 3"/>
          <p:cNvSpPr txBox="1"/>
          <p:nvPr/>
        </p:nvSpPr>
        <p:spPr>
          <a:xfrm>
            <a:off x="10789920" y="91440"/>
            <a:ext cx="914400" cy="274320"/>
          </a:xfrm>
          <a:prstGeom prst="rect">
            <a:avLst/>
          </a:prstGeom>
          <a:noFill/>
        </p:spPr>
        <p:txBody>
          <a:bodyPr wrap="none">
            <a:spAutoFit/>
          </a:bodyPr>
          <a:lstStyle/>
          <a:p>
            <a:r>
              <a:rPr i="1" sz="1000">
                <a:latin typeface="NeueHaasGroteskText Std (Body)"/>
              </a:rPr>
              <a:t>as of 04/12/2018</a:t>
            </a:r>
          </a:p>
        </p:txBody>
      </p:sp>
      <p:graphicFrame>
        <p:nvGraphicFramePr>
          <p:cNvPr id="5" name="Table 4"/>
          <p:cNvGraphicFramePr>
            <a:graphicFrameLocks noGrp="1"/>
          </p:cNvGraphicFramePr>
          <p:nvPr/>
        </p:nvGraphicFramePr>
        <p:xfrm>
          <a:off x="1143000" y="923544"/>
          <a:ext cx="10584180" cy="388620"/>
        </p:xfrm>
        <a:graphic>
          <a:graphicData uri="http://schemas.openxmlformats.org/drawingml/2006/table">
            <a:tbl>
              <a:tblPr firstRow="1" bandRow="1">
                <a:tableStyleId>{5C22544A-7EE6-4342-B048-85BDC9FD1C3A}</a:tableStyleId>
              </a:tblPr>
              <a:tblGrid>
                <a:gridCol w="962198"/>
                <a:gridCol w="962198"/>
                <a:gridCol w="962198"/>
                <a:gridCol w="962198"/>
                <a:gridCol w="962198"/>
                <a:gridCol w="962198"/>
                <a:gridCol w="962198"/>
                <a:gridCol w="962198"/>
                <a:gridCol w="962198"/>
                <a:gridCol w="962198"/>
                <a:gridCol w="962200"/>
              </a:tblGrid>
              <a:tr h="388620">
                <a:tc>
                  <a:txBody>
                    <a:bodyPr anchor="ctr"/>
                    <a:lstStyle/>
                    <a:p>
                      <a:pPr algn="ctr"/>
                      <a:r>
                        <a:rPr sz="1100">
                          <a:solidFill>
                            <a:srgbClr val="000000"/>
                          </a:solidFill>
                          <a:latin typeface="NeueHaasGroteskText Std (Body)"/>
                        </a:rPr>
                        <a:t>2/05</a:t>
                      </a:r>
                    </a:p>
                  </a:txBody>
                  <a:tcPr>
                    <a:solidFill>
                      <a:schemeClr val="accent2"/>
                    </a:solidFill>
                  </a:tcPr>
                </a:tc>
                <a:tc>
                  <a:txBody>
                    <a:bodyPr anchor="ctr"/>
                    <a:lstStyle/>
                    <a:p>
                      <a:pPr algn="ctr"/>
                      <a:r>
                        <a:rPr sz="1100">
                          <a:solidFill>
                            <a:srgbClr val="000000"/>
                          </a:solidFill>
                          <a:latin typeface="NeueHaasGroteskText Std (Body)"/>
                        </a:rPr>
                        <a:t>2/12</a:t>
                      </a:r>
                    </a:p>
                  </a:txBody>
                  <a:tcPr>
                    <a:solidFill>
                      <a:schemeClr val="accent2"/>
                    </a:solidFill>
                  </a:tcPr>
                </a:tc>
                <a:tc>
                  <a:txBody>
                    <a:bodyPr anchor="ctr"/>
                    <a:lstStyle/>
                    <a:p>
                      <a:pPr algn="ctr"/>
                      <a:r>
                        <a:rPr sz="1100">
                          <a:solidFill>
                            <a:srgbClr val="000000"/>
                          </a:solidFill>
                          <a:latin typeface="NeueHaasGroteskText Std (Body)"/>
                        </a:rPr>
                        <a:t>2/19</a:t>
                      </a:r>
                    </a:p>
                  </a:txBody>
                  <a:tcPr>
                    <a:solidFill>
                      <a:schemeClr val="accent2"/>
                    </a:solidFill>
                  </a:tcPr>
                </a:tc>
                <a:tc>
                  <a:txBody>
                    <a:bodyPr anchor="ctr"/>
                    <a:lstStyle/>
                    <a:p>
                      <a:pPr algn="ctr"/>
                      <a:r>
                        <a:rPr sz="1100">
                          <a:solidFill>
                            <a:srgbClr val="000000"/>
                          </a:solidFill>
                          <a:latin typeface="NeueHaasGroteskText Std (Body)"/>
                        </a:rPr>
                        <a:t>2/26</a:t>
                      </a:r>
                    </a:p>
                  </a:txBody>
                  <a:tcPr>
                    <a:solidFill>
                      <a:schemeClr val="accent2"/>
                    </a:solidFill>
                  </a:tcPr>
                </a:tc>
                <a:tc>
                  <a:txBody>
                    <a:bodyPr anchor="ctr"/>
                    <a:lstStyle/>
                    <a:p>
                      <a:pPr algn="ctr"/>
                      <a:r>
                        <a:rPr sz="1100">
                          <a:solidFill>
                            <a:srgbClr val="000000"/>
                          </a:solidFill>
                          <a:latin typeface="NeueHaasGroteskText Std (Body)"/>
                        </a:rPr>
                        <a:t>3/05</a:t>
                      </a:r>
                    </a:p>
                  </a:txBody>
                  <a:tcPr>
                    <a:solidFill>
                      <a:schemeClr val="accent2"/>
                    </a:solidFill>
                  </a:tcPr>
                </a:tc>
                <a:tc>
                  <a:txBody>
                    <a:bodyPr anchor="ctr"/>
                    <a:lstStyle/>
                    <a:p>
                      <a:pPr algn="ctr"/>
                      <a:r>
                        <a:rPr sz="1100">
                          <a:solidFill>
                            <a:srgbClr val="000000"/>
                          </a:solidFill>
                          <a:latin typeface="NeueHaasGroteskText Std (Body)"/>
                        </a:rPr>
                        <a:t>3/12</a:t>
                      </a:r>
                    </a:p>
                  </a:txBody>
                  <a:tcPr>
                    <a:solidFill>
                      <a:schemeClr val="accent2"/>
                    </a:solidFill>
                  </a:tcPr>
                </a:tc>
                <a:tc>
                  <a:txBody>
                    <a:bodyPr anchor="ctr"/>
                    <a:lstStyle/>
                    <a:p>
                      <a:pPr algn="ctr"/>
                      <a:r>
                        <a:rPr sz="1100">
                          <a:solidFill>
                            <a:srgbClr val="000000"/>
                          </a:solidFill>
                          <a:latin typeface="NeueHaasGroteskText Std (Body)"/>
                        </a:rPr>
                        <a:t>3/19</a:t>
                      </a:r>
                    </a:p>
                  </a:txBody>
                  <a:tcPr>
                    <a:solidFill>
                      <a:schemeClr val="accent2"/>
                    </a:solidFill>
                  </a:tcPr>
                </a:tc>
                <a:tc>
                  <a:txBody>
                    <a:bodyPr anchor="ctr"/>
                    <a:lstStyle/>
                    <a:p>
                      <a:pPr algn="ctr"/>
                      <a:r>
                        <a:rPr sz="1100">
                          <a:solidFill>
                            <a:srgbClr val="000000"/>
                          </a:solidFill>
                          <a:latin typeface="NeueHaasGroteskText Std (Body)"/>
                        </a:rPr>
                        <a:t>3/26</a:t>
                      </a:r>
                    </a:p>
                  </a:txBody>
                  <a:tcPr>
                    <a:solidFill>
                      <a:schemeClr val="accent2"/>
                    </a:solidFill>
                  </a:tcPr>
                </a:tc>
                <a:tc>
                  <a:txBody>
                    <a:bodyPr anchor="ctr"/>
                    <a:lstStyle/>
                    <a:p>
                      <a:pPr algn="ctr"/>
                      <a:r>
                        <a:rPr sz="1100">
                          <a:solidFill>
                            <a:srgbClr val="000000"/>
                          </a:solidFill>
                          <a:latin typeface="NeueHaasGroteskText Std (Body)"/>
                        </a:rPr>
                        <a:t>4/02</a:t>
                      </a:r>
                    </a:p>
                  </a:txBody>
                  <a:tcPr>
                    <a:solidFill>
                      <a:schemeClr val="accent2"/>
                    </a:solidFill>
                  </a:tcPr>
                </a:tc>
                <a:tc>
                  <a:txBody>
                    <a:bodyPr anchor="ctr"/>
                    <a:lstStyle/>
                    <a:p>
                      <a:pPr algn="ctr"/>
                      <a:r>
                        <a:rPr sz="1100">
                          <a:solidFill>
                            <a:srgbClr val="000000"/>
                          </a:solidFill>
                          <a:latin typeface="NeueHaasGroteskText Std (Body)"/>
                        </a:rPr>
                        <a:t>4/09</a:t>
                      </a:r>
                    </a:p>
                  </a:txBody>
                  <a:tcPr>
                    <a:solidFill>
                      <a:schemeClr val="accent2"/>
                    </a:solidFill>
                  </a:tcPr>
                </a:tc>
                <a:tc>
                  <a:txBody>
                    <a:bodyPr anchor="ctr"/>
                    <a:lstStyle/>
                    <a:p>
                      <a:pPr algn="ctr"/>
                      <a:r>
                        <a:rPr sz="1100">
                          <a:solidFill>
                            <a:srgbClr val="000000"/>
                          </a:solidFill>
                          <a:latin typeface="NeueHaasGroteskText Std (Body)"/>
                        </a:rPr>
                        <a:t>4/16</a:t>
                      </a:r>
                    </a:p>
                  </a:txBody>
                  <a:tcPr>
                    <a:solidFill>
                      <a:schemeClr val="accent2"/>
                    </a:solidFill>
                  </a:tcPr>
                </a:tc>
              </a:tr>
            </a:tbl>
          </a:graphicData>
        </a:graphic>
      </p:graphicFrame>
      <p:graphicFrame>
        <p:nvGraphicFramePr>
          <p:cNvPr id="6" name="Table 5"/>
          <p:cNvGraphicFramePr>
            <a:graphicFrameLocks noGrp="1"/>
          </p:cNvGraphicFramePr>
          <p:nvPr/>
        </p:nvGraphicFramePr>
        <p:xfrm>
          <a:off x="1143000" y="534924"/>
          <a:ext cx="10561320" cy="388620"/>
        </p:xfrm>
        <a:graphic>
          <a:graphicData uri="http://schemas.openxmlformats.org/drawingml/2006/table">
            <a:tbl>
              <a:tblPr firstRow="1" bandRow="1">
                <a:tableStyleId>{5C22544A-7EE6-4342-B048-85BDC9FD1C3A}</a:tableStyleId>
              </a:tblPr>
              <a:tblGrid>
                <a:gridCol w="3840480"/>
                <a:gridCol w="3840480"/>
                <a:gridCol w="2880360"/>
              </a:tblGrid>
              <a:tr h="388620">
                <a:tc>
                  <a:txBody>
                    <a:bodyPr anchor="ctr"/>
                    <a:lstStyle/>
                    <a:p>
                      <a:pPr algn="ctr"/>
                      <a:r>
                        <a:rPr i="1" b="1" sz="1100">
                          <a:solidFill>
                            <a:srgbClr val="000000"/>
                          </a:solidFill>
                          <a:latin typeface="NeueHaasGroteskText Std (Body)"/>
                        </a:rPr>
                        <a:t>Feb</a:t>
                      </a:r>
                    </a:p>
                  </a:txBody>
                  <a:tcPr>
                    <a:solidFill>
                      <a:srgbClr val="F9B295"/>
                    </a:solidFill>
                  </a:tcPr>
                </a:tc>
                <a:tc>
                  <a:txBody>
                    <a:bodyPr anchor="ctr"/>
                    <a:lstStyle/>
                    <a:p>
                      <a:pPr algn="ctr"/>
                      <a:r>
                        <a:rPr i="1" b="1" sz="1100">
                          <a:solidFill>
                            <a:srgbClr val="000000"/>
                          </a:solidFill>
                          <a:latin typeface="NeueHaasGroteskText Std (Body)"/>
                        </a:rPr>
                        <a:t>Mar</a:t>
                      </a:r>
                    </a:p>
                  </a:txBody>
                  <a:tcPr>
                    <a:solidFill>
                      <a:srgbClr val="F9B295"/>
                    </a:solidFill>
                  </a:tcPr>
                </a:tc>
                <a:tc>
                  <a:txBody>
                    <a:bodyPr anchor="ctr"/>
                    <a:lstStyle/>
                    <a:p>
                      <a:pPr algn="ctr"/>
                      <a:r>
                        <a:rPr i="1" b="1" sz="1100">
                          <a:solidFill>
                            <a:srgbClr val="000000"/>
                          </a:solidFill>
                          <a:latin typeface="NeueHaasGroteskText Std (Body)"/>
                        </a:rPr>
                        <a:t>Apr</a:t>
                      </a:r>
                    </a:p>
                  </a:txBody>
                  <a:tcPr>
                    <a:solidFill>
                      <a:srgbClr val="F9B295"/>
                    </a:solidFill>
                  </a:tcPr>
                </a:tc>
              </a:tr>
            </a:tbl>
          </a:graphicData>
        </a:graphic>
      </p:graphicFrame>
      <p:sp>
        <p:nvSpPr>
          <p:cNvPr id="7" name="Rounded Rectangle 6"/>
          <p:cNvSpPr/>
          <p:nvPr/>
        </p:nvSpPr>
        <p:spPr>
          <a:xfrm>
            <a:off x="1143000" y="1312164"/>
            <a:ext cx="1392655"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Android phones (1/24-2/15)</a:t>
            </a:r>
          </a:p>
        </p:txBody>
      </p:sp>
      <p:sp>
        <p:nvSpPr>
          <p:cNvPr id="8" name="Rounded Rectangle 7"/>
          <p:cNvSpPr/>
          <p:nvPr/>
        </p:nvSpPr>
        <p:spPr>
          <a:xfrm>
            <a:off x="1143000" y="1723644"/>
            <a:ext cx="3481638"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BOGOF iPhone phones (1/29-3/02)</a:t>
            </a:r>
          </a:p>
        </p:txBody>
      </p:sp>
      <p:sp>
        <p:nvSpPr>
          <p:cNvPr id="9" name="Rounded Rectangle 8"/>
          <p:cNvSpPr/>
          <p:nvPr/>
        </p:nvSpPr>
        <p:spPr>
          <a:xfrm>
            <a:off x="4903169" y="2135124"/>
            <a:ext cx="4456496"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C00000"/>
                </a:solidFill>
                <a:latin typeface="NeueHaasGroteskText Std (Body)"/>
              </a:rPr>
              <a:t>BOGO S9 (3/04-4/05)</a:t>
            </a:r>
          </a:p>
        </p:txBody>
      </p:sp>
      <p:sp>
        <p:nvSpPr>
          <p:cNvPr id="10" name="Rounded Rectangle 9"/>
          <p:cNvSpPr/>
          <p:nvPr/>
        </p:nvSpPr>
        <p:spPr>
          <a:xfrm>
            <a:off x="1143000" y="2563977"/>
            <a:ext cx="5292090"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SS Galaxy S8, S8+, S8 Active (12/18-3/15)</a:t>
            </a:r>
          </a:p>
        </p:txBody>
      </p:sp>
      <p:sp>
        <p:nvSpPr>
          <p:cNvPr id="11" name="Rounded Rectangle 10"/>
          <p:cNvSpPr/>
          <p:nvPr/>
        </p:nvSpPr>
        <p:spPr>
          <a:xfrm>
            <a:off x="2117858" y="2872587"/>
            <a:ext cx="6963276"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iPhone 8 (2/12-4/03)</a:t>
            </a:r>
          </a:p>
        </p:txBody>
      </p:sp>
      <p:sp>
        <p:nvSpPr>
          <p:cNvPr id="12" name="Rounded Rectangle 11"/>
          <p:cNvSpPr/>
          <p:nvPr/>
        </p:nvSpPr>
        <p:spPr>
          <a:xfrm>
            <a:off x="1143000" y="3181197"/>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LG V30, LG G6 (1/02-4/03)</a:t>
            </a:r>
          </a:p>
        </p:txBody>
      </p:sp>
      <p:sp>
        <p:nvSpPr>
          <p:cNvPr id="13" name="Rounded Rectangle 12"/>
          <p:cNvSpPr/>
          <p:nvPr/>
        </p:nvSpPr>
        <p:spPr>
          <a:xfrm>
            <a:off x="3649779" y="3489807"/>
            <a:ext cx="5431355"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70C0"/>
                </a:solidFill>
                <a:latin typeface="NeueHaasGroteskText Std (Body)"/>
              </a:rPr>
              <a:t>BOGOF ZTE Axon M (2/23-4/03)</a:t>
            </a:r>
          </a:p>
        </p:txBody>
      </p:sp>
      <p:sp>
        <p:nvSpPr>
          <p:cNvPr id="14" name="Rounded Rectangle 13"/>
          <p:cNvSpPr/>
          <p:nvPr/>
        </p:nvSpPr>
        <p:spPr>
          <a:xfrm>
            <a:off x="1143000" y="3815791"/>
            <a:ext cx="3342372"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SS Galaxy S8, S8+, S8 Active, Note8 (1/12-3/01)</a:t>
            </a:r>
          </a:p>
        </p:txBody>
      </p:sp>
      <p:sp>
        <p:nvSpPr>
          <p:cNvPr id="15" name="Rounded Rectangle 14"/>
          <p:cNvSpPr/>
          <p:nvPr/>
        </p:nvSpPr>
        <p:spPr>
          <a:xfrm>
            <a:off x="4485372" y="4124401"/>
            <a:ext cx="72418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LG G6, V30 and V30+ (3/01-...)</a:t>
            </a:r>
          </a:p>
        </p:txBody>
      </p:sp>
      <p:sp>
        <p:nvSpPr>
          <p:cNvPr id="16" name="Rounded Rectangle 15"/>
          <p:cNvSpPr/>
          <p:nvPr/>
        </p:nvSpPr>
        <p:spPr>
          <a:xfrm>
            <a:off x="3789045" y="4433011"/>
            <a:ext cx="7938134"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iPhone X (2/24-...)</a:t>
            </a:r>
          </a:p>
        </p:txBody>
      </p:sp>
      <p:sp>
        <p:nvSpPr>
          <p:cNvPr id="17" name="Rounded Rectangle 16"/>
          <p:cNvSpPr/>
          <p:nvPr/>
        </p:nvSpPr>
        <p:spPr>
          <a:xfrm>
            <a:off x="8524072" y="4741621"/>
            <a:ext cx="3203107" cy="306918"/>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7030A0"/>
                </a:solidFill>
                <a:latin typeface="NeueHaasGroteskText Std (Body)"/>
              </a:rPr>
              <a:t>BOGOF Galaxy S9, S9+ (3/30-...)</a:t>
            </a:r>
          </a:p>
        </p:txBody>
      </p:sp>
      <p:sp>
        <p:nvSpPr>
          <p:cNvPr id="19" name="Rounded Rectangle 18"/>
          <p:cNvSpPr/>
          <p:nvPr/>
        </p:nvSpPr>
        <p:spPr>
          <a:xfrm>
            <a:off x="1143000" y="5067604"/>
            <a:ext cx="8912993"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7 (5/12-4/10)</a:t>
            </a:r>
          </a:p>
        </p:txBody>
      </p:sp>
      <p:sp>
        <p:nvSpPr>
          <p:cNvPr id="20" name="Rounded Rectangle 19"/>
          <p:cNvSpPr/>
          <p:nvPr/>
        </p:nvSpPr>
        <p:spPr>
          <a:xfrm>
            <a:off x="1143000" y="5479084"/>
            <a:ext cx="10584180"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iPhone 8 or iPhone X (1/19-...)</a:t>
            </a:r>
          </a:p>
        </p:txBody>
      </p:sp>
      <p:sp>
        <p:nvSpPr>
          <p:cNvPr id="21" name="Rounded Rectangle 20"/>
          <p:cNvSpPr/>
          <p:nvPr/>
        </p:nvSpPr>
        <p:spPr>
          <a:xfrm>
            <a:off x="6574355" y="5890564"/>
            <a:ext cx="5152824" cy="409224"/>
          </a:xfrm>
          <a:prstGeom prst="roundRect">
            <a:avLst/>
          </a:prstGeom>
          <a:solidFill>
            <a:srgbClr val="DDDDDD"/>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1000" b="1">
                <a:solidFill>
                  <a:srgbClr val="006600"/>
                </a:solidFill>
                <a:latin typeface="NeueHaasGroteskText Std (Body)"/>
              </a:rPr>
              <a:t>LOGO Galaxy S9 (3/16-...)</a:t>
            </a:r>
          </a:p>
        </p:txBody>
      </p:sp>
      <p:sp>
        <p:nvSpPr>
          <p:cNvPr id="22" name="Rectangle 21"/>
          <p:cNvSpPr/>
          <p:nvPr/>
        </p:nvSpPr>
        <p:spPr>
          <a:xfrm>
            <a:off x="10329892" y="534924"/>
            <a:ext cx="13716" cy="57424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Down Arrow Callout 22"/>
          <p:cNvSpPr/>
          <p:nvPr/>
        </p:nvSpPr>
        <p:spPr>
          <a:xfrm>
            <a:off x="9991564" y="169164"/>
            <a:ext cx="685800" cy="640080"/>
          </a:xfrm>
          <a:prstGeom prst="down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i="0" b="0" sz="1400">
                <a:solidFill>
                  <a:srgbClr val="000000"/>
                </a:solidFill>
                <a:latin typeface="NeueHaasGroteskText Std (Body)"/>
              </a:rPr>
              <a:t>TODAY
04/12</a:t>
            </a:r>
          </a:p>
        </p:txBody>
      </p:sp>
    </p:spTree>
    <p:extLst>
      <p:ext uri="{BB962C8B-B14F-4D97-AF65-F5344CB8AC3E}">
        <p14:creationId xmlns:p14="http://schemas.microsoft.com/office/powerpoint/2010/main" val="347719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BOGOF</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txBody>
                  <a:tcPr>
                    <a:solidFill>
                      <a:schemeClr val="accent2"/>
                    </a:solidFill>
                  </a:tcPr>
                </a:tc>
                <a:tc>
                  <a:txBody>
                    <a:bodyPr/>
                    <a:lstStyle/>
                    <a:p/>
                  </a:txBody>
                  <a:tcPr>
                    <a:solidFill>
                      <a:schemeClr val="accent2"/>
                    </a:solidFill>
                  </a:tcPr>
                </a:tc>
                <a:tc>
                  <a:txBody>
                    <a:bodyPr/>
                    <a:lstStyle/>
                    <a:p>
                      <a:r>
                        <a:rPr sz="900" b="0">
                          <a:solidFill>
                            <a:srgbClr val="000000"/>
                          </a:solidFill>
                          <a:latin typeface="NeueHaasGroteskText Std (Body)"/>
                        </a:rPr>
                        <a:t>BOGOF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V30+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$800 </a:t>
                      </a:r>
                      <a:r>
                        <a:rPr sz="900" b="0">
                          <a:solidFill>
                            <a:srgbClr val="000000"/>
                          </a:solidFill>
                          <a:latin typeface="NeueHaasGroteskText Std (Body)"/>
                        </a:rPr>
                        <a:t>(SIM </a:t>
                      </a:r>
                      <a:r>
                        <a:rPr sz="900" b="0">
                          <a:solidFill>
                            <a:srgbClr val="000000"/>
                          </a:solidFill>
                          <a:latin typeface="NeueHaasGroteskText Std (Body)"/>
                        </a:rPr>
                        <a:t>starter </a:t>
                      </a:r>
                      <a:r>
                        <a:rPr sz="900" b="0">
                          <a:solidFill>
                            <a:srgbClr val="000000"/>
                          </a:solidFill>
                          <a:latin typeface="NeueHaasGroteskText Std (Body)"/>
                        </a:rPr>
                        <a:t>kit, </a:t>
                      </a:r>
                      <a:r>
                        <a:rPr sz="900" b="0">
                          <a:solidFill>
                            <a:srgbClr val="000000"/>
                          </a:solidFill>
                          <a:latin typeface="NeueHaasGroteskText Std (Body)"/>
                        </a:rPr>
                        <a:t>financing </a:t>
                      </a:r>
                      <a:r>
                        <a:rPr sz="900" b="0">
                          <a:solidFill>
                            <a:srgbClr val="000000"/>
                          </a:solidFill>
                          <a:latin typeface="NeueHaasGroteskText Std (Body)"/>
                        </a:rPr>
                        <a:t>agreements </a:t>
                      </a:r>
                      <a:r>
                        <a:rPr sz="900" b="0">
                          <a:solidFill>
                            <a:srgbClr val="000000"/>
                          </a:solidFill>
                          <a:latin typeface="NeueHaasGroteskText Std (Body)"/>
                        </a:rPr>
                        <a:t>for </a:t>
                      </a:r>
                      <a:r>
                        <a:rPr sz="900" b="0">
                          <a:solidFill>
                            <a:srgbClr val="000000"/>
                          </a:solidFill>
                          <a:latin typeface="NeueHaasGroteskText Std (Body)"/>
                        </a:rPr>
                        <a:t>both </a:t>
                      </a:r>
                      <a:r>
                        <a:rPr sz="900" b="0">
                          <a:solidFill>
                            <a:srgbClr val="000000"/>
                          </a:solidFill>
                          <a:latin typeface="NeueHaasGroteskText Std (Body)"/>
                        </a:rPr>
                        <a:t>devices, </a:t>
                      </a:r>
                      <a:r>
                        <a:rPr sz="900" b="0">
                          <a:solidFill>
                            <a:srgbClr val="000000"/>
                          </a:solidFill>
                          <a:latin typeface="NeueHaasGroteskText Std (Body)"/>
                        </a:rPr>
                        <a:t>qualifying </a:t>
                      </a:r>
                      <a:r>
                        <a:rPr sz="900" b="0">
                          <a:solidFill>
                            <a:srgbClr val="000000"/>
                          </a:solidFill>
                          <a:latin typeface="NeueHaasGroteskText Std (Body)"/>
                        </a:rPr>
                        <a:t>credit, </a:t>
                      </a:r>
                      <a:r>
                        <a:rPr sz="900" b="0">
                          <a:solidFill>
                            <a:srgbClr val="000000"/>
                          </a:solidFill>
                          <a:latin typeface="NeueHaasGroteskText Std (Body)"/>
                        </a:rPr>
                        <a:t>and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qualifying </a:t>
                      </a:r>
                      <a:r>
                        <a:rPr sz="900" b="0">
                          <a:solidFill>
                            <a:srgbClr val="000000"/>
                          </a:solidFill>
                          <a:latin typeface="NeueHaasGroteskText Std (Body)"/>
                        </a:rPr>
                        <a:t>service </a:t>
                      </a:r>
                      <a:r>
                        <a:rPr sz="900" b="0">
                          <a:solidFill>
                            <a:srgbClr val="000000"/>
                          </a:solidFill>
                          <a:latin typeface="NeueHaasGroteskText Std (Body)"/>
                        </a:rPr>
                        <a:t>required) (03/01/18)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7 </a:t>
                      </a:r>
                      <a:r>
                        <a:rPr sz="900" b="0">
                          <a:solidFill>
                            <a:srgbClr val="00B0F0"/>
                          </a:solidFill>
                          <a:latin typeface="NeueHaasGroteskText Std (Body)"/>
                        </a:rPr>
                        <a:t>Plus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an </a:t>
                      </a:r>
                      <a:r>
                        <a:rPr sz="900" b="0">
                          <a:solidFill>
                            <a:srgbClr val="00B0F0"/>
                          </a:solidFill>
                          <a:latin typeface="NeueHaasGroteskText Std (Body)"/>
                        </a:rPr>
                        <a:t>iPhone </a:t>
                      </a:r>
                      <a:r>
                        <a:rPr sz="900" b="0">
                          <a:solidFill>
                            <a:srgbClr val="00B0F0"/>
                          </a:solidFill>
                          <a:latin typeface="NeueHaasGroteskText Std (Body)"/>
                        </a:rPr>
                        <a:t>8 </a:t>
                      </a:r>
                      <a:r>
                        <a:rPr sz="900" b="1">
                          <a:solidFill>
                            <a:srgbClr val="00B0F0"/>
                          </a:solidFill>
                          <a:latin typeface="NeueHaasGroteskText Std (Body)"/>
                        </a:rPr>
                        <a:t>free </a:t>
                      </a:r>
                      <a:r>
                        <a:rPr sz="900" b="0">
                          <a:solidFill>
                            <a:srgbClr val="00B0F0"/>
                          </a:solidFill>
                          <a:latin typeface="NeueHaasGroteskText Std (Body)"/>
                        </a:rPr>
                        <a:t>or </a:t>
                      </a:r>
                      <a:r>
                        <a:rPr sz="900" b="0">
                          <a:solidFill>
                            <a:srgbClr val="00B0F0"/>
                          </a:solidFill>
                          <a:latin typeface="NeueHaasGroteskText Std (Body)"/>
                        </a:rPr>
                        <a:t>phone </a:t>
                      </a:r>
                      <a:r>
                        <a:rPr sz="900" b="0">
                          <a:solidFill>
                            <a:srgbClr val="00B0F0"/>
                          </a:solidFill>
                          <a:latin typeface="NeueHaasGroteskText Std (Body)"/>
                        </a:rPr>
                        <a:t>of </a:t>
                      </a:r>
                      <a:r>
                        <a:rPr sz="900" b="0">
                          <a:solidFill>
                            <a:srgbClr val="00B0F0"/>
                          </a:solidFill>
                          <a:latin typeface="NeueHaasGroteskText Std (Body)"/>
                        </a:rPr>
                        <a:t>equal </a:t>
                      </a:r>
                      <a:r>
                        <a:rPr sz="900" b="0">
                          <a:solidFill>
                            <a:srgbClr val="00B0F0"/>
                          </a:solidFill>
                          <a:latin typeface="NeueHaasGroteskText Std (Body)"/>
                        </a:rPr>
                        <a:t>or </a:t>
                      </a:r>
                      <a:r>
                        <a:rPr sz="900" b="0">
                          <a:solidFill>
                            <a:srgbClr val="00B0F0"/>
                          </a:solidFill>
                          <a:latin typeface="NeueHaasGroteskText Std (Body)"/>
                        </a:rPr>
                        <a:t>lesser </a:t>
                      </a:r>
                      <a:r>
                        <a:rPr sz="900" b="0">
                          <a:solidFill>
                            <a:srgbClr val="00B0F0"/>
                          </a:solidFill>
                          <a:latin typeface="NeueHaasGroteskText Std (Body)"/>
                        </a:rPr>
                        <a:t>value </a:t>
                      </a:r>
                      <a:r>
                        <a:rPr sz="900" b="0">
                          <a:solidFill>
                            <a:srgbClr val="00B0F0"/>
                          </a:solidFill>
                          <a:latin typeface="NeueHaasGroteskText Std (Body)"/>
                        </a:rPr>
                        <a:t>after </a:t>
                      </a:r>
                      <a:r>
                        <a:rPr sz="900" b="1">
                          <a:solidFill>
                            <a:srgbClr val="00B0F0"/>
                          </a:solidFill>
                          <a:latin typeface="NeueHaasGroteskText Std (Body)"/>
                        </a:rPr>
                        <a:t>$700 </a:t>
                      </a:r>
                      <a:r>
                        <a:rPr sz="900" b="0">
                          <a:solidFill>
                            <a:srgbClr val="00B0F0"/>
                          </a:solidFill>
                          <a:latin typeface="NeueHaasGroteskText Std (Body)"/>
                        </a:rPr>
                        <a:t>rebate </a:t>
                      </a:r>
                      <a:r>
                        <a:rPr sz="900" b="0">
                          <a:solidFill>
                            <a:srgbClr val="00B0F0"/>
                          </a:solidFill>
                          <a:latin typeface="NeueHaasGroteskText Std (Body)"/>
                        </a:rPr>
                        <a:t>and </a:t>
                      </a:r>
                      <a:r>
                        <a:rPr sz="900" b="0">
                          <a:solidFill>
                            <a:srgbClr val="00B0F0"/>
                          </a:solidFill>
                          <a:latin typeface="NeueHaasGroteskText Std (Body)"/>
                        </a:rPr>
                        <a:t>qualifying </a:t>
                      </a:r>
                      <a:r>
                        <a:rPr sz="900" b="0">
                          <a:solidFill>
                            <a:srgbClr val="00B0F0"/>
                          </a:solidFill>
                          <a:latin typeface="NeueHaasGroteskText Std (Body)"/>
                        </a:rPr>
                        <a:t>trade-in </a:t>
                      </a:r>
                      <a:r>
                        <a:rPr sz="900" b="0">
                          <a:solidFill>
                            <a:srgbClr val="00B0F0"/>
                          </a:solidFill>
                          <a:latin typeface="NeueHaasGroteskText Std (Body)"/>
                        </a:rPr>
                        <a:t>(SIM </a:t>
                      </a:r>
                      <a:r>
                        <a:rPr sz="900" b="0">
                          <a:solidFill>
                            <a:srgbClr val="00B0F0"/>
                          </a:solidFill>
                          <a:latin typeface="NeueHaasGroteskText Std (Body)"/>
                        </a:rPr>
                        <a:t>starter </a:t>
                      </a:r>
                      <a:r>
                        <a:rPr sz="900" b="0">
                          <a:solidFill>
                            <a:srgbClr val="00B0F0"/>
                          </a:solidFill>
                          <a:latin typeface="NeueHaasGroteskText Std (Body)"/>
                        </a:rPr>
                        <a:t>kit, </a:t>
                      </a:r>
                      <a:r>
                        <a:rPr sz="900" b="0">
                          <a:solidFill>
                            <a:srgbClr val="00B0F0"/>
                          </a:solidFill>
                          <a:latin typeface="NeueHaasGroteskText Std (Body)"/>
                        </a:rPr>
                        <a:t>qualifying </a:t>
                      </a:r>
                      <a:r>
                        <a:rPr sz="900" b="0">
                          <a:solidFill>
                            <a:srgbClr val="00B0F0"/>
                          </a:solidFill>
                          <a:latin typeface="NeueHaasGroteskText Std (Body)"/>
                        </a:rPr>
                        <a:t>credit, </a:t>
                      </a:r>
                      <a:r>
                        <a:rPr sz="900" b="0">
                          <a:solidFill>
                            <a:srgbClr val="00B0F0"/>
                          </a:solidFill>
                          <a:latin typeface="NeueHaasGroteskText Std (Body)"/>
                        </a:rPr>
                        <a:t>port-in,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qualifying </a:t>
                      </a:r>
                      <a:r>
                        <a:rPr sz="900" b="0">
                          <a:solidFill>
                            <a:srgbClr val="00B0F0"/>
                          </a:solidFill>
                          <a:latin typeface="NeueHaasGroteskText Std (Body)"/>
                        </a:rPr>
                        <a:t>service, </a:t>
                      </a:r>
                      <a:r>
                        <a:rPr sz="900" b="0">
                          <a:solidFill>
                            <a:srgbClr val="00B0F0"/>
                          </a:solidFill>
                          <a:latin typeface="NeueHaasGroteskText Std (Body)"/>
                        </a:rPr>
                        <a:t>qualifying </a:t>
                      </a:r>
                      <a:r>
                        <a:rPr sz="900" b="0">
                          <a:solidFill>
                            <a:srgbClr val="00B0F0"/>
                          </a:solidFill>
                          <a:latin typeface="NeueHaasGroteskText Std (Body)"/>
                        </a:rPr>
                        <a:t>device </a:t>
                      </a:r>
                      <a:r>
                        <a:rPr sz="900" b="0">
                          <a:solidFill>
                            <a:srgbClr val="00B0F0"/>
                          </a:solidFill>
                          <a:latin typeface="NeueHaasGroteskText Std (Body)"/>
                        </a:rPr>
                        <a:t>purchase, </a:t>
                      </a:r>
                      <a:r>
                        <a:rPr sz="900" b="0">
                          <a:solidFill>
                            <a:srgbClr val="00B0F0"/>
                          </a:solidFill>
                          <a:latin typeface="NeueHaasGroteskText Std (Body)"/>
                        </a:rPr>
                        <a:t>and </a:t>
                      </a:r>
                      <a:r>
                        <a:rPr sz="900" b="0">
                          <a:solidFill>
                            <a:srgbClr val="00B0F0"/>
                          </a:solidFill>
                          <a:latin typeface="NeueHaasGroteskText Std (Body)"/>
                        </a:rPr>
                        <a:t>finance </a:t>
                      </a:r>
                      <a:r>
                        <a:rPr sz="900" b="0">
                          <a:solidFill>
                            <a:srgbClr val="00B0F0"/>
                          </a:solidFill>
                          <a:latin typeface="NeueHaasGroteskText Std (Body)"/>
                        </a:rPr>
                        <a:t>agreements </a:t>
                      </a:r>
                      <a:r>
                        <a:rPr sz="900" b="0">
                          <a:solidFill>
                            <a:srgbClr val="00B0F0"/>
                          </a:solidFill>
                          <a:latin typeface="NeueHaasGroteskText Std (Body)"/>
                        </a:rPr>
                        <a:t>for </a:t>
                      </a:r>
                      <a:r>
                        <a:rPr sz="900" b="0">
                          <a:solidFill>
                            <a:srgbClr val="00B0F0"/>
                          </a:solidFill>
                          <a:latin typeface="NeueHaasGroteskText Std (Body)"/>
                        </a:rPr>
                        <a:t>both </a:t>
                      </a:r>
                      <a:r>
                        <a:rPr sz="900" b="0">
                          <a:solidFill>
                            <a:srgbClr val="00B0F0"/>
                          </a:solidFill>
                          <a:latin typeface="NeueHaasGroteskText Std (Body)"/>
                        </a:rPr>
                        <a:t>devices </a:t>
                      </a:r>
                      <a:r>
                        <a:rPr sz="900" b="0">
                          <a:solidFill>
                            <a:srgbClr val="00B0F0"/>
                          </a:solidFill>
                          <a:latin typeface="NeueHaasGroteskText Std (Body)"/>
                        </a:rPr>
                        <a:t>required) (02/24/18)
</a:t>
                      </a:r>
                      <a:r>
                        <a:rPr sz="900" b="0">
                          <a:solidFill>
                            <a:srgbClr val="00B0F0"/>
                          </a:solidFill>
                          <a:latin typeface="NeueHaasGroteskText Std (Body)"/>
                        </a:rPr>
                        <a:t>BOGOF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Samsung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Galaxy </a:t>
                      </a:r>
                      <a:r>
                        <a:rPr sz="900" b="0">
                          <a:solidFill>
                            <a:srgbClr val="00B0F0"/>
                          </a:solidFill>
                          <a:latin typeface="NeueHaasGroteskText Std (Body)"/>
                        </a:rPr>
                        <a:t>S8 </a:t>
                      </a:r>
                      <a:r>
                        <a:rPr sz="900" b="0">
                          <a:solidFill>
                            <a:srgbClr val="00B0F0"/>
                          </a:solidFill>
                          <a:latin typeface="NeueHaasGroteskText Std (Body)"/>
                        </a:rPr>
                        <a:t>Active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one </a:t>
                      </a:r>
                      <a:r>
                        <a:rPr sz="900" b="1">
                          <a:solidFill>
                            <a:srgbClr val="00B0F0"/>
                          </a:solidFill>
                          <a:latin typeface="NeueHaasGroteskText Std (Body)"/>
                        </a:rPr>
                        <a:t>free </a:t>
                      </a:r>
                      <a:r>
                        <a:rPr sz="900" b="0">
                          <a:solidFill>
                            <a:srgbClr val="00B0F0"/>
                          </a:solidFill>
                          <a:latin typeface="NeueHaasGroteskText Std (Body)"/>
                        </a:rPr>
                        <a:t>via </a:t>
                      </a:r>
                      <a:r>
                        <a:rPr sz="900" b="0">
                          <a:solidFill>
                            <a:srgbClr val="00B0F0"/>
                          </a:solidFill>
                          <a:latin typeface="NeueHaasGroteskText Std (Body)"/>
                        </a:rPr>
                        <a:t>bill </a:t>
                      </a:r>
                      <a:r>
                        <a:rPr sz="900" b="0">
                          <a:solidFill>
                            <a:srgbClr val="00B0F0"/>
                          </a:solidFill>
                          <a:latin typeface="NeueHaasGroteskText Std (Body)"/>
                        </a:rPr>
                        <a:t>credits </a:t>
                      </a:r>
                      <a:r>
                        <a:rPr sz="900" b="0">
                          <a:solidFill>
                            <a:srgbClr val="00B0F0"/>
                          </a:solidFill>
                          <a:latin typeface="NeueHaasGroteskText Std (Body)"/>
                        </a:rPr>
                        <a:t>up </a:t>
                      </a:r>
                      <a:r>
                        <a:rPr sz="900" b="0">
                          <a:solidFill>
                            <a:srgbClr val="00B0F0"/>
                          </a:solidFill>
                          <a:latin typeface="NeueHaasGroteskText Std (Body)"/>
                        </a:rPr>
                        <a:t>to </a:t>
                      </a:r>
                      <a:r>
                        <a:rPr sz="900" b="1">
                          <a:solidFill>
                            <a:srgbClr val="00B0F0"/>
                          </a:solidFill>
                          <a:latin typeface="NeueHaasGroteskText Std (Body)"/>
                        </a:rPr>
                        <a:t>$720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two </a:t>
                      </a:r>
                      <a:r>
                        <a:rPr sz="900" b="0">
                          <a:solidFill>
                            <a:srgbClr val="00B0F0"/>
                          </a:solidFill>
                          <a:latin typeface="NeueHaasGroteskText Std (Body)"/>
                        </a:rPr>
                        <a:t>qualifying </a:t>
                      </a:r>
                      <a:r>
                        <a:rPr sz="900" b="0">
                          <a:solidFill>
                            <a:srgbClr val="00B0F0"/>
                          </a:solidFill>
                          <a:latin typeface="NeueHaasGroteskText Std (Body)"/>
                        </a:rPr>
                        <a:t>lines </a:t>
                      </a:r>
                      <a:r>
                        <a:rPr sz="900" b="0">
                          <a:solidFill>
                            <a:srgbClr val="00B0F0"/>
                          </a:solidFill>
                          <a:latin typeface="NeueHaasGroteskText Std (Body)"/>
                        </a:rPr>
                        <a:t>of </a:t>
                      </a:r>
                      <a:r>
                        <a:rPr sz="900" b="0">
                          <a:solidFill>
                            <a:srgbClr val="00B0F0"/>
                          </a:solidFill>
                          <a:latin typeface="NeueHaasGroteskText Std (Body)"/>
                        </a:rPr>
                        <a:t>service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any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64GB </a:t>
                      </a:r>
                      <a:r>
                        <a:rPr sz="900" b="1">
                          <a:solidFill>
                            <a:srgbClr val="000000"/>
                          </a:solidFill>
                          <a:latin typeface="NeueHaasGroteskText Std (Body)"/>
                        </a:rPr>
                        <a:t>$29.17/mo. </a:t>
                      </a:r>
                      <a:r>
                        <a:rPr sz="900" b="0">
                          <a:solidFill>
                            <a:srgbClr val="000000"/>
                          </a:solidFill>
                          <a:latin typeface="NeueHaasGroteskText Std (Body)"/>
                        </a:rPr>
                        <a:t>or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$41.67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2nd </a:t>
                      </a:r>
                      <a:r>
                        <a:rPr sz="900" b="0">
                          <a:solidFill>
                            <a:srgbClr val="000000"/>
                          </a:solidFill>
                          <a:latin typeface="NeueHaasGroteskText Std (Body)"/>
                        </a:rPr>
                        <a:t>iPhone </a:t>
                      </a:r>
                      <a:r>
                        <a:rPr sz="900" b="0">
                          <a:solidFill>
                            <a:srgbClr val="000000"/>
                          </a:solidFill>
                          <a:latin typeface="NeueHaasGroteskText Std (Body)"/>
                        </a:rPr>
                        <a:t>8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(reqs. </a:t>
                      </a:r>
                      <a:r>
                        <a:rPr sz="900" b="0">
                          <a:solidFill>
                            <a:srgbClr val="000000"/>
                          </a:solidFill>
                          <a:latin typeface="NeueHaasGroteskText Std (Body)"/>
                        </a:rPr>
                        <a:t>2 </a:t>
                      </a:r>
                      <a:r>
                        <a:rPr sz="900" b="0">
                          <a:solidFill>
                            <a:srgbClr val="000000"/>
                          </a:solidFill>
                          <a:latin typeface="NeueHaasGroteskText Std (Body)"/>
                        </a:rPr>
                        <a:t>new </a:t>
                      </a:r>
                      <a:r>
                        <a:rPr sz="900" b="0">
                          <a:solidFill>
                            <a:srgbClr val="000000"/>
                          </a:solidFill>
                          <a:latin typeface="NeueHaasGroteskText Std (Body)"/>
                        </a:rPr>
                        <a:t>lines </a:t>
                      </a:r>
                      <a:r>
                        <a:rPr sz="900" b="0">
                          <a:solidFill>
                            <a:srgbClr val="000000"/>
                          </a:solidFill>
                          <a:latin typeface="NeueHaasGroteskText Std (Body)"/>
                        </a:rPr>
                        <a:t>or </a:t>
                      </a:r>
                      <a:r>
                        <a:rPr sz="900" b="0">
                          <a:solidFill>
                            <a:srgbClr val="000000"/>
                          </a:solidFill>
                          <a:latin typeface="NeueHaasGroteskText Std (Body)"/>
                        </a:rPr>
                        <a:t>1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and </a:t>
                      </a:r>
                      <a:r>
                        <a:rPr sz="900" b="0">
                          <a:solidFill>
                            <a:srgbClr val="000000"/>
                          </a:solidFill>
                          <a:latin typeface="NeueHaasGroteskText Std (Body)"/>
                        </a:rPr>
                        <a:t>1 </a:t>
                      </a:r>
                      <a:r>
                        <a:rPr sz="900" b="0">
                          <a:solidFill>
                            <a:srgbClr val="000000"/>
                          </a:solidFill>
                          <a:latin typeface="NeueHaasGroteskText Std (Body)"/>
                        </a:rPr>
                        <a:t>upgrade) (01/19/18)
</a:t>
                      </a:r>
                      <a:r>
                        <a:rPr sz="900" b="0">
                          <a:solidFill>
                            <a:srgbClr val="000000"/>
                          </a:solidFill>
                          <a:latin typeface="NeueHaasGroteskText Std (Body)"/>
                        </a:rPr>
                        <a:t>Lease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$33.00/mo. </a:t>
                      </a:r>
                      <a:r>
                        <a:rPr sz="900" b="0">
                          <a:solidFill>
                            <a:srgbClr val="000000"/>
                          </a:solidFill>
                          <a:latin typeface="NeueHaasGroteskText Std (Body)"/>
                        </a:rPr>
                        <a:t>or </a:t>
                      </a:r>
                      <a:r>
                        <a:rPr sz="900" b="0">
                          <a:solidFill>
                            <a:srgbClr val="000000"/>
                          </a:solidFill>
                          <a:latin typeface="NeueHaasGroteskText Std (Body)"/>
                        </a:rPr>
                        <a:t>Galaxy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$38.00/mo.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second </a:t>
                      </a:r>
                      <a:r>
                        <a:rPr sz="900" b="0">
                          <a:solidFill>
                            <a:srgbClr val="000000"/>
                          </a:solidFill>
                          <a:latin typeface="NeueHaasGroteskText Std (Body)"/>
                        </a:rPr>
                        <a:t>S9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when </a:t>
                      </a:r>
                      <a:r>
                        <a:rPr sz="900" b="0">
                          <a:solidFill>
                            <a:srgbClr val="000000"/>
                          </a:solidFill>
                          <a:latin typeface="NeueHaasGroteskText Std (Body)"/>
                        </a:rPr>
                        <a:t>adding </a:t>
                      </a:r>
                      <a:r>
                        <a:rPr sz="900" b="0">
                          <a:solidFill>
                            <a:srgbClr val="000000"/>
                          </a:solidFill>
                          <a:latin typeface="NeueHaasGroteskText Std (Body)"/>
                        </a:rPr>
                        <a:t>a </a:t>
                      </a:r>
                      <a:r>
                        <a:rPr sz="900" b="0">
                          <a:solidFill>
                            <a:srgbClr val="000000"/>
                          </a:solidFill>
                          <a:latin typeface="NeueHaasGroteskText Std (Body)"/>
                        </a:rPr>
                        <a:t>line </a:t>
                      </a:r>
                      <a:r>
                        <a:rPr sz="900" b="0">
                          <a:solidFill>
                            <a:srgbClr val="000000"/>
                          </a:solidFill>
                          <a:latin typeface="NeueHaasGroteskText Std (Body)"/>
                        </a:rPr>
                        <a:t> (03/16/18)
</a:t>
                      </a:r>
                    </a:p>
                  </a:txBody>
                  <a:tcPr>
                    <a:solidFill>
                      <a:schemeClr val="accent2"/>
                    </a:solidFill>
                  </a:tcPr>
                </a:tc>
                <a:tc>
                  <a:txBody>
                    <a:bodyPr/>
                    <a:lstStyle/>
                    <a:p/>
                  </a:txBody>
                  <a:tcPr>
                    <a:solidFill>
                      <a:schemeClr val="accent2"/>
                    </a:solidFill>
                  </a:tcPr>
                </a:tc>
                <a:tc>
                  <a:txBody>
                    <a:bodyPr/>
                    <a:lstStyle/>
                    <a:p/>
                  </a:txBody>
                  <a:tcPr>
                    <a:solidFill>
                      <a:schemeClr val="accent2"/>
                    </a:solidFill>
                  </a:tcPr>
                </a:tc>
              </a:tr>
            </a:tbl>
          </a:graphicData>
        </a:graphic>
      </p:graphicFrame>
    </p:spTree>
    <p:extLst>
      <p:ext uri="{BB962C8B-B14F-4D97-AF65-F5344CB8AC3E}">
        <p14:creationId xmlns:p14="http://schemas.microsoft.com/office/powerpoint/2010/main" val="1986723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29EABF-A2EE-4BAF-84EB-B9759FD1D7C8}"/>
              </a:ext>
            </a:extLst>
          </p:cNvPr>
          <p:cNvSpPr>
            <a:spLocks noGrp="1"/>
          </p:cNvSpPr>
          <p:nvPr>
            <p:ph type="title"/>
          </p:nvPr>
        </p:nvSpPr>
        <p:spPr>
          <a:xfrm>
            <a:off x="609600" y="306997"/>
            <a:ext cx="9448800" cy="914400"/>
          </a:xfrm>
        </p:spPr>
        <p:txBody>
          <a:bodyPr/>
          <a:lstStyle/>
          <a:p>
            <a:r>
              <a:t>Promotions: Smartphone Other</a:t>
            </a:r>
            <a:endParaRPr lang="en-US" dirty="0"/>
          </a:p>
        </p:txBody>
      </p:sp>
      <p:sp>
        <p:nvSpPr>
          <p:cNvPr id="4" name="Footer Placeholder 3">
            <a:extLst>
              <a:ext uri="{FF2B5EF4-FFF2-40B4-BE49-F238E27FC236}">
                <a16:creationId xmlns:a16="http://schemas.microsoft.com/office/drawing/2014/main" id="{D57597A9-CF9B-4048-9042-2EDEFC75AA8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333333"/>
                </a:solidFill>
                <a:effectLst/>
                <a:uLnTx/>
                <a:uFillTx/>
                <a:latin typeface="Arial Narrow"/>
                <a:ea typeface="+mn-ea"/>
              </a:rPr>
              <a:t>Confidential and proprietary materials for authorized Verizon personnel and outside agencies only. Use, disclosure or distribution of this material is not permitted to any unauthorized persons or third parties except by written agreement.</a:t>
            </a:r>
            <a:endParaRPr kumimoji="0" lang="en-US" sz="700" b="0" i="0" u="none" strike="noStrike" kern="1200" cap="none" spc="0" normalizeH="0" baseline="0" noProof="0" dirty="0">
              <a:ln>
                <a:noFill/>
              </a:ln>
              <a:solidFill>
                <a:srgbClr val="333333"/>
              </a:solidFill>
              <a:effectLst/>
              <a:uLnTx/>
              <a:uFillTx/>
              <a:latin typeface="Arial Narrow"/>
              <a:ea typeface="+mn-ea"/>
            </a:endParaRPr>
          </a:p>
        </p:txBody>
      </p:sp>
      <p:sp>
        <p:nvSpPr>
          <p:cNvPr id="5" name="Slide Number Placeholder 4">
            <a:extLst>
              <a:ext uri="{FF2B5EF4-FFF2-40B4-BE49-F238E27FC236}">
                <a16:creationId xmlns:a16="http://schemas.microsoft.com/office/drawing/2014/main" id="{76872882-1106-42F0-AF1B-D34633ECA9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2D0507-9F86-7A45-BE8E-43760B9F92AA}" type="slidenum">
              <a:rPr kumimoji="0" lang="en-US" sz="700" b="1" i="0" u="none" strike="noStrike" kern="1200" cap="none" spc="0" normalizeH="0" baseline="0" noProof="0" smtClean="0">
                <a:ln>
                  <a:noFill/>
                </a:ln>
                <a:solidFill>
                  <a:srgbClr val="000000"/>
                </a:solidFill>
                <a:effectLst/>
                <a:uLnTx/>
                <a:uFillTx/>
                <a:latin typeface="NeueHaasGroteskText Std"/>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00" b="1" i="0" u="none" strike="noStrike" kern="1200" cap="none" spc="0" normalizeH="0" baseline="0" noProof="0" dirty="0">
              <a:ln>
                <a:noFill/>
              </a:ln>
              <a:solidFill>
                <a:srgbClr val="000000"/>
              </a:solidFill>
              <a:effectLst/>
              <a:uLnTx/>
              <a:uFillTx/>
              <a:latin typeface="NeueHaasGroteskText Std"/>
              <a:ea typeface="+mn-ea"/>
              <a:cs typeface="+mn-cs"/>
            </a:endParaRPr>
          </a:p>
        </p:txBody>
      </p:sp>
      <p:graphicFrame>
        <p:nvGraphicFramePr>
          <p:cNvPr id="6" name="Content Placeholder 5">
            <a:extLst>
              <a:ext uri="{FF2B5EF4-FFF2-40B4-BE49-F238E27FC236}">
                <a16:creationId xmlns:a16="http://schemas.microsoft.com/office/drawing/2014/main" id="{F27D63C3-7C2A-48DB-8BCC-3BF512C13F79}"/>
              </a:ext>
            </a:extLst>
          </p:cNvPr>
          <p:cNvGraphicFramePr>
            <a:graphicFrameLocks noGrp="1"/>
          </p:cNvGraphicFramePr>
          <p:nvPr>
            <p:ph idx="1"/>
            <p:extLst/>
          </p:nvPr>
        </p:nvGraphicFramePr>
        <p:xfrm>
          <a:off x="609600" y="927998"/>
          <a:ext cx="10958370" cy="5277505"/>
        </p:xfrm>
        <a:graphic>
          <a:graphicData uri="http://schemas.openxmlformats.org/drawingml/2006/table">
            <a:tbl>
              <a:tblPr firstRow="1" bandRow="1">
                <a:tableStyleId>{85BE263C-DBD7-4A20-BB59-AAB30ACAA65A}</a:tableStyleId>
              </a:tblPr>
              <a:tblGrid>
                <a:gridCol w="1826395">
                  <a:extLst>
                    <a:ext uri="{9D8B030D-6E8A-4147-A177-3AD203B41FA5}">
                      <a16:colId xmlns:a16="http://schemas.microsoft.com/office/drawing/2014/main" val="20001"/>
                    </a:ext>
                  </a:extLst>
                </a:gridCol>
                <a:gridCol w="1826395">
                  <a:extLst>
                    <a:ext uri="{9D8B030D-6E8A-4147-A177-3AD203B41FA5}">
                      <a16:colId xmlns:a16="http://schemas.microsoft.com/office/drawing/2014/main" val="20002"/>
                    </a:ext>
                  </a:extLst>
                </a:gridCol>
                <a:gridCol w="1826395">
                  <a:extLst>
                    <a:ext uri="{9D8B030D-6E8A-4147-A177-3AD203B41FA5}">
                      <a16:colId xmlns:a16="http://schemas.microsoft.com/office/drawing/2014/main" val="20003"/>
                    </a:ext>
                  </a:extLst>
                </a:gridCol>
                <a:gridCol w="1826395">
                  <a:extLst>
                    <a:ext uri="{9D8B030D-6E8A-4147-A177-3AD203B41FA5}">
                      <a16:colId xmlns:a16="http://schemas.microsoft.com/office/drawing/2014/main" val="20004"/>
                    </a:ext>
                  </a:extLst>
                </a:gridCol>
                <a:gridCol w="1826395">
                  <a:extLst>
                    <a:ext uri="{9D8B030D-6E8A-4147-A177-3AD203B41FA5}">
                      <a16:colId xmlns:a16="http://schemas.microsoft.com/office/drawing/2014/main" val="20005"/>
                    </a:ext>
                  </a:extLst>
                </a:gridCol>
                <a:gridCol w="1826395">
                  <a:extLst>
                    <a:ext uri="{9D8B030D-6E8A-4147-A177-3AD203B41FA5}">
                      <a16:colId xmlns:a16="http://schemas.microsoft.com/office/drawing/2014/main" val="20006"/>
                    </a:ext>
                  </a:extLst>
                </a:gridCol>
              </a:tblGrid>
              <a:tr h="334832">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12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tc>
                  <a:txBody>
                    <a:bodyPr/>
                    <a:lstStyle/>
                    <a:p>
                      <a:endParaRPr lang="en-US" sz="900" dirty="0">
                        <a:latin typeface="NeueHaasGroteskText Std" pitchFamily="34" charset="0"/>
                      </a:endParaRPr>
                    </a:p>
                  </a:txBody>
                  <a:tcPr marL="87693" marR="87693" marT="43849" marB="43849"/>
                </a:tc>
                <a:extLst>
                  <a:ext uri="{0D108BD9-81ED-4DB2-BD59-A6C34878D82A}">
                    <a16:rowId xmlns:a16="http://schemas.microsoft.com/office/drawing/2014/main" val="10000"/>
                  </a:ext>
                </a:extLst>
              </a:tr>
              <a:tr h="4942673">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lvl="0" algn="l"/>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solidFill>
                          <a:schemeClr val="tx1"/>
                        </a:solidFill>
                        <a:effectLst/>
                        <a:latin typeface="+mn-lt"/>
                        <a:ea typeface="Calibri" panose="020F0502020204030204" pitchFamily="34" charset="0"/>
                        <a:cs typeface="Times New Roman" panose="02020603050405020304" pitchFamily="18" charset="0"/>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tc>
                  <a:txBody>
                    <a:bodyPr/>
                    <a:lstStyle/>
                    <a:p>
                      <a:pPr marL="0" lvl="0" indent="0" algn="l">
                        <a:buFont typeface="Arial" panose="020B0604020202020204" pitchFamily="34" charset="0"/>
                        <a:buNone/>
                      </a:pPr>
                      <a:endParaRPr lang="en-US" sz="900" b="0" kern="1200" baseline="0" dirty="0">
                        <a:solidFill>
                          <a:schemeClr val="tx1"/>
                        </a:solidFill>
                        <a:latin typeface="NeueHaasGroteskText Std" pitchFamily="34" charset="0"/>
                        <a:ea typeface="+mn-ea"/>
                        <a:cs typeface="+mn-cs"/>
                      </a:endParaRPr>
                    </a:p>
                  </a:txBody>
                  <a:tcPr marL="87693" marR="87693" marT="43849" marB="43849">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7" name="TextBox 6">
            <a:extLst>
              <a:ext uri="{FF2B5EF4-FFF2-40B4-BE49-F238E27FC236}">
                <a16:creationId xmlns:a16="http://schemas.microsoft.com/office/drawing/2014/main" id="{EBD3E368-58D6-4DCF-AB8E-5C952C395525}"/>
              </a:ext>
            </a:extLst>
          </p:cNvPr>
          <p:cNvSpPr txBox="1"/>
          <p:nvPr/>
        </p:nvSpPr>
        <p:spPr>
          <a:xfrm>
            <a:off x="8070851" y="519617"/>
            <a:ext cx="3811072"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Highlights in </a:t>
            </a:r>
            <a:r>
              <a:rPr kumimoji="0" lang="en-US" sz="800" b="0" i="0" u="none" strike="noStrike" kern="1200" cap="none" spc="0" normalizeH="0" baseline="0" noProof="0" dirty="0">
                <a:ln>
                  <a:noFill/>
                </a:ln>
                <a:solidFill>
                  <a:srgbClr val="FF0000"/>
                </a:solidFill>
                <a:effectLst/>
                <a:uLnTx/>
                <a:uFillTx/>
                <a:latin typeface="NeueHaasGroteskText Std"/>
                <a:ea typeface="+mn-ea"/>
                <a:cs typeface="+mn-cs"/>
              </a:rPr>
              <a:t>Red</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note New Changes; </a:t>
            </a:r>
            <a:r>
              <a:rPr kumimoji="0" lang="en-US" sz="800" b="0" i="0" u="none" strike="noStrike" kern="1200" cap="none" spc="0" normalizeH="0" baseline="0" noProof="0" dirty="0">
                <a:ln>
                  <a:noFill/>
                </a:ln>
                <a:solidFill>
                  <a:srgbClr val="00B0F0"/>
                </a:solidFill>
                <a:effectLst/>
                <a:uLnTx/>
                <a:uFillTx/>
                <a:latin typeface="NeueHaasGroteskText Std"/>
                <a:ea typeface="+mn-ea"/>
                <a:cs typeface="+mn-cs"/>
              </a:rPr>
              <a:t>Blue</a:t>
            </a:r>
            <a:r>
              <a:rPr kumimoji="0" lang="en-US" sz="800" b="0" i="0" u="none" strike="noStrike" kern="1200" cap="none" spc="0" normalizeH="0" baseline="0" noProof="0" dirty="0">
                <a:ln>
                  <a:noFill/>
                </a:ln>
                <a:solidFill>
                  <a:srgbClr val="000000"/>
                </a:solidFill>
                <a:effectLst/>
                <a:uLnTx/>
                <a:uFillTx/>
                <a:latin typeface="NeueHaasGroteskText Std"/>
                <a:ea typeface="+mn-ea"/>
                <a:cs typeface="+mn-cs"/>
              </a:rPr>
              <a:t> is featured offer on homepage</a:t>
            </a:r>
          </a:p>
        </p:txBody>
      </p:sp>
      <p:pic>
        <p:nvPicPr>
          <p:cNvPr id="9" name="Picture 2" descr="http://www.verizon.com/about/sites/default/files/styles/vzc_hero_slide/public/hero-slides/VZ_logo_850x640.jpg?itok=TLd1K7EO">
            <a:extLst>
              <a:ext uri="{FF2B5EF4-FFF2-40B4-BE49-F238E27FC236}">
                <a16:creationId xmlns:a16="http://schemas.microsoft.com/office/drawing/2014/main" id="{B018FD41-AE11-41B9-B58C-7580546E9F9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31563" b="59375" l="11176" r="90824">
                        <a14:foregroundMark x1="19647" y1="49063" x2="19647" y2="49063"/>
                        <a14:foregroundMark x1="35765" y1="47813" x2="35765" y2="47813"/>
                        <a14:foregroundMark x1="43647" y1="45313" x2="43647" y2="45313"/>
                        <a14:foregroundMark x1="44588" y1="36875" x2="44588" y2="36875"/>
                        <a14:foregroundMark x1="53412" y1="44531" x2="53412" y2="44531"/>
                        <a14:foregroundMark x1="65059" y1="43594" x2="65059" y2="43594"/>
                        <a14:foregroundMark x1="75882" y1="44531" x2="75882" y2="44531"/>
                        <a14:foregroundMark x1="82000" y1="46406" x2="82000" y2="46406"/>
                        <a14:foregroundMark x1="84706" y1="45000" x2="84706" y2="45000"/>
                        <a14:foregroundMark x1="87765" y1="35313" x2="87765" y2="35313"/>
                        <a14:foregroundMark x1="32477" y1="47531" x2="32477" y2="47531"/>
                        <a14:foregroundMark x1="80374" y1="42593" x2="80374" y2="42593"/>
                        <a14:backgroundMark x1="61682" y1="48457" x2="61682" y2="48457"/>
                      </a14:backgroundRemoval>
                    </a14:imgEffect>
                  </a14:imgLayer>
                </a14:imgProps>
              </a:ext>
              <a:ext uri="{28A0092B-C50C-407E-A947-70E740481C1C}">
                <a14:useLocalDpi xmlns:a14="http://schemas.microsoft.com/office/drawing/2010/main" val="0"/>
              </a:ext>
            </a:extLst>
          </a:blip>
          <a:srcRect l="11336" t="33395" r="10691" b="41028"/>
          <a:stretch/>
        </p:blipFill>
        <p:spPr bwMode="auto">
          <a:xfrm>
            <a:off x="896485" y="918745"/>
            <a:ext cx="1311352" cy="3201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www.secureworldexpo.com/sites/secureworld/files/AT%26T%20Logo%20Image%20-%20Labeled%20for%20Reuse.png">
            <a:extLst>
              <a:ext uri="{FF2B5EF4-FFF2-40B4-BE49-F238E27FC236}">
                <a16:creationId xmlns:a16="http://schemas.microsoft.com/office/drawing/2014/main" id="{41040409-4C76-41E0-8913-92FF18B2B575}"/>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25269" b="24225"/>
          <a:stretch/>
        </p:blipFill>
        <p:spPr bwMode="auto">
          <a:xfrm>
            <a:off x="2836920" y="774547"/>
            <a:ext cx="1057275" cy="533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downdetector.com/i/logo/T_Mobile.png">
            <a:extLst>
              <a:ext uri="{FF2B5EF4-FFF2-40B4-BE49-F238E27FC236}">
                <a16:creationId xmlns:a16="http://schemas.microsoft.com/office/drawing/2014/main" id="{B906EEC0-9C69-4CCD-9061-40E427D6A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6094" y="919288"/>
            <a:ext cx="1346727" cy="2730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blogs-images.forbes.com/geoffreymorrison/files/2015/04/Sprint-logo.jpg">
            <a:extLst>
              <a:ext uri="{FF2B5EF4-FFF2-40B4-BE49-F238E27FC236}">
                <a16:creationId xmlns:a16="http://schemas.microsoft.com/office/drawing/2014/main" id="{8EA7C0C1-A8A9-4087-A7DA-B84AEC59781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0" b="100000" l="0" r="98312">
                        <a14:foregroundMark x1="56234" y1="45981" x2="56234" y2="45981"/>
                        <a14:foregroundMark x1="50130" y1="53055" x2="50130" y2="53055"/>
                        <a14:foregroundMark x1="42597" y1="50804" x2="42597" y2="50804"/>
                        <a14:foregroundMark x1="36623" y1="49839" x2="36623" y2="49839"/>
                        <a14:foregroundMark x1="36494" y1="60129" x2="36494" y2="60129"/>
                        <a14:foregroundMark x1="36364" y1="36656" x2="36364" y2="36656"/>
                        <a14:foregroundMark x1="31429" y1="46624" x2="31429" y2="46624"/>
                        <a14:foregroundMark x1="28571" y1="52090" x2="28571" y2="52090"/>
                        <a14:foregroundMark x1="21948" y1="52412" x2="21948" y2="52412"/>
                        <a14:foregroundMark x1="17273" y1="46624" x2="17273" y2="46624"/>
                        <a14:foregroundMark x1="5325" y1="50161" x2="5325" y2="50161"/>
                        <a14:foregroundMark x1="4805" y1="35370" x2="4805" y2="35370"/>
                        <a14:foregroundMark x1="66623" y1="13505" x2="66623" y2="13505"/>
                        <a14:foregroundMark x1="73247" y1="21222" x2="73247" y2="21222"/>
                        <a14:foregroundMark x1="78442" y1="34084" x2="78442" y2="34084"/>
                        <a14:foregroundMark x1="79221" y1="58842" x2="79221" y2="58842"/>
                        <a14:backgroundMark x1="47792" y1="19936" x2="47792" y2="19936"/>
                        <a14:backgroundMark x1="34156" y1="18650" x2="34156" y2="18650"/>
                        <a14:backgroundMark x1="88701" y1="83280" x2="88701" y2="83280"/>
                        <a14:backgroundMark x1="92468" y1="30547" x2="92468" y2="30547"/>
                        <a14:backgroundMark x1="89740" y1="17042" x2="89740" y2="17042"/>
                        <a14:backgroundMark x1="87013" y1="13183" x2="87013" y2="13183"/>
                        <a14:backgroundMark x1="84286" y1="9003" x2="84286" y2="9003"/>
                        <a14:backgroundMark x1="13896" y1="15756" x2="13896" y2="15756"/>
                        <a14:backgroundMark x1="13896" y1="17042" x2="13896" y2="17042"/>
                        <a14:backgroundMark x1="22727" y1="19936" x2="26494" y2="19936"/>
                        <a14:backgroundMark x1="28182" y1="19936" x2="28182" y2="19936"/>
                        <a14:backgroundMark x1="28182" y1="21222" x2="28182" y2="21222"/>
                        <a14:backgroundMark x1="93506" y1="75241" x2="93506" y2="75241"/>
                        <a14:backgroundMark x1="93506" y1="75241" x2="93506" y2="75241"/>
                        <a14:backgroundMark x1="83247" y1="90032" x2="83247" y2="90032"/>
                        <a14:backgroundMark x1="83247" y1="90032" x2="79870" y2="91318"/>
                        <a14:backgroundMark x1="74416" y1="91318" x2="74416" y2="91318"/>
                        <a14:backgroundMark x1="76104" y1="85852" x2="76104" y2="85852"/>
                        <a14:backgroundMark x1="96234" y1="13183" x2="96234" y2="13183"/>
                        <a14:backgroundMark x1="96234" y1="13183" x2="96234" y2="13183"/>
                        <a14:backgroundMark x1="80519" y1="13183" x2="80519" y2="13183"/>
                        <a14:backgroundMark x1="80519" y1="13183" x2="80519" y2="13183"/>
                        <a14:backgroundMark x1="72857" y1="6431" x2="72857" y2="6431"/>
                        <a14:backgroundMark x1="72857" y1="6431" x2="72857" y2="6431"/>
                        <a14:backgroundMark x1="70649" y1="2251" x2="70649" y2="2251"/>
                        <a14:backgroundMark x1="67792" y1="7395" x2="67792" y2="7395"/>
                        <a14:backgroundMark x1="67922" y1="3215" x2="67922" y2="3215"/>
                        <a14:backgroundMark x1="70390" y1="16077" x2="70390" y2="16077"/>
                        <a14:backgroundMark x1="75974" y1="23794" x2="75974" y2="23794"/>
                        <a14:backgroundMark x1="71169" y1="22508" x2="71169" y2="22508"/>
                        <a14:backgroundMark x1="71818" y1="27331" x2="71818" y2="27331"/>
                        <a14:backgroundMark x1="75974" y1="31833" x2="75974" y2="31833"/>
                        <a14:backgroundMark x1="75844" y1="38585" x2="75844" y2="38585"/>
                        <a14:backgroundMark x1="75584" y1="43087" x2="75584" y2="43087"/>
                        <a14:backgroundMark x1="82208" y1="34405" x2="82208" y2="34405"/>
                        <a14:backgroundMark x1="81948" y1="30547" x2="81948" y2="30547"/>
                        <a14:backgroundMark x1="81039" y1="37621" x2="81039" y2="37621"/>
                        <a14:backgroundMark x1="80649" y1="40836" x2="80649" y2="40836"/>
                        <a14:backgroundMark x1="80260" y1="42444" x2="80260" y2="42444"/>
                        <a14:backgroundMark x1="88182" y1="43408" x2="88182" y2="43408"/>
                        <a14:backgroundMark x1="86883" y1="44051" x2="86883" y2="44051"/>
                        <a14:backgroundMark x1="86234" y1="45981" x2="86234" y2="45981"/>
                        <a14:backgroundMark x1="85455" y1="47588" x2="85455" y2="47588"/>
                        <a14:backgroundMark x1="84675" y1="49839" x2="84675" y2="49839"/>
                        <a14:backgroundMark x1="83766" y1="52090" x2="83766" y2="52090"/>
                        <a14:backgroundMark x1="82727" y1="54662" x2="82727" y2="54662"/>
                        <a14:backgroundMark x1="82208" y1="56270" x2="82208" y2="56270"/>
                        <a14:backgroundMark x1="81039" y1="58199" x2="81039" y2="58199"/>
                        <a14:backgroundMark x1="18961" y1="63987" x2="18961" y2="63987"/>
                      </a14:backgroundRemoval>
                    </a14:imgEffect>
                  </a14:imgLayer>
                </a14:imgProps>
              </a:ext>
              <a:ext uri="{28A0092B-C50C-407E-A947-70E740481C1C}">
                <a14:useLocalDpi xmlns:a14="http://schemas.microsoft.com/office/drawing/2010/main" val="0"/>
              </a:ext>
            </a:extLst>
          </a:blip>
          <a:srcRect/>
          <a:stretch>
            <a:fillRect/>
          </a:stretch>
        </p:blipFill>
        <p:spPr bwMode="auto">
          <a:xfrm>
            <a:off x="6481921" y="841049"/>
            <a:ext cx="1075775" cy="4295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2945F577-9F3C-4750-9A0F-3B2AE32AA5C4}"/>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t="34835" b="46470"/>
          <a:stretch/>
        </p:blipFill>
        <p:spPr>
          <a:xfrm>
            <a:off x="8104825" y="904782"/>
            <a:ext cx="1463040" cy="273515"/>
          </a:xfrm>
          <a:prstGeom prst="rect">
            <a:avLst/>
          </a:prstGeom>
        </p:spPr>
      </p:pic>
      <p:pic>
        <p:nvPicPr>
          <p:cNvPr id="14" name="Picture 13">
            <a:extLst>
              <a:ext uri="{FF2B5EF4-FFF2-40B4-BE49-F238E27FC236}">
                <a16:creationId xmlns:a16="http://schemas.microsoft.com/office/drawing/2014/main" id="{10100DE0-BDCF-478A-BBC9-8DE61F68D99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122697" y="881466"/>
            <a:ext cx="1122998" cy="372904"/>
          </a:xfrm>
          <a:prstGeom prst="rect">
            <a:avLst/>
          </a:prstGeom>
        </p:spPr>
      </p:pic>
      <p:sp>
        <p:nvSpPr>
          <p:cNvPr id="2" name="TextBox 1"/>
          <p:cNvSpPr txBox="1"/>
          <p:nvPr/>
        </p:nvSpPr>
        <p:spPr>
          <a:xfrm>
            <a:off x="10789920" y="91440"/>
            <a:ext cx="914400" cy="274320"/>
          </a:xfrm>
          <a:prstGeom prst="rect">
            <a:avLst/>
          </a:prstGeom>
          <a:noFill/>
        </p:spPr>
        <p:txBody>
          <a:bodyPr wrap="none">
            <a:spAutoFit/>
          </a:bodyPr>
          <a:lstStyle/>
          <a:p>
            <a:r>
              <a:rPr i="1" sz="1000">
                <a:latin typeface="NeueHaasGroteskText Std (Body)"/>
              </a:rPr>
              <a:t>04/12/2018</a:t>
            </a:r>
          </a:p>
        </p:txBody>
      </p:sp>
      <p:graphicFrame>
        <p:nvGraphicFramePr>
          <p:cNvPr id="8" name="Table 7"/>
          <p:cNvGraphicFramePr>
            <a:graphicFrameLocks noGrp="1"/>
          </p:cNvGraphicFramePr>
          <p:nvPr/>
        </p:nvGraphicFramePr>
        <p:xfrm>
          <a:off x="594360" y="1280160"/>
          <a:ext cx="10972800" cy="4937760"/>
        </p:xfrm>
        <a:graphic>
          <a:graphicData uri="http://schemas.openxmlformats.org/drawingml/2006/table">
            <a:tbl>
              <a:tblPr firstRow="1" bandRow="1">
                <a:tableStyleId>{5C22544A-7EE6-4342-B048-85BDC9FD1C3A}</a:tableStyleId>
              </a:tblPr>
              <a:tblGrid>
                <a:gridCol w="1828800"/>
                <a:gridCol w="1828800"/>
                <a:gridCol w="1828800"/>
                <a:gridCol w="1828800"/>
                <a:gridCol w="1828800"/>
                <a:gridCol w="1828800"/>
              </a:tblGrid>
              <a:tr h="4937760">
                <a:tc>
                  <a:txBody>
                    <a:bodyPr/>
                    <a:lstStyle/>
                    <a:p>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or </a:t>
                      </a:r>
                      <a:r>
                        <a:rPr sz="900" b="0">
                          <a:solidFill>
                            <a:srgbClr val="000000"/>
                          </a:solidFill>
                          <a:latin typeface="NeueHaasGroteskText Std (Body)"/>
                        </a:rPr>
                        <a:t>less </a:t>
                      </a:r>
                      <a:r>
                        <a:rPr sz="900" b="0">
                          <a:solidFill>
                            <a:srgbClr val="000000"/>
                          </a:solidFill>
                          <a:latin typeface="NeueHaasGroteskText Std (Body)"/>
                        </a:rPr>
                        <a:t>(for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a:t>
                      </a:r>
                      <a:r>
                        <a:rPr sz="900" b="0">
                          <a:solidFill>
                            <a:srgbClr val="000000"/>
                          </a:solidFill>
                          <a:latin typeface="NeueHaasGroteskText Std (Body)"/>
                        </a:rPr>
                        <a:t> (02/20/18)
</a:t>
                      </a:r>
                      <a:r>
                        <a:rPr sz="900" b="0">
                          <a:solidFill>
                            <a:srgbClr val="000000"/>
                          </a:solidFill>
                          <a:latin typeface="NeueHaasGroteskText Std (Body)"/>
                        </a:rPr>
                        <a:t>Get </a:t>
                      </a:r>
                      <a:r>
                        <a:rPr sz="900" b="0">
                          <a:solidFill>
                            <a:srgbClr val="000000"/>
                          </a:solidFill>
                          <a:latin typeface="NeueHaasGroteskText Std (Body)"/>
                        </a:rPr>
                        <a:t>ASUS </a:t>
                      </a:r>
                      <a:r>
                        <a:rPr sz="900" b="0">
                          <a:solidFill>
                            <a:srgbClr val="000000"/>
                          </a:solidFill>
                          <a:latin typeface="NeueHaasGroteskText Std (Body)"/>
                        </a:rPr>
                        <a:t>ZenFone </a:t>
                      </a:r>
                      <a:r>
                        <a:rPr sz="900" b="0">
                          <a:solidFill>
                            <a:srgbClr val="000000"/>
                          </a:solidFill>
                          <a:latin typeface="NeueHaasGroteskText Std (Body)"/>
                        </a:rPr>
                        <a:t>V </a:t>
                      </a:r>
                      <a:r>
                        <a:rPr sz="900" b="1">
                          <a:solidFill>
                            <a:srgbClr val="000000"/>
                          </a:solidFill>
                          <a:latin typeface="NeueHaasGroteskText Std (Body)"/>
                        </a:rPr>
                        <a:t>free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reqs.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LG </a:t>
                      </a:r>
                      <a:r>
                        <a:rPr sz="900" b="0">
                          <a:solidFill>
                            <a:srgbClr val="000000"/>
                          </a:solidFill>
                          <a:latin typeface="NeueHaasGroteskText Std (Body)"/>
                        </a:rPr>
                        <a:t>Stylo </a:t>
                      </a:r>
                      <a:r>
                        <a:rPr sz="900" b="0">
                          <a:solidFill>
                            <a:srgbClr val="000000"/>
                          </a:solidFill>
                          <a:latin typeface="NeueHaasGroteskText Std (Body)"/>
                        </a:rPr>
                        <a:t>2 </a:t>
                      </a:r>
                      <a:r>
                        <a:rPr sz="900" b="0">
                          <a:solidFill>
                            <a:srgbClr val="000000"/>
                          </a:solidFill>
                          <a:latin typeface="NeueHaasGroteskText Std (Body)"/>
                        </a:rPr>
                        <a:t>V </a:t>
                      </a:r>
                      <a:r>
                        <a:rPr sz="900" b="0">
                          <a:solidFill>
                            <a:srgbClr val="000000"/>
                          </a:solidFill>
                          <a:latin typeface="NeueHaasGroteskText Std (Body)"/>
                        </a:rPr>
                        <a:t>for </a:t>
                      </a:r>
                      <a:r>
                        <a:rPr sz="900" b="1">
                          <a:solidFill>
                            <a:srgbClr val="000000"/>
                          </a:solidFill>
                          <a:latin typeface="NeueHaasGroteskText Std (Body)"/>
                        </a:rPr>
                        <a:t>$5.00/mo.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(03/05/18)
</a:t>
                      </a:r>
                      <a:r>
                        <a:rPr sz="900" b="0">
                          <a:solidFill>
                            <a:srgbClr val="000000"/>
                          </a:solidFill>
                          <a:latin typeface="NeueHaasGroteskText Std (Body)"/>
                        </a:rPr>
                        <a:t>Get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Play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activation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months) </a:t>
                      </a:r>
                      <a:r>
                        <a:rPr sz="900" b="0">
                          <a:solidFill>
                            <a:srgbClr val="000000"/>
                          </a:solidFill>
                          <a:latin typeface="NeueHaasGroteskText Std (Body)"/>
                        </a:rPr>
                        <a:t> (06/29/17)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(reqs. </a:t>
                      </a:r>
                      <a:r>
                        <a:rPr sz="900" b="0">
                          <a:solidFill>
                            <a:srgbClr val="000000"/>
                          </a:solidFill>
                          <a:latin typeface="NeueHaasGroteskText Std (Body)"/>
                        </a:rPr>
                        <a:t>up </a:t>
                      </a:r>
                      <a:r>
                        <a:rPr sz="900" b="0">
                          <a:solidFill>
                            <a:srgbClr val="000000"/>
                          </a:solidFill>
                          <a:latin typeface="NeueHaasGroteskText Std (Body)"/>
                        </a:rPr>
                        <a:t>to </a:t>
                      </a:r>
                      <a:r>
                        <a:rPr sz="900" b="1">
                          <a:solidFill>
                            <a:srgbClr val="000000"/>
                          </a:solidFill>
                          <a:latin typeface="NeueHaasGroteskText Std (Body)"/>
                        </a:rPr>
                        <a:t>$349.99 </a:t>
                      </a:r>
                      <a:r>
                        <a:rPr sz="900" b="0">
                          <a:solidFill>
                            <a:srgbClr val="000000"/>
                          </a:solidFill>
                          <a:latin typeface="NeueHaasGroteskText Std (Body)"/>
                        </a:rPr>
                        <a:t>device </a:t>
                      </a:r>
                      <a:r>
                        <a:rPr sz="900" b="0">
                          <a:solidFill>
                            <a:srgbClr val="000000"/>
                          </a:solidFill>
                          <a:latin typeface="NeueHaasGroteskText Std (Body)"/>
                        </a:rPr>
                        <a:t>payment </a:t>
                      </a:r>
                      <a:r>
                        <a:rPr sz="900" b="0">
                          <a:solidFill>
                            <a:srgbClr val="000000"/>
                          </a:solidFill>
                          <a:latin typeface="NeueHaasGroteskText Std (Body)"/>
                        </a:rPr>
                        <a:t>purchase </a:t>
                      </a:r>
                      <a:r>
                        <a:rPr sz="900" b="0">
                          <a:solidFill>
                            <a:srgbClr val="000000"/>
                          </a:solidFill>
                          <a:latin typeface="NeueHaasGroteskText Std (Body)"/>
                        </a:rPr>
                        <a:t>less </a:t>
                      </a:r>
                      <a:r>
                        <a:rPr sz="900" b="1">
                          <a:solidFill>
                            <a:srgbClr val="000000"/>
                          </a:solidFill>
                          <a:latin typeface="NeueHaasGroteskText Std (Body)"/>
                        </a:rPr>
                        <a:t>$109.99 </a:t>
                      </a:r>
                      <a:r>
                        <a:rPr sz="900" b="0">
                          <a:solidFill>
                            <a:srgbClr val="000000"/>
                          </a:solidFill>
                          <a:latin typeface="NeueHaasGroteskText Std (Body)"/>
                        </a:rPr>
                        <a:t>promo </a:t>
                      </a:r>
                      <a:r>
                        <a:rPr sz="900" b="0">
                          <a:solidFill>
                            <a:srgbClr val="000000"/>
                          </a:solidFill>
                          <a:latin typeface="NeueHaasGroteskText Std (Body)"/>
                        </a:rPr>
                        <a:t>credit </a:t>
                      </a:r>
                      <a:r>
                        <a:rPr sz="900" b="0">
                          <a:solidFill>
                            <a:srgbClr val="000000"/>
                          </a:solidFill>
                          <a:latin typeface="NeueHaasGroteskText Std (Body)"/>
                        </a:rPr>
                        <a:t>applied </a:t>
                      </a:r>
                      <a:r>
                        <a:rPr sz="900" b="0">
                          <a:solidFill>
                            <a:srgbClr val="000000"/>
                          </a:solidFill>
                          <a:latin typeface="NeueHaasGroteskText Std (Body)"/>
                        </a:rPr>
                        <a:t>over </a:t>
                      </a:r>
                      <a:r>
                        <a:rPr sz="900" b="0">
                          <a:solidFill>
                            <a:srgbClr val="000000"/>
                          </a:solidFill>
                          <a:latin typeface="NeueHaasGroteskText Std (Body)"/>
                        </a:rPr>
                        <a:t>24 </a:t>
                      </a:r>
                      <a:r>
                        <a:rPr sz="900" b="0">
                          <a:solidFill>
                            <a:srgbClr val="000000"/>
                          </a:solidFill>
                          <a:latin typeface="NeueHaasGroteskText Std (Body)"/>
                        </a:rPr>
                        <a:t>mos.) (04/06/18)
</a:t>
                      </a:r>
                    </a:p>
                  </a:txBody>
                  <a:tcPr>
                    <a:solidFill>
                      <a:schemeClr val="accent2"/>
                    </a:solidFill>
                  </a:tcPr>
                </a:tc>
                <a:tc>
                  <a:txBody>
                    <a:bodyPr/>
                    <a:lstStyle/>
                    <a:p>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iPhone </a:t>
                      </a:r>
                      <a:r>
                        <a:rPr sz="900" b="0">
                          <a:solidFill>
                            <a:srgbClr val="00B0F0"/>
                          </a:solidFill>
                          <a:latin typeface="NeueHaasGroteskText Std (Body)"/>
                        </a:rPr>
                        <a:t>8 </a:t>
                      </a:r>
                      <a:r>
                        <a:rPr sz="900" b="0">
                          <a:solidFill>
                            <a:srgbClr val="00B0F0"/>
                          </a:solidFill>
                          <a:latin typeface="NeueHaasGroteskText Std (Body)"/>
                        </a:rPr>
                        <a:t>Plus </a:t>
                      </a:r>
                      <a:r>
                        <a:rPr sz="900" b="0">
                          <a:solidFill>
                            <a:srgbClr val="00B0F0"/>
                          </a:solidFill>
                          <a:latin typeface="NeueHaasGroteskText Std (Body)"/>
                        </a:rPr>
                        <a:t>or </a:t>
                      </a:r>
                      <a:r>
                        <a:rPr sz="900" b="0">
                          <a:solidFill>
                            <a:srgbClr val="00B0F0"/>
                          </a:solidFill>
                          <a:latin typeface="NeueHaasGroteskText Std (Body)"/>
                        </a:rPr>
                        <a:t>iPhone </a:t>
                      </a:r>
                      <a:r>
                        <a:rPr sz="900" b="0">
                          <a:solidFill>
                            <a:srgbClr val="00B0F0"/>
                          </a:solidFill>
                          <a:latin typeface="NeueHaasGroteskText Std (Body)"/>
                        </a:rPr>
                        <a:t>X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$350)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$400) (04/03/18)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ZTE </a:t>
                      </a:r>
                      <a:r>
                        <a:rPr sz="900" b="0">
                          <a:solidFill>
                            <a:srgbClr val="000000"/>
                          </a:solidFill>
                          <a:latin typeface="NeueHaasGroteskText Std (Body)"/>
                        </a:rPr>
                        <a:t>Axon </a:t>
                      </a:r>
                      <a:r>
                        <a:rPr sz="900" b="0">
                          <a:solidFill>
                            <a:srgbClr val="000000"/>
                          </a:solidFill>
                          <a:latin typeface="NeueHaasGroteskText Std (Body)"/>
                        </a:rPr>
                        <a:t>M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(requires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of </a:t>
                      </a:r>
                      <a:r>
                        <a:rPr sz="900" b="0">
                          <a:solidFill>
                            <a:srgbClr val="000000"/>
                          </a:solidFill>
                          <a:latin typeface="NeueHaasGroteskText Std (Body)"/>
                        </a:rPr>
                        <a:t>$362.50) (04/03/18)
</a:t>
                      </a:r>
                      <a:r>
                        <a:rPr sz="900" b="0">
                          <a:solidFill>
                            <a:srgbClr val="00B0F0"/>
                          </a:solidFill>
                          <a:latin typeface="NeueHaasGroteskText Std (Body)"/>
                        </a:rPr>
                        <a:t>Buy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Galaxy </a:t>
                      </a:r>
                      <a:r>
                        <a:rPr sz="900" b="0">
                          <a:solidFill>
                            <a:srgbClr val="00B0F0"/>
                          </a:solidFill>
                          <a:latin typeface="NeueHaasGroteskText Std (Body)"/>
                        </a:rPr>
                        <a:t>S9, </a:t>
                      </a:r>
                      <a:r>
                        <a:rPr sz="900" b="0">
                          <a:solidFill>
                            <a:srgbClr val="00B0F0"/>
                          </a:solidFill>
                          <a:latin typeface="NeueHaasGroteskText Std (Body)"/>
                        </a:rPr>
                        <a:t>S9+ </a:t>
                      </a:r>
                      <a:r>
                        <a:rPr sz="900" b="0">
                          <a:solidFill>
                            <a:srgbClr val="00B0F0"/>
                          </a:solidFill>
                          <a:latin typeface="NeueHaasGroteskText Std (Body)"/>
                        </a:rPr>
                        <a:t>or </a:t>
                      </a:r>
                      <a:r>
                        <a:rPr sz="900" b="0">
                          <a:solidFill>
                            <a:srgbClr val="00B0F0"/>
                          </a:solidFill>
                          <a:latin typeface="NeueHaasGroteskText Std (Body)"/>
                        </a:rPr>
                        <a:t>Note8 </a:t>
                      </a:r>
                      <a:r>
                        <a:rPr sz="900" b="0">
                          <a:solidFill>
                            <a:srgbClr val="00B0F0"/>
                          </a:solidFill>
                          <a:latin typeface="NeueHaasGroteskText Std (Body)"/>
                        </a:rPr>
                        <a:t>and </a:t>
                      </a:r>
                      <a:r>
                        <a:rPr sz="900" b="0">
                          <a:solidFill>
                            <a:srgbClr val="00B0F0"/>
                          </a:solidFill>
                          <a:latin typeface="NeueHaasGroteskText Std (Body)"/>
                        </a:rPr>
                        <a:t>get </a:t>
                      </a:r>
                      <a:r>
                        <a:rPr sz="900" b="0">
                          <a:solidFill>
                            <a:srgbClr val="00B0F0"/>
                          </a:solidFill>
                          <a:latin typeface="NeueHaasGroteskText Std (Body)"/>
                        </a:rPr>
                        <a:t>50% </a:t>
                      </a:r>
                      <a:r>
                        <a:rPr sz="900" b="0">
                          <a:solidFill>
                            <a:srgbClr val="00B0F0"/>
                          </a:solidFill>
                          <a:latin typeface="NeueHaasGroteskText Std (Body)"/>
                        </a:rPr>
                        <a:t>off </a:t>
                      </a:r>
                      <a:r>
                        <a:rPr sz="900" b="0">
                          <a:solidFill>
                            <a:srgbClr val="00B0F0"/>
                          </a:solidFill>
                          <a:latin typeface="NeueHaasGroteskText Std (Body)"/>
                        </a:rPr>
                        <a:t>via </a:t>
                      </a:r>
                      <a:r>
                        <a:rPr sz="900" b="0">
                          <a:solidFill>
                            <a:srgbClr val="00B0F0"/>
                          </a:solidFill>
                          <a:latin typeface="NeueHaasGroteskText Std (Body)"/>
                        </a:rPr>
                        <a:t>monthly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when </a:t>
                      </a:r>
                      <a:r>
                        <a:rPr sz="900" b="0">
                          <a:solidFill>
                            <a:srgbClr val="00B0F0"/>
                          </a:solidFill>
                          <a:latin typeface="NeueHaasGroteskText Std (Body)"/>
                        </a:rPr>
                        <a:t>you </a:t>
                      </a:r>
                      <a:r>
                        <a:rPr sz="900" b="0">
                          <a:solidFill>
                            <a:srgbClr val="00B0F0"/>
                          </a:solidFill>
                          <a:latin typeface="NeueHaasGroteskText Std (Body)"/>
                        </a:rPr>
                        <a:t>add </a:t>
                      </a:r>
                      <a:r>
                        <a:rPr sz="900" b="0">
                          <a:solidFill>
                            <a:srgbClr val="00B0F0"/>
                          </a:solidFill>
                          <a:latin typeface="NeueHaasGroteskText Std (Body)"/>
                        </a:rPr>
                        <a:t>a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or </a:t>
                      </a:r>
                      <a:r>
                        <a:rPr sz="900" b="0">
                          <a:solidFill>
                            <a:srgbClr val="00B0F0"/>
                          </a:solidFill>
                          <a:latin typeface="NeueHaasGroteskText Std (Body)"/>
                        </a:rPr>
                        <a:t>upgrade </a:t>
                      </a:r>
                      <a:r>
                        <a:rPr sz="900" b="0">
                          <a:solidFill>
                            <a:srgbClr val="00B0F0"/>
                          </a:solidFill>
                          <a:latin typeface="NeueHaasGroteskText Std (Body)"/>
                        </a:rPr>
                        <a:t>to </a:t>
                      </a:r>
                      <a:r>
                        <a:rPr sz="900" b="0">
                          <a:solidFill>
                            <a:srgbClr val="00B0F0"/>
                          </a:solidFill>
                          <a:latin typeface="NeueHaasGroteskText Std (Body)"/>
                        </a:rPr>
                        <a:t>an </a:t>
                      </a:r>
                      <a:r>
                        <a:rPr sz="900" b="0">
                          <a:solidFill>
                            <a:srgbClr val="00B0F0"/>
                          </a:solidFill>
                          <a:latin typeface="NeueHaasGroteskText Std (Body)"/>
                        </a:rPr>
                        <a:t>eligible </a:t>
                      </a:r>
                      <a:r>
                        <a:rPr sz="900" b="0">
                          <a:solidFill>
                            <a:srgbClr val="00B0F0"/>
                          </a:solidFill>
                          <a:latin typeface="NeueHaasGroteskText Std (Body)"/>
                        </a:rPr>
                        <a:t>phone </a:t>
                      </a:r>
                      <a:r>
                        <a:rPr sz="900" b="0">
                          <a:solidFill>
                            <a:srgbClr val="00B0F0"/>
                          </a:solidFill>
                          <a:latin typeface="NeueHaasGroteskText Std (Body)"/>
                        </a:rPr>
                        <a:t>(requires </a:t>
                      </a:r>
                      <a:r>
                        <a:rPr sz="900" b="0">
                          <a:solidFill>
                            <a:srgbClr val="00B0F0"/>
                          </a:solidFill>
                          <a:latin typeface="NeueHaasGroteskText Std (Body)"/>
                        </a:rPr>
                        <a:t>eligible </a:t>
                      </a:r>
                      <a:r>
                        <a:rPr sz="900" b="0">
                          <a:solidFill>
                            <a:srgbClr val="00B0F0"/>
                          </a:solidFill>
                          <a:latin typeface="NeueHaasGroteskText Std (Body)"/>
                        </a:rPr>
                        <a:t>plan </a:t>
                      </a:r>
                      <a:r>
                        <a:rPr sz="900" b="0">
                          <a:solidFill>
                            <a:srgbClr val="00B0F0"/>
                          </a:solidFill>
                          <a:latin typeface="NeueHaasGroteskText Std (Body)"/>
                        </a:rPr>
                        <a:t>and </a:t>
                      </a:r>
                      <a:r>
                        <a:rPr sz="900" b="0">
                          <a:solidFill>
                            <a:srgbClr val="00B0F0"/>
                          </a:solidFill>
                          <a:latin typeface="NeueHaasGroteskText Std (Body)"/>
                        </a:rPr>
                        <a:t>DIRECTV, </a:t>
                      </a:r>
                      <a:r>
                        <a:rPr sz="900" b="0">
                          <a:solidFill>
                            <a:srgbClr val="00B0F0"/>
                          </a:solidFill>
                          <a:latin typeface="NeueHaasGroteskText Std (Body)"/>
                        </a:rPr>
                        <a:t>max </a:t>
                      </a:r>
                      <a:r>
                        <a:rPr sz="900" b="0">
                          <a:solidFill>
                            <a:srgbClr val="00B0F0"/>
                          </a:solidFill>
                          <a:latin typeface="NeueHaasGroteskText Std (Body)"/>
                        </a:rPr>
                        <a:t>bill </a:t>
                      </a:r>
                      <a:r>
                        <a:rPr sz="900" b="0">
                          <a:solidFill>
                            <a:srgbClr val="00B0F0"/>
                          </a:solidFill>
                          <a:latin typeface="NeueHaasGroteskText Std (Body)"/>
                        </a:rPr>
                        <a:t>credit </a:t>
                      </a:r>
                      <a:r>
                        <a:rPr sz="900" b="0">
                          <a:solidFill>
                            <a:srgbClr val="00B0F0"/>
                          </a:solidFill>
                          <a:latin typeface="NeueHaasGroteskText Std (Body)"/>
                        </a:rPr>
                        <a:t>of </a:t>
                      </a:r>
                      <a:r>
                        <a:rPr sz="900" b="0">
                          <a:solidFill>
                            <a:srgbClr val="00B0F0"/>
                          </a:solidFill>
                          <a:latin typeface="NeueHaasGroteskText Std (Body)"/>
                        </a:rPr>
                        <a:t>$395) (03/19/18)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receive </a:t>
                      </a:r>
                      <a:r>
                        <a:rPr sz="900" b="0">
                          <a:solidFill>
                            <a:srgbClr val="000000"/>
                          </a:solidFill>
                          <a:latin typeface="NeueHaasGroteskText Std (Body)"/>
                        </a:rPr>
                        <a:t>a </a:t>
                      </a:r>
                      <a:r>
                        <a:rPr sz="900" b="0">
                          <a:solidFill>
                            <a:srgbClr val="000000"/>
                          </a:solidFill>
                          <a:latin typeface="NeueHaasGroteskText Std (Body)"/>
                        </a:rPr>
                        <a:t>Smart </a:t>
                      </a:r>
                      <a:r>
                        <a:rPr sz="900" b="0">
                          <a:solidFill>
                            <a:srgbClr val="000000"/>
                          </a:solidFill>
                          <a:latin typeface="NeueHaasGroteskText Std (Body)"/>
                        </a:rPr>
                        <a:t>Speaker </a:t>
                      </a:r>
                      <a:r>
                        <a:rPr sz="900" b="0">
                          <a:solidFill>
                            <a:srgbClr val="000000"/>
                          </a:solidFill>
                          <a:latin typeface="NeueHaasGroteskText Std (Body)"/>
                        </a:rPr>
                        <a:t>with </a:t>
                      </a:r>
                      <a:r>
                        <a:rPr sz="900" b="0">
                          <a:solidFill>
                            <a:srgbClr val="000000"/>
                          </a:solidFill>
                          <a:latin typeface="NeueHaasGroteskText Std (Body)"/>
                        </a:rPr>
                        <a:t>Amazon </a:t>
                      </a:r>
                      <a:r>
                        <a:rPr sz="900" b="0">
                          <a:solidFill>
                            <a:srgbClr val="000000"/>
                          </a:solidFill>
                          <a:latin typeface="NeueHaasGroteskText Std (Body)"/>
                        </a:rPr>
                        <a:t>Alexa </a:t>
                      </a:r>
                      <a:r>
                        <a:rPr sz="900" b="0">
                          <a:solidFill>
                            <a:srgbClr val="000000"/>
                          </a:solidFill>
                          <a:latin typeface="NeueHaasGroteskText Std (Body)"/>
                        </a:rPr>
                        <a:t>MotoMod™ </a:t>
                      </a:r>
                      <a:r>
                        <a:rPr sz="900" b="0">
                          <a:solidFill>
                            <a:srgbClr val="000000"/>
                          </a:solidFill>
                          <a:latin typeface="NeueHaasGroteskText Std (Body)"/>
                        </a:rPr>
                        <a:t>and </a:t>
                      </a:r>
                      <a:r>
                        <a:rPr sz="900" b="0">
                          <a:solidFill>
                            <a:srgbClr val="000000"/>
                          </a:solidFill>
                          <a:latin typeface="NeueHaasGroteskText Std (Body)"/>
                        </a:rPr>
                        <a:t>2-month </a:t>
                      </a:r>
                      <a:r>
                        <a:rPr sz="900" b="1">
                          <a:solidFill>
                            <a:srgbClr val="000000"/>
                          </a:solidFill>
                          <a:latin typeface="NeueHaasGroteskText Std (Body)"/>
                        </a:rPr>
                        <a:t>free </a:t>
                      </a:r>
                      <a:r>
                        <a:rPr sz="900" b="0">
                          <a:solidFill>
                            <a:srgbClr val="000000"/>
                          </a:solidFill>
                          <a:latin typeface="NeueHaasGroteskText Std (Body)"/>
                        </a:rPr>
                        <a:t>trial </a:t>
                      </a:r>
                      <a:r>
                        <a:rPr sz="900" b="0">
                          <a:solidFill>
                            <a:srgbClr val="000000"/>
                          </a:solidFill>
                          <a:latin typeface="NeueHaasGroteskText Std (Body)"/>
                        </a:rPr>
                        <a:t>of </a:t>
                      </a:r>
                      <a:r>
                        <a:rPr sz="900" b="0">
                          <a:solidFill>
                            <a:srgbClr val="000000"/>
                          </a:solidFill>
                          <a:latin typeface="NeueHaasGroteskText Std (Body)"/>
                        </a:rPr>
                        <a:t>Amazon </a:t>
                      </a:r>
                      <a:r>
                        <a:rPr sz="900" b="0">
                          <a:solidFill>
                            <a:srgbClr val="000000"/>
                          </a:solidFill>
                          <a:latin typeface="NeueHaasGroteskText Std (Body)"/>
                        </a:rPr>
                        <a:t>Music </a:t>
                      </a:r>
                      <a:r>
                        <a:rPr sz="900" b="0">
                          <a:solidFill>
                            <a:srgbClr val="000000"/>
                          </a:solidFill>
                          <a:latin typeface="NeueHaasGroteskText Std (Body)"/>
                        </a:rPr>
                        <a:t>Unlimited (04/02/18)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Moto </a:t>
                      </a:r>
                      <a:r>
                        <a:rPr sz="900" b="0">
                          <a:solidFill>
                            <a:srgbClr val="000000"/>
                          </a:solidFill>
                          <a:latin typeface="NeueHaasGroteskText Std (Body)"/>
                        </a:rPr>
                        <a:t>Z2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and </a:t>
                      </a:r>
                      <a:r>
                        <a:rPr sz="900" b="0">
                          <a:solidFill>
                            <a:srgbClr val="000000"/>
                          </a:solidFill>
                          <a:latin typeface="NeueHaasGroteskText Std (Body)"/>
                        </a:rPr>
                        <a:t>get </a:t>
                      </a:r>
                      <a:r>
                        <a:rPr sz="900" b="0">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via </a:t>
                      </a:r>
                      <a:r>
                        <a:rPr sz="900" b="0">
                          <a:solidFill>
                            <a:srgbClr val="000000"/>
                          </a:solidFill>
                          <a:latin typeface="NeueHaasGroteskText Std (Body)"/>
                        </a:rPr>
                        <a:t>bill </a:t>
                      </a:r>
                      <a:r>
                        <a:rPr sz="900" b="0">
                          <a:solidFill>
                            <a:srgbClr val="000000"/>
                          </a:solidFill>
                          <a:latin typeface="NeueHaasGroteskText Std (Body)"/>
                        </a:rPr>
                        <a:t>credits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add </a:t>
                      </a:r>
                      <a:r>
                        <a:rPr sz="900" b="0">
                          <a:solidFill>
                            <a:srgbClr val="000000"/>
                          </a:solidFill>
                          <a:latin typeface="NeueHaasGroteskText Std (Body)"/>
                        </a:rPr>
                        <a:t>a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or </a:t>
                      </a:r>
                      <a:r>
                        <a:rPr sz="900" b="0">
                          <a:solidFill>
                            <a:srgbClr val="000000"/>
                          </a:solidFill>
                          <a:latin typeface="NeueHaasGroteskText Std (Body)"/>
                        </a:rPr>
                        <a:t>upgrade </a:t>
                      </a:r>
                      <a:r>
                        <a:rPr sz="900" b="0">
                          <a:solidFill>
                            <a:srgbClr val="000000"/>
                          </a:solidFill>
                          <a:latin typeface="NeueHaasGroteskText Std (Body)"/>
                        </a:rPr>
                        <a:t>to </a:t>
                      </a:r>
                      <a:r>
                        <a:rPr sz="900" b="0">
                          <a:solidFill>
                            <a:srgbClr val="000000"/>
                          </a:solidFill>
                          <a:latin typeface="NeueHaasGroteskText Std (Body)"/>
                        </a:rPr>
                        <a:t>an </a:t>
                      </a:r>
                      <a:r>
                        <a:rPr sz="900" b="0">
                          <a:solidFill>
                            <a:srgbClr val="000000"/>
                          </a:solidFill>
                          <a:latin typeface="NeueHaasGroteskText Std (Body)"/>
                        </a:rPr>
                        <a:t>eligible </a:t>
                      </a:r>
                      <a:r>
                        <a:rPr sz="900" b="0">
                          <a:solidFill>
                            <a:srgbClr val="000000"/>
                          </a:solidFill>
                          <a:latin typeface="NeueHaasGroteskText Std (Body)"/>
                        </a:rPr>
                        <a:t>phone </a:t>
                      </a:r>
                      <a:r>
                        <a:rPr sz="900" b="0">
                          <a:solidFill>
                            <a:srgbClr val="000000"/>
                          </a:solidFill>
                          <a:latin typeface="NeueHaasGroteskText Std (Body)"/>
                        </a:rPr>
                        <a:t>(reqs </a:t>
                      </a:r>
                      <a:r>
                        <a:rPr sz="900" b="0">
                          <a:solidFill>
                            <a:srgbClr val="000000"/>
                          </a:solidFill>
                          <a:latin typeface="NeueHaasGroteskText Std (Body)"/>
                        </a:rPr>
                        <a:t>eligible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DIRECTV, </a:t>
                      </a:r>
                      <a:r>
                        <a:rPr sz="900" b="0">
                          <a:solidFill>
                            <a:srgbClr val="000000"/>
                          </a:solidFill>
                          <a:latin typeface="NeueHaasGroteskText Std (Body)"/>
                        </a:rPr>
                        <a:t>max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$307.50) (04/04/18)
</a:t>
                      </a:r>
                    </a:p>
                  </a:txBody>
                  <a:tcPr>
                    <a:solidFill>
                      <a:schemeClr val="accent2"/>
                    </a:solidFill>
                  </a:tcPr>
                </a:tc>
                <a:tc>
                  <a:txBody>
                    <a:bodyPr/>
                    <a:lstStyle/>
                    <a:p>
                      <a:r>
                        <a:rPr sz="900" b="0">
                          <a:solidFill>
                            <a:srgbClr val="000000"/>
                          </a:solidFill>
                          <a:latin typeface="NeueHaasGroteskText Std (Body)"/>
                        </a:rPr>
                        <a:t>Save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S8 (03/07/18)
</a:t>
                      </a:r>
                      <a:r>
                        <a:rPr sz="900" b="0">
                          <a:solidFill>
                            <a:srgbClr val="000000"/>
                          </a:solidFill>
                          <a:latin typeface="NeueHaasGroteskText Std (Body)"/>
                        </a:rPr>
                        <a:t>Save </a:t>
                      </a:r>
                      <a:r>
                        <a:rPr sz="900" b="1">
                          <a:solidFill>
                            <a:srgbClr val="000000"/>
                          </a:solidFill>
                          <a:latin typeface="NeueHaasGroteskText Std (Body)"/>
                        </a:rPr>
                        <a:t>$80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$950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Note8 (02/23/18)
</a:t>
                      </a:r>
                      <a:r>
                        <a:rPr sz="900" b="1">
                          <a:solidFill>
                            <a:srgbClr val="000000"/>
                          </a:solidFill>
                          <a:latin typeface="NeueHaasGroteskText Std (Body)"/>
                        </a:rPr>
                        <a:t>$375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$750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buy </a:t>
                      </a:r>
                      <a:r>
                        <a:rPr sz="900" b="0">
                          <a:solidFill>
                            <a:srgbClr val="000000"/>
                          </a:solidFill>
                          <a:latin typeface="NeueHaasGroteskText Std (Body)"/>
                        </a:rPr>
                        <a:t>the </a:t>
                      </a:r>
                      <a:r>
                        <a:rPr sz="900" b="0">
                          <a:solidFill>
                            <a:srgbClr val="000000"/>
                          </a:solidFill>
                          <a:latin typeface="NeueHaasGroteskText Std (Body)"/>
                        </a:rPr>
                        <a:t>Motorola </a:t>
                      </a:r>
                      <a:r>
                        <a:rPr sz="900" b="0">
                          <a:solidFill>
                            <a:srgbClr val="000000"/>
                          </a:solidFill>
                          <a:latin typeface="NeueHaasGroteskText Std (Body)"/>
                        </a:rPr>
                        <a:t>Moto </a:t>
                      </a:r>
                      <a:r>
                        <a:rPr sz="900" b="0">
                          <a:solidFill>
                            <a:srgbClr val="000000"/>
                          </a:solidFill>
                          <a:latin typeface="NeueHaasGroteskText Std (Body)"/>
                        </a:rPr>
                        <a:t>Z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2nd </a:t>
                      </a:r>
                      <a:r>
                        <a:rPr sz="900" b="0">
                          <a:solidFill>
                            <a:srgbClr val="000000"/>
                          </a:solidFill>
                          <a:latin typeface="NeueHaasGroteskText Std (Body)"/>
                        </a:rPr>
                        <a:t>Gen </a:t>
                      </a:r>
                      <a:r>
                        <a:rPr sz="900" b="0">
                          <a:solidFill>
                            <a:srgbClr val="000000"/>
                          </a:solidFill>
                          <a:latin typeface="NeueHaasGroteskText Std (Body)"/>
                        </a:rPr>
                        <a:t>at </a:t>
                      </a:r>
                      <a:r>
                        <a:rPr sz="900" b="0">
                          <a:solidFill>
                            <a:srgbClr val="000000"/>
                          </a:solidFill>
                          <a:latin typeface="NeueHaasGroteskText Std (Body)"/>
                        </a:rPr>
                        <a:t>T-Mobile (01/26/18)
</a:t>
                      </a:r>
                      <a:r>
                        <a:rPr sz="900" b="0">
                          <a:solidFill>
                            <a:srgbClr val="000000"/>
                          </a:solidFill>
                          <a:latin typeface="NeueHaasGroteskText Std (Body)"/>
                        </a:rPr>
                        <a:t>Save </a:t>
                      </a:r>
                      <a:r>
                        <a:rPr sz="900" b="1">
                          <a:solidFill>
                            <a:srgbClr val="000000"/>
                          </a:solidFill>
                          <a:latin typeface="NeueHaasGroteskText Std (Body)"/>
                        </a:rPr>
                        <a:t>$50 </a:t>
                      </a:r>
                      <a:r>
                        <a:rPr sz="900" b="0">
                          <a:solidFill>
                            <a:srgbClr val="000000"/>
                          </a:solidFill>
                          <a:latin typeface="NeueHaasGroteskText Std (Body)"/>
                        </a:rPr>
                        <a:t>off </a:t>
                      </a:r>
                      <a:r>
                        <a:rPr sz="900" b="0">
                          <a:solidFill>
                            <a:srgbClr val="000000"/>
                          </a:solidFill>
                          <a:latin typeface="NeueHaasGroteskText Std (Body)"/>
                        </a:rPr>
                        <a:t>the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$275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 </a:t>
                      </a:r>
                      <a:r>
                        <a:rPr sz="900" b="0">
                          <a:solidFill>
                            <a:srgbClr val="000000"/>
                          </a:solidFill>
                          <a:latin typeface="NeueHaasGroteskText Std (Body)"/>
                        </a:rPr>
                        <a:t>Samsung </a:t>
                      </a:r>
                      <a:r>
                        <a:rPr sz="900" b="0">
                          <a:solidFill>
                            <a:srgbClr val="000000"/>
                          </a:solidFill>
                          <a:latin typeface="NeueHaasGroteskText Std (Body)"/>
                        </a:rPr>
                        <a:t>Galaxy </a:t>
                      </a:r>
                      <a:r>
                        <a:rPr sz="900" b="0">
                          <a:solidFill>
                            <a:srgbClr val="000000"/>
                          </a:solidFill>
                          <a:latin typeface="NeueHaasGroteskText Std (Body)"/>
                        </a:rPr>
                        <a:t>J7 </a:t>
                      </a:r>
                      <a:r>
                        <a:rPr sz="900" b="0">
                          <a:solidFill>
                            <a:srgbClr val="000000"/>
                          </a:solidFill>
                          <a:latin typeface="NeueHaasGroteskText Std (Body)"/>
                        </a:rPr>
                        <a:t>Prime (11/22/17)
</a:t>
                      </a:r>
                      <a:r>
                        <a:rPr sz="900" b="0">
                          <a:solidFill>
                            <a:srgbClr val="000000"/>
                          </a:solidFill>
                          <a:latin typeface="NeueHaasGroteskText Std (Body)"/>
                        </a:rPr>
                        <a:t>Save </a:t>
                      </a:r>
                      <a:r>
                        <a:rPr sz="900" b="1">
                          <a:solidFill>
                            <a:srgbClr val="000000"/>
                          </a:solidFill>
                          <a:latin typeface="NeueHaasGroteskText Std (Body)"/>
                        </a:rPr>
                        <a:t>$25 </a:t>
                      </a:r>
                      <a:r>
                        <a:rPr sz="900" b="0">
                          <a:solidFill>
                            <a:srgbClr val="000000"/>
                          </a:solidFill>
                          <a:latin typeface="NeueHaasGroteskText Std (Body)"/>
                        </a:rPr>
                        <a:t>off </a:t>
                      </a:r>
                      <a:r>
                        <a:rPr sz="900" b="0">
                          <a:solidFill>
                            <a:srgbClr val="000000"/>
                          </a:solidFill>
                          <a:latin typeface="NeueHaasGroteskText Std (Body)"/>
                        </a:rPr>
                        <a:t>new </a:t>
                      </a:r>
                      <a:r>
                        <a:rPr sz="900" b="0">
                          <a:solidFill>
                            <a:srgbClr val="000000"/>
                          </a:solidFill>
                          <a:latin typeface="NeueHaasGroteskText Std (Body)"/>
                        </a:rPr>
                        <a:t>previous </a:t>
                      </a:r>
                      <a:r>
                        <a:rPr sz="900" b="0">
                          <a:solidFill>
                            <a:srgbClr val="000000"/>
                          </a:solidFill>
                          <a:latin typeface="NeueHaasGroteskText Std (Body)"/>
                        </a:rPr>
                        <a:t>price </a:t>
                      </a:r>
                      <a:r>
                        <a:rPr sz="900" b="0">
                          <a:solidFill>
                            <a:srgbClr val="000000"/>
                          </a:solidFill>
                          <a:latin typeface="NeueHaasGroteskText Std (Body)"/>
                        </a:rPr>
                        <a:t>of </a:t>
                      </a:r>
                      <a:r>
                        <a:rPr sz="900" b="1">
                          <a:solidFill>
                            <a:srgbClr val="000000"/>
                          </a:solidFill>
                          <a:latin typeface="NeueHaasGroteskText Std (Body)"/>
                        </a:rPr>
                        <a:t>$200 </a:t>
                      </a:r>
                      <a:r>
                        <a:rPr sz="900" b="0">
                          <a:solidFill>
                            <a:srgbClr val="000000"/>
                          </a:solidFill>
                          <a:latin typeface="NeueHaasGroteskText Std (Body)"/>
                        </a:rPr>
                        <a:t>when </a:t>
                      </a:r>
                      <a:r>
                        <a:rPr sz="900" b="0">
                          <a:solidFill>
                            <a:srgbClr val="000000"/>
                          </a:solidFill>
                          <a:latin typeface="NeueHaasGroteskText Std (Body)"/>
                        </a:rPr>
                        <a:t>you </a:t>
                      </a:r>
                      <a:r>
                        <a:rPr sz="900" b="0">
                          <a:solidFill>
                            <a:srgbClr val="000000"/>
                          </a:solidFill>
                          <a:latin typeface="NeueHaasGroteskText Std (Body)"/>
                        </a:rPr>
                        <a:t>get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K20 </a:t>
                      </a:r>
                      <a:r>
                        <a:rPr sz="900" b="0">
                          <a:solidFill>
                            <a:srgbClr val="000000"/>
                          </a:solidFill>
                          <a:latin typeface="NeueHaasGroteskText Std (Body)"/>
                        </a:rPr>
                        <a:t>Plus (01/24/18)
</a:t>
                      </a:r>
                      <a:r>
                        <a:rPr sz="900" b="0">
                          <a:solidFill>
                            <a:srgbClr val="000000"/>
                          </a:solidFill>
                          <a:latin typeface="NeueHaasGroteskText Std (Body)"/>
                        </a:rPr>
                        <a:t>Buy </a:t>
                      </a:r>
                      <a:r>
                        <a:rPr sz="900" b="0">
                          <a:solidFill>
                            <a:srgbClr val="000000"/>
                          </a:solidFill>
                          <a:latin typeface="NeueHaasGroteskText Std (Body)"/>
                        </a:rPr>
                        <a:t>an </a:t>
                      </a:r>
                      <a:r>
                        <a:rPr sz="900" b="0">
                          <a:solidFill>
                            <a:srgbClr val="000000"/>
                          </a:solidFill>
                          <a:latin typeface="NeueHaasGroteskText Std (Body)"/>
                        </a:rPr>
                        <a:t>LG </a:t>
                      </a:r>
                      <a:r>
                        <a:rPr sz="900" b="0">
                          <a:solidFill>
                            <a:srgbClr val="000000"/>
                          </a:solidFill>
                          <a:latin typeface="NeueHaasGroteskText Std (Body)"/>
                        </a:rPr>
                        <a:t>Aristo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$90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(in-store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(02/06/18)
</a:t>
                      </a:r>
                      <a:r>
                        <a:rPr sz="900" b="0">
                          <a:solidFill>
                            <a:srgbClr val="000000"/>
                          </a:solidFill>
                          <a:latin typeface="NeueHaasGroteskText Std (Body)"/>
                        </a:rPr>
                        <a:t>Buy </a:t>
                      </a:r>
                      <a:r>
                        <a:rPr sz="900" b="0">
                          <a:solidFill>
                            <a:srgbClr val="000000"/>
                          </a:solidFill>
                          <a:latin typeface="NeueHaasGroteskText Std (Body)"/>
                        </a:rPr>
                        <a:t>a </a:t>
                      </a:r>
                      <a:r>
                        <a:rPr sz="900" b="0">
                          <a:solidFill>
                            <a:srgbClr val="000000"/>
                          </a:solidFill>
                          <a:latin typeface="NeueHaasGroteskText Std (Body)"/>
                        </a:rPr>
                        <a:t>Coolpad </a:t>
                      </a:r>
                      <a:r>
                        <a:rPr sz="900" b="0">
                          <a:solidFill>
                            <a:srgbClr val="000000"/>
                          </a:solidFill>
                          <a:latin typeface="NeueHaasGroteskText Std (Body)"/>
                        </a:rPr>
                        <a:t>Defiant </a:t>
                      </a:r>
                      <a:r>
                        <a:rPr sz="900" b="0">
                          <a:solidFill>
                            <a:srgbClr val="000000"/>
                          </a:solidFill>
                          <a:latin typeface="NeueHaasGroteskText Std (Body)"/>
                        </a:rPr>
                        <a:t>with </a:t>
                      </a:r>
                      <a:r>
                        <a:rPr sz="900" b="0">
                          <a:solidFill>
                            <a:srgbClr val="000000"/>
                          </a:solidFill>
                          <a:latin typeface="NeueHaasGroteskText Std (Body)"/>
                        </a:rPr>
                        <a:t>the </a:t>
                      </a:r>
                      <a:r>
                        <a:rPr sz="900" b="0">
                          <a:solidFill>
                            <a:srgbClr val="000000"/>
                          </a:solidFill>
                          <a:latin typeface="NeueHaasGroteskText Std (Body)"/>
                        </a:rPr>
                        <a:t>no </a:t>
                      </a:r>
                      <a:r>
                        <a:rPr sz="900" b="0">
                          <a:solidFill>
                            <a:srgbClr val="000000"/>
                          </a:solidFill>
                          <a:latin typeface="NeueHaasGroteskText Std (Body)"/>
                        </a:rPr>
                        <a:t>credit </a:t>
                      </a:r>
                      <a:r>
                        <a:rPr sz="900" b="0">
                          <a:solidFill>
                            <a:srgbClr val="000000"/>
                          </a:solidFill>
                          <a:latin typeface="NeueHaasGroteskText Std (Body)"/>
                        </a:rPr>
                        <a:t>check </a:t>
                      </a:r>
                      <a:r>
                        <a:rPr sz="900" b="0">
                          <a:solidFill>
                            <a:srgbClr val="000000"/>
                          </a:solidFill>
                          <a:latin typeface="NeueHaasGroteskText Std (Body)"/>
                        </a:rPr>
                        <a:t>plan </a:t>
                      </a:r>
                      <a:r>
                        <a:rPr sz="900" b="0">
                          <a:solidFill>
                            <a:srgbClr val="000000"/>
                          </a:solidFill>
                          <a:latin typeface="NeueHaasGroteskText Std (Body)"/>
                        </a:rPr>
                        <a:t>and </a:t>
                      </a:r>
                      <a:r>
                        <a:rPr sz="900" b="0">
                          <a:solidFill>
                            <a:srgbClr val="000000"/>
                          </a:solidFill>
                          <a:latin typeface="NeueHaasGroteskText Std (Body)"/>
                        </a:rPr>
                        <a:t>get </a:t>
                      </a:r>
                      <a:r>
                        <a:rPr sz="900" b="1">
                          <a:solidFill>
                            <a:srgbClr val="000000"/>
                          </a:solidFill>
                          <a:latin typeface="NeueHaasGroteskText Std (Body)"/>
                        </a:rPr>
                        <a:t>$60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(03/30/18)
</a:t>
                      </a:r>
                    </a:p>
                  </a:txBody>
                  <a:tcPr>
                    <a:solidFill>
                      <a:schemeClr val="accent2"/>
                    </a:solidFill>
                  </a:tcPr>
                </a:tc>
                <a:tc>
                  <a:txBody>
                    <a:bodyPr/>
                    <a:lstStyle/>
                    <a:p>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V30+ </a:t>
                      </a:r>
                      <a:r>
                        <a:rPr sz="900" b="0">
                          <a:solidFill>
                            <a:srgbClr val="000000"/>
                          </a:solidFill>
                          <a:latin typeface="NeueHaasGroteskText Std (Body)"/>
                        </a:rPr>
                        <a:t>for </a:t>
                      </a:r>
                      <a:r>
                        <a:rPr sz="900" b="1">
                          <a:solidFill>
                            <a:srgbClr val="000000"/>
                          </a:solidFill>
                          <a:latin typeface="NeueHaasGroteskText Std (Body)"/>
                        </a:rPr>
                        <a:t>$12.00/mo. </a:t>
                      </a:r>
                      <a:r>
                        <a:rPr sz="900" b="0">
                          <a:solidFill>
                            <a:srgbClr val="000000"/>
                          </a:solidFill>
                          <a:latin typeface="NeueHaasGroteskText Std (Body)"/>
                        </a:rPr>
                        <a:t>after </a:t>
                      </a:r>
                      <a:r>
                        <a:rPr sz="900" b="1">
                          <a:solidFill>
                            <a:srgbClr val="000000"/>
                          </a:solidFill>
                          <a:latin typeface="NeueHaasGroteskText Std (Body)"/>
                        </a:rPr>
                        <a:t>$26.00/mo. </a:t>
                      </a:r>
                      <a:r>
                        <a:rPr sz="900" b="0">
                          <a:solidFill>
                            <a:srgbClr val="000000"/>
                          </a:solidFill>
                          <a:latin typeface="NeueHaasGroteskText Std (Body)"/>
                        </a:rPr>
                        <a:t>credit </a:t>
                      </a:r>
                      <a:r>
                        <a:rPr sz="900" b="0">
                          <a:solidFill>
                            <a:srgbClr val="000000"/>
                          </a:solidFill>
                          <a:latin typeface="NeueHaasGroteskText Std (Body)"/>
                        </a:rPr>
                        <a:t>or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G6 </a:t>
                      </a:r>
                      <a:r>
                        <a:rPr sz="900" b="0">
                          <a:solidFill>
                            <a:srgbClr val="000000"/>
                          </a:solidFill>
                          <a:latin typeface="NeueHaasGroteskText Std (Body)"/>
                        </a:rPr>
                        <a:t>for </a:t>
                      </a:r>
                      <a:r>
                        <a:rPr sz="900" b="1">
                          <a:solidFill>
                            <a:srgbClr val="000000"/>
                          </a:solidFill>
                          <a:latin typeface="NeueHaasGroteskText Std (Body)"/>
                        </a:rPr>
                        <a:t>$6.00/mo. </a:t>
                      </a:r>
                      <a:r>
                        <a:rPr sz="900" b="0">
                          <a:solidFill>
                            <a:srgbClr val="000000"/>
                          </a:solidFill>
                          <a:latin typeface="NeueHaasGroteskText Std (Body)"/>
                        </a:rPr>
                        <a:t>after </a:t>
                      </a:r>
                      <a:r>
                        <a:rPr sz="900" b="1">
                          <a:solidFill>
                            <a:srgbClr val="000000"/>
                          </a:solidFill>
                          <a:latin typeface="NeueHaasGroteskText Std (Body)"/>
                        </a:rPr>
                        <a:t>$14.00/mo. </a:t>
                      </a:r>
                      <a:r>
                        <a:rPr sz="900" b="0">
                          <a:solidFill>
                            <a:srgbClr val="000000"/>
                          </a:solidFill>
                          <a:latin typeface="NeueHaasGroteskText Std (Body)"/>
                        </a:rPr>
                        <a:t>credit </a:t>
                      </a:r>
                      <a:r>
                        <a:rPr sz="900" b="0">
                          <a:solidFill>
                            <a:srgbClr val="000000"/>
                          </a:solidFill>
                          <a:latin typeface="NeueHaasGroteskText Std (Body)"/>
                        </a:rPr>
                        <a:t>on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(reqs. </a:t>
                      </a:r>
                      <a:r>
                        <a:rPr sz="900" b="0">
                          <a:solidFill>
                            <a:srgbClr val="000000"/>
                          </a:solidFill>
                          <a:latin typeface="NeueHaasGroteskText Std (Body)"/>
                        </a:rPr>
                        <a:t>18-mo.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or </a:t>
                      </a:r>
                      <a:r>
                        <a:rPr sz="900" b="0">
                          <a:solidFill>
                            <a:srgbClr val="000000"/>
                          </a:solidFill>
                          <a:latin typeface="NeueHaasGroteskText Std (Body)"/>
                        </a:rPr>
                        <a:t>eligible </a:t>
                      </a:r>
                      <a:r>
                        <a:rPr sz="900" b="0">
                          <a:solidFill>
                            <a:srgbClr val="000000"/>
                          </a:solidFill>
                          <a:latin typeface="NeueHaasGroteskText Std (Body)"/>
                        </a:rPr>
                        <a:t>upgrade) (02/09/18)
</a:t>
                      </a:r>
                      <a:r>
                        <a:rPr sz="900" b="0">
                          <a:solidFill>
                            <a:srgbClr val="000000"/>
                          </a:solidFill>
                          <a:latin typeface="NeueHaasGroteskText Std (Body)"/>
                        </a:rPr>
                        <a:t>Get </a:t>
                      </a:r>
                      <a:r>
                        <a:rPr sz="900" b="0">
                          <a:solidFill>
                            <a:srgbClr val="000000"/>
                          </a:solidFill>
                          <a:latin typeface="NeueHaasGroteskText Std (Body)"/>
                        </a:rPr>
                        <a:t>up </a:t>
                      </a:r>
                      <a:r>
                        <a:rPr sz="900" b="0">
                          <a:solidFill>
                            <a:srgbClr val="000000"/>
                          </a:solidFill>
                          <a:latin typeface="NeueHaasGroteskText Std (Body)"/>
                        </a:rPr>
                        <a:t>to </a:t>
                      </a:r>
                      <a:r>
                        <a:rPr sz="900" b="0">
                          <a:solidFill>
                            <a:srgbClr val="000000"/>
                          </a:solidFill>
                          <a:latin typeface="NeueHaasGroteskText Std (Body)"/>
                        </a:rPr>
                        <a:t>10 </a:t>
                      </a:r>
                      <a:r>
                        <a:rPr sz="900" b="0">
                          <a:solidFill>
                            <a:srgbClr val="000000"/>
                          </a:solidFill>
                          <a:latin typeface="NeueHaasGroteskText Std (Body)"/>
                        </a:rPr>
                        <a:t>Moto </a:t>
                      </a:r>
                      <a:r>
                        <a:rPr sz="900" b="0">
                          <a:solidFill>
                            <a:srgbClr val="000000"/>
                          </a:solidFill>
                          <a:latin typeface="NeueHaasGroteskText Std (Body)"/>
                        </a:rPr>
                        <a:t>e4 </a:t>
                      </a:r>
                      <a:r>
                        <a:rPr sz="900" b="0">
                          <a:solidFill>
                            <a:srgbClr val="000000"/>
                          </a:solidFill>
                          <a:latin typeface="NeueHaasGroteskText Std (Body)"/>
                        </a:rPr>
                        <a:t>leases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$6.05/mo.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(09/08/17)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LG </a:t>
                      </a:r>
                      <a:r>
                        <a:rPr sz="900" b="0">
                          <a:solidFill>
                            <a:srgbClr val="000000"/>
                          </a:solidFill>
                          <a:latin typeface="NeueHaasGroteskText Std (Body)"/>
                        </a:rPr>
                        <a:t>Tribute </a:t>
                      </a:r>
                      <a:r>
                        <a:rPr sz="900" b="0">
                          <a:solidFill>
                            <a:srgbClr val="000000"/>
                          </a:solidFill>
                          <a:latin typeface="NeueHaasGroteskText Std (Body)"/>
                        </a:rPr>
                        <a:t>Dynasty </a:t>
                      </a:r>
                      <a:r>
                        <a:rPr sz="900" b="0">
                          <a:solidFill>
                            <a:srgbClr val="000000"/>
                          </a:solidFill>
                          <a:latin typeface="NeueHaasGroteskText Std (Body)"/>
                        </a:rPr>
                        <a:t>for </a:t>
                      </a:r>
                      <a:r>
                        <a:rPr sz="900" b="1">
                          <a:solidFill>
                            <a:srgbClr val="000000"/>
                          </a:solidFill>
                          <a:latin typeface="NeueHaasGroteskText Std (Body)"/>
                        </a:rPr>
                        <a:t>$0/mo. </a:t>
                      </a:r>
                      <a:r>
                        <a:rPr sz="900" b="0">
                          <a:solidFill>
                            <a:srgbClr val="000000"/>
                          </a:solidFill>
                          <a:latin typeface="NeueHaasGroteskText Std (Body)"/>
                        </a:rPr>
                        <a:t>after </a:t>
                      </a:r>
                      <a:r>
                        <a:rPr sz="900" b="1">
                          <a:solidFill>
                            <a:srgbClr val="000000"/>
                          </a:solidFill>
                          <a:latin typeface="NeueHaasGroteskText Std (Body)"/>
                        </a:rPr>
                        <a:t>$6.39/mo. </a:t>
                      </a:r>
                      <a:r>
                        <a:rPr sz="900" b="0">
                          <a:solidFill>
                            <a:srgbClr val="000000"/>
                          </a:solidFill>
                          <a:latin typeface="NeueHaasGroteskText Std (Body)"/>
                        </a:rPr>
                        <a:t>credit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service </a:t>
                      </a:r>
                      <a:r>
                        <a:rPr sz="900" b="0">
                          <a:solidFill>
                            <a:srgbClr val="000000"/>
                          </a:solidFill>
                          <a:latin typeface="NeueHaasGroteskText Std (Body)"/>
                        </a:rPr>
                        <a:t> (02/09/18)
</a:t>
                      </a:r>
                      <a:r>
                        <a:rPr sz="900" b="0">
                          <a:solidFill>
                            <a:srgbClr val="000000"/>
                          </a:solidFill>
                          <a:latin typeface="NeueHaasGroteskText Std (Body)"/>
                        </a:rPr>
                        <a:t>Get </a:t>
                      </a:r>
                      <a:r>
                        <a:rPr sz="900" b="0">
                          <a:solidFill>
                            <a:srgbClr val="000000"/>
                          </a:solidFill>
                          <a:latin typeface="NeueHaasGroteskText Std (Body)"/>
                        </a:rPr>
                        <a:t>the </a:t>
                      </a:r>
                      <a:r>
                        <a:rPr sz="900" b="0">
                          <a:solidFill>
                            <a:srgbClr val="000000"/>
                          </a:solidFill>
                          <a:latin typeface="NeueHaasGroteskText Std (Body)"/>
                        </a:rPr>
                        <a:t>Moto </a:t>
                      </a:r>
                      <a:r>
                        <a:rPr sz="900" b="0">
                          <a:solidFill>
                            <a:srgbClr val="000000"/>
                          </a:solidFill>
                          <a:latin typeface="NeueHaasGroteskText Std (Body)"/>
                        </a:rPr>
                        <a:t>ZÂ² </a:t>
                      </a:r>
                      <a:r>
                        <a:rPr sz="900" b="0">
                          <a:solidFill>
                            <a:srgbClr val="000000"/>
                          </a:solidFill>
                          <a:latin typeface="NeueHaasGroteskText Std (Body)"/>
                        </a:rPr>
                        <a:t>Force </a:t>
                      </a:r>
                      <a:r>
                        <a:rPr sz="900" b="0">
                          <a:solidFill>
                            <a:srgbClr val="000000"/>
                          </a:solidFill>
                          <a:latin typeface="NeueHaasGroteskText Std (Body)"/>
                        </a:rPr>
                        <a:t>Edition </a:t>
                      </a:r>
                      <a:r>
                        <a:rPr sz="900" b="0">
                          <a:solidFill>
                            <a:srgbClr val="000000"/>
                          </a:solidFill>
                          <a:latin typeface="NeueHaasGroteskText Std (Body)"/>
                        </a:rPr>
                        <a:t>for </a:t>
                      </a:r>
                      <a:r>
                        <a:rPr sz="900" b="1">
                          <a:solidFill>
                            <a:srgbClr val="000000"/>
                          </a:solidFill>
                          <a:latin typeface="NeueHaasGroteskText Std (Body)"/>
                        </a:rPr>
                        <a:t>$16.50/mo. </a:t>
                      </a:r>
                      <a:r>
                        <a:rPr sz="900" b="0">
                          <a:solidFill>
                            <a:srgbClr val="000000"/>
                          </a:solidFill>
                          <a:latin typeface="NeueHaasGroteskText Std (Body)"/>
                        </a:rPr>
                        <a:t>after </a:t>
                      </a:r>
                      <a:r>
                        <a:rPr sz="900" b="1">
                          <a:solidFill>
                            <a:srgbClr val="000000"/>
                          </a:solidFill>
                          <a:latin typeface="NeueHaasGroteskText Std (Body)"/>
                        </a:rPr>
                        <a:t>$16.50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(07/26/17)
</a:t>
                      </a:r>
                      <a:r>
                        <a:rPr sz="900" b="0">
                          <a:solidFill>
                            <a:srgbClr val="000000"/>
                          </a:solidFill>
                          <a:latin typeface="NeueHaasGroteskText Std (Body)"/>
                        </a:rPr>
                        <a:t>Get </a:t>
                      </a:r>
                      <a:r>
                        <a:rPr sz="900" b="0">
                          <a:solidFill>
                            <a:srgbClr val="000000"/>
                          </a:solidFill>
                          <a:latin typeface="NeueHaasGroteskText Std (Body)"/>
                        </a:rPr>
                        <a:t>select </a:t>
                      </a:r>
                      <a:r>
                        <a:rPr sz="900" b="0">
                          <a:solidFill>
                            <a:srgbClr val="000000"/>
                          </a:solidFill>
                          <a:latin typeface="NeueHaasGroteskText Std (Body)"/>
                        </a:rPr>
                        <a:t>smartphones </a:t>
                      </a:r>
                      <a:r>
                        <a:rPr sz="900" b="0">
                          <a:solidFill>
                            <a:srgbClr val="000000"/>
                          </a:solidFill>
                          <a:latin typeface="NeueHaasGroteskText Std (Body)"/>
                        </a:rPr>
                        <a:t>for </a:t>
                      </a:r>
                      <a:r>
                        <a:rPr sz="900" b="1">
                          <a:solidFill>
                            <a:srgbClr val="000000"/>
                          </a:solidFill>
                          <a:latin typeface="NeueHaasGroteskText Std (Body)"/>
                        </a:rPr>
                        <a:t>$10.00/mo. </a:t>
                      </a:r>
                      <a:r>
                        <a:rPr sz="900" b="0">
                          <a:solidFill>
                            <a:srgbClr val="000000"/>
                          </a:solidFill>
                          <a:latin typeface="NeueHaasGroteskText Std (Body)"/>
                        </a:rPr>
                        <a:t>after </a:t>
                      </a:r>
                      <a:r>
                        <a:rPr sz="900" b="1">
                          <a:solidFill>
                            <a:srgbClr val="000000"/>
                          </a:solidFill>
                          <a:latin typeface="NeueHaasGroteskText Std (Body)"/>
                        </a:rPr>
                        <a:t>$30.00 </a:t>
                      </a:r>
                      <a:r>
                        <a:rPr sz="900" b="0">
                          <a:solidFill>
                            <a:srgbClr val="000000"/>
                          </a:solidFill>
                          <a:latin typeface="NeueHaasGroteskText Std (Body)"/>
                        </a:rPr>
                        <a:t>down </a:t>
                      </a:r>
                      <a:r>
                        <a:rPr sz="900" b="0">
                          <a:solidFill>
                            <a:srgbClr val="000000"/>
                          </a:solidFill>
                          <a:latin typeface="NeueHaasGroteskText Std (Body)"/>
                        </a:rPr>
                        <a:t>with </a:t>
                      </a:r>
                      <a:r>
                        <a:rPr sz="900" b="0">
                          <a:solidFill>
                            <a:srgbClr val="000000"/>
                          </a:solidFill>
                          <a:latin typeface="NeueHaasGroteskText Std (Body)"/>
                        </a:rPr>
                        <a:t>Sprint </a:t>
                      </a:r>
                      <a:r>
                        <a:rPr sz="900" b="0">
                          <a:solidFill>
                            <a:srgbClr val="000000"/>
                          </a:solidFill>
                          <a:latin typeface="NeueHaasGroteskText Std (Body)"/>
                        </a:rPr>
                        <a:t>Flex </a:t>
                      </a:r>
                      <a:r>
                        <a:rPr sz="900" b="0">
                          <a:solidFill>
                            <a:srgbClr val="000000"/>
                          </a:solidFill>
                          <a:latin typeface="NeueHaasGroteskText Std (Body)"/>
                        </a:rPr>
                        <a:t>lease, </a:t>
                      </a:r>
                      <a:r>
                        <a:rPr sz="900" b="0">
                          <a:solidFill>
                            <a:srgbClr val="000000"/>
                          </a:solidFill>
                          <a:latin typeface="NeueHaasGroteskText Std (Body)"/>
                        </a:rPr>
                        <a:t>plus </a:t>
                      </a:r>
                      <a:r>
                        <a:rPr sz="900" b="0">
                          <a:solidFill>
                            <a:srgbClr val="000000"/>
                          </a:solidFill>
                          <a:latin typeface="NeueHaasGroteskText Std (Body)"/>
                        </a:rPr>
                        <a:t>a </a:t>
                      </a:r>
                      <a:r>
                        <a:rPr sz="900" b="1">
                          <a:solidFill>
                            <a:srgbClr val="000000"/>
                          </a:solidFill>
                          <a:latin typeface="NeueHaasGroteskText Std (Body)"/>
                        </a:rPr>
                        <a:t>free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consecutive </a:t>
                      </a:r>
                      <a:r>
                        <a:rPr sz="900" b="0">
                          <a:solidFill>
                            <a:srgbClr val="000000"/>
                          </a:solidFill>
                          <a:latin typeface="NeueHaasGroteskText Std (Body)"/>
                        </a:rPr>
                        <a:t>on-time </a:t>
                      </a:r>
                      <a:r>
                        <a:rPr sz="900" b="0">
                          <a:solidFill>
                            <a:srgbClr val="000000"/>
                          </a:solidFill>
                          <a:latin typeface="NeueHaasGroteskText Std (Body)"/>
                        </a:rPr>
                        <a:t>payments </a:t>
                      </a:r>
                      <a:r>
                        <a:rPr sz="900" b="0">
                          <a:solidFill>
                            <a:srgbClr val="000000"/>
                          </a:solidFill>
                          <a:latin typeface="NeueHaasGroteskText Std (Body)"/>
                        </a:rPr>
                        <a:t> (07/14/17)
</a:t>
                      </a:r>
                      <a:r>
                        <a:rPr sz="900" b="0">
                          <a:solidFill>
                            <a:srgbClr val="00B0F0"/>
                          </a:solidFill>
                          <a:latin typeface="NeueHaasGroteskText Std (Body)"/>
                        </a:rPr>
                        <a:t>Get </a:t>
                      </a:r>
                      <a:r>
                        <a:rPr sz="900" b="0">
                          <a:solidFill>
                            <a:srgbClr val="00B0F0"/>
                          </a:solidFill>
                          <a:latin typeface="NeueHaasGroteskText Std (Body)"/>
                        </a:rPr>
                        <a:t>the </a:t>
                      </a:r>
                      <a:r>
                        <a:rPr sz="900" b="0">
                          <a:solidFill>
                            <a:srgbClr val="00B0F0"/>
                          </a:solidFill>
                          <a:latin typeface="NeueHaasGroteskText Std (Body)"/>
                        </a:rPr>
                        <a:t>ZTE </a:t>
                      </a:r>
                      <a:r>
                        <a:rPr sz="900" b="0">
                          <a:solidFill>
                            <a:srgbClr val="00B0F0"/>
                          </a:solidFill>
                          <a:latin typeface="NeueHaasGroteskText Std (Body)"/>
                        </a:rPr>
                        <a:t>Max </a:t>
                      </a:r>
                      <a:r>
                        <a:rPr sz="900" b="0">
                          <a:solidFill>
                            <a:srgbClr val="00B0F0"/>
                          </a:solidFill>
                          <a:latin typeface="NeueHaasGroteskText Std (Body)"/>
                        </a:rPr>
                        <a:t>XL, </a:t>
                      </a:r>
                      <a:r>
                        <a:rPr sz="900" b="0">
                          <a:solidFill>
                            <a:srgbClr val="00B0F0"/>
                          </a:solidFill>
                          <a:latin typeface="NeueHaasGroteskText Std (Body)"/>
                        </a:rPr>
                        <a:t>Galaxy </a:t>
                      </a:r>
                      <a:r>
                        <a:rPr sz="900" b="0">
                          <a:solidFill>
                            <a:srgbClr val="00B0F0"/>
                          </a:solidFill>
                          <a:latin typeface="NeueHaasGroteskText Std (Body)"/>
                        </a:rPr>
                        <a:t>J3 </a:t>
                      </a:r>
                      <a:r>
                        <a:rPr sz="900" b="0">
                          <a:solidFill>
                            <a:srgbClr val="00B0F0"/>
                          </a:solidFill>
                          <a:latin typeface="NeueHaasGroteskText Std (Body)"/>
                        </a:rPr>
                        <a:t>Emerge </a:t>
                      </a:r>
                      <a:r>
                        <a:rPr sz="900" b="0">
                          <a:solidFill>
                            <a:srgbClr val="00B0F0"/>
                          </a:solidFill>
                          <a:latin typeface="NeueHaasGroteskText Std (Body)"/>
                        </a:rPr>
                        <a:t>or </a:t>
                      </a:r>
                      <a:r>
                        <a:rPr sz="900" b="0">
                          <a:solidFill>
                            <a:srgbClr val="00B0F0"/>
                          </a:solidFill>
                          <a:latin typeface="NeueHaasGroteskText Std (Body)"/>
                        </a:rPr>
                        <a:t>LG </a:t>
                      </a:r>
                      <a:r>
                        <a:rPr sz="900" b="0">
                          <a:solidFill>
                            <a:srgbClr val="00B0F0"/>
                          </a:solidFill>
                          <a:latin typeface="NeueHaasGroteskText Std (Body)"/>
                        </a:rPr>
                        <a:t>Tribute </a:t>
                      </a:r>
                      <a:r>
                        <a:rPr sz="900" b="0">
                          <a:solidFill>
                            <a:srgbClr val="00B0F0"/>
                          </a:solidFill>
                          <a:latin typeface="NeueHaasGroteskText Std (Body)"/>
                        </a:rPr>
                        <a:t>HD </a:t>
                      </a:r>
                      <a:r>
                        <a:rPr sz="900" b="0">
                          <a:solidFill>
                            <a:srgbClr val="00B0F0"/>
                          </a:solidFill>
                          <a:latin typeface="NeueHaasGroteskText Std (Body)"/>
                        </a:rPr>
                        <a:t>for </a:t>
                      </a:r>
                      <a:r>
                        <a:rPr sz="900" b="1">
                          <a:solidFill>
                            <a:srgbClr val="00B0F0"/>
                          </a:solidFill>
                          <a:latin typeface="NeueHaasGroteskText Std (Body)"/>
                        </a:rPr>
                        <a:t>$0.00/mo. </a:t>
                      </a:r>
                      <a:r>
                        <a:rPr sz="900" b="0">
                          <a:solidFill>
                            <a:srgbClr val="00B0F0"/>
                          </a:solidFill>
                          <a:latin typeface="NeueHaasGroteskText Std (Body)"/>
                        </a:rPr>
                        <a:t>after </a:t>
                      </a:r>
                      <a:r>
                        <a:rPr sz="900" b="1">
                          <a:solidFill>
                            <a:srgbClr val="00B0F0"/>
                          </a:solidFill>
                          <a:latin typeface="NeueHaasGroteskText Std (Body)"/>
                        </a:rPr>
                        <a:t>$25.00 </a:t>
                      </a:r>
                      <a:r>
                        <a:rPr sz="900" b="0">
                          <a:solidFill>
                            <a:srgbClr val="00B0F0"/>
                          </a:solidFill>
                          <a:latin typeface="NeueHaasGroteskText Std (Body)"/>
                        </a:rPr>
                        <a:t>down. </a:t>
                      </a:r>
                      <a:r>
                        <a:rPr sz="900" b="1">
                          <a:solidFill>
                            <a:srgbClr val="00B0F0"/>
                          </a:solidFill>
                          <a:latin typeface="NeueHaasGroteskText Std (Body)"/>
                        </a:rPr>
                        <a:t>Free </a:t>
                      </a:r>
                      <a:r>
                        <a:rPr sz="900" b="0">
                          <a:solidFill>
                            <a:srgbClr val="00B0F0"/>
                          </a:solidFill>
                          <a:latin typeface="NeueHaasGroteskText Std (Body)"/>
                        </a:rPr>
                        <a:t>upgrade </a:t>
                      </a:r>
                      <a:r>
                        <a:rPr sz="900" b="0">
                          <a:solidFill>
                            <a:srgbClr val="00B0F0"/>
                          </a:solidFill>
                          <a:latin typeface="NeueHaasGroteskText Std (Body)"/>
                        </a:rPr>
                        <a:t>available </a:t>
                      </a:r>
                      <a:r>
                        <a:rPr sz="900" b="0">
                          <a:solidFill>
                            <a:srgbClr val="00B0F0"/>
                          </a:solidFill>
                          <a:latin typeface="NeueHaasGroteskText Std (Body)"/>
                        </a:rPr>
                        <a:t>after </a:t>
                      </a:r>
                      <a:r>
                        <a:rPr sz="900" b="0">
                          <a:solidFill>
                            <a:srgbClr val="00B0F0"/>
                          </a:solidFill>
                          <a:latin typeface="NeueHaasGroteskText Std (Body)"/>
                        </a:rPr>
                        <a:t>12 </a:t>
                      </a:r>
                      <a:r>
                        <a:rPr sz="900" b="0">
                          <a:solidFill>
                            <a:srgbClr val="00B0F0"/>
                          </a:solidFill>
                          <a:latin typeface="NeueHaasGroteskText Std (Body)"/>
                        </a:rPr>
                        <a:t>consecutive </a:t>
                      </a:r>
                      <a:r>
                        <a:rPr sz="900" b="0">
                          <a:solidFill>
                            <a:srgbClr val="00B0F0"/>
                          </a:solidFill>
                          <a:latin typeface="NeueHaasGroteskText Std (Body)"/>
                        </a:rPr>
                        <a:t>on-time </a:t>
                      </a:r>
                      <a:r>
                        <a:rPr sz="900" b="0">
                          <a:solidFill>
                            <a:srgbClr val="00B0F0"/>
                          </a:solidFill>
                          <a:latin typeface="NeueHaasGroteskText Std (Body)"/>
                        </a:rPr>
                        <a:t>payments </a:t>
                      </a:r>
                      <a:r>
                        <a:rPr sz="900" b="0">
                          <a:solidFill>
                            <a:srgbClr val="00B0F0"/>
                          </a:solidFill>
                          <a:latin typeface="NeueHaasGroteskText Std (Body)"/>
                        </a:rPr>
                        <a:t>(reqs. </a:t>
                      </a:r>
                      <a:r>
                        <a:rPr sz="900" b="0">
                          <a:solidFill>
                            <a:srgbClr val="00B0F0"/>
                          </a:solidFill>
                          <a:latin typeface="NeueHaasGroteskText Std (Body)"/>
                        </a:rPr>
                        <a:t>18-mo </a:t>
                      </a:r>
                      <a:r>
                        <a:rPr sz="900" b="0">
                          <a:solidFill>
                            <a:srgbClr val="00B0F0"/>
                          </a:solidFill>
                          <a:latin typeface="NeueHaasGroteskText Std (Body)"/>
                        </a:rPr>
                        <a:t>lease </a:t>
                      </a:r>
                      <a:r>
                        <a:rPr sz="900" b="0">
                          <a:solidFill>
                            <a:srgbClr val="00B0F0"/>
                          </a:solidFill>
                          <a:latin typeface="NeueHaasGroteskText Std (Body)"/>
                        </a:rPr>
                        <a:t>with </a:t>
                      </a:r>
                      <a:r>
                        <a:rPr sz="900" b="0">
                          <a:solidFill>
                            <a:srgbClr val="00B0F0"/>
                          </a:solidFill>
                          <a:latin typeface="NeueHaasGroteskText Std (Body)"/>
                        </a:rPr>
                        <a:t>new </a:t>
                      </a:r>
                      <a:r>
                        <a:rPr sz="900" b="0">
                          <a:solidFill>
                            <a:srgbClr val="00B0F0"/>
                          </a:solidFill>
                          <a:latin typeface="NeueHaasGroteskText Std (Body)"/>
                        </a:rPr>
                        <a:t>line </a:t>
                      </a:r>
                      <a:r>
                        <a:rPr sz="900" b="0">
                          <a:solidFill>
                            <a:srgbClr val="00B0F0"/>
                          </a:solidFill>
                          <a:latin typeface="NeueHaasGroteskText Std (Body)"/>
                        </a:rPr>
                        <a:t>of </a:t>
                      </a:r>
                      <a:r>
                        <a:rPr sz="900" b="0">
                          <a:solidFill>
                            <a:srgbClr val="00B0F0"/>
                          </a:solidFill>
                          <a:latin typeface="NeueHaasGroteskText Std (Body)"/>
                        </a:rPr>
                        <a:t>activation </a:t>
                      </a:r>
                      <a:r>
                        <a:rPr sz="900" b="0">
                          <a:solidFill>
                            <a:srgbClr val="00B0F0"/>
                          </a:solidFill>
                          <a:latin typeface="NeueHaasGroteskText Std (Body)"/>
                        </a:rPr>
                        <a:t>and </a:t>
                      </a:r>
                      <a:r>
                        <a:rPr sz="900" b="0">
                          <a:solidFill>
                            <a:srgbClr val="00B0F0"/>
                          </a:solidFill>
                          <a:latin typeface="NeueHaasGroteskText Std (Body)"/>
                        </a:rPr>
                        <a:t>port </a:t>
                      </a:r>
                      <a:r>
                        <a:rPr sz="900" b="0">
                          <a:solidFill>
                            <a:srgbClr val="00B0F0"/>
                          </a:solidFill>
                          <a:latin typeface="NeueHaasGroteskText Std (Body)"/>
                        </a:rPr>
                        <a:t>in). </a:t>
                      </a:r>
                      <a:r>
                        <a:rPr sz="900" b="0">
                          <a:solidFill>
                            <a:srgbClr val="00B0F0"/>
                          </a:solidFill>
                          <a:latin typeface="NeueHaasGroteskText Std (Body)"/>
                        </a:rPr>
                        <a:t>Online </a:t>
                      </a:r>
                      <a:r>
                        <a:rPr sz="900" b="0">
                          <a:solidFill>
                            <a:srgbClr val="00B0F0"/>
                          </a:solidFill>
                          <a:latin typeface="NeueHaasGroteskText Std (Body)"/>
                        </a:rPr>
                        <a:t>or </a:t>
                      </a:r>
                      <a:r>
                        <a:rPr sz="900" b="0">
                          <a:solidFill>
                            <a:srgbClr val="00B0F0"/>
                          </a:solidFill>
                          <a:latin typeface="NeueHaasGroteskText Std (Body)"/>
                        </a:rPr>
                        <a:t>call-in </a:t>
                      </a:r>
                      <a:r>
                        <a:rPr sz="900" b="0">
                          <a:solidFill>
                            <a:srgbClr val="00B0F0"/>
                          </a:solidFill>
                          <a:latin typeface="NeueHaasGroteskText Std (Body)"/>
                        </a:rPr>
                        <a:t>only. (03/05/18)
</a:t>
                      </a:r>
                      <a:r>
                        <a:rPr sz="900" b="1">
                          <a:solidFill>
                            <a:srgbClr val="000000"/>
                          </a:solidFill>
                          <a:latin typeface="NeueHaasGroteskText Std (Body)"/>
                        </a:rPr>
                        <a:t>$125 </a:t>
                      </a:r>
                      <a:r>
                        <a:rPr sz="900" b="0">
                          <a:solidFill>
                            <a:srgbClr val="000000"/>
                          </a:solidFill>
                          <a:latin typeface="NeueHaasGroteskText Std (Body)"/>
                        </a:rPr>
                        <a:t>instant </a:t>
                      </a:r>
                      <a:r>
                        <a:rPr sz="900" b="0">
                          <a:solidFill>
                            <a:srgbClr val="000000"/>
                          </a:solidFill>
                          <a:latin typeface="NeueHaasGroteskText Std (Body)"/>
                        </a:rPr>
                        <a:t>savings </a:t>
                      </a:r>
                      <a:r>
                        <a:rPr sz="900" b="0">
                          <a:solidFill>
                            <a:srgbClr val="000000"/>
                          </a:solidFill>
                          <a:latin typeface="NeueHaasGroteskText Std (Body)"/>
                        </a:rPr>
                        <a:t>on </a:t>
                      </a:r>
                      <a:r>
                        <a:rPr sz="900" b="0">
                          <a:solidFill>
                            <a:srgbClr val="000000"/>
                          </a:solidFill>
                          <a:latin typeface="NeueHaasGroteskText Std (Body)"/>
                        </a:rPr>
                        <a:t>iPhone </a:t>
                      </a:r>
                      <a:r>
                        <a:rPr sz="900" b="0">
                          <a:solidFill>
                            <a:srgbClr val="000000"/>
                          </a:solidFill>
                          <a:latin typeface="NeueHaasGroteskText Std (Body)"/>
                        </a:rPr>
                        <a:t>SE </a:t>
                      </a:r>
                      <a:r>
                        <a:rPr sz="900" b="0">
                          <a:solidFill>
                            <a:srgbClr val="000000"/>
                          </a:solidFill>
                          <a:latin typeface="NeueHaasGroteskText Std (Body)"/>
                        </a:rPr>
                        <a:t>(128GB) </a:t>
                      </a:r>
                      <a:r>
                        <a:rPr sz="900" b="0">
                          <a:solidFill>
                            <a:srgbClr val="000000"/>
                          </a:solidFill>
                          <a:latin typeface="NeueHaasGroteskText Std (Body)"/>
                        </a:rPr>
                        <a:t>with </a:t>
                      </a:r>
                      <a:r>
                        <a:rPr sz="900" b="0">
                          <a:solidFill>
                            <a:srgbClr val="000000"/>
                          </a:solidFill>
                          <a:latin typeface="NeueHaasGroteskText Std (Body)"/>
                        </a:rPr>
                        <a:t>18 </a:t>
                      </a:r>
                      <a:r>
                        <a:rPr sz="900" b="0">
                          <a:solidFill>
                            <a:srgbClr val="000000"/>
                          </a:solidFill>
                          <a:latin typeface="NeueHaasGroteskText Std (Body)"/>
                        </a:rPr>
                        <a:t>mo. </a:t>
                      </a:r>
                      <a:r>
                        <a:rPr sz="900" b="0">
                          <a:solidFill>
                            <a:srgbClr val="000000"/>
                          </a:solidFill>
                          <a:latin typeface="NeueHaasGroteskText Std (Body)"/>
                        </a:rPr>
                        <a:t>lease </a:t>
                      </a:r>
                      <a:r>
                        <a:rPr sz="900" b="0">
                          <a:solidFill>
                            <a:srgbClr val="000000"/>
                          </a:solidFill>
                          <a:latin typeface="NeueHaasGroteskText Std (Body)"/>
                        </a:rPr>
                        <a:t>and </a:t>
                      </a:r>
                      <a:r>
                        <a:rPr sz="900" b="0">
                          <a:solidFill>
                            <a:srgbClr val="000000"/>
                          </a:solidFill>
                          <a:latin typeface="NeueHaasGroteskText Std (Body)"/>
                        </a:rPr>
                        <a:t>new </a:t>
                      </a:r>
                      <a:r>
                        <a:rPr sz="900" b="0">
                          <a:solidFill>
                            <a:srgbClr val="000000"/>
                          </a:solidFill>
                          <a:latin typeface="NeueHaasGroteskText Std (Body)"/>
                        </a:rPr>
                        <a:t>line </a:t>
                      </a:r>
                      <a:r>
                        <a:rPr sz="900" b="0">
                          <a:solidFill>
                            <a:srgbClr val="000000"/>
                          </a:solidFill>
                          <a:latin typeface="NeueHaasGroteskText Std (Body)"/>
                        </a:rPr>
                        <a:t>of </a:t>
                      </a:r>
                      <a:r>
                        <a:rPr sz="900" b="0">
                          <a:solidFill>
                            <a:srgbClr val="000000"/>
                          </a:solidFill>
                          <a:latin typeface="NeueHaasGroteskText Std (Body)"/>
                        </a:rPr>
                        <a:t>activation. </a:t>
                      </a:r>
                      <a:r>
                        <a:rPr sz="900" b="0">
                          <a:solidFill>
                            <a:srgbClr val="000000"/>
                          </a:solidFill>
                          <a:latin typeface="NeueHaasGroteskText Std (Body)"/>
                        </a:rPr>
                        <a:t>Excludes </a:t>
                      </a:r>
                      <a:r>
                        <a:rPr sz="900" b="0">
                          <a:solidFill>
                            <a:srgbClr val="000000"/>
                          </a:solidFill>
                          <a:latin typeface="NeueHaasGroteskText Std (Body)"/>
                        </a:rPr>
                        <a:t>upgrades. </a:t>
                      </a:r>
                      <a:r>
                        <a:rPr sz="900" b="0">
                          <a:solidFill>
                            <a:srgbClr val="000000"/>
                          </a:solidFill>
                          <a:latin typeface="NeueHaasGroteskText Std (Body)"/>
                        </a:rPr>
                        <a:t>Click </a:t>
                      </a:r>
                      <a:r>
                        <a:rPr sz="900" b="0">
                          <a:solidFill>
                            <a:srgbClr val="000000"/>
                          </a:solidFill>
                          <a:latin typeface="NeueHaasGroteskText Std (Body)"/>
                        </a:rPr>
                        <a:t>or </a:t>
                      </a:r>
                      <a:r>
                        <a:rPr sz="900" b="0">
                          <a:solidFill>
                            <a:srgbClr val="000000"/>
                          </a:solidFill>
                          <a:latin typeface="NeueHaasGroteskText Std (Body)"/>
                        </a:rPr>
                        <a:t>call </a:t>
                      </a:r>
                      <a:r>
                        <a:rPr sz="900" b="0">
                          <a:solidFill>
                            <a:srgbClr val="000000"/>
                          </a:solidFill>
                          <a:latin typeface="NeueHaasGroteskText Std (Body)"/>
                        </a:rPr>
                        <a:t>only. (12/14/17)
</a:t>
                      </a:r>
                      <a:r>
                        <a:rPr sz="900" b="0">
                          <a:solidFill>
                            <a:srgbClr val="000000"/>
                          </a:solidFill>
                          <a:latin typeface="NeueHaasGroteskText Std (Body)"/>
                        </a:rPr>
                        <a:t>Activation </a:t>
                      </a:r>
                      <a:r>
                        <a:rPr sz="900" b="0">
                          <a:solidFill>
                            <a:srgbClr val="000000"/>
                          </a:solidFill>
                          <a:latin typeface="NeueHaasGroteskText Std (Body)"/>
                        </a:rPr>
                        <a:t>fee </a:t>
                      </a:r>
                      <a:r>
                        <a:rPr sz="900" b="0">
                          <a:solidFill>
                            <a:srgbClr val="000000"/>
                          </a:solidFill>
                          <a:latin typeface="NeueHaasGroteskText Std (Body)"/>
                        </a:rPr>
                        <a:t>waived </a:t>
                      </a:r>
                      <a:r>
                        <a:rPr sz="900" b="0">
                          <a:solidFill>
                            <a:srgbClr val="000000"/>
                          </a:solidFill>
                          <a:latin typeface="NeueHaasGroteskText Std (Body)"/>
                        </a:rPr>
                        <a:t>(call </a:t>
                      </a:r>
                      <a:r>
                        <a:rPr sz="900" b="0">
                          <a:solidFill>
                            <a:srgbClr val="000000"/>
                          </a:solidFill>
                          <a:latin typeface="NeueHaasGroteskText Std (Body)"/>
                        </a:rPr>
                        <a:t>in </a:t>
                      </a:r>
                      <a:r>
                        <a:rPr sz="900" b="0">
                          <a:solidFill>
                            <a:srgbClr val="000000"/>
                          </a:solidFill>
                          <a:latin typeface="NeueHaasGroteskText Std (Body)"/>
                        </a:rPr>
                        <a:t>or </a:t>
                      </a:r>
                      <a:r>
                        <a:rPr sz="900" b="0">
                          <a:solidFill>
                            <a:srgbClr val="000000"/>
                          </a:solidFill>
                          <a:latin typeface="NeueHaasGroteskText Std (Body)"/>
                        </a:rPr>
                        <a:t>online </a:t>
                      </a:r>
                      <a:r>
                        <a:rPr sz="900" b="0">
                          <a:solidFill>
                            <a:srgbClr val="000000"/>
                          </a:solidFill>
                          <a:latin typeface="NeueHaasGroteskText Std (Body)"/>
                        </a:rPr>
                        <a:t>only) </a:t>
                      </a:r>
                      <a:r>
                        <a:rPr sz="900" b="0">
                          <a:solidFill>
                            <a:srgbClr val="000000"/>
                          </a:solidFill>
                          <a:latin typeface="NeueHaasGroteskText Std (Body)"/>
                        </a:rPr>
                        <a:t> (11/26/16)
</a:t>
                      </a:r>
                      <a:r>
                        <a:rPr sz="900" b="0">
                          <a:solidFill>
                            <a:srgbClr val="000000"/>
                          </a:solidFill>
                          <a:latin typeface="NeueHaasGroteskText Std (Body)"/>
                        </a:rPr>
                        <a:t>Customers </a:t>
                      </a:r>
                      <a:r>
                        <a:rPr sz="900" b="0">
                          <a:solidFill>
                            <a:srgbClr val="000000"/>
                          </a:solidFill>
                          <a:latin typeface="NeueHaasGroteskText Std (Body)"/>
                        </a:rPr>
                        <a:t>who </a:t>
                      </a:r>
                      <a:r>
                        <a:rPr sz="900" b="0">
                          <a:solidFill>
                            <a:srgbClr val="000000"/>
                          </a:solidFill>
                          <a:latin typeface="NeueHaasGroteskText Std (Body)"/>
                        </a:rPr>
                        <a:t>select </a:t>
                      </a:r>
                      <a:r>
                        <a:rPr sz="900" b="0">
                          <a:solidFill>
                            <a:srgbClr val="000000"/>
                          </a:solidFill>
                          <a:latin typeface="NeueHaasGroteskText Std (Body)"/>
                        </a:rPr>
                        <a:t>the </a:t>
                      </a:r>
                      <a:r>
                        <a:rPr sz="900" b="0">
                          <a:solidFill>
                            <a:srgbClr val="000000"/>
                          </a:solidFill>
                          <a:latin typeface="NeueHaasGroteskText Std (Body)"/>
                        </a:rPr>
                        <a:t>18-month </a:t>
                      </a:r>
                      <a:r>
                        <a:rPr sz="900" b="0">
                          <a:solidFill>
                            <a:srgbClr val="000000"/>
                          </a:solidFill>
                          <a:latin typeface="NeueHaasGroteskText Std (Body)"/>
                        </a:rPr>
                        <a:t>lease </a:t>
                      </a:r>
                      <a:r>
                        <a:rPr sz="900" b="0">
                          <a:solidFill>
                            <a:srgbClr val="000000"/>
                          </a:solidFill>
                          <a:latin typeface="NeueHaasGroteskText Std (Body)"/>
                        </a:rPr>
                        <a:t>for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8/8+, </a:t>
                      </a:r>
                      <a:r>
                        <a:rPr sz="900" b="0">
                          <a:solidFill>
                            <a:srgbClr val="000000"/>
                          </a:solidFill>
                          <a:latin typeface="NeueHaasGroteskText Std (Body)"/>
                        </a:rPr>
                        <a:t>iPhone </a:t>
                      </a:r>
                      <a:r>
                        <a:rPr sz="900" b="0">
                          <a:solidFill>
                            <a:srgbClr val="000000"/>
                          </a:solidFill>
                          <a:latin typeface="NeueHaasGroteskText Std (Body)"/>
                        </a:rPr>
                        <a:t>7/7+, </a:t>
                      </a:r>
                      <a:r>
                        <a:rPr sz="900" b="0">
                          <a:solidFill>
                            <a:srgbClr val="000000"/>
                          </a:solidFill>
                          <a:latin typeface="NeueHaasGroteskText Std (Body)"/>
                        </a:rPr>
                        <a:t>Galaxy </a:t>
                      </a:r>
                      <a:r>
                        <a:rPr sz="900" b="0">
                          <a:solidFill>
                            <a:srgbClr val="000000"/>
                          </a:solidFill>
                          <a:latin typeface="NeueHaasGroteskText Std (Body)"/>
                        </a:rPr>
                        <a:t>S8/8+, </a:t>
                      </a:r>
                      <a:r>
                        <a:rPr sz="900" b="0">
                          <a:solidFill>
                            <a:srgbClr val="000000"/>
                          </a:solidFill>
                          <a:latin typeface="NeueHaasGroteskText Std (Body)"/>
                        </a:rPr>
                        <a:t>Galaxy </a:t>
                      </a:r>
                      <a:r>
                        <a:rPr sz="900" b="0">
                          <a:solidFill>
                            <a:srgbClr val="000000"/>
                          </a:solidFill>
                          <a:latin typeface="NeueHaasGroteskText Std (Body)"/>
                        </a:rPr>
                        <a:t>Note8 </a:t>
                      </a:r>
                      <a:r>
                        <a:rPr sz="900" b="0">
                          <a:solidFill>
                            <a:srgbClr val="000000"/>
                          </a:solidFill>
                          <a:latin typeface="NeueHaasGroteskText Std (Body)"/>
                        </a:rPr>
                        <a:t>and </a:t>
                      </a:r>
                      <a:r>
                        <a:rPr sz="900" b="0">
                          <a:solidFill>
                            <a:srgbClr val="000000"/>
                          </a:solidFill>
                          <a:latin typeface="NeueHaasGroteskText Std (Body)"/>
                        </a:rPr>
                        <a:t>Sprint </a:t>
                      </a:r>
                      <a:r>
                        <a:rPr sz="900" b="0">
                          <a:solidFill>
                            <a:srgbClr val="000000"/>
                          </a:solidFill>
                          <a:latin typeface="NeueHaasGroteskText Std (Body)"/>
                        </a:rPr>
                        <a:t>Deals </a:t>
                      </a:r>
                      <a:r>
                        <a:rPr sz="900" b="0">
                          <a:solidFill>
                            <a:srgbClr val="000000"/>
                          </a:solidFill>
                          <a:latin typeface="NeueHaasGroteskText Std (Body)"/>
                        </a:rPr>
                        <a:t>phones, </a:t>
                      </a:r>
                      <a:r>
                        <a:rPr sz="900" b="0">
                          <a:solidFill>
                            <a:srgbClr val="000000"/>
                          </a:solidFill>
                          <a:latin typeface="NeueHaasGroteskText Std (Body)"/>
                        </a:rPr>
                        <a:t>or </a:t>
                      </a:r>
                      <a:r>
                        <a:rPr sz="900" b="0">
                          <a:solidFill>
                            <a:srgbClr val="000000"/>
                          </a:solidFill>
                          <a:latin typeface="NeueHaasGroteskText Std (Body)"/>
                        </a:rPr>
                        <a:t>add </a:t>
                      </a:r>
                      <a:r>
                        <a:rPr sz="900" b="0">
                          <a:solidFill>
                            <a:srgbClr val="000000"/>
                          </a:solidFill>
                          <a:latin typeface="NeueHaasGroteskText Std (Body)"/>
                        </a:rPr>
                        <a:t>for </a:t>
                      </a:r>
                      <a:r>
                        <a:rPr sz="900" b="1">
                          <a:solidFill>
                            <a:srgbClr val="000000"/>
                          </a:solidFill>
                          <a:latin typeface="NeueHaasGroteskText Std (Body)"/>
                        </a:rPr>
                        <a:t>$5/mo. </a:t>
                      </a:r>
                      <a:r>
                        <a:rPr sz="900" b="0">
                          <a:solidFill>
                            <a:srgbClr val="000000"/>
                          </a:solidFill>
                          <a:latin typeface="NeueHaasGroteskText Std (Body)"/>
                        </a:rPr>
                        <a:t>are </a:t>
                      </a:r>
                      <a:r>
                        <a:rPr sz="900" b="0">
                          <a:solidFill>
                            <a:srgbClr val="000000"/>
                          </a:solidFill>
                          <a:latin typeface="NeueHaasGroteskText Std (Body)"/>
                        </a:rPr>
                        <a:t>eligible </a:t>
                      </a:r>
                      <a:r>
                        <a:rPr sz="900" b="0">
                          <a:solidFill>
                            <a:srgbClr val="000000"/>
                          </a:solidFill>
                          <a:latin typeface="NeueHaasGroteskText Std (Body)"/>
                        </a:rPr>
                        <a:t>for </a:t>
                      </a:r>
                      <a:r>
                        <a:rPr sz="900" b="0">
                          <a:solidFill>
                            <a:srgbClr val="000000"/>
                          </a:solidFill>
                          <a:latin typeface="NeueHaasGroteskText Std (Body)"/>
                        </a:rPr>
                        <a:t>a </a:t>
                      </a:r>
                      <a:r>
                        <a:rPr sz="900" b="0">
                          <a:solidFill>
                            <a:srgbClr val="000000"/>
                          </a:solidFill>
                          <a:latin typeface="NeueHaasGroteskText Std (Body)"/>
                        </a:rPr>
                        <a:t>device </a:t>
                      </a:r>
                      <a:r>
                        <a:rPr sz="900" b="0">
                          <a:solidFill>
                            <a:srgbClr val="000000"/>
                          </a:solidFill>
                          <a:latin typeface="NeueHaasGroteskText Std (Body)"/>
                        </a:rPr>
                        <a:t>upgrade </a:t>
                      </a:r>
                      <a:r>
                        <a:rPr sz="900" b="0">
                          <a:solidFill>
                            <a:srgbClr val="000000"/>
                          </a:solidFill>
                          <a:latin typeface="NeueHaasGroteskText Std (Body)"/>
                        </a:rPr>
                        <a:t>after </a:t>
                      </a:r>
                      <a:r>
                        <a:rPr sz="900" b="0">
                          <a:solidFill>
                            <a:srgbClr val="000000"/>
                          </a:solidFill>
                          <a:latin typeface="NeueHaasGroteskText Std (Body)"/>
                        </a:rPr>
                        <a:t>12 </a:t>
                      </a:r>
                      <a:r>
                        <a:rPr sz="900" b="0">
                          <a:solidFill>
                            <a:srgbClr val="000000"/>
                          </a:solidFill>
                          <a:latin typeface="NeueHaasGroteskText Std (Body)"/>
                        </a:rPr>
                        <a:t>payments </a:t>
                      </a:r>
                      <a:r>
                        <a:rPr sz="900" b="0">
                          <a:solidFill>
                            <a:srgbClr val="000000"/>
                          </a:solidFill>
                          <a:latin typeface="NeueHaasGroteskText Std (Body)"/>
                        </a:rPr>
                        <a:t>(instead </a:t>
                      </a:r>
                      <a:r>
                        <a:rPr sz="900" b="0">
                          <a:solidFill>
                            <a:srgbClr val="000000"/>
                          </a:solidFill>
                          <a:latin typeface="NeueHaasGroteskText Std (Body)"/>
                        </a:rPr>
                        <a:t>of </a:t>
                      </a:r>
                      <a:r>
                        <a:rPr sz="900" b="0">
                          <a:solidFill>
                            <a:srgbClr val="000000"/>
                          </a:solidFill>
                          <a:latin typeface="NeueHaasGroteskText Std (Body)"/>
                        </a:rPr>
                        <a:t>18). </a:t>
                      </a:r>
                      <a:r>
                        <a:rPr sz="900" b="0">
                          <a:solidFill>
                            <a:srgbClr val="000000"/>
                          </a:solidFill>
                          <a:latin typeface="NeueHaasGroteskText Std (Body)"/>
                        </a:rPr>
                        <a:t> (09/30/17)
</a:t>
                      </a:r>
                      <a:r>
                        <a:rPr sz="900" b="0">
                          <a:solidFill>
                            <a:srgbClr val="000000"/>
                          </a:solidFill>
                          <a:latin typeface="NeueHaasGroteskText Std (Body)"/>
                        </a:rPr>
                        <a:t>Lease </a:t>
                      </a:r>
                      <a:r>
                        <a:rPr sz="900" b="0">
                          <a:solidFill>
                            <a:srgbClr val="000000"/>
                          </a:solidFill>
                          <a:latin typeface="NeueHaasGroteskText Std (Body)"/>
                        </a:rPr>
                        <a:t>the </a:t>
                      </a:r>
                      <a:r>
                        <a:rPr sz="900" b="0">
                          <a:solidFill>
                            <a:srgbClr val="000000"/>
                          </a:solidFill>
                          <a:latin typeface="NeueHaasGroteskText Std (Body)"/>
                        </a:rPr>
                        <a:t>iPhone </a:t>
                      </a:r>
                      <a:r>
                        <a:rPr sz="900" b="0">
                          <a:solidFill>
                            <a:srgbClr val="000000"/>
                          </a:solidFill>
                          <a:latin typeface="NeueHaasGroteskText Std (Body)"/>
                        </a:rPr>
                        <a:t>X </a:t>
                      </a:r>
                      <a:r>
                        <a:rPr sz="900" b="0">
                          <a:solidFill>
                            <a:srgbClr val="000000"/>
                          </a:solidFill>
                          <a:latin typeface="NeueHaasGroteskText Std (Body)"/>
                        </a:rPr>
                        <a:t>for </a:t>
                      </a:r>
                      <a:r>
                        <a:rPr sz="900" b="1">
                          <a:solidFill>
                            <a:srgbClr val="000000"/>
                          </a:solidFill>
                          <a:latin typeface="NeueHaasGroteskText Std (Body)"/>
                        </a:rPr>
                        <a:t>$20/mo. </a:t>
                      </a:r>
                      <a:r>
                        <a:rPr sz="900" b="0">
                          <a:solidFill>
                            <a:srgbClr val="000000"/>
                          </a:solidFill>
                          <a:latin typeface="NeueHaasGroteskText Std (Body)"/>
                        </a:rPr>
                        <a:t>after </a:t>
                      </a:r>
                      <a:r>
                        <a:rPr sz="900" b="1">
                          <a:solidFill>
                            <a:srgbClr val="000000"/>
                          </a:solidFill>
                          <a:latin typeface="NeueHaasGroteskText Std (Body)"/>
                        </a:rPr>
                        <a:t>$21.67 </a:t>
                      </a:r>
                      <a:r>
                        <a:rPr sz="900" b="0">
                          <a:solidFill>
                            <a:srgbClr val="000000"/>
                          </a:solidFill>
                          <a:latin typeface="NeueHaasGroteskText Std (Body)"/>
                        </a:rPr>
                        <a:t>monthly </a:t>
                      </a:r>
                      <a:r>
                        <a:rPr sz="900" b="0">
                          <a:solidFill>
                            <a:srgbClr val="000000"/>
                          </a:solidFill>
                          <a:latin typeface="NeueHaasGroteskText Std (Body)"/>
                        </a:rPr>
                        <a:t>bill </a:t>
                      </a:r>
                      <a:r>
                        <a:rPr sz="900" b="0">
                          <a:solidFill>
                            <a:srgbClr val="000000"/>
                          </a:solidFill>
                          <a:latin typeface="NeueHaasGroteskText Std (Body)"/>
                        </a:rPr>
                        <a:t>credit </a:t>
                      </a:r>
                      <a:r>
                        <a:rPr sz="900" b="0">
                          <a:solidFill>
                            <a:srgbClr val="000000"/>
                          </a:solidFill>
                          <a:latin typeface="NeueHaasGroteskText Std (Body)"/>
                        </a:rPr>
                        <a:t> (04/11/18)
</a:t>
                      </a:r>
                    </a:p>
                  </a:txBody>
                  <a:tcPr>
                    <a:solidFill>
                      <a:schemeClr val="accent2"/>
                    </a:solidFill>
                  </a:tcPr>
                </a:tc>
                <a:tc>
                  <a:txBody>
                    <a:bodyPr/>
                    <a:lstStyle/>
                    <a:p>
                      <a:r>
                        <a:rPr sz="900" b="1">
                          <a:solidFill>
                            <a:srgbClr val="FF0000"/>
                          </a:solidFill>
                          <a:latin typeface="NeueHaasGroteskText Std (Body)"/>
                        </a:rPr>
                        <a:t>$200 </a:t>
                      </a:r>
                      <a:r>
                        <a:rPr sz="900" b="0">
                          <a:solidFill>
                            <a:srgbClr val="FF0000"/>
                          </a:solidFill>
                          <a:latin typeface="NeueHaasGroteskText Std (Body)"/>
                        </a:rPr>
                        <a:t>off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32 </a:t>
                      </a:r>
                      <a:r>
                        <a:rPr sz="900" b="0">
                          <a:solidFill>
                            <a:srgbClr val="FF0000"/>
                          </a:solidFill>
                          <a:latin typeface="NeueHaasGroteskText Std (Body)"/>
                        </a:rPr>
                        <a:t>GB, </a:t>
                      </a:r>
                      <a:r>
                        <a:rPr sz="900" b="0">
                          <a:solidFill>
                            <a:srgbClr val="FF0000"/>
                          </a:solidFill>
                          <a:latin typeface="NeueHaasGroteskText Std (Body)"/>
                        </a:rPr>
                        <a:t>iPhone </a:t>
                      </a:r>
                      <a:r>
                        <a:rPr sz="900" b="0">
                          <a:solidFill>
                            <a:srgbClr val="FF0000"/>
                          </a:solidFill>
                          <a:latin typeface="NeueHaasGroteskText Std (Body)"/>
                        </a:rPr>
                        <a:t>6s </a:t>
                      </a:r>
                      <a:r>
                        <a:rPr sz="900" b="0">
                          <a:solidFill>
                            <a:srgbClr val="FF0000"/>
                          </a:solidFill>
                          <a:latin typeface="NeueHaasGroteskText Std (Body)"/>
                        </a:rPr>
                        <a:t>64 </a:t>
                      </a:r>
                      <a:r>
                        <a:rPr sz="900" b="0">
                          <a:solidFill>
                            <a:srgbClr val="FF0000"/>
                          </a:solidFill>
                          <a:latin typeface="NeueHaasGroteskText Std (Body)"/>
                        </a:rPr>
                        <a:t>GB, </a:t>
                      </a:r>
                      <a:r>
                        <a:rPr sz="900" b="0">
                          <a:solidFill>
                            <a:srgbClr val="FF0000"/>
                          </a:solidFill>
                          <a:latin typeface="NeueHaasGroteskText Std (Body)"/>
                        </a:rPr>
                        <a:t>and </a:t>
                      </a:r>
                      <a:r>
                        <a:rPr sz="900" b="0">
                          <a:solidFill>
                            <a:srgbClr val="FF0000"/>
                          </a:solidFill>
                          <a:latin typeface="NeueHaasGroteskText Std (Body)"/>
                        </a:rPr>
                        <a:t>iPhone </a:t>
                      </a:r>
                      <a:r>
                        <a:rPr sz="900" b="0">
                          <a:solidFill>
                            <a:srgbClr val="FF0000"/>
                          </a:solidFill>
                          <a:latin typeface="NeueHaasGroteskText Std (Body)"/>
                        </a:rPr>
                        <a:t>SE </a:t>
                      </a:r>
                      <a:r>
                        <a:rPr sz="900" b="0">
                          <a:solidFill>
                            <a:srgbClr val="FF0000"/>
                          </a:solidFill>
                          <a:latin typeface="NeueHaasGroteskText Std (Body)"/>
                        </a:rPr>
                        <a:t>64 </a:t>
                      </a:r>
                      <a:r>
                        <a:rPr sz="900" b="0">
                          <a:solidFill>
                            <a:srgbClr val="FF0000"/>
                          </a:solidFill>
                          <a:latin typeface="NeueHaasGroteskText Std (Body)"/>
                        </a:rPr>
                        <a:t>GB (01/01/17)
</a:t>
                      </a:r>
                      <a:r>
                        <a:rPr sz="900" b="1">
                          <a:solidFill>
                            <a:srgbClr val="000000"/>
                          </a:solidFill>
                          <a:latin typeface="NeueHaasGroteskText Std (Body)"/>
                        </a:rPr>
                        <a:t>$150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6s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000000"/>
                          </a:solidFill>
                          <a:latin typeface="NeueHaasGroteskText Std (Body)"/>
                        </a:rPr>
                        <a:t>$100 </a:t>
                      </a:r>
                      <a:r>
                        <a:rPr sz="900" b="0">
                          <a:solidFill>
                            <a:srgbClr val="000000"/>
                          </a:solidFill>
                          <a:latin typeface="NeueHaasGroteskText Std (Body)"/>
                        </a:rPr>
                        <a:t>off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32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Plus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128 </a:t>
                      </a:r>
                      <a:r>
                        <a:rPr sz="900" b="0">
                          <a:solidFill>
                            <a:srgbClr val="000000"/>
                          </a:solidFill>
                          <a:latin typeface="NeueHaasGroteskText Std (Body)"/>
                        </a:rPr>
                        <a:t>GB, </a:t>
                      </a:r>
                      <a:r>
                        <a:rPr sz="900" b="0">
                          <a:solidFill>
                            <a:srgbClr val="000000"/>
                          </a:solidFill>
                          <a:latin typeface="NeueHaasGroteskText Std (Body)"/>
                        </a:rPr>
                        <a:t>iPhone </a:t>
                      </a:r>
                      <a:r>
                        <a:rPr sz="900" b="0">
                          <a:solidFill>
                            <a:srgbClr val="000000"/>
                          </a:solidFill>
                          <a:latin typeface="NeueHaasGroteskText Std (Body)"/>
                        </a:rPr>
                        <a:t>7 </a:t>
                      </a:r>
                      <a:r>
                        <a:rPr sz="900" b="0">
                          <a:solidFill>
                            <a:srgbClr val="000000"/>
                          </a:solidFill>
                          <a:latin typeface="NeueHaasGroteskText Std (Body)"/>
                        </a:rPr>
                        <a:t>32 </a:t>
                      </a:r>
                      <a:r>
                        <a:rPr sz="900" b="0">
                          <a:solidFill>
                            <a:srgbClr val="000000"/>
                          </a:solidFill>
                          <a:latin typeface="NeueHaasGroteskText Std (Body)"/>
                        </a:rPr>
                        <a:t>GB (01/01/17)
</a:t>
                      </a:r>
                      <a:r>
                        <a:rPr sz="900" b="1">
                          <a:solidFill>
                            <a:srgbClr val="FF0000"/>
                          </a:solidFill>
                          <a:latin typeface="NeueHaasGroteskText Std (Body)"/>
                        </a:rPr>
                        <a:t>$90 </a:t>
                      </a:r>
                      <a:r>
                        <a:rPr sz="900" b="0">
                          <a:solidFill>
                            <a:srgbClr val="FF0000"/>
                          </a:solidFill>
                          <a:latin typeface="NeueHaasGroteskText Std (Body)"/>
                        </a:rPr>
                        <a:t>off </a:t>
                      </a:r>
                      <a:r>
                        <a:rPr sz="900" b="0">
                          <a:solidFill>
                            <a:srgbClr val="FF0000"/>
                          </a:solidFill>
                          <a:latin typeface="NeueHaasGroteskText Std (Body)"/>
                        </a:rPr>
                        <a:t>Alcatel </a:t>
                      </a:r>
                      <a:r>
                        <a:rPr sz="900" b="0">
                          <a:solidFill>
                            <a:srgbClr val="FF0000"/>
                          </a:solidFill>
                          <a:latin typeface="NeueHaasGroteskText Std (Body)"/>
                        </a:rPr>
                        <a:t>Fierce </a:t>
                      </a:r>
                      <a:r>
                        <a:rPr sz="900" b="0">
                          <a:solidFill>
                            <a:srgbClr val="FF0000"/>
                          </a:solidFill>
                          <a:latin typeface="NeueHaasGroteskText Std (Body)"/>
                        </a:rPr>
                        <a:t>4, </a:t>
                      </a:r>
                      <a:r>
                        <a:rPr sz="900" b="0">
                          <a:solidFill>
                            <a:srgbClr val="FF0000"/>
                          </a:solidFill>
                          <a:latin typeface="NeueHaasGroteskText Std (Body)"/>
                        </a:rPr>
                        <a:t>Galaxy </a:t>
                      </a:r>
                      <a:r>
                        <a:rPr sz="900" b="0">
                          <a:solidFill>
                            <a:srgbClr val="FF0000"/>
                          </a:solidFill>
                          <a:latin typeface="NeueHaasGroteskText Std (Body)"/>
                        </a:rPr>
                        <a:t>J7 </a:t>
                      </a:r>
                      <a:r>
                        <a:rPr sz="900" b="0">
                          <a:solidFill>
                            <a:srgbClr val="FF0000"/>
                          </a:solidFill>
                          <a:latin typeface="NeueHaasGroteskText Std (Body)"/>
                        </a:rPr>
                        <a:t>Prime (01/01/17)
</a:t>
                      </a:r>
                      <a:r>
                        <a:rPr sz="900" b="1">
                          <a:solidFill>
                            <a:srgbClr val="FF0000"/>
                          </a:solidFill>
                          <a:latin typeface="NeueHaasGroteskText Std (Body)"/>
                        </a:rPr>
                        <a:t>$80 </a:t>
                      </a:r>
                      <a:r>
                        <a:rPr sz="900" b="0">
                          <a:solidFill>
                            <a:srgbClr val="FF0000"/>
                          </a:solidFill>
                          <a:latin typeface="NeueHaasGroteskText Std (Body)"/>
                        </a:rPr>
                        <a:t>off </a:t>
                      </a:r>
                      <a:r>
                        <a:rPr sz="900" b="0">
                          <a:solidFill>
                            <a:srgbClr val="FF0000"/>
                          </a:solidFill>
                          <a:latin typeface="NeueHaasGroteskText Std (Body)"/>
                        </a:rPr>
                        <a:t>LG </a:t>
                      </a:r>
                      <a:r>
                        <a:rPr sz="900" b="0">
                          <a:solidFill>
                            <a:srgbClr val="FF0000"/>
                          </a:solidFill>
                          <a:latin typeface="NeueHaasGroteskText Std (Body)"/>
                        </a:rPr>
                        <a:t>Aristo, </a:t>
                      </a:r>
                      <a:r>
                        <a:rPr sz="900" b="0">
                          <a:solidFill>
                            <a:srgbClr val="FF0000"/>
                          </a:solidFill>
                          <a:latin typeface="NeueHaasGroteskText Std (Body)"/>
                        </a:rPr>
                        <a:t>ZTE </a:t>
                      </a:r>
                      <a:r>
                        <a:rPr sz="900" b="0">
                          <a:solidFill>
                            <a:srgbClr val="FF0000"/>
                          </a:solidFill>
                          <a:latin typeface="NeueHaasGroteskText Std (Body)"/>
                        </a:rPr>
                        <a:t>Avid </a:t>
                      </a:r>
                      <a:r>
                        <a:rPr sz="900" b="0">
                          <a:solidFill>
                            <a:srgbClr val="FF0000"/>
                          </a:solidFill>
                          <a:latin typeface="NeueHaasGroteskText Std (Body)"/>
                        </a:rPr>
                        <a:t>Trio, </a:t>
                      </a:r>
                      <a:r>
                        <a:rPr sz="900" b="0">
                          <a:solidFill>
                            <a:srgbClr val="FF0000"/>
                          </a:solidFill>
                          <a:latin typeface="NeueHaasGroteskText Std (Body)"/>
                        </a:rPr>
                        <a:t>HTC </a:t>
                      </a:r>
                      <a:r>
                        <a:rPr sz="900" b="0">
                          <a:solidFill>
                            <a:srgbClr val="FF0000"/>
                          </a:solidFill>
                          <a:latin typeface="NeueHaasGroteskText Std (Body)"/>
                        </a:rPr>
                        <a:t>Desire </a:t>
                      </a:r>
                      <a:r>
                        <a:rPr sz="900" b="0">
                          <a:solidFill>
                            <a:srgbClr val="FF0000"/>
                          </a:solidFill>
                          <a:latin typeface="NeueHaasGroteskText Std (Body)"/>
                        </a:rPr>
                        <a:t>530, </a:t>
                      </a:r>
                      <a:r>
                        <a:rPr sz="900" b="0">
                          <a:solidFill>
                            <a:srgbClr val="FF0000"/>
                          </a:solidFill>
                          <a:latin typeface="NeueHaasGroteskText Std (Body)"/>
                        </a:rPr>
                        <a:t>Galaxy </a:t>
                      </a:r>
                      <a:r>
                        <a:rPr sz="900" b="0">
                          <a:solidFill>
                            <a:srgbClr val="FF0000"/>
                          </a:solidFill>
                          <a:latin typeface="NeueHaasGroteskText Std (Body)"/>
                        </a:rPr>
                        <a:t>J7 </a:t>
                      </a:r>
                      <a:r>
                        <a:rPr sz="900" b="0">
                          <a:solidFill>
                            <a:srgbClr val="FF0000"/>
                          </a:solidFill>
                          <a:latin typeface="NeueHaasGroteskText Std (Body)"/>
                        </a:rPr>
                        <a:t>Prime </a:t>
                      </a:r>
                      <a:r>
                        <a:rPr sz="900" b="0">
                          <a:solidFill>
                            <a:srgbClr val="FF0000"/>
                          </a:solidFill>
                          <a:latin typeface="NeueHaasGroteskText Std (Body)"/>
                        </a:rPr>
                        <a:t>and </a:t>
                      </a:r>
                      <a:r>
                        <a:rPr sz="900" b="0">
                          <a:solidFill>
                            <a:srgbClr val="FF0000"/>
                          </a:solidFill>
                          <a:latin typeface="NeueHaasGroteskText Std (Body)"/>
                        </a:rPr>
                        <a:t>LG </a:t>
                      </a:r>
                      <a:r>
                        <a:rPr sz="900" b="0">
                          <a:solidFill>
                            <a:srgbClr val="FF0000"/>
                          </a:solidFill>
                          <a:latin typeface="NeueHaasGroteskText Std (Body)"/>
                        </a:rPr>
                        <a:t>Aristo </a:t>
                      </a:r>
                      <a:r>
                        <a:rPr sz="900" b="0">
                          <a:solidFill>
                            <a:srgbClr val="FF0000"/>
                          </a:solidFill>
                          <a:latin typeface="NeueHaasGroteskText Std (Body)"/>
                        </a:rPr>
                        <a:t>2 (01/01/17)
</a:t>
                      </a:r>
                      <a:r>
                        <a:rPr sz="900" b="1">
                          <a:solidFill>
                            <a:srgbClr val="FF0000"/>
                          </a:solidFill>
                          <a:latin typeface="NeueHaasGroteskText Std (Body)"/>
                        </a:rPr>
                        <a:t>$70 </a:t>
                      </a:r>
                      <a:r>
                        <a:rPr sz="900" b="0">
                          <a:solidFill>
                            <a:srgbClr val="FF0000"/>
                          </a:solidFill>
                          <a:latin typeface="NeueHaasGroteskText Std (Body)"/>
                        </a:rPr>
                        <a:t>off </a:t>
                      </a:r>
                      <a:r>
                        <a:rPr sz="900" b="0">
                          <a:solidFill>
                            <a:srgbClr val="FF0000"/>
                          </a:solidFill>
                          <a:latin typeface="NeueHaasGroteskText Std (Body)"/>
                        </a:rPr>
                        <a:t>LG </a:t>
                      </a:r>
                      <a:r>
                        <a:rPr sz="900" b="0">
                          <a:solidFill>
                            <a:srgbClr val="FF0000"/>
                          </a:solidFill>
                          <a:latin typeface="NeueHaasGroteskText Std (Body)"/>
                        </a:rPr>
                        <a:t>K20 </a:t>
                      </a:r>
                      <a:r>
                        <a:rPr sz="900" b="0">
                          <a:solidFill>
                            <a:srgbClr val="FF0000"/>
                          </a:solidFill>
                          <a:latin typeface="NeueHaasGroteskText Std (Body)"/>
                        </a:rPr>
                        <a:t>Plus, </a:t>
                      </a:r>
                      <a:r>
                        <a:rPr sz="900" b="0">
                          <a:solidFill>
                            <a:srgbClr val="FF0000"/>
                          </a:solidFill>
                          <a:latin typeface="NeueHaasGroteskText Std (Body)"/>
                        </a:rPr>
                        <a:t>Coolpad </a:t>
                      </a:r>
                      <a:r>
                        <a:rPr sz="900" b="0">
                          <a:solidFill>
                            <a:srgbClr val="FF0000"/>
                          </a:solidFill>
                          <a:latin typeface="NeueHaasGroteskText Std (Body)"/>
                        </a:rPr>
                        <a:t>Defiant, </a:t>
                      </a:r>
                      <a:r>
                        <a:rPr sz="900" b="0">
                          <a:solidFill>
                            <a:srgbClr val="FF0000"/>
                          </a:solidFill>
                          <a:latin typeface="NeueHaasGroteskText Std (Body)"/>
                        </a:rPr>
                        <a:t>Alcatel </a:t>
                      </a:r>
                      <a:r>
                        <a:rPr sz="900" b="0">
                          <a:solidFill>
                            <a:srgbClr val="FF0000"/>
                          </a:solidFill>
                          <a:latin typeface="NeueHaasGroteskText Std (Body)"/>
                        </a:rPr>
                        <a:t>A30 </a:t>
                      </a:r>
                      <a:r>
                        <a:rPr sz="900" b="0">
                          <a:solidFill>
                            <a:srgbClr val="FF0000"/>
                          </a:solidFill>
                          <a:latin typeface="NeueHaasGroteskText Std (Body)"/>
                        </a:rPr>
                        <a:t>Fierce, </a:t>
                      </a:r>
                      <a:r>
                        <a:rPr sz="900" b="0">
                          <a:solidFill>
                            <a:srgbClr val="FF0000"/>
                          </a:solidFill>
                          <a:latin typeface="NeueHaasGroteskText Std (Body)"/>
                        </a:rPr>
                        <a:t>LG </a:t>
                      </a:r>
                      <a:r>
                        <a:rPr sz="900" b="0">
                          <a:solidFill>
                            <a:srgbClr val="FF0000"/>
                          </a:solidFill>
                          <a:latin typeface="NeueHaasGroteskText Std (Body)"/>
                        </a:rPr>
                        <a:t>Stylo </a:t>
                      </a:r>
                      <a:r>
                        <a:rPr sz="900" b="0">
                          <a:solidFill>
                            <a:srgbClr val="FF0000"/>
                          </a:solidFill>
                          <a:latin typeface="NeueHaasGroteskText Std (Body)"/>
                        </a:rPr>
                        <a:t>3 </a:t>
                      </a:r>
                      <a:r>
                        <a:rPr sz="900" b="0">
                          <a:solidFill>
                            <a:srgbClr val="FF0000"/>
                          </a:solidFill>
                          <a:latin typeface="NeueHaasGroteskText Std (Body)"/>
                        </a:rPr>
                        <a:t>Plus </a:t>
                      </a:r>
                      <a:r>
                        <a:rPr sz="900" b="0">
                          <a:solidFill>
                            <a:srgbClr val="FF0000"/>
                          </a:solidFill>
                          <a:latin typeface="NeueHaasGroteskText Std (Body)"/>
                        </a:rPr>
                        <a:t>and </a:t>
                      </a:r>
                      <a:r>
                        <a:rPr sz="900" b="0">
                          <a:solidFill>
                            <a:srgbClr val="FF0000"/>
                          </a:solidFill>
                          <a:latin typeface="NeueHaasGroteskText Std (Body)"/>
                        </a:rPr>
                        <a:t>Moto </a:t>
                      </a:r>
                      <a:r>
                        <a:rPr sz="900" b="0">
                          <a:solidFill>
                            <a:srgbClr val="FF0000"/>
                          </a:solidFill>
                          <a:latin typeface="NeueHaasGroteskText Std (Body)"/>
                        </a:rPr>
                        <a:t>e (01/01/17)
</a:t>
                      </a:r>
                      <a:r>
                        <a:rPr sz="900" b="1">
                          <a:solidFill>
                            <a:srgbClr val="FF0000"/>
                          </a:solidFill>
                          <a:latin typeface="NeueHaasGroteskText Std (Body)"/>
                        </a:rPr>
                        <a:t>$60 </a:t>
                      </a:r>
                      <a:r>
                        <a:rPr sz="900" b="0">
                          <a:solidFill>
                            <a:srgbClr val="FF0000"/>
                          </a:solidFill>
                          <a:latin typeface="NeueHaasGroteskText Std (Body)"/>
                        </a:rPr>
                        <a:t>off </a:t>
                      </a:r>
                      <a:r>
                        <a:rPr sz="900" b="0">
                          <a:solidFill>
                            <a:srgbClr val="FF0000"/>
                          </a:solidFill>
                          <a:latin typeface="NeueHaasGroteskText Std (Body)"/>
                        </a:rPr>
                        <a:t>ZTE </a:t>
                      </a:r>
                      <a:r>
                        <a:rPr sz="900" b="0">
                          <a:solidFill>
                            <a:srgbClr val="FF0000"/>
                          </a:solidFill>
                          <a:latin typeface="NeueHaasGroteskText Std (Body)"/>
                        </a:rPr>
                        <a:t>Avid </a:t>
                      </a:r>
                      <a:r>
                        <a:rPr sz="900" b="0">
                          <a:solidFill>
                            <a:srgbClr val="FF0000"/>
                          </a:solidFill>
                          <a:latin typeface="NeueHaasGroteskText Std (Body)"/>
                        </a:rPr>
                        <a:t>4, </a:t>
                      </a:r>
                      <a:r>
                        <a:rPr sz="900" b="0">
                          <a:solidFill>
                            <a:srgbClr val="FF0000"/>
                          </a:solidFill>
                          <a:latin typeface="NeueHaasGroteskText Std (Body)"/>
                        </a:rPr>
                        <a:t>ZTE </a:t>
                      </a:r>
                      <a:r>
                        <a:rPr sz="900" b="0">
                          <a:solidFill>
                            <a:srgbClr val="FF0000"/>
                          </a:solidFill>
                          <a:latin typeface="NeueHaasGroteskText Std (Body)"/>
                        </a:rPr>
                        <a:t>Blade </a:t>
                      </a:r>
                      <a:r>
                        <a:rPr sz="900" b="0">
                          <a:solidFill>
                            <a:srgbClr val="FF0000"/>
                          </a:solidFill>
                          <a:latin typeface="NeueHaasGroteskText Std (Body)"/>
                        </a:rPr>
                        <a:t>Z </a:t>
                      </a:r>
                      <a:r>
                        <a:rPr sz="900" b="0">
                          <a:solidFill>
                            <a:srgbClr val="FF0000"/>
                          </a:solidFill>
                          <a:latin typeface="NeueHaasGroteskText Std (Body)"/>
                        </a:rPr>
                        <a:t>Max, </a:t>
                      </a:r>
                      <a:r>
                        <a:rPr sz="900" b="0">
                          <a:solidFill>
                            <a:srgbClr val="FF0000"/>
                          </a:solidFill>
                          <a:latin typeface="NeueHaasGroteskText Std (Body)"/>
                        </a:rPr>
                        <a:t>and </a:t>
                      </a:r>
                      <a:r>
                        <a:rPr sz="900" b="0">
                          <a:solidFill>
                            <a:srgbClr val="FF0000"/>
                          </a:solidFill>
                          <a:latin typeface="NeueHaasGroteskText Std (Body)"/>
                        </a:rPr>
                        <a:t>Galaxy </a:t>
                      </a:r>
                      <a:r>
                        <a:rPr sz="900" b="0">
                          <a:solidFill>
                            <a:srgbClr val="FF0000"/>
                          </a:solidFill>
                          <a:latin typeface="NeueHaasGroteskText Std (Body)"/>
                        </a:rPr>
                        <a:t>J7 </a:t>
                      </a:r>
                      <a:r>
                        <a:rPr sz="900" b="0">
                          <a:solidFill>
                            <a:srgbClr val="FF0000"/>
                          </a:solidFill>
                          <a:latin typeface="NeueHaasGroteskText Std (Body)"/>
                        </a:rPr>
                        <a:t>Prime </a:t>
                      </a:r>
                      <a:r>
                        <a:rPr sz="900" b="0">
                          <a:solidFill>
                            <a:srgbClr val="FF0000"/>
                          </a:solidFill>
                          <a:latin typeface="NeueHaasGroteskText Std (Body)"/>
                        </a:rPr>
                        <a:t>32GB (01/01/17)
</a:t>
                      </a:r>
                      <a:r>
                        <a:rPr sz="900" b="1">
                          <a:solidFill>
                            <a:srgbClr val="00B0F0"/>
                          </a:solidFill>
                          <a:latin typeface="NeueHaasGroteskText Std (Body)"/>
                        </a:rPr>
                        <a:t>$30 </a:t>
                      </a:r>
                      <a:r>
                        <a:rPr sz="900" b="0">
                          <a:solidFill>
                            <a:srgbClr val="00B0F0"/>
                          </a:solidFill>
                          <a:latin typeface="NeueHaasGroteskText Std (Body)"/>
                        </a:rPr>
                        <a:t>off </a:t>
                      </a:r>
                      <a:r>
                        <a:rPr sz="900" b="0">
                          <a:solidFill>
                            <a:srgbClr val="00B0F0"/>
                          </a:solidFill>
                          <a:latin typeface="NeueHaasGroteskText Std (Body)"/>
                        </a:rPr>
                        <a:t>Galaxy </a:t>
                      </a:r>
                      <a:r>
                        <a:rPr sz="900" b="0">
                          <a:solidFill>
                            <a:srgbClr val="00B0F0"/>
                          </a:solidFill>
                          <a:latin typeface="NeueHaasGroteskText Std (Body)"/>
                        </a:rPr>
                        <a:t>S9 (01/01/17)
</a:t>
                      </a:r>
                    </a:p>
                  </a:txBody>
                  <a:tcPr>
                    <a:solidFill>
                      <a:schemeClr val="accent2"/>
                    </a:solidFill>
                  </a:tcPr>
                </a:tc>
                <a:tc>
                  <a:txBody>
                    <a:bodyPr/>
                    <a:lstStyle/>
                    <a:p>
                      <a:r>
                        <a:rPr sz="900" b="1">
                          <a:solidFill>
                            <a:srgbClr val="00B0F0"/>
                          </a:solidFill>
                          <a:latin typeface="NeueHaasGroteskText Std (Body)"/>
                        </a:rPr>
                        <a:t>Free </a:t>
                      </a:r>
                      <a:r>
                        <a:rPr sz="900" b="0">
                          <a:solidFill>
                            <a:srgbClr val="00B0F0"/>
                          </a:solidFill>
                          <a:latin typeface="NeueHaasGroteskText Std (Body)"/>
                        </a:rPr>
                        <a:t>activation </a:t>
                      </a:r>
                      <a:r>
                        <a:rPr sz="900" b="0">
                          <a:solidFill>
                            <a:srgbClr val="00B0F0"/>
                          </a:solidFill>
                          <a:latin typeface="NeueHaasGroteskText Std (Body)"/>
                        </a:rPr>
                        <a:t>with </a:t>
                      </a:r>
                      <a:r>
                        <a:rPr sz="900" b="0">
                          <a:solidFill>
                            <a:srgbClr val="00B0F0"/>
                          </a:solidFill>
                          <a:latin typeface="NeueHaasGroteskText Std (Body)"/>
                        </a:rPr>
                        <a:t>all </a:t>
                      </a:r>
                      <a:r>
                        <a:rPr sz="900" b="0">
                          <a:solidFill>
                            <a:srgbClr val="00B0F0"/>
                          </a:solidFill>
                          <a:latin typeface="NeueHaasGroteskText Std (Body)"/>
                        </a:rPr>
                        <a:t>online </a:t>
                      </a:r>
                      <a:r>
                        <a:rPr sz="900" b="0">
                          <a:solidFill>
                            <a:srgbClr val="00B0F0"/>
                          </a:solidFill>
                          <a:latin typeface="NeueHaasGroteskText Std (Body)"/>
                        </a:rPr>
                        <a:t>orders (11/26/16)
</a:t>
                      </a:r>
                    </a:p>
                  </a:txBody>
                  <a:tcPr>
                    <a:solidFill>
                      <a:schemeClr val="accent2"/>
                    </a:solidFill>
                  </a:tcPr>
                </a:tc>
              </a:tr>
            </a:tbl>
          </a:graphicData>
        </a:graphic>
      </p:graphicFrame>
    </p:spTree>
    <p:extLst>
      <p:ext uri="{BB962C8B-B14F-4D97-AF65-F5344CB8AC3E}">
        <p14:creationId xmlns:p14="http://schemas.microsoft.com/office/powerpoint/2010/main" val="597765643"/>
      </p:ext>
    </p:extLst>
  </p:cSld>
  <p:clrMapOvr>
    <a:masterClrMapping/>
  </p:clrMapOvr>
</p:sld>
</file>

<file path=ppt/theme/theme1.xml><?xml version="1.0" encoding="utf-8"?>
<a:theme xmlns:a="http://schemas.openxmlformats.org/drawingml/2006/main" name="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1_VZ_PPT_4x3_NHG_v01-02_083115">
  <a:themeElements>
    <a:clrScheme name="Verizon PowerPoint 2015">
      <a:dk1>
        <a:srgbClr val="000000"/>
      </a:dk1>
      <a:lt1>
        <a:srgbClr val="FFFFFF"/>
      </a:lt1>
      <a:dk2>
        <a:srgbClr val="333333"/>
      </a:dk2>
      <a:lt2>
        <a:srgbClr val="F6F6F6"/>
      </a:lt2>
      <a:accent1>
        <a:srgbClr val="CD040B"/>
      </a:accent1>
      <a:accent2>
        <a:srgbClr val="E4E5E3"/>
      </a:accent2>
      <a:accent3>
        <a:srgbClr val="82CEAC"/>
      </a:accent3>
      <a:accent4>
        <a:srgbClr val="ABE0F9"/>
      </a:accent4>
      <a:accent5>
        <a:srgbClr val="FBD362"/>
      </a:accent5>
      <a:accent6>
        <a:srgbClr val="F9B295"/>
      </a:accent6>
      <a:hlink>
        <a:srgbClr val="0066CC"/>
      </a:hlink>
      <a:folHlink>
        <a:srgbClr val="0066CC"/>
      </a:folHlink>
    </a:clrScheme>
    <a:fontScheme name="Verizon PowerPoint 2015">
      <a:majorFont>
        <a:latin typeface="NeueHaasGroteskDisp Std"/>
        <a:ea typeface=""/>
        <a:cs typeface=""/>
      </a:majorFont>
      <a:minorFont>
        <a:latin typeface="NeueHaasGroteskText Std"/>
        <a:ea typeface=""/>
        <a:cs typeface=""/>
      </a:minorFont>
    </a:fontScheme>
    <a:fmtScheme name="Verizon PowerPoint 2015">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386</Words>
  <Application>Microsoft Office PowerPoint</Application>
  <PresentationFormat>Widescreen</PresentationFormat>
  <Paragraphs>53</Paragraphs>
  <Slides>14</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NeueHaasGroteskDisp Std</vt:lpstr>
      <vt:lpstr>NeueHaasGroteskText Std</vt:lpstr>
      <vt:lpstr>Times New Roman</vt:lpstr>
      <vt:lpstr>VZ_PPT_4x3_NHG_v01-02_083115</vt:lpstr>
      <vt:lpstr>1_VZ_PPT_4x3_NHG_v01-02_083115</vt:lpstr>
      <vt:lpstr>Competitive Pricing Landscape</vt:lpstr>
      <vt:lpstr>Smartphone: Competitive View</vt:lpstr>
      <vt:lpstr>Tablet: Competitive View</vt:lpstr>
      <vt:lpstr>Sub $10 Smartphone: Full View</vt:lpstr>
      <vt:lpstr>Pre-Pay Smartphone: Full View</vt:lpstr>
      <vt:lpstr>Pre-Pay Smartphone: Full 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Pricing Landscape</dc:title>
  <dc:creator>Amanda Friedman</dc:creator>
  <cp:lastModifiedBy>Amanda Friedman</cp:lastModifiedBy>
  <cp:revision>19</cp:revision>
  <dcterms:created xsi:type="dcterms:W3CDTF">2018-03-07T12:14:23Z</dcterms:created>
  <dcterms:modified xsi:type="dcterms:W3CDTF">2018-04-10T13:48:01Z</dcterms:modified>
</cp:coreProperties>
</file>