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sz="1800" b="1">
                <a:latin typeface="NeueHaasGroteskText Std (Body)"/>
              </a:rPr>
              <a:t>April 16,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04/16/2018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select iPad, and an extra </a:t>
                      </a:r>
                      <a:r>
                        <a:rPr sz="900" b="1">
                          <a:solidFill>
                            <a:srgbClr val="000000"/>
                          </a:solidFill>
                          <a:latin typeface="NeueHaasGroteskText Std (Body)"/>
                        </a:rPr>
                        <a:t>$50 </a:t>
                      </a:r>
                      <a:r>
                        <a:rPr sz="900" b="0">
                          <a:solidFill>
                            <a:srgbClr val="000000"/>
                          </a:solidFill>
                          <a:latin typeface="NeueHaasGroteskText Std (Body)"/>
                        </a:rPr>
                        <a:t>off with purchase of iPhone (reqs. device payment for iPhone and 2-yr activation for iPad)  (11/27/17)
</a:t>
                      </a:r>
                      <a:r>
                        <a:rPr sz="900" b="1">
                          <a:solidFill>
                            <a:srgbClr val="000000"/>
                          </a:solidFill>
                          <a:latin typeface="NeueHaasGroteskText Std (Body)"/>
                        </a:rPr>
                        <a:t>$50 </a:t>
                      </a:r>
                      <a:r>
                        <a:rPr sz="900" b="0">
                          <a:solidFill>
                            <a:srgbClr val="000000"/>
                          </a:solidFill>
                          <a:latin typeface="NeueHaasGroteskText Std (Body)"/>
                        </a:rPr>
                        <a:t>off iPad 9.7 and an extra </a:t>
                      </a:r>
                      <a:r>
                        <a:rPr sz="900" b="1">
                          <a:solidFill>
                            <a:srgbClr val="000000"/>
                          </a:solidFill>
                          <a:latin typeface="NeueHaasGroteskText Std (Body)"/>
                        </a:rPr>
                        <a:t>$50 </a:t>
                      </a:r>
                      <a:r>
                        <a:rPr sz="900" b="0">
                          <a:solidFill>
                            <a:srgbClr val="000000"/>
                          </a:solidFill>
                          <a:latin typeface="NeueHaasGroteskText Std (Body)"/>
                        </a:rPr>
                        <a:t>off with purchase of iPhone (reqs. device payment for iPhone and 2-yr activation for iPad) (04/05/18)
Save </a:t>
                      </a:r>
                      <a:r>
                        <a:rPr sz="900" b="1">
                          <a:solidFill>
                            <a:srgbClr val="000000"/>
                          </a:solidFill>
                          <a:latin typeface="NeueHaasGroteskText Std (Body)"/>
                        </a:rPr>
                        <a:t>$150 </a:t>
                      </a:r>
                      <a:r>
                        <a:rPr sz="900" b="0">
                          <a:solidFill>
                            <a:srgbClr val="000000"/>
                          </a:solidFill>
                          <a:latin typeface="NeueHaasGroteskText Std (Body)"/>
                        </a:rPr>
                        <a:t>on Samsung tablet with Android Smartphone purchase (reqs. device payment for smartphone and 2-yr activation for tablet) (04/05/18)
</a:t>
                      </a:r>
                      <a:r>
                        <a:rPr sz="900" b="1">
                          <a:solidFill>
                            <a:srgbClr val="000000"/>
                          </a:solidFill>
                          <a:latin typeface="NeueHaasGroteskText Std (Body)"/>
                        </a:rPr>
                        <a:t>$50 </a:t>
                      </a:r>
                      <a:r>
                        <a:rPr sz="900" b="0">
                          <a:solidFill>
                            <a:srgbClr val="000000"/>
                          </a:solidFill>
                          <a:latin typeface="NeueHaasGroteskText Std (Body)"/>
                        </a:rPr>
                        <a:t>savings with device purchase or </a:t>
                      </a:r>
                      <a:r>
                        <a:rPr sz="900" b="1">
                          <a:solidFill>
                            <a:srgbClr val="000000"/>
                          </a:solidFill>
                          <a:latin typeface="NeueHaasGroteskText Std (Body)"/>
                        </a:rPr>
                        <a:t>$150 </a:t>
                      </a:r>
                      <a:r>
                        <a:rPr sz="900" b="0">
                          <a:solidFill>
                            <a:srgbClr val="000000"/>
                          </a:solidFill>
                          <a:latin typeface="NeueHaasGroteskText Std (Body)"/>
                        </a:rPr>
                        <a:t>instant savings on select ASUS, Ellipsis and GizmoTab tablets with 2 yr. activation  (04/05/18)
</a:t>
                      </a:r>
                    </a:p>
                  </a:txBody>
                  <a:tcPr>
                    <a:solidFill>
                      <a:schemeClr val="accent2"/>
                    </a:solidFill>
                  </a:tcPr>
                </a:tc>
                <a:tc>
                  <a:txBody>
                    <a:bodyPr/>
                    <a:lstStyle/>
                    <a:p>
                      <a:r>
                        <a:rPr sz="900" b="0">
                          <a:solidFill>
                            <a:srgbClr val="000000"/>
                          </a:solidFill>
                          <a:latin typeface="NeueHaasGroteskText Std (Body)"/>
                        </a:rPr>
                        <a:t>Get an iPad 32 GB for </a:t>
                      </a:r>
                      <a:r>
                        <a:rPr sz="900" b="1">
                          <a:solidFill>
                            <a:srgbClr val="000000"/>
                          </a:solidFill>
                          <a:latin typeface="NeueHaasGroteskText Std (Body)"/>
                        </a:rPr>
                        <a:t>$0 </a:t>
                      </a:r>
                      <a:r>
                        <a:rPr sz="900" b="0">
                          <a:solidFill>
                            <a:srgbClr val="000000"/>
                          </a:solidFill>
                          <a:latin typeface="NeueHaasGroteskText Std (Body)"/>
                        </a:rPr>
                        <a:t>on a two-year agreement when you buy any iPhone on AT&amp;T Next (eligible wireless service required for both devices) (03/03/18)
</a:t>
                      </a:r>
                    </a:p>
                  </a:txBody>
                  <a:tcPr>
                    <a:solidFill>
                      <a:schemeClr val="accent2"/>
                    </a:solidFill>
                  </a:tcPr>
                </a:tc>
                <a:tc>
                  <a:txBody>
                    <a:bodyPr/>
                    <a:lstStyle/>
                    <a:p>
                      <a:r>
                        <a:rPr sz="900" b="0">
                          <a:solidFill>
                            <a:srgbClr val="000000"/>
                          </a:solidFill>
                          <a:latin typeface="NeueHaasGroteskText Std (Body)"/>
                        </a:rPr>
                        <a:t>Get a </a:t>
                      </a:r>
                      <a:r>
                        <a:rPr sz="900" b="1">
                          <a:solidFill>
                            <a:srgbClr val="000000"/>
                          </a:solidFill>
                          <a:latin typeface="NeueHaasGroteskText Std (Body)"/>
                        </a:rPr>
                        <a:t>free </a:t>
                      </a:r>
                      <a:r>
                        <a:rPr sz="900" b="0">
                          <a:solidFill>
                            <a:srgbClr val="000000"/>
                          </a:solidFill>
                          <a:latin typeface="NeueHaasGroteskText Std (Body)"/>
                        </a:rPr>
                        <a:t>Alcatel A30 tablet via 24 monthly bill credits with finance agreement (04/10/18)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on select iPads and Android tablets with 24 mo. installment billing and new line of service or eligible upgrade   (01/15/18)
</a:t>
                      </a:r>
                      <a:r>
                        <a:rPr sz="900" b="1">
                          <a:solidFill>
                            <a:srgbClr val="000000"/>
                          </a:solidFill>
                          <a:latin typeface="NeueHaasGroteskText Std (Body)"/>
                        </a:rPr>
                        <a:t>Free </a:t>
                      </a:r>
                      <a:r>
                        <a:rPr sz="900" b="0">
                          <a:solidFill>
                            <a:srgbClr val="000000"/>
                          </a:solidFill>
                          <a:latin typeface="NeueHaasGroteskText Std (Body)"/>
                        </a:rPr>
                        <a:t>LG G Pad F2 after </a:t>
                      </a:r>
                      <a:r>
                        <a:rPr sz="900" b="1">
                          <a:solidFill>
                            <a:srgbClr val="000000"/>
                          </a:solidFill>
                          <a:latin typeface="NeueHaasGroteskText Std (Body)"/>
                        </a:rPr>
                        <a:t>$149.99 </a:t>
                      </a:r>
                      <a:r>
                        <a:rPr sz="900" b="0">
                          <a:solidFill>
                            <a:srgbClr val="000000"/>
                          </a:solidFill>
                          <a:latin typeface="NeueHaasGroteskText Std (Body)"/>
                        </a:rPr>
                        <a:t>in service credits (reqs. 24 mo. installments and new line of activation)  (11/17/17)
</a:t>
                      </a:r>
                      <a:r>
                        <a:rPr sz="900" b="1">
                          <a:solidFill>
                            <a:srgbClr val="FF0000"/>
                          </a:solidFill>
                          <a:latin typeface="NeueHaasGroteskText Std (Body)"/>
                        </a:rPr>
                        <a:t>Free </a:t>
                      </a:r>
                      <a:r>
                        <a:rPr sz="900" b="0">
                          <a:solidFill>
                            <a:srgbClr val="FF0000"/>
                          </a:solidFill>
                          <a:latin typeface="NeueHaasGroteskText Std (Body)"/>
                        </a:rPr>
                        <a:t>Slate tablet after </a:t>
                      </a:r>
                      <a:r>
                        <a:rPr sz="900" b="1">
                          <a:solidFill>
                            <a:srgbClr val="FF0000"/>
                          </a:solidFill>
                          <a:latin typeface="NeueHaasGroteskText Std (Body)"/>
                        </a:rPr>
                        <a:t>$4.17/mo. </a:t>
                      </a:r>
                      <a:r>
                        <a:rPr sz="900" b="0">
                          <a:solidFill>
                            <a:srgbClr val="FF0000"/>
                          </a:solidFill>
                          <a:latin typeface="NeueHaasGroteskText Std (Body)"/>
                        </a:rPr>
                        <a:t>service credits with 24-mo. installment billing (reqs. new line of service or eligible upgrade) (04/16/18)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04/16/2018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a:t>
                      </a:r>
                      <a:r>
                        <a:rPr sz="900" b="1">
                          <a:solidFill>
                            <a:srgbClr val="00B0F0"/>
                          </a:solidFill>
                          <a:latin typeface="NeueHaasGroteskText Std (Body)"/>
                        </a:rPr>
                        <a:t>$10 </a:t>
                      </a:r>
                      <a:r>
                        <a:rPr sz="900" b="0">
                          <a:solidFill>
                            <a:srgbClr val="00B0F0"/>
                          </a:solidFill>
                          <a:latin typeface="NeueHaasGroteskText Std (Body)"/>
                        </a:rPr>
                        <a:t>of Fios and </a:t>
                      </a:r>
                      <a:r>
                        <a:rPr sz="900" b="1">
                          <a:solidFill>
                            <a:srgbClr val="00B0F0"/>
                          </a:solidFill>
                          <a:latin typeface="NeueHaasGroteskText Std (Body)"/>
                        </a:rPr>
                        <a:t>$10 </a:t>
                      </a:r>
                      <a:r>
                        <a:rPr sz="900" b="0">
                          <a:solidFill>
                            <a:srgbClr val="00B0F0"/>
                          </a:solidFill>
                          <a:latin typeface="NeueHaasGroteskText Std (Body)"/>
                        </a:rPr>
                        <a:t>off wireless. Available to new wireless customers who subscribe to a qualifying Go Unlimited or Beyond Unlimited plan.  (02/02/18)
</a:t>
                      </a:r>
                      <a:r>
                        <a:rPr sz="900" b="0">
                          <a:solidFill>
                            <a:srgbClr val="000000"/>
                          </a:solidFill>
                          <a:latin typeface="NeueHaasGroteskText Std (Body)"/>
                        </a:rPr>
                        <a:t>Verizon Prepaid Unlimited Plan: Unlimited data, talk and text for </a:t>
                      </a:r>
                      <a:r>
                        <a:rPr sz="900" b="1">
                          <a:solidFill>
                            <a:srgbClr val="000000"/>
                          </a:solidFill>
                          <a:latin typeface="NeueHaasGroteskText Std (Body)"/>
                        </a:rPr>
                        <a:t>$75/mo. </a:t>
                      </a:r>
                      <a:r>
                        <a:rPr sz="900" b="0">
                          <a:solidFill>
                            <a:srgbClr val="000000"/>
                          </a:solidFill>
                          <a:latin typeface="NeueHaasGroteskText Std (Body)"/>
                        </a:rPr>
                        <a:t>with no annual contract (11/26/17)
Save up to </a:t>
                      </a:r>
                      <a:r>
                        <a:rPr sz="900" b="1">
                          <a:solidFill>
                            <a:srgbClr val="000000"/>
                          </a:solidFill>
                          <a:latin typeface="NeueHaasGroteskText Std (Body)"/>
                        </a:rPr>
                        <a:t>$80/mo. </a:t>
                      </a:r>
                      <a:r>
                        <a:rPr sz="900" b="0">
                          <a:solidFill>
                            <a:srgbClr val="000000"/>
                          </a:solidFill>
                          <a:latin typeface="NeueHaasGroteskText Std (Body)"/>
                        </a:rPr>
                        <a:t>on Verizon Prepaid when adding up to 4 lines (discount of </a:t>
                      </a:r>
                      <a:r>
                        <a:rPr sz="900" b="1">
                          <a:solidFill>
                            <a:srgbClr val="000000"/>
                          </a:solidFill>
                          <a:latin typeface="NeueHaasGroteskText Std (Body)"/>
                        </a:rPr>
                        <a:t>$20/mo. </a:t>
                      </a:r>
                      <a:r>
                        <a:rPr sz="900" b="0">
                          <a:solidFill>
                            <a:srgbClr val="000000"/>
                          </a:solidFill>
                          <a:latin typeface="NeueHaasGroteskText Std (Body)"/>
                        </a:rPr>
                        <a:t>to each </a:t>
                      </a:r>
                      <a:r>
                        <a:rPr sz="900" b="1">
                          <a:solidFill>
                            <a:srgbClr val="000000"/>
                          </a:solidFill>
                          <a:latin typeface="NeueHaasGroteskText Std (Body)"/>
                        </a:rPr>
                        <a:t>$60 </a:t>
                      </a:r>
                      <a:r>
                        <a:rPr sz="900" b="0">
                          <a:solidFill>
                            <a:srgbClr val="000000"/>
                          </a:solidFill>
                          <a:latin typeface="NeueHaasGroteskText Std (Body)"/>
                        </a:rPr>
                        <a:t>10 GB or </a:t>
                      </a:r>
                      <a:r>
                        <a:rPr sz="900" b="1">
                          <a:solidFill>
                            <a:srgbClr val="000000"/>
                          </a:solidFill>
                          <a:latin typeface="NeueHaasGroteskText Std (Body)"/>
                        </a:rPr>
                        <a:t>$75 </a:t>
                      </a:r>
                      <a:r>
                        <a:rPr sz="900" b="0">
                          <a:solidFill>
                            <a:srgbClr val="000000"/>
                          </a:solidFill>
                          <a:latin typeface="NeueHaasGroteskText Std (Body)"/>
                        </a:rPr>
                        <a:t>Unlimited plan when added as 2nd through 5th lines on a family account)  (11/30/17)
</a:t>
                      </a:r>
                      <a:r>
                        <a:rPr sz="900" b="0">
                          <a:solidFill>
                            <a:srgbClr val="00B0F0"/>
                          </a:solidFill>
                          <a:latin typeface="NeueHaasGroteskText Std (Body)"/>
                        </a:rPr>
                        <a:t>Verizon GO Unlimited Plan: Unlimited 4G LTE data, unlimited talk and text, DVD quality streaming and unlimited mobile hotspot (6000 kps) for </a:t>
                      </a:r>
                      <a:r>
                        <a:rPr sz="900" b="1">
                          <a:solidFill>
                            <a:srgbClr val="00B0F0"/>
                          </a:solidFill>
                          <a:latin typeface="NeueHaasGroteskText Std (Body)"/>
                        </a:rPr>
                        <a:t>$40/line/month </a:t>
                      </a:r>
                      <a:r>
                        <a:rPr sz="900" b="0">
                          <a:solidFill>
                            <a:srgbClr val="00B0F0"/>
                          </a:solidFill>
                          <a:latin typeface="NeueHaasGroteskText Std (Body)"/>
                        </a:rPr>
                        <a:t>for 4 lines, </a:t>
                      </a:r>
                      <a:r>
                        <a:rPr sz="900" b="1">
                          <a:solidFill>
                            <a:srgbClr val="00B0F0"/>
                          </a:solidFill>
                          <a:latin typeface="NeueHaasGroteskText Std (Body)"/>
                        </a:rPr>
                        <a:t>$50/line/month </a:t>
                      </a:r>
                      <a:r>
                        <a:rPr sz="900" b="0">
                          <a:solidFill>
                            <a:srgbClr val="00B0F0"/>
                          </a:solidFill>
                          <a:latin typeface="NeueHaasGroteskText Std (Body)"/>
                        </a:rPr>
                        <a:t>for 3 lines, </a:t>
                      </a:r>
                      <a:r>
                        <a:rPr sz="900" b="1">
                          <a:solidFill>
                            <a:srgbClr val="00B0F0"/>
                          </a:solidFill>
                          <a:latin typeface="NeueHaasGroteskText Std (Body)"/>
                        </a:rPr>
                        <a:t>$65/line/month </a:t>
                      </a:r>
                      <a:r>
                        <a:rPr sz="900" b="0">
                          <a:solidFill>
                            <a:srgbClr val="00B0F0"/>
                          </a:solidFill>
                          <a:latin typeface="NeueHaasGroteskText Std (Body)"/>
                        </a:rPr>
                        <a:t>for 2 lines and </a:t>
                      </a:r>
                      <a:r>
                        <a:rPr sz="900" b="1">
                          <a:solidFill>
                            <a:srgbClr val="00B0F0"/>
                          </a:solidFill>
                          <a:latin typeface="NeueHaasGroteskText Std (Body)"/>
                        </a:rPr>
                        <a:t>$75/month </a:t>
                      </a:r>
                      <a:r>
                        <a:rPr sz="900" b="0">
                          <a:solidFill>
                            <a:srgbClr val="00B0F0"/>
                          </a:solidFill>
                          <a:latin typeface="NeueHaasGroteskText Std (Body)"/>
                        </a:rPr>
                        <a:t>for 1 line when enrolled in Autopay (maximum up to 10 lines)  (11/30/17)
</a:t>
                      </a:r>
                      <a:r>
                        <a:rPr sz="900" b="0">
                          <a:solidFill>
                            <a:srgbClr val="000000"/>
                          </a:solidFill>
                          <a:latin typeface="NeueHaasGroteskText Std (Body)"/>
                        </a:rPr>
                        <a:t>Verizon Beyond Unlimited Plan: Unlimited 4G LTE data, unlimited talk and text, HD quality streaming and unlimited mobile hotspot with 15 GB per line for </a:t>
                      </a:r>
                      <a:r>
                        <a:rPr sz="900" b="1">
                          <a:solidFill>
                            <a:srgbClr val="000000"/>
                          </a:solidFill>
                          <a:latin typeface="NeueHaasGroteskText Std (Body)"/>
                        </a:rPr>
                        <a:t>$50/line/month </a:t>
                      </a:r>
                      <a:r>
                        <a:rPr sz="900" b="0">
                          <a:solidFill>
                            <a:srgbClr val="000000"/>
                          </a:solidFill>
                          <a:latin typeface="NeueHaasGroteskText Std (Body)"/>
                        </a:rPr>
                        <a:t>for 4 lines, </a:t>
                      </a:r>
                      <a:r>
                        <a:rPr sz="900" b="1">
                          <a:solidFill>
                            <a:srgbClr val="000000"/>
                          </a:solidFill>
                          <a:latin typeface="NeueHaasGroteskText Std (Body)"/>
                        </a:rPr>
                        <a:t>$60/line/month </a:t>
                      </a:r>
                      <a:r>
                        <a:rPr sz="900" b="0">
                          <a:solidFill>
                            <a:srgbClr val="000000"/>
                          </a:solidFill>
                          <a:latin typeface="NeueHaasGroteskText Std (Body)"/>
                        </a:rPr>
                        <a:t>for 3 lines, </a:t>
                      </a:r>
                      <a:r>
                        <a:rPr sz="900" b="1">
                          <a:solidFill>
                            <a:srgbClr val="000000"/>
                          </a:solidFill>
                          <a:latin typeface="NeueHaasGroteskText Std (Body)"/>
                        </a:rPr>
                        <a:t>$80/line/month </a:t>
                      </a:r>
                      <a:r>
                        <a:rPr sz="900" b="0">
                          <a:solidFill>
                            <a:srgbClr val="000000"/>
                          </a:solidFill>
                          <a:latin typeface="NeueHaasGroteskText Std (Body)"/>
                        </a:rPr>
                        <a:t>for 2 lines and </a:t>
                      </a:r>
                      <a:r>
                        <a:rPr sz="900" b="1">
                          <a:solidFill>
                            <a:srgbClr val="000000"/>
                          </a:solidFill>
                          <a:latin typeface="NeueHaasGroteskText Std (Body)"/>
                        </a:rPr>
                        <a:t>$85/month </a:t>
                      </a:r>
                      <a:r>
                        <a:rPr sz="900" b="0">
                          <a:solidFill>
                            <a:srgbClr val="000000"/>
                          </a:solidFill>
                          <a:latin typeface="NeueHaasGroteskText Std (Body)"/>
                        </a:rPr>
                        <a:t>for 1 line when enrolled in Autopay (maximum up to 10 lines) (11/30/17)
Special offer for military and vets: </a:t>
                      </a:r>
                      <a:r>
                        <a:rPr sz="900" b="1">
                          <a:solidFill>
                            <a:srgbClr val="000000"/>
                          </a:solidFill>
                          <a:latin typeface="NeueHaasGroteskText Std (Body)"/>
                        </a:rPr>
                        <a:t>$15/mo. </a:t>
                      </a:r>
                      <a:r>
                        <a:rPr sz="900" b="0">
                          <a:solidFill>
                            <a:srgbClr val="000000"/>
                          </a:solidFill>
                          <a:latin typeface="NeueHaasGroteskText Std (Body)"/>
                        </a:rPr>
                        <a:t>off Go Unlimited and Beyond Unlimited, 15% off other plans and 25% off accessories (04/09/18)
</a:t>
                      </a:r>
                    </a:p>
                  </a:txBody>
                  <a:tcPr>
                    <a:solidFill>
                      <a:schemeClr val="accent2"/>
                    </a:solidFill>
                  </a:tcPr>
                </a:tc>
                <a:tc>
                  <a:txBody>
                    <a:bodyPr/>
                    <a:lstStyle/>
                    <a:p>
                      <a:r>
                        <a:rPr sz="900" b="0">
                          <a:solidFill>
                            <a:srgbClr val="000000"/>
                          </a:solidFill>
                          <a:latin typeface="NeueHaasGroteskText Std (Body)"/>
                        </a:rPr>
                        <a:t>AT&amp;T Unlimited Plus: Single Line plan 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with AutoPay) or less than </a:t>
                      </a:r>
                      <a:r>
                        <a:rPr sz="900" b="1">
                          <a:solidFill>
                            <a:srgbClr val="000000"/>
                          </a:solidFill>
                          <a:latin typeface="NeueHaasGroteskText Std (Body)"/>
                        </a:rPr>
                        <a:t>$48/mo. </a:t>
                      </a:r>
                      <a:r>
                        <a:rPr sz="900" b="0">
                          <a:solidFill>
                            <a:srgbClr val="000000"/>
                          </a:solidFill>
                          <a:latin typeface="NeueHaasGroteskText Std (Body)"/>
                        </a:rPr>
                        <a:t>per line for four lines (includes </a:t>
                      </a:r>
                      <a:r>
                        <a:rPr sz="900" b="1">
                          <a:solidFill>
                            <a:srgbClr val="000000"/>
                          </a:solidFill>
                          <a:latin typeface="NeueHaasGroteskText Std (Body)"/>
                        </a:rPr>
                        <a:t>$10/mo. </a:t>
                      </a:r>
                      <a:r>
                        <a:rPr sz="900" b="0">
                          <a:solidFill>
                            <a:srgbClr val="000000"/>
                          </a:solidFill>
                          <a:latin typeface="NeueHaasGroteskText Std (Body)"/>
                        </a:rPr>
                        <a:t>multi-line discount with AutoPay). Users can add up 5-10 additional devices for </a:t>
                      </a:r>
                      <a:r>
                        <a:rPr sz="900" b="1">
                          <a:solidFill>
                            <a:srgbClr val="000000"/>
                          </a:solidFill>
                          <a:latin typeface="NeueHaasGroteskText Std (Body)"/>
                        </a:rPr>
                        <a:t>$30/mo. </a:t>
                      </a:r>
                      <a:r>
                        <a:rPr sz="900" b="0">
                          <a:solidFill>
                            <a:srgbClr val="000000"/>
                          </a:solidFill>
                          <a:latin typeface="NeueHaasGroteskText Std (Body)"/>
                        </a:rPr>
                        <a:t>each. HBO included </a:t>
                      </a:r>
                      <a:r>
                        <a:rPr sz="900" b="1">
                          <a:solidFill>
                            <a:srgbClr val="000000"/>
                          </a:solidFill>
                          <a:latin typeface="NeueHaasGroteskText Std (Body)"/>
                        </a:rPr>
                        <a:t>free </a:t>
                      </a:r>
                      <a:r>
                        <a:rPr sz="900" b="0">
                          <a:solidFill>
                            <a:srgbClr val="000000"/>
                          </a:solidFill>
                          <a:latin typeface="NeueHaasGroteskText Std (Body)"/>
                        </a:rPr>
                        <a:t>via bill credit.  (03/01/18)
</a:t>
                      </a:r>
                      <a:r>
                        <a:rPr sz="900" b="0">
                          <a:solidFill>
                            <a:srgbClr val="00B0F0"/>
                          </a:solidFill>
                          <a:latin typeface="NeueHaasGroteskText Std (Body)"/>
                        </a:rPr>
                        <a:t>AT&amp;T Unlimited Choice: Single Line plan 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with AutoPay) or </a:t>
                      </a:r>
                      <a:r>
                        <a:rPr sz="900" b="1">
                          <a:solidFill>
                            <a:srgbClr val="00B0F0"/>
                          </a:solidFill>
                          <a:latin typeface="NeueHaasGroteskText Std (Body)"/>
                        </a:rPr>
                        <a:t>$40/mo. </a:t>
                      </a:r>
                      <a:r>
                        <a:rPr sz="900" b="0">
                          <a:solidFill>
                            <a:srgbClr val="00B0F0"/>
                          </a:solidFill>
                          <a:latin typeface="NeueHaasGroteskText Std (Body)"/>
                        </a:rPr>
                        <a:t>per line for four lines (includes </a:t>
                      </a:r>
                      <a:r>
                        <a:rPr sz="900" b="1">
                          <a:solidFill>
                            <a:srgbClr val="00B0F0"/>
                          </a:solidFill>
                          <a:latin typeface="NeueHaasGroteskText Std (Body)"/>
                        </a:rPr>
                        <a:t>$10/mo. </a:t>
                      </a:r>
                      <a:r>
                        <a:rPr sz="900" b="0">
                          <a:solidFill>
                            <a:srgbClr val="00B0F0"/>
                          </a:solidFill>
                          <a:latin typeface="NeueHaasGroteskText Std (Body)"/>
                        </a:rPr>
                        <a:t>multi-line discount with AutoPay). Users can add 5-10 additional devices for </a:t>
                      </a:r>
                      <a:r>
                        <a:rPr sz="900" b="1">
                          <a:solidFill>
                            <a:srgbClr val="00B0F0"/>
                          </a:solidFill>
                          <a:latin typeface="NeueHaasGroteskText Std (Body)"/>
                        </a:rPr>
                        <a:t>$30/mo. </a:t>
                      </a:r>
                      <a:r>
                        <a:rPr sz="900" b="0">
                          <a:solidFill>
                            <a:srgbClr val="00B0F0"/>
                          </a:solidFill>
                          <a:latin typeface="NeueHaasGroteskText Std (Body)"/>
                        </a:rPr>
                        <a:t>each.  HBO included </a:t>
                      </a:r>
                      <a:r>
                        <a:rPr sz="900" b="1">
                          <a:solidFill>
                            <a:srgbClr val="00B0F0"/>
                          </a:solidFill>
                          <a:latin typeface="NeueHaasGroteskText Std (Body)"/>
                        </a:rPr>
                        <a:t>free </a:t>
                      </a:r>
                      <a:r>
                        <a:rPr sz="900" b="0">
                          <a:solidFill>
                            <a:srgbClr val="00B0F0"/>
                          </a:solidFill>
                          <a:latin typeface="NeueHaasGroteskText Std (Body)"/>
                        </a:rPr>
                        <a:t>via bill credit.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you bundle DirecTV or DirecTV Now with AT&amp;T Unlimited Plus plan or DirecTV Now with AT&amp;T Unlimited Choice plan.  (11/13/17)
Mobile Share Flex </a:t>
                      </a:r>
                      <a:r>
                        <a:rPr sz="900" b="1">
                          <a:solidFill>
                            <a:srgbClr val="000000"/>
                          </a:solidFill>
                          <a:latin typeface="NeueHaasGroteskText Std (Body)"/>
                        </a:rPr>
                        <a:t>$35 </a:t>
                      </a:r>
                      <a:r>
                        <a:rPr sz="900" b="0">
                          <a:solidFill>
                            <a:srgbClr val="000000"/>
                          </a:solidFill>
                          <a:latin typeface="NeueHaasGroteskText Std (Body)"/>
                        </a:rPr>
                        <a:t>1 GB, </a:t>
                      </a:r>
                      <a:r>
                        <a:rPr sz="900" b="1">
                          <a:solidFill>
                            <a:srgbClr val="000000"/>
                          </a:solidFill>
                          <a:latin typeface="NeueHaasGroteskText Std (Body)"/>
                        </a:rPr>
                        <a:t>$60 </a:t>
                      </a:r>
                      <a:r>
                        <a:rPr sz="900" b="0">
                          <a:solidFill>
                            <a:srgbClr val="000000"/>
                          </a:solidFill>
                          <a:latin typeface="NeueHaasGroteskText Std (Body)"/>
                        </a:rPr>
                        <a:t>5 GB, </a:t>
                      </a:r>
                      <a:r>
                        <a:rPr sz="900" b="1">
                          <a:solidFill>
                            <a:srgbClr val="000000"/>
                          </a:solidFill>
                          <a:latin typeface="NeueHaasGroteskText Std (Body)"/>
                        </a:rPr>
                        <a:t>$85 </a:t>
                      </a:r>
                      <a:r>
                        <a:rPr sz="900" b="0">
                          <a:solidFill>
                            <a:srgbClr val="000000"/>
                          </a:solidFill>
                          <a:latin typeface="NeueHaasGroteskText Std (Body)"/>
                        </a:rPr>
                        <a:t>10 GB, </a:t>
                      </a:r>
                      <a:r>
                        <a:rPr sz="900" b="1">
                          <a:solidFill>
                            <a:srgbClr val="000000"/>
                          </a:solidFill>
                          <a:latin typeface="NeueHaasGroteskText Std (Body)"/>
                        </a:rPr>
                        <a:t>$110 </a:t>
                      </a:r>
                      <a:r>
                        <a:rPr sz="900" b="0">
                          <a:solidFill>
                            <a:srgbClr val="000000"/>
                          </a:solidFill>
                          <a:latin typeface="NeueHaasGroteskText Std (Body)"/>
                        </a:rPr>
                        <a:t>20 GB ($10 per month discount if enrolled in paperless billing &amp; AutoPay. Discount starts w/in 2 bill cycles, Limit 10 devices per plan)  (01/17/18)
</a:t>
                      </a:r>
                    </a:p>
                  </a:txBody>
                  <a:tcPr>
                    <a:solidFill>
                      <a:schemeClr val="accent2"/>
                    </a:solidFill>
                  </a:tcPr>
                </a:tc>
                <a:tc>
                  <a:txBody>
                    <a:bodyPr/>
                    <a:lstStyle/>
                    <a:p>
                      <a:r>
                        <a:rPr sz="900" b="0">
                          <a:solidFill>
                            <a:srgbClr val="00B0F0"/>
                          </a:solidFill>
                          <a:latin typeface="NeueHaasGroteskText Std (Body)"/>
                        </a:rPr>
                        <a:t>Limited time offer: 4 lines for </a:t>
                      </a:r>
                      <a:r>
                        <a:rPr sz="900" b="1">
                          <a:solidFill>
                            <a:srgbClr val="00B0F0"/>
                          </a:solidFill>
                          <a:latin typeface="NeueHaasGroteskText Std (Body)"/>
                        </a:rPr>
                        <a:t>$40. </a:t>
                      </a:r>
                      <a:r>
                        <a:rPr sz="900" b="0">
                          <a:solidFill>
                            <a:srgbClr val="00B0F0"/>
                          </a:solidFill>
                          <a:latin typeface="NeueHaasGroteskText Std (Body)"/>
                        </a:rPr>
                        <a:t>T-Mobile One: First line is </a:t>
                      </a:r>
                      <a:r>
                        <a:rPr sz="900" b="1">
                          <a:solidFill>
                            <a:srgbClr val="00B0F0"/>
                          </a:solidFill>
                          <a:latin typeface="NeueHaasGroteskText Std (Body)"/>
                        </a:rPr>
                        <a:t>$70, </a:t>
                      </a:r>
                      <a:r>
                        <a:rPr sz="900" b="0">
                          <a:solidFill>
                            <a:srgbClr val="00B0F0"/>
                          </a:solidFill>
                          <a:latin typeface="NeueHaasGroteskText Std (Body)"/>
                        </a:rPr>
                        <a:t>two lines for </a:t>
                      </a:r>
                      <a:r>
                        <a:rPr sz="900" b="1">
                          <a:solidFill>
                            <a:srgbClr val="00B0F0"/>
                          </a:solidFill>
                          <a:latin typeface="NeueHaasGroteskText Std (Body)"/>
                        </a:rPr>
                        <a:t>$120, </a:t>
                      </a:r>
                      <a:r>
                        <a:rPr sz="900" b="0">
                          <a:solidFill>
                            <a:srgbClr val="00B0F0"/>
                          </a:solidFill>
                          <a:latin typeface="NeueHaasGroteskText Std (Body)"/>
                        </a:rPr>
                        <a:t>three lines for </a:t>
                      </a:r>
                      <a:r>
                        <a:rPr sz="900" b="1">
                          <a:solidFill>
                            <a:srgbClr val="00B0F0"/>
                          </a:solidFill>
                          <a:latin typeface="NeueHaasGroteskText Std (Body)"/>
                        </a:rPr>
                        <a:t>$140 </a:t>
                      </a:r>
                      <a:r>
                        <a:rPr sz="900" b="0">
                          <a:solidFill>
                            <a:srgbClr val="00B0F0"/>
                          </a:solidFill>
                          <a:latin typeface="NeueHaasGroteskText Std (Body)"/>
                        </a:rPr>
                        <a:t>and four lines for </a:t>
                      </a:r>
                      <a:r>
                        <a:rPr sz="900" b="1">
                          <a:solidFill>
                            <a:srgbClr val="00B0F0"/>
                          </a:solidFill>
                          <a:latin typeface="NeueHaasGroteskText Std (Body)"/>
                        </a:rPr>
                        <a:t>$160 </a:t>
                      </a:r>
                      <a:r>
                        <a:rPr sz="900" b="0">
                          <a:solidFill>
                            <a:srgbClr val="00B0F0"/>
                          </a:solidFill>
                          <a:latin typeface="NeueHaasGroteskText Std (Body)"/>
                        </a:rPr>
                        <a:t>after bill credits. (Taxes and Fees Included. While using AutoPay) (02/10/18)
</a:t>
                      </a:r>
                      <a:r>
                        <a:rPr sz="900" b="0">
                          <a:solidFill>
                            <a:srgbClr val="000000"/>
                          </a:solidFill>
                          <a:latin typeface="NeueHaasGroteskText Std (Body)"/>
                        </a:rPr>
                        <a:t>T-Mobile ONE Unlimited 55+: Two lines 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with AutoPay (Taxes and Fees included. While using Autopay)  (03/19/18)
</a:t>
                      </a:r>
                      <a:r>
                        <a:rPr sz="900" b="0">
                          <a:solidFill>
                            <a:srgbClr val="00B0F0"/>
                          </a:solidFill>
                          <a:latin typeface="NeueHaasGroteskText Std (Body)"/>
                        </a:rPr>
                        <a:t>Get Netflix for </a:t>
                      </a:r>
                      <a:r>
                        <a:rPr sz="900" b="1">
                          <a:solidFill>
                            <a:srgbClr val="00B0F0"/>
                          </a:solidFill>
                          <a:latin typeface="NeueHaasGroteskText Std (Body)"/>
                        </a:rPr>
                        <a:t>free </a:t>
                      </a:r>
                      <a:r>
                        <a:rPr sz="900" b="0">
                          <a:solidFill>
                            <a:srgbClr val="00B0F0"/>
                          </a:solidFill>
                          <a:latin typeface="NeueHaasGroteskText Std (Body)"/>
                        </a:rPr>
                        <a:t>with T-Mobile ONE family plan (reqs two or more lines) (09/07/17)
</a:t>
                      </a:r>
                      <a:r>
                        <a:rPr sz="900" b="0">
                          <a:solidFill>
                            <a:srgbClr val="000000"/>
                          </a:solidFill>
                          <a:latin typeface="NeueHaasGroteskText Std (Body)"/>
                        </a:rPr>
                        <a:t>Add a tablet for </a:t>
                      </a:r>
                      <a:r>
                        <a:rPr sz="900" b="1">
                          <a:solidFill>
                            <a:srgbClr val="000000"/>
                          </a:solidFill>
                          <a:latin typeface="NeueHaasGroteskText Std (Body)"/>
                        </a:rPr>
                        <a:t>$20/mo. </a:t>
                      </a:r>
                      <a:r>
                        <a:rPr sz="900" b="0">
                          <a:solidFill>
                            <a:srgbClr val="000000"/>
                          </a:solidFill>
                          <a:latin typeface="NeueHaasGroteskText Std (Body)"/>
                        </a:rPr>
                        <a:t>or a wearable for </a:t>
                      </a:r>
                      <a:r>
                        <a:rPr sz="900" b="1">
                          <a:solidFill>
                            <a:srgbClr val="000000"/>
                          </a:solidFill>
                          <a:latin typeface="NeueHaasGroteskText Std (Body)"/>
                        </a:rPr>
                        <a:t>$10/mo. </a:t>
                      </a:r>
                      <a:r>
                        <a:rPr sz="900" b="0">
                          <a:solidFill>
                            <a:srgbClr val="000000"/>
                          </a:solidFill>
                          <a:latin typeface="NeueHaasGroteskText Std (Body)"/>
                        </a:rPr>
                        <a:t>to a voice plan (while using AutoPay) (06/14/17)
Binge On: Simpel Choice customers can stream unlimited movies and music without data usage (11/24/17)
</a:t>
                      </a:r>
                    </a:p>
                  </a:txBody>
                  <a:tcPr>
                    <a:solidFill>
                      <a:schemeClr val="accent2"/>
                    </a:solidFill>
                  </a:tcPr>
                </a:tc>
                <a:tc>
                  <a:txBody>
                    <a:bodyPr/>
                    <a:lstStyle/>
                    <a:p>
                      <a:r>
                        <a:rPr sz="900" b="0">
                          <a:solidFill>
                            <a:srgbClr val="000000"/>
                          </a:solidFill>
                          <a:latin typeface="NeueHaasGroteskText Std (Body)"/>
                        </a:rPr>
                        <a:t>Refer a friend to Sprint and earn </a:t>
                      </a:r>
                      <a:r>
                        <a:rPr sz="900" b="1">
                          <a:solidFill>
                            <a:srgbClr val="000000"/>
                          </a:solidFill>
                          <a:latin typeface="NeueHaasGroteskText Std (Body)"/>
                        </a:rPr>
                        <a:t>$50 </a:t>
                      </a:r>
                      <a:r>
                        <a:rPr sz="900" b="0">
                          <a:solidFill>
                            <a:srgbClr val="000000"/>
                          </a:solidFill>
                          <a:latin typeface="NeueHaasGroteskText Std (Body)"/>
                        </a:rPr>
                        <a:t>for every activated account (up to </a:t>
                      </a:r>
                      <a:r>
                        <a:rPr sz="900" b="1">
                          <a:solidFill>
                            <a:srgbClr val="000000"/>
                          </a:solidFill>
                          <a:latin typeface="NeueHaasGroteskText Std (Body)"/>
                        </a:rPr>
                        <a:t>$500/yr. </a:t>
                      </a:r>
                      <a:r>
                        <a:rPr sz="900" b="0">
                          <a:solidFill>
                            <a:srgbClr val="000000"/>
                          </a:solidFill>
                          <a:latin typeface="NeueHaasGroteskText Std (Body)"/>
                        </a:rPr>
                        <a:t>in referral rewards) (11/26/16)
Get unlimited data for your tablet for </a:t>
                      </a:r>
                      <a:r>
                        <a:rPr sz="900" b="1">
                          <a:solidFill>
                            <a:srgbClr val="000000"/>
                          </a:solidFill>
                          <a:latin typeface="NeueHaasGroteskText Std (Body)"/>
                        </a:rPr>
                        <a:t>$25/mo./line </a:t>
                      </a:r>
                      <a:r>
                        <a:rPr sz="900" b="0">
                          <a:solidFill>
                            <a:srgbClr val="000000"/>
                          </a:solidFill>
                          <a:latin typeface="NeueHaasGroteskText Std (Body)"/>
                        </a:rPr>
                        <a:t>more (price reflects Autopay discount). In store only. (03/16/18)
</a:t>
                      </a:r>
                      <a:r>
                        <a:rPr sz="900" b="0">
                          <a:solidFill>
                            <a:srgbClr val="00B0F0"/>
                          </a:solidFill>
                          <a:latin typeface="NeueHaasGroteskText Std (Body)"/>
                        </a:rPr>
                        <a:t>Get unlimited data, talk and text plus access to Hulu for </a:t>
                      </a:r>
                      <a:r>
                        <a:rPr sz="900" b="1">
                          <a:solidFill>
                            <a:srgbClr val="00B0F0"/>
                          </a:solidFill>
                          <a:latin typeface="NeueHaasGroteskText Std (Body)"/>
                        </a:rPr>
                        <a:t>$100 </a:t>
                      </a:r>
                      <a:r>
                        <a:rPr sz="900" b="0">
                          <a:solidFill>
                            <a:srgbClr val="00B0F0"/>
                          </a:solidFill>
                          <a:latin typeface="NeueHaasGroteskText Std (Body)"/>
                        </a:rPr>
                        <a:t>per month for two to five lines. (savings on the plan until 3/31/19) (11/17/17)
</a:t>
                      </a:r>
                      <a:r>
                        <a:rPr sz="900" b="0">
                          <a:solidFill>
                            <a:srgbClr val="000000"/>
                          </a:solidFill>
                          <a:latin typeface="NeueHaasGroteskText Std (Body)"/>
                        </a:rPr>
                        <a:t>Switch to Sprint and get unlimited data, talk, and text </a:t>
                      </a:r>
                      <a:r>
                        <a:rPr sz="900" b="1">
                          <a:solidFill>
                            <a:srgbClr val="000000"/>
                          </a:solidFill>
                          <a:latin typeface="NeueHaasGroteskText Std (Body)"/>
                        </a:rPr>
                        <a:t>free </a:t>
                      </a:r>
                      <a:r>
                        <a:rPr sz="900" b="0">
                          <a:solidFill>
                            <a:srgbClr val="000000"/>
                          </a:solidFill>
                          <a:latin typeface="NeueHaasGroteskText Std (Body)"/>
                        </a:rPr>
                        <a:t>for one year with no annual contract when you bring an eligible device (reqs. unlocked device, purchase of Sprint SIM card, ebill and autopay, activation fee waived)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or </a:t>
                      </a:r>
                      <a:r>
                        <a:rPr sz="900" b="1">
                          <a:solidFill>
                            <a:srgbClr val="000000"/>
                          </a:solidFill>
                          <a:latin typeface="NeueHaasGroteskText Std (Body)"/>
                        </a:rPr>
                        <a:t>$60 </a:t>
                      </a:r>
                      <a:r>
                        <a:rPr sz="900" b="0">
                          <a:solidFill>
                            <a:srgbClr val="000000"/>
                          </a:solidFill>
                          <a:latin typeface="NeueHaasGroteskText Std (Body)"/>
                        </a:rPr>
                        <a:t>unlimited + 10GB hotspot. Add a line for </a:t>
                      </a:r>
                      <a:r>
                        <a:rPr sz="900" b="1">
                          <a:solidFill>
                            <a:srgbClr val="000000"/>
                          </a:solidFill>
                          <a:latin typeface="NeueHaasGroteskText Std (Body)"/>
                        </a:rPr>
                        <a:t>$30 </a:t>
                      </a:r>
                      <a:r>
                        <a:rPr sz="900" b="0">
                          <a:solidFill>
                            <a:srgbClr val="000000"/>
                          </a:solidFill>
                          <a:latin typeface="NeueHaasGroteskText Std (Body)"/>
                        </a:rPr>
                        <a:t>to any 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GB, </a:t>
                      </a:r>
                      <a:r>
                        <a:rPr sz="900" b="1">
                          <a:solidFill>
                            <a:srgbClr val="000000"/>
                          </a:solidFill>
                          <a:latin typeface="NeueHaasGroteskText Std (Body)"/>
                        </a:rPr>
                        <a:t>$40 </a:t>
                      </a:r>
                      <a:r>
                        <a:rPr sz="900" b="0">
                          <a:solidFill>
                            <a:srgbClr val="000000"/>
                          </a:solidFill>
                          <a:latin typeface="NeueHaasGroteskText Std (Body)"/>
                        </a:rPr>
                        <a:t>5 GB, </a:t>
                      </a:r>
                      <a:r>
                        <a:rPr sz="900" b="1">
                          <a:solidFill>
                            <a:srgbClr val="000000"/>
                          </a:solidFill>
                          <a:latin typeface="NeueHaasGroteskText Std (Body)"/>
                        </a:rPr>
                        <a:t>$55 </a:t>
                      </a:r>
                      <a:r>
                        <a:rPr sz="900" b="0">
                          <a:solidFill>
                            <a:srgbClr val="000000"/>
                          </a:solidFill>
                          <a:latin typeface="NeueHaasGroteskText Std (Body)"/>
                        </a:rPr>
                        <a:t>Unlimited 2, </a:t>
                      </a:r>
                      <a:r>
                        <a:rPr sz="900" b="1">
                          <a:solidFill>
                            <a:srgbClr val="000000"/>
                          </a:solidFill>
                          <a:latin typeface="NeueHaasGroteskText Std (Body)"/>
                        </a:rPr>
                        <a:t>$60 </a:t>
                      </a:r>
                      <a:r>
                        <a:rPr sz="900" b="0">
                          <a:solidFill>
                            <a:srgbClr val="000000"/>
                          </a:solidFill>
                          <a:latin typeface="NeueHaasGroteskText Std (Body)"/>
                        </a:rPr>
                        <a:t>Unlimited (11/26/16)
</a:t>
                      </a:r>
                      <a:r>
                        <a:rPr sz="900" b="1">
                          <a:solidFill>
                            <a:srgbClr val="000000"/>
                          </a:solidFill>
                          <a:latin typeface="NeueHaasGroteskText Std (Body)"/>
                        </a:rPr>
                        <a:t>$10 </a:t>
                      </a:r>
                      <a:r>
                        <a:rPr sz="900" b="0">
                          <a:solidFill>
                            <a:srgbClr val="000000"/>
                          </a:solidFill>
                          <a:latin typeface="NeueHaasGroteskText Std (Body)"/>
                        </a:rPr>
                        <a:t>off 2nd line, </a:t>
                      </a:r>
                      <a:r>
                        <a:rPr sz="900" b="1">
                          <a:solidFill>
                            <a:srgbClr val="000000"/>
                          </a:solidFill>
                          <a:latin typeface="NeueHaasGroteskText Std (Body)"/>
                        </a:rPr>
                        <a:t>$20 </a:t>
                      </a:r>
                      <a:r>
                        <a:rPr sz="900" b="0">
                          <a:solidFill>
                            <a:srgbClr val="000000"/>
                          </a:solidFill>
                          <a:latin typeface="NeueHaasGroteskText Std (Body)"/>
                        </a:rPr>
                        <a:t>off 3rd line, </a:t>
                      </a:r>
                      <a:r>
                        <a:rPr sz="900" b="1">
                          <a:solidFill>
                            <a:srgbClr val="000000"/>
                          </a:solidFill>
                          <a:latin typeface="NeueHaasGroteskText Std (Body)"/>
                        </a:rPr>
                        <a:t>$20 </a:t>
                      </a:r>
                      <a:r>
                        <a:rPr sz="900" b="0">
                          <a:solidFill>
                            <a:srgbClr val="000000"/>
                          </a:solidFill>
                          <a:latin typeface="NeueHaasGroteskText Std (Body)"/>
                        </a:rPr>
                        <a:t>off 4th line and </a:t>
                      </a:r>
                      <a:r>
                        <a:rPr sz="900" b="1">
                          <a:solidFill>
                            <a:srgbClr val="000000"/>
                          </a:solidFill>
                          <a:latin typeface="NeueHaasGroteskText Std (Body)"/>
                        </a:rPr>
                        <a:t>$20 </a:t>
                      </a:r>
                      <a:r>
                        <a:rPr sz="900" b="0">
                          <a:solidFill>
                            <a:srgbClr val="000000"/>
                          </a:solidFill>
                          <a:latin typeface="NeueHaasGroteskText Std (Body)"/>
                        </a:rPr>
                        <a:t>off 5th line ($70 savings on 5 lines) (11/26/16)
</a:t>
                      </a:r>
                      <a:r>
                        <a:rPr sz="900" b="1">
                          <a:solidFill>
                            <a:srgbClr val="000000"/>
                          </a:solidFill>
                          <a:latin typeface="NeueHaasGroteskText Std (Body)"/>
                        </a:rPr>
                        <a:t>$5/mo. </a:t>
                      </a:r>
                      <a:r>
                        <a:rPr sz="900" b="0">
                          <a:solidFill>
                            <a:srgbClr val="000000"/>
                          </a:solidFill>
                          <a:latin typeface="NeueHaasGroteskText Std (Body)"/>
                        </a:rPr>
                        <a:t>discount with Auto Pay (not available with Group Save Discount) (11/26/16)
</a:t>
                      </a:r>
                      <a:r>
                        <a:rPr sz="900" b="0">
                          <a:solidFill>
                            <a:srgbClr val="00B0F0"/>
                          </a:solidFill>
                          <a:latin typeface="NeueHaasGroteskText Std (Body)"/>
                        </a:rPr>
                        <a:t>Get 4 lines of Unlimited data for </a:t>
                      </a:r>
                      <a:r>
                        <a:rPr sz="900" b="1">
                          <a:solidFill>
                            <a:srgbClr val="00B0F0"/>
                          </a:solidFill>
                          <a:latin typeface="NeueHaasGroteskText Std (Body)"/>
                        </a:rPr>
                        <a:t>$100 </a:t>
                      </a:r>
                      <a:r>
                        <a:rPr sz="900" b="0">
                          <a:solidFill>
                            <a:srgbClr val="00B0F0"/>
                          </a:solidFill>
                          <a:latin typeface="NeueHaasGroteskText Std (Body)"/>
                        </a:rPr>
                        <a:t>with Unlimited 2 plan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04/16/2018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up to 50% off select iPhones with trade-in and unlimited plan (reqs. up to </a:t>
                      </a:r>
                      <a:r>
                        <a:rPr sz="900" b="1">
                          <a:solidFill>
                            <a:srgbClr val="00B0F0"/>
                          </a:solidFill>
                          <a:latin typeface="NeueHaasGroteskText Std (Body)"/>
                        </a:rPr>
                        <a:t>$999.99 </a:t>
                      </a:r>
                      <a:r>
                        <a:rPr sz="900" b="0">
                          <a:solidFill>
                            <a:srgbClr val="00B0F0"/>
                          </a:solidFill>
                          <a:latin typeface="NeueHaasGroteskText Std (Body)"/>
                        </a:rPr>
                        <a:t>device payment purchase, less up to </a:t>
                      </a:r>
                      <a:r>
                        <a:rPr sz="900" b="1">
                          <a:solidFill>
                            <a:srgbClr val="00B0F0"/>
                          </a:solidFill>
                          <a:latin typeface="NeueHaasGroteskText Std (Body)"/>
                        </a:rPr>
                        <a:t>$499.99 </a:t>
                      </a:r>
                      <a:r>
                        <a:rPr sz="900" b="0">
                          <a:solidFill>
                            <a:srgbClr val="00B0F0"/>
                          </a:solidFill>
                          <a:latin typeface="NeueHaasGroteskText Std (Body)"/>
                        </a:rPr>
                        <a:t>trade-in credit applied to account over 24 mos.)  (03/16/18)
</a:t>
                      </a:r>
                      <a:r>
                        <a:rPr sz="900" b="0">
                          <a:solidFill>
                            <a:srgbClr val="000000"/>
                          </a:solidFill>
                          <a:latin typeface="NeueHaasGroteskText Std (Body)"/>
                        </a:rPr>
                        <a:t>Get up to 50% off Google Pixel 2 with trade-in, plus get </a:t>
                      </a:r>
                      <a:r>
                        <a:rPr sz="900" b="1">
                          <a:solidFill>
                            <a:srgbClr val="000000"/>
                          </a:solidFill>
                          <a:latin typeface="NeueHaasGroteskText Std (Body)"/>
                        </a:rPr>
                        <a:t>free </a:t>
                      </a:r>
                      <a:r>
                        <a:rPr sz="900" b="0">
                          <a:solidFill>
                            <a:srgbClr val="000000"/>
                          </a:solidFill>
                          <a:latin typeface="NeueHaasGroteskText Std (Body)"/>
                        </a:rPr>
                        <a:t>YouTube TV for 2  months, Google Homecast Mini and Chromecast (reqs. up to </a:t>
                      </a:r>
                      <a:r>
                        <a:rPr sz="900" b="1">
                          <a:solidFill>
                            <a:srgbClr val="000000"/>
                          </a:solidFill>
                          <a:latin typeface="NeueHaasGroteskText Std (Body)"/>
                        </a:rPr>
                        <a:t>$849.99 </a:t>
                      </a:r>
                      <a:r>
                        <a:rPr sz="900" b="0">
                          <a:solidFill>
                            <a:srgbClr val="000000"/>
                          </a:solidFill>
                          <a:latin typeface="NeueHaasGroteskText Std (Body)"/>
                        </a:rPr>
                        <a:t>device payment purchase, less up to </a:t>
                      </a:r>
                      <a:r>
                        <a:rPr sz="900" b="1">
                          <a:solidFill>
                            <a:srgbClr val="000000"/>
                          </a:solidFill>
                          <a:latin typeface="NeueHaasGroteskText Std (Body)"/>
                        </a:rPr>
                        <a:t>$424.99 </a:t>
                      </a:r>
                      <a:r>
                        <a:rPr sz="900" b="0">
                          <a:solidFill>
                            <a:srgbClr val="000000"/>
                          </a:solidFill>
                          <a:latin typeface="NeueHaasGroteskText Std (Body)"/>
                        </a:rPr>
                        <a:t>trade-in credit applied to account over 24 mos., activation between 4/5-5/30, Google offers must be redeemed by 6/30)  (04/05/18)
</a:t>
                      </a:r>
                      <a:r>
                        <a:rPr sz="900" b="0">
                          <a:solidFill>
                            <a:srgbClr val="00B0F0"/>
                          </a:solidFill>
                          <a:latin typeface="NeueHaasGroteskText Std (Body)"/>
                        </a:rPr>
                        <a:t>Get up to 50% off select Android phones with trade-in (reqs. up to </a:t>
                      </a:r>
                      <a:r>
                        <a:rPr sz="900" b="1">
                          <a:solidFill>
                            <a:srgbClr val="00B0F0"/>
                          </a:solidFill>
                          <a:latin typeface="NeueHaasGroteskText Std (Body)"/>
                        </a:rPr>
                        <a:t>$929.99 </a:t>
                      </a:r>
                      <a:r>
                        <a:rPr sz="900" b="0">
                          <a:solidFill>
                            <a:srgbClr val="00B0F0"/>
                          </a:solidFill>
                          <a:latin typeface="NeueHaasGroteskText Std (Body)"/>
                        </a:rPr>
                        <a:t>device payment purchase less up to </a:t>
                      </a:r>
                      <a:r>
                        <a:rPr sz="900" b="1">
                          <a:solidFill>
                            <a:srgbClr val="00B0F0"/>
                          </a:solidFill>
                          <a:latin typeface="NeueHaasGroteskText Std (Body)"/>
                        </a:rPr>
                        <a:t>$464.99 </a:t>
                      </a:r>
                      <a:r>
                        <a:rPr sz="900" b="0">
                          <a:solidFill>
                            <a:srgbClr val="00B0F0"/>
                          </a:solidFill>
                          <a:latin typeface="NeueHaasGroteskText Std (Body)"/>
                        </a:rPr>
                        <a:t>trade in credit applied over 24 mos.) (04/05/18)
</a:t>
                      </a:r>
                    </a:p>
                  </a:txBody>
                  <a:tcPr>
                    <a:solidFill>
                      <a:schemeClr val="accent2"/>
                    </a:solidFill>
                  </a:tcPr>
                </a:tc>
                <a:tc>
                  <a:txBody>
                    <a:bodyPr/>
                    <a:lstStyle/>
                    <a:p>
                      <a:r>
                        <a:rPr sz="900" b="0">
                          <a:solidFill>
                            <a:srgbClr val="000000"/>
                          </a:solidFill>
                          <a:latin typeface="NeueHaasGroteskText Std (Body)"/>
                        </a:rPr>
                        <a:t>Get a </a:t>
                      </a:r>
                      <a:r>
                        <a:rPr sz="900" b="1">
                          <a:solidFill>
                            <a:srgbClr val="000000"/>
                          </a:solidFill>
                          <a:latin typeface="NeueHaasGroteskText Std (Body)"/>
                        </a:rPr>
                        <a:t>$300 </a:t>
                      </a:r>
                      <a:r>
                        <a:rPr sz="900" b="0">
                          <a:solidFill>
                            <a:srgbClr val="000000"/>
                          </a:solidFill>
                          <a:latin typeface="NeueHaasGroteskText Std (Body)"/>
                        </a:rPr>
                        <a:t>off LG V30 after monthly bill credits when you trade in elig. smartphone (Req’s min. </a:t>
                      </a:r>
                      <a:r>
                        <a:rPr sz="900" b="1">
                          <a:solidFill>
                            <a:srgbClr val="000000"/>
                          </a:solidFill>
                          <a:latin typeface="NeueHaasGroteskText Std (Body)"/>
                        </a:rPr>
                        <a:t>$45/mo </a:t>
                      </a:r>
                      <a:r>
                        <a:rPr sz="900" b="0">
                          <a:solidFill>
                            <a:srgbClr val="000000"/>
                          </a:solidFill>
                          <a:latin typeface="NeueHaasGroteskText Std (Body)"/>
                        </a:rPr>
                        <a:t>after autopay and paperless billing)  (03/02/18)
</a:t>
                      </a:r>
                    </a:p>
                  </a:txBody>
                  <a:tcPr>
                    <a:solidFill>
                      <a:schemeClr val="accent2"/>
                    </a:solidFill>
                  </a:tcPr>
                </a:tc>
                <a:tc>
                  <a:txBody>
                    <a:bodyPr/>
                    <a:lstStyle/>
                    <a:p>
                      <a:r>
                        <a:rPr sz="900" b="0">
                          <a:solidFill>
                            <a:srgbClr val="000000"/>
                          </a:solidFill>
                          <a:latin typeface="NeueHaasGroteskText Std (Body)"/>
                        </a:rPr>
                        <a:t>Get an eligible smartphone with no down payment with JUMP! On Demand. 18-month lease agreement. Trade-in and uprade to a new device once every 30 days. (08/10/17)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04/16/2018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$50 </a:t>
                      </a:r>
                      <a:r>
                        <a:rPr sz="900" b="0">
                          <a:solidFill>
                            <a:srgbClr val="000000"/>
                          </a:solidFill>
                          <a:latin typeface="NeueHaasGroteskText Std (Body)"/>
                        </a:rPr>
                        <a:t>credit when porting a number and activating new prepaid line (reqs. new line on a prepaid monthly plan of </a:t>
                      </a:r>
                      <a:r>
                        <a:rPr sz="900" b="1">
                          <a:solidFill>
                            <a:srgbClr val="000000"/>
                          </a:solidFill>
                          <a:latin typeface="NeueHaasGroteskText Std (Body)"/>
                        </a:rPr>
                        <a:t>$50 </a:t>
                      </a:r>
                      <a:r>
                        <a:rPr sz="900" b="0">
                          <a:solidFill>
                            <a:srgbClr val="000000"/>
                          </a:solidFill>
                          <a:latin typeface="NeueHaasGroteskText Std (Body)"/>
                        </a:rPr>
                        <a:t>or more, offer ends 4.17.18)  (02/23/18)
</a:t>
                      </a:r>
                      <a:r>
                        <a:rPr sz="900" b="0">
                          <a:solidFill>
                            <a:srgbClr val="00B0F0"/>
                          </a:solidFill>
                          <a:latin typeface="NeueHaasGroteskText Std (Body)"/>
                        </a:rPr>
                        <a:t>Get a </a:t>
                      </a:r>
                      <a:r>
                        <a:rPr sz="900" b="1">
                          <a:solidFill>
                            <a:srgbClr val="00B0F0"/>
                          </a:solidFill>
                          <a:latin typeface="NeueHaasGroteskText Std (Body)"/>
                        </a:rPr>
                        <a:t>$150 </a:t>
                      </a:r>
                      <a:r>
                        <a:rPr sz="900" b="0">
                          <a:solidFill>
                            <a:srgbClr val="00B0F0"/>
                          </a:solidFill>
                          <a:latin typeface="NeueHaasGroteskText Std (Body)"/>
                        </a:rPr>
                        <a:t>Prepaid Mastercard when switch and buy your own phone or bring your own device. (reqs. port in and eligible 4G LTE smartphone)  (05/06/17)
</a:t>
                      </a:r>
                    </a:p>
                  </a:txBody>
                  <a:tcPr>
                    <a:solidFill>
                      <a:schemeClr val="accent2"/>
                    </a:solidFill>
                  </a:tcPr>
                </a:tc>
                <a:tc>
                  <a:txBody>
                    <a:bodyPr/>
                    <a:lstStyle/>
                    <a:p>
                      <a:r>
                        <a:rPr sz="900" b="0">
                          <a:solidFill>
                            <a:srgbClr val="000000"/>
                          </a:solidFill>
                          <a:latin typeface="NeueHaasGroteskText Std (Body)"/>
                        </a:rPr>
                        <a:t>Pay off ETFs with up to </a:t>
                      </a:r>
                      <a:r>
                        <a:rPr sz="900" b="1">
                          <a:solidFill>
                            <a:srgbClr val="000000"/>
                          </a:solidFill>
                          <a:latin typeface="NeueHaasGroteskText Std (Body)"/>
                        </a:rPr>
                        <a:t>$650 </a:t>
                      </a:r>
                      <a:r>
                        <a:rPr sz="900" b="0">
                          <a:solidFill>
                            <a:srgbClr val="000000"/>
                          </a:solidFill>
                          <a:latin typeface="NeueHaasGroteskText Std (Body)"/>
                        </a:rPr>
                        <a:t>in bill credits per line when you switch to AT&amp;T (03/01/17)
</a:t>
                      </a:r>
                    </a:p>
                  </a:txBody>
                  <a:tcPr>
                    <a:solidFill>
                      <a:schemeClr val="accent2"/>
                    </a:solidFill>
                  </a:tcPr>
                </a:tc>
                <a:tc>
                  <a:txBody>
                    <a:bodyPr/>
                    <a:lstStyle/>
                    <a:p>
                      <a:r>
                        <a:rPr sz="900" b="0">
                          <a:solidFill>
                            <a:srgbClr val="000000"/>
                          </a:solidFill>
                          <a:latin typeface="NeueHaasGroteskText Std (Body)"/>
                        </a:rPr>
                        <a:t>Carrier Freedom: Get up to </a:t>
                      </a:r>
                      <a:r>
                        <a:rPr sz="900" b="1">
                          <a:solidFill>
                            <a:srgbClr val="000000"/>
                          </a:solidFill>
                          <a:latin typeface="NeueHaasGroteskText Std (Body)"/>
                        </a:rPr>
                        <a:t>$650 </a:t>
                      </a:r>
                      <a:r>
                        <a:rPr sz="900" b="0">
                          <a:solidFill>
                            <a:srgbClr val="000000"/>
                          </a:solidFill>
                          <a:latin typeface="NeueHaasGroteskText Std (Body)"/>
                        </a:rPr>
                        <a:t>per line to pay early termination fees (11/24/17)
Switch from Verizon, keep your eligible iPhone, Pixel, or Galaxy S8/S8+ and get the remaining balance paid by Prepaid MasterCard (reqs. Verizon port-in and PDP Plus, covers up to 5 lines; starts 5/31)  (05/31/17)
</a:t>
                      </a:r>
                    </a:p>
                  </a:txBody>
                  <a:tcPr>
                    <a:solidFill>
                      <a:schemeClr val="accent2"/>
                    </a:solidFill>
                  </a:tcPr>
                </a:tc>
                <a:tc>
                  <a:txBody>
                    <a:bodyPr/>
                    <a:lstStyle/>
                    <a:p>
                      <a:r>
                        <a:rPr sz="900" b="0">
                          <a:solidFill>
                            <a:srgbClr val="000000"/>
                          </a:solidFill>
                          <a:latin typeface="NeueHaasGroteskText Std (Body)"/>
                        </a:rPr>
                        <a:t>Switch to Sprint and get up to </a:t>
                      </a:r>
                      <a:r>
                        <a:rPr sz="900" b="1">
                          <a:solidFill>
                            <a:srgbClr val="000000"/>
                          </a:solidFill>
                          <a:latin typeface="NeueHaasGroteskText Std (Body)"/>
                        </a:rPr>
                        <a:t>$550 </a:t>
                      </a:r>
                      <a:r>
                        <a:rPr sz="900" b="0">
                          <a:solidFill>
                            <a:srgbClr val="000000"/>
                          </a:solidFill>
                          <a:latin typeface="NeueHaasGroteskText Std (Body)"/>
                        </a:rPr>
                        <a:t>per line via Visa prepaid card (less phone trade-in credit) (reqs. online registration and new line of activation)  (06/29/17)
</a:t>
                      </a:r>
                    </a:p>
                  </a:txBody>
                  <a:tcPr>
                    <a:solidFill>
                      <a:schemeClr val="accent2"/>
                    </a:solidFill>
                  </a:tcPr>
                </a:tc>
                <a:tc>
                  <a:txBody>
                    <a:bodyPr/>
                    <a:lstStyle/>
                    <a:p>
                      <a:r>
                        <a:rPr sz="900" b="0">
                          <a:solidFill>
                            <a:srgbClr val="00B0F0"/>
                          </a:solidFill>
                          <a:latin typeface="NeueHaasGroteskText Std (Body)"/>
                        </a:rPr>
                        <a:t>Get 4 lines of unlimited LTE data for </a:t>
                      </a:r>
                      <a:r>
                        <a:rPr sz="900" b="1">
                          <a:solidFill>
                            <a:srgbClr val="00B0F0"/>
                          </a:solidFill>
                          <a:latin typeface="NeueHaasGroteskText Std (Body)"/>
                        </a:rPr>
                        <a:t>$100/mo. </a:t>
                      </a:r>
                      <a:r>
                        <a:rPr sz="900" b="0">
                          <a:solidFill>
                            <a:srgbClr val="00B0F0"/>
                          </a:solidFill>
                          <a:latin typeface="NeueHaasGroteskText Std (Body)"/>
                        </a:rPr>
                        <a:t>when you port in at least one eligible wireless number. (01/18/18)
Port-in an existing eligible wireless number to MetroPCS on an unlimited LTE rate plan and receive a </a:t>
                      </a:r>
                      <a:r>
                        <a:rPr sz="900" b="1">
                          <a:solidFill>
                            <a:srgbClr val="00B0F0"/>
                          </a:solidFill>
                          <a:latin typeface="NeueHaasGroteskText Std (Body)"/>
                        </a:rPr>
                        <a:t>$100 </a:t>
                      </a:r>
                      <a:r>
                        <a:rPr sz="900" b="0">
                          <a:solidFill>
                            <a:srgbClr val="00B0F0"/>
                          </a:solidFill>
                          <a:latin typeface="NeueHaasGroteskText Std (Body)"/>
                        </a:rPr>
                        <a:t>MetroPCS Prepaid Mastercard card (04/12/18)
Port-in an existing line and get Samsung Galaxy J3 Prime, LG Aristo 2, Moto e4, ZTE Avid 4, or Coolpad Defiant for free (04/12/18)
</a:t>
                      </a:r>
                    </a:p>
                  </a:txBody>
                  <a:tcPr>
                    <a:solidFill>
                      <a:schemeClr val="accent2"/>
                    </a:solidFill>
                  </a:tcPr>
                </a:tc>
                <a:tc>
                  <a:txBody>
                    <a:bodyPr/>
                    <a:lstStyle/>
                    <a:p>
                      <a:r>
                        <a:rPr sz="900" b="0">
                          <a:solidFill>
                            <a:srgbClr val="000000"/>
                          </a:solidFill>
                          <a:latin typeface="NeueHaasGroteskText Std (Body)"/>
                        </a:rPr>
                        <a:t>Get the Alcatel OneTouch Idol 3 for </a:t>
                      </a:r>
                      <a:r>
                        <a:rPr sz="900" b="1">
                          <a:solidFill>
                            <a:srgbClr val="000000"/>
                          </a:solidFill>
                          <a:latin typeface="NeueHaasGroteskText Std (Body)"/>
                        </a:rPr>
                        <a:t>$19.99 </a:t>
                      </a:r>
                      <a:r>
                        <a:rPr sz="900" b="0">
                          <a:solidFill>
                            <a:srgbClr val="000000"/>
                          </a:solidFill>
                          <a:latin typeface="NeueHaasGroteskText Std (Body)"/>
                        </a:rPr>
                        <a:t>when porting a number  (03/31/18)
</a:t>
                      </a:r>
                      <a:r>
                        <a:rPr sz="900" b="0">
                          <a:solidFill>
                            <a:srgbClr val="00B0F0"/>
                          </a:solidFill>
                          <a:latin typeface="NeueHaasGroteskText Std (Body)"/>
                        </a:rPr>
                        <a:t>Online Only: Get </a:t>
                      </a:r>
                      <a:r>
                        <a:rPr sz="900" b="1">
                          <a:solidFill>
                            <a:srgbClr val="00B0F0"/>
                          </a:solidFill>
                          <a:latin typeface="NeueHaasGroteskText Std (Body)"/>
                        </a:rPr>
                        <a:t>$200 </a:t>
                      </a:r>
                      <a:r>
                        <a:rPr sz="900" b="0">
                          <a:solidFill>
                            <a:srgbClr val="00B0F0"/>
                          </a:solidFill>
                          <a:latin typeface="NeueHaasGroteskText Std (Body)"/>
                        </a:rPr>
                        <a:t>off selected smartphones when porting a number  (03/30/18)
Get Alcatel Verso </a:t>
                      </a:r>
                      <a:r>
                        <a:rPr sz="900" b="1">
                          <a:solidFill>
                            <a:srgbClr val="00B0F0"/>
                          </a:solidFill>
                          <a:latin typeface="NeueHaasGroteskText Std (Body)"/>
                        </a:rPr>
                        <a:t>free </a:t>
                      </a:r>
                      <a:r>
                        <a:rPr sz="900" b="0">
                          <a:solidFill>
                            <a:srgbClr val="00B0F0"/>
                          </a:solidFill>
                          <a:latin typeface="NeueHaasGroteskText Std (Body)"/>
                        </a:rPr>
                        <a:t>when porting a number (01/22/17)
</a:t>
                      </a:r>
                      <a:r>
                        <a:rPr sz="900" b="0">
                          <a:solidFill>
                            <a:srgbClr val="000000"/>
                          </a:solidFill>
                          <a:latin typeface="NeueHaasGroteskText Std (Body)"/>
                        </a:rPr>
                        <a:t>Get Alcatel PULSEMIX for </a:t>
                      </a:r>
                      <a:r>
                        <a:rPr sz="900" b="1">
                          <a:solidFill>
                            <a:srgbClr val="000000"/>
                          </a:solidFill>
                          <a:latin typeface="NeueHaasGroteskText Std (Body)"/>
                        </a:rPr>
                        <a:t>$9.99 </a:t>
                      </a:r>
                      <a:r>
                        <a:rPr sz="900" b="0">
                          <a:solidFill>
                            <a:srgbClr val="000000"/>
                          </a:solidFill>
                          <a:latin typeface="NeueHaasGroteskText Std (Body)"/>
                        </a:rPr>
                        <a:t>when porting a number (01/15/17)
Get Samsung Amp 2 (32 GB) </a:t>
                      </a:r>
                      <a:r>
                        <a:rPr sz="900" b="1">
                          <a:solidFill>
                            <a:srgbClr val="000000"/>
                          </a:solidFill>
                          <a:latin typeface="NeueHaasGroteskText Std (Body)"/>
                        </a:rPr>
                        <a:t>free </a:t>
                      </a:r>
                      <a:r>
                        <a:rPr sz="900" b="0">
                          <a:solidFill>
                            <a:srgbClr val="000000"/>
                          </a:solidFill>
                          <a:latin typeface="NeueHaasGroteskText Std (Body)"/>
                        </a:rPr>
                        <a:t>when porting a number  (02/07/18)
Get ZTE Blade X Max for </a:t>
                      </a:r>
                      <a:r>
                        <a:rPr sz="900" b="1">
                          <a:solidFill>
                            <a:srgbClr val="000000"/>
                          </a:solidFill>
                          <a:latin typeface="NeueHaasGroteskText Std (Body)"/>
                        </a:rPr>
                        <a:t>$99.99 </a:t>
                      </a:r>
                      <a:r>
                        <a:rPr sz="900" b="0">
                          <a:solidFill>
                            <a:srgbClr val="000000"/>
                          </a:solidFill>
                          <a:latin typeface="NeueHaasGroteskText Std (Body)"/>
                        </a:rPr>
                        <a:t>when porting a number. (01/15/17)
Get the Samsung Halo (32 GB) for </a:t>
                      </a:r>
                      <a:r>
                        <a:rPr sz="900" b="1">
                          <a:solidFill>
                            <a:srgbClr val="000000"/>
                          </a:solidFill>
                          <a:latin typeface="NeueHaasGroteskText Std (Body)"/>
                        </a:rPr>
                        <a:t>$149.99 </a:t>
                      </a:r>
                      <a:r>
                        <a:rPr sz="900" b="0">
                          <a:solidFill>
                            <a:srgbClr val="000000"/>
                          </a:solidFill>
                          <a:latin typeface="NeueHaasGroteskText Std (Body)"/>
                        </a:rPr>
                        <a:t>when porting a number  (01/26/18)
Get Amp Prime 2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ZTE Overture 3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Alcatel Idol 5 for </a:t>
                      </a:r>
                      <a:r>
                        <a:rPr sz="900" b="1">
                          <a:solidFill>
                            <a:srgbClr val="000000"/>
                          </a:solidFill>
                          <a:latin typeface="NeueHaasGroteskText Std (Body)"/>
                        </a:rPr>
                        <a:t>$129.99 </a:t>
                      </a:r>
                      <a:r>
                        <a:rPr sz="900" b="0">
                          <a:solidFill>
                            <a:srgbClr val="000000"/>
                          </a:solidFill>
                          <a:latin typeface="NeueHaasGroteskText Std (Body)"/>
                        </a:rPr>
                        <a:t>when porting a number and subscribing to at least a $30/mo. (11/10/17)
Get Alcatel Idol 4 with VR goggles for </a:t>
                      </a:r>
                      <a:r>
                        <a:rPr sz="900" b="1">
                          <a:solidFill>
                            <a:srgbClr val="000000"/>
                          </a:solidFill>
                          <a:latin typeface="NeueHaasGroteskText Std (Body)"/>
                        </a:rPr>
                        <a:t>$39.99 </a:t>
                      </a:r>
                      <a:r>
                        <a:rPr sz="900" b="0">
                          <a:solidFill>
                            <a:srgbClr val="000000"/>
                          </a:solidFill>
                          <a:latin typeface="NeueHaasGroteskText Std (Body)"/>
                        </a:rPr>
                        <a:t>when porting a number  (11/10/17)
Get LG Harmony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(06/23/17)
</a:t>
                      </a:r>
                      <a:r>
                        <a:rPr sz="900" b="0">
                          <a:solidFill>
                            <a:srgbClr val="00B0F0"/>
                          </a:solidFill>
                          <a:latin typeface="NeueHaasGroteskText Std (Body)"/>
                        </a:rPr>
                        <a:t>Get LG Fortune for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LG Stylo 3 for </a:t>
                      </a:r>
                      <a:r>
                        <a:rPr sz="900" b="1">
                          <a:solidFill>
                            <a:srgbClr val="000000"/>
                          </a:solidFill>
                          <a:latin typeface="NeueHaasGroteskText Std (Body)"/>
                        </a:rPr>
                        <a:t>$99.99 </a:t>
                      </a:r>
                      <a:r>
                        <a:rPr sz="900" b="0">
                          <a:solidFill>
                            <a:srgbClr val="000000"/>
                          </a:solidFill>
                          <a:latin typeface="NeueHaasGroteskText Std (Body)"/>
                        </a:rPr>
                        <a:t>when porting a number  (07/21/17)
Get LG X Charge for </a:t>
                      </a:r>
                      <a:r>
                        <a:rPr sz="900" b="1">
                          <a:solidFill>
                            <a:srgbClr val="000000"/>
                          </a:solidFill>
                          <a:latin typeface="NeueHaasGroteskText Std (Body)"/>
                        </a:rPr>
                        <a:t>$79.99 </a:t>
                      </a:r>
                      <a:r>
                        <a:rPr sz="900" b="0">
                          <a:solidFill>
                            <a:srgbClr val="000000"/>
                          </a:solidFill>
                          <a:latin typeface="NeueHaasGroteskText Std (Body)"/>
                        </a:rPr>
                        <a:t>when porting a number (07/21/17)
Get ZTE Blade X </a:t>
                      </a:r>
                      <a:r>
                        <a:rPr sz="900" b="1">
                          <a:solidFill>
                            <a:srgbClr val="000000"/>
                          </a:solidFill>
                          <a:latin typeface="NeueHaasGroteskText Std (Body)"/>
                        </a:rPr>
                        <a:t>$39.99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(11/12/17)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a:extLst>
              <a:ext uri="{FF2B5EF4-FFF2-40B4-BE49-F238E27FC236}">
                <a16:creationId xmlns:a16="http://schemas.microsoft.com/office/drawing/2014/main" id="{10B047DC-8765-4D7B-B7F4-5D67ECB8B045}"/>
              </a:ext>
            </a:extLst>
          </p:cNvPr>
          <p:cNvGraphicFramePr>
            <a:graphicFrameLocks noGrp="1"/>
          </p:cNvGraphicFramePr>
          <p:nvPr>
            <p:extLst>
              <p:ext uri="{D42A27DB-BD31-4B8C-83A1-F6EECF244321}">
                <p14:modId xmlns:p14="http://schemas.microsoft.com/office/powerpoint/2010/main" val="533353514"/>
              </p:ext>
            </p:extLst>
          </p:nvPr>
        </p:nvGraphicFramePr>
        <p:xfrm>
          <a:off x="609600" y="1348381"/>
          <a:ext cx="10972806" cy="4812270"/>
        </p:xfrm>
        <a:graphic>
          <a:graphicData uri="http://schemas.openxmlformats.org/drawingml/2006/table">
            <a:tbl>
              <a:tblPr/>
              <a:tblGrid>
                <a:gridCol w="2105426">
                  <a:extLst>
                    <a:ext uri="{9D8B030D-6E8A-4147-A177-3AD203B41FA5}">
                      <a16:colId xmlns:a16="http://schemas.microsoft.com/office/drawing/2014/main" val="1183053110"/>
                    </a:ext>
                  </a:extLst>
                </a:gridCol>
                <a:gridCol w="799140">
                  <a:extLst>
                    <a:ext uri="{9D8B030D-6E8A-4147-A177-3AD203B41FA5}">
                      <a16:colId xmlns:a16="http://schemas.microsoft.com/office/drawing/2014/main" val="1771662808"/>
                    </a:ext>
                  </a:extLst>
                </a:gridCol>
                <a:gridCol w="875980">
                  <a:extLst>
                    <a:ext uri="{9D8B030D-6E8A-4147-A177-3AD203B41FA5}">
                      <a16:colId xmlns:a16="http://schemas.microsoft.com/office/drawing/2014/main" val="3518355815"/>
                    </a:ext>
                  </a:extLst>
                </a:gridCol>
                <a:gridCol w="799140">
                  <a:extLst>
                    <a:ext uri="{9D8B030D-6E8A-4147-A177-3AD203B41FA5}">
                      <a16:colId xmlns:a16="http://schemas.microsoft.com/office/drawing/2014/main" val="3388762917"/>
                    </a:ext>
                  </a:extLst>
                </a:gridCol>
                <a:gridCol w="799140">
                  <a:extLst>
                    <a:ext uri="{9D8B030D-6E8A-4147-A177-3AD203B41FA5}">
                      <a16:colId xmlns:a16="http://schemas.microsoft.com/office/drawing/2014/main" val="1687998288"/>
                    </a:ext>
                  </a:extLst>
                </a:gridCol>
                <a:gridCol w="799140">
                  <a:extLst>
                    <a:ext uri="{9D8B030D-6E8A-4147-A177-3AD203B41FA5}">
                      <a16:colId xmlns:a16="http://schemas.microsoft.com/office/drawing/2014/main" val="3217446191"/>
                    </a:ext>
                  </a:extLst>
                </a:gridCol>
                <a:gridCol w="799140">
                  <a:extLst>
                    <a:ext uri="{9D8B030D-6E8A-4147-A177-3AD203B41FA5}">
                      <a16:colId xmlns:a16="http://schemas.microsoft.com/office/drawing/2014/main" val="2277963301"/>
                    </a:ext>
                  </a:extLst>
                </a:gridCol>
                <a:gridCol w="799140">
                  <a:extLst>
                    <a:ext uri="{9D8B030D-6E8A-4147-A177-3AD203B41FA5}">
                      <a16:colId xmlns:a16="http://schemas.microsoft.com/office/drawing/2014/main" val="2587319580"/>
                    </a:ext>
                  </a:extLst>
                </a:gridCol>
                <a:gridCol w="799140">
                  <a:extLst>
                    <a:ext uri="{9D8B030D-6E8A-4147-A177-3AD203B41FA5}">
                      <a16:colId xmlns:a16="http://schemas.microsoft.com/office/drawing/2014/main" val="1513442029"/>
                    </a:ext>
                  </a:extLst>
                </a:gridCol>
                <a:gridCol w="799140">
                  <a:extLst>
                    <a:ext uri="{9D8B030D-6E8A-4147-A177-3AD203B41FA5}">
                      <a16:colId xmlns:a16="http://schemas.microsoft.com/office/drawing/2014/main" val="2124351502"/>
                    </a:ext>
                  </a:extLst>
                </a:gridCol>
                <a:gridCol w="799140">
                  <a:extLst>
                    <a:ext uri="{9D8B030D-6E8A-4147-A177-3AD203B41FA5}">
                      <a16:colId xmlns:a16="http://schemas.microsoft.com/office/drawing/2014/main" val="1877099960"/>
                    </a:ext>
                  </a:extLst>
                </a:gridCol>
                <a:gridCol w="799140">
                  <a:extLst>
                    <a:ext uri="{9D8B030D-6E8A-4147-A177-3AD203B41FA5}">
                      <a16:colId xmlns:a16="http://schemas.microsoft.com/office/drawing/2014/main" val="1849367938"/>
                    </a:ext>
                  </a:extLst>
                </a:gridCol>
              </a:tblGrid>
              <a:tr h="177775">
                <a:tc>
                  <a:txBody>
                    <a:bodyPr/>
                    <a:lstStyle/>
                    <a:p>
                      <a:pPr algn="ctr" fontAlgn="ctr"/>
                      <a:r>
                        <a:rPr lang="en-US" sz="800" b="0" i="0" u="none" strike="noStrike">
                          <a:solidFill>
                            <a:srgbClr val="000000"/>
                          </a:solidFill>
                          <a:effectLst/>
                          <a:latin typeface="Arial" panose="020B0604020202020204" pitchFamily="34" charset="0"/>
                        </a:rPr>
                        <a:t>4/16/2018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a:noFill/>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329825348"/>
                  </a:ext>
                </a:extLst>
              </a:tr>
              <a:tr h="543201">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rtl="0"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rtl="0"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rtl="0"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D2669F"/>
                    </a:solidFill>
                  </a:tcPr>
                </a:tc>
                <a:tc>
                  <a:txBody>
                    <a:bodyPr/>
                    <a:lstStyle/>
                    <a:p>
                      <a:pPr algn="ctr" rtl="0" fontAlgn="ctr"/>
                      <a:r>
                        <a:rPr lang="en-US" sz="800" b="1" i="0" u="none" strike="noStrike">
                          <a:solidFill>
                            <a:srgbClr val="FFFFFF"/>
                          </a:solidFill>
                          <a:effectLst/>
                          <a:latin typeface="Arial" panose="020B0604020202020204" pitchFamily="34" charset="0"/>
                        </a:rPr>
                        <a:t>Monthly (18 Mo.)</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extLst>
                  <a:ext uri="{0D108BD9-81ED-4DB2-BD59-A6C34878D82A}">
                    <a16:rowId xmlns:a16="http://schemas.microsoft.com/office/drawing/2014/main" val="620712271"/>
                  </a:ext>
                </a:extLst>
              </a:tr>
              <a:tr h="177775">
                <a:tc>
                  <a:txBody>
                    <a:bodyPr/>
                    <a:lstStyle/>
                    <a:p>
                      <a:pPr algn="ctr" fontAlgn="ctr"/>
                      <a:r>
                        <a:rPr lang="en-US" sz="800" b="1" i="0" u="none" strike="noStrike">
                          <a:solidFill>
                            <a:srgbClr val="6D6E71"/>
                          </a:solidFill>
                          <a:effectLst/>
                          <a:latin typeface="Arial" panose="020B0604020202020204" pitchFamily="34" charset="0"/>
                        </a:rPr>
                        <a:t>iPhone X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$41.66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$41.67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$41.67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792158170"/>
                  </a:ext>
                </a:extLst>
              </a:tr>
              <a:tr h="177775">
                <a:tc>
                  <a:txBody>
                    <a:bodyPr/>
                    <a:lstStyle/>
                    <a:p>
                      <a:pPr algn="ctr" fontAlgn="ctr"/>
                      <a:r>
                        <a:rPr lang="en-US" sz="800" b="1" i="0" u="none" strike="noStrike">
                          <a:solidFill>
                            <a:srgbClr val="6D6E71"/>
                          </a:solidFill>
                          <a:effectLst/>
                          <a:latin typeface="Arial" panose="020B0604020202020204" pitchFamily="34" charset="0"/>
                        </a:rPr>
                        <a:t>iPhone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$29.16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$29.17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$29.17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88398281"/>
                  </a:ext>
                </a:extLst>
              </a:tr>
              <a:tr h="177775">
                <a:tc>
                  <a:txBody>
                    <a:bodyPr/>
                    <a:lstStyle/>
                    <a:p>
                      <a:pPr algn="ctr" fontAlgn="ctr"/>
                      <a:r>
                        <a:rPr lang="fr-FR" sz="800" b="1" i="0" u="none" strike="noStrike">
                          <a:solidFill>
                            <a:srgbClr val="6D6E71"/>
                          </a:solidFill>
                          <a:effectLst/>
                          <a:latin typeface="Arial" panose="020B0604020202020204" pitchFamily="34" charset="0"/>
                        </a:rPr>
                        <a:t>iPhone 8 Plus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$33.33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$33.34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$33.34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436463920"/>
                  </a:ext>
                </a:extLst>
              </a:tr>
              <a:tr h="177775">
                <a:tc>
                  <a:txBody>
                    <a:bodyPr/>
                    <a:lstStyle/>
                    <a:p>
                      <a:pPr algn="ctr" fontAlgn="ctr"/>
                      <a:r>
                        <a:rPr lang="en-US" sz="800" b="1" i="0" u="none" strike="noStrike">
                          <a:solidFill>
                            <a:srgbClr val="6D6E71"/>
                          </a:solidFill>
                          <a:effectLst/>
                          <a:latin typeface="Arial" panose="020B0604020202020204" pitchFamily="34" charset="0"/>
                        </a:rPr>
                        <a:t>Galaxy Note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$960.00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$39.59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$870.00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$960.00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298293831"/>
                  </a:ext>
                </a:extLst>
              </a:tr>
              <a:tr h="177775">
                <a:tc>
                  <a:txBody>
                    <a:bodyPr/>
                    <a:lstStyle/>
                    <a:p>
                      <a:pPr algn="ctr" fontAlgn="ctr"/>
                      <a:r>
                        <a:rPr lang="en-US" sz="800" b="1" i="0" u="none" strike="noStrike">
                          <a:solidFill>
                            <a:srgbClr val="6D6E71"/>
                          </a:solidFill>
                          <a:effectLst/>
                          <a:latin typeface="Arial" panose="020B0604020202020204" pitchFamily="34" charset="0"/>
                        </a:rPr>
                        <a:t>Galaxy S9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$33.33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$789.99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$33.00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$792.00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11286670"/>
                  </a:ext>
                </a:extLst>
              </a:tr>
              <a:tr h="177775">
                <a:tc>
                  <a:txBody>
                    <a:bodyPr/>
                    <a:lstStyle/>
                    <a:p>
                      <a:pPr algn="ctr" fontAlgn="ctr"/>
                      <a:r>
                        <a:rPr lang="en-US" sz="800" b="1" i="0" u="none" strike="noStrike">
                          <a:solidFill>
                            <a:srgbClr val="6D6E71"/>
                          </a:solidFill>
                          <a:effectLst/>
                          <a:latin typeface="Arial" panose="020B0604020202020204" pitchFamily="34" charset="0"/>
                        </a:rPr>
                        <a:t>Galaxy S9+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$38.74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$38.13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$914.99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$840.00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$912.00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475072694"/>
                  </a:ext>
                </a:extLst>
              </a:tr>
              <a:tr h="177775">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$27.30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$654.99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$672.00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965276892"/>
                  </a:ext>
                </a:extLst>
              </a:tr>
              <a:tr h="177775">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$31.46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$754.99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862664526"/>
                  </a:ext>
                </a:extLst>
              </a:tr>
              <a:tr h="177775">
                <a:tc>
                  <a:txBody>
                    <a:bodyPr/>
                    <a:lstStyle/>
                    <a:p>
                      <a:pPr algn="ctr" fontAlgn="ctr"/>
                      <a:r>
                        <a:rPr lang="en-US" sz="800" b="1" i="0" u="none" strike="noStrike">
                          <a:solidFill>
                            <a:srgbClr val="6D6E71"/>
                          </a:solidFill>
                          <a:effectLst/>
                          <a:latin typeface="Arial" panose="020B0604020202020204" pitchFamily="34" charset="0"/>
                        </a:rPr>
                        <a:t>iPhone 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$22.91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$21.99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772886826"/>
                  </a:ext>
                </a:extLst>
              </a:tr>
              <a:tr h="177775">
                <a:tc>
                  <a:txBody>
                    <a:bodyPr/>
                    <a:lstStyle/>
                    <a:p>
                      <a:pPr algn="ctr" fontAlgn="ctr"/>
                      <a:r>
                        <a:rPr lang="fr-FR" sz="800" b="1" i="0" u="none" strike="noStrike">
                          <a:solidFill>
                            <a:srgbClr val="6D6E71"/>
                          </a:solidFill>
                          <a:effectLst/>
                          <a:latin typeface="Arial" panose="020B0604020202020204" pitchFamily="34" charset="0"/>
                        </a:rPr>
                        <a:t>iPhone 7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$45.99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$27.92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18372181"/>
                  </a:ext>
                </a:extLst>
              </a:tr>
              <a:tr h="177775">
                <a:tc>
                  <a:txBody>
                    <a:bodyPr/>
                    <a:lstStyle/>
                    <a:p>
                      <a:pPr algn="ctr" fontAlgn="ctr"/>
                      <a:r>
                        <a:rPr lang="en-US" sz="800" b="1" i="0" u="none" strike="noStrike">
                          <a:solidFill>
                            <a:srgbClr val="6D6E71"/>
                          </a:solidFill>
                          <a:effectLst/>
                          <a:latin typeface="Arial" panose="020B0604020202020204" pitchFamily="34" charset="0"/>
                        </a:rPr>
                        <a:t>iPhone 6S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$22.91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$21.99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938849118"/>
                  </a:ext>
                </a:extLst>
              </a:tr>
              <a:tr h="177775">
                <a:tc>
                  <a:txBody>
                    <a:bodyPr/>
                    <a:lstStyle/>
                    <a:p>
                      <a:pPr algn="ctr" fontAlgn="ctr"/>
                      <a:r>
                        <a:rPr lang="en-US" sz="800" b="1" i="0" u="none" strike="noStrike">
                          <a:solidFill>
                            <a:srgbClr val="6D6E71"/>
                          </a:solidFill>
                          <a:effectLst/>
                          <a:latin typeface="Arial" panose="020B0604020202020204" pitchFamily="34" charset="0"/>
                        </a:rPr>
                        <a:t>iPhone 6S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$18.74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$18.75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$17.99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$18.75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843789546"/>
                  </a:ext>
                </a:extLst>
              </a:tr>
              <a:tr h="177775">
                <a:tc>
                  <a:txBody>
                    <a:bodyPr/>
                    <a:lstStyle/>
                    <a:p>
                      <a:pPr algn="ctr" fontAlgn="ctr"/>
                      <a:r>
                        <a:rPr lang="en-US" sz="800" b="1" i="0" u="none" strike="noStrike">
                          <a:solidFill>
                            <a:srgbClr val="6D6E71"/>
                          </a:solidFill>
                          <a:effectLst/>
                          <a:latin typeface="Arial" panose="020B0604020202020204" pitchFamily="34" charset="0"/>
                        </a:rPr>
                        <a:t>Moto Z2 Force Edition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$31.50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$756.00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$25.63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$614.99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$375.00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$16.50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$792.00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654846225"/>
                  </a:ext>
                </a:extLst>
              </a:tr>
              <a:tr h="177775">
                <a:tc>
                  <a:txBody>
                    <a:bodyPr/>
                    <a:lstStyle/>
                    <a:p>
                      <a:pPr algn="ctr" fontAlgn="ctr"/>
                      <a:r>
                        <a:rPr lang="en-US" sz="800" b="1" i="0" u="none" strike="noStrike">
                          <a:solidFill>
                            <a:srgbClr val="6D6E71"/>
                          </a:solidFill>
                          <a:effectLst/>
                          <a:latin typeface="Arial" panose="020B0604020202020204" pitchFamily="34" charset="0"/>
                        </a:rPr>
                        <a:t>iPhone SE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$14.58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$14.59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$13.99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$14.59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845454219"/>
                  </a:ext>
                </a:extLst>
              </a:tr>
              <a:tr h="177775">
                <a:tc>
                  <a:txBody>
                    <a:bodyPr/>
                    <a:lstStyle/>
                    <a:p>
                      <a:pPr algn="ctr" fontAlgn="ctr"/>
                      <a:r>
                        <a:rPr lang="en-US" sz="800" b="1" i="0" u="none" strike="noStrike">
                          <a:solidFill>
                            <a:srgbClr val="6D6E71"/>
                          </a:solidFill>
                          <a:effectLst/>
                          <a:latin typeface="Arial" panose="020B0604020202020204" pitchFamily="34" charset="0"/>
                        </a:rPr>
                        <a:t>Galaxy S7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$480.00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500693322"/>
                  </a:ext>
                </a:extLst>
              </a:tr>
              <a:tr h="177775">
                <a:tc>
                  <a:txBody>
                    <a:bodyPr/>
                    <a:lstStyle/>
                    <a:p>
                      <a:pPr algn="ctr" fontAlgn="ctr"/>
                      <a:r>
                        <a:rPr lang="en-US" sz="800" b="1" i="0" u="none" strike="noStrike">
                          <a:solidFill>
                            <a:srgbClr val="6D6E71"/>
                          </a:solidFill>
                          <a:effectLst/>
                          <a:latin typeface="Arial" panose="020B0604020202020204" pitchFamily="34" charset="0"/>
                        </a:rPr>
                        <a:t>Google Pixel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$27.08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98507740"/>
                  </a:ext>
                </a:extLst>
              </a:tr>
              <a:tr h="177775">
                <a:tc>
                  <a:txBody>
                    <a:bodyPr/>
                    <a:lstStyle/>
                    <a:p>
                      <a:pPr algn="ctr" fontAlgn="ctr"/>
                      <a:r>
                        <a:rPr lang="en-US" sz="800" b="1" i="0" u="none" strike="noStrike">
                          <a:solidFill>
                            <a:srgbClr val="6D6E71"/>
                          </a:solidFill>
                          <a:effectLst/>
                          <a:latin typeface="Arial" panose="020B0604020202020204" pitchFamily="34" charset="0"/>
                        </a:rPr>
                        <a:t>Google Pixel XL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$27.91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737777107"/>
                  </a:ext>
                </a:extLst>
              </a:tr>
              <a:tr h="177775">
                <a:tc>
                  <a:txBody>
                    <a:bodyPr/>
                    <a:lstStyle/>
                    <a:p>
                      <a:pPr algn="ctr" fontAlgn="ctr"/>
                      <a:r>
                        <a:rPr lang="en-US" sz="800" b="1" i="0" u="none" strike="noStrike">
                          <a:solidFill>
                            <a:srgbClr val="6D6E71"/>
                          </a:solidFill>
                          <a:effectLst/>
                          <a:latin typeface="Arial" panose="020B0604020202020204" pitchFamily="34" charset="0"/>
                        </a:rPr>
                        <a:t>Google Pixel 2XL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$35.41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$849.99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828240523"/>
                  </a:ext>
                </a:extLst>
              </a:tr>
              <a:tr h="180244">
                <a:tc>
                  <a:txBody>
                    <a:bodyPr/>
                    <a:lstStyle/>
                    <a:p>
                      <a:pPr algn="ctr" fontAlgn="ctr"/>
                      <a:r>
                        <a:rPr lang="en-US" sz="800" b="1" i="0" u="none" strike="noStrike">
                          <a:solidFill>
                            <a:srgbClr val="6D6E71"/>
                          </a:solidFill>
                          <a:effectLst/>
                          <a:latin typeface="Arial" panose="020B0604020202020204" pitchFamily="34" charset="0"/>
                        </a:rPr>
                        <a:t>Google Pixel 2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$27.08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144950370"/>
                  </a:ext>
                </a:extLst>
              </a:tr>
              <a:tr h="177775">
                <a:tc>
                  <a:txBody>
                    <a:bodyPr/>
                    <a:lstStyle/>
                    <a:p>
                      <a:pPr algn="ctr" fontAlgn="ctr"/>
                      <a:r>
                        <a:rPr lang="en-US" sz="800" b="1" i="0" u="none" strike="noStrike">
                          <a:solidFill>
                            <a:srgbClr val="6D6E71"/>
                          </a:solidFill>
                          <a:effectLst/>
                          <a:latin typeface="Arial" panose="020B0604020202020204" pitchFamily="34" charset="0"/>
                        </a:rPr>
                        <a:t>LG G6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$672.00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$24.38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$584.99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$480.00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793685743"/>
                  </a:ext>
                </a:extLst>
              </a:tr>
              <a:tr h="177775">
                <a:tc>
                  <a:txBody>
                    <a:bodyPr/>
                    <a:lstStyle/>
                    <a:p>
                      <a:pPr algn="ctr" fontAlgn="ctr"/>
                      <a:r>
                        <a:rPr lang="en-US" sz="800" b="1" i="0" u="none" strike="noStrike">
                          <a:solidFill>
                            <a:srgbClr val="6D6E71"/>
                          </a:solidFill>
                          <a:effectLst/>
                          <a:latin typeface="Arial" panose="020B0604020202020204" pitchFamily="34" charset="0"/>
                        </a:rPr>
                        <a:t>LG V30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$840.00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$33.34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$800.00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$80.00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926206273"/>
                  </a:ext>
                </a:extLst>
              </a:tr>
              <a:tr h="177775">
                <a:tc>
                  <a:txBody>
                    <a:bodyPr/>
                    <a:lstStyle/>
                    <a:p>
                      <a:pPr algn="ctr" fontAlgn="ctr"/>
                      <a:r>
                        <a:rPr lang="pl-PL" sz="800" b="1" i="0" u="none" strike="noStrike">
                          <a:solidFill>
                            <a:srgbClr val="6D6E71"/>
                          </a:solidFill>
                          <a:effectLst/>
                          <a:latin typeface="Arial" panose="020B0604020202020204" pitchFamily="34" charset="0"/>
                        </a:rPr>
                        <a:t>Moto Z2 Play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$408.00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884412660"/>
                  </a:ext>
                </a:extLst>
              </a:tr>
              <a:tr h="177775">
                <a:tc>
                  <a:txBody>
                    <a:bodyPr/>
                    <a:lstStyle/>
                    <a:p>
                      <a:pPr algn="ctr" fontAlgn="ctr"/>
                      <a:r>
                        <a:rPr lang="fr-FR" sz="800" b="1" i="0" u="none" strike="noStrike">
                          <a:solidFill>
                            <a:srgbClr val="6D6E71"/>
                          </a:solidFill>
                          <a:effectLst/>
                          <a:latin typeface="Arial" panose="020B0604020202020204" pitchFamily="34" charset="0"/>
                        </a:rPr>
                        <a:t>Moto Force Droid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FF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FF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FF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dirty="0">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225681821"/>
                  </a:ext>
                </a:extLst>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a:extLst>
              <a:ext uri="{FF2B5EF4-FFF2-40B4-BE49-F238E27FC236}">
                <a16:creationId xmlns:a16="http://schemas.microsoft.com/office/drawing/2014/main" id="{F682608F-669F-4A03-B8A3-D485D03027FD}"/>
              </a:ext>
            </a:extLst>
          </p:cNvPr>
          <p:cNvGraphicFramePr>
            <a:graphicFrameLocks noGrp="1"/>
          </p:cNvGraphicFramePr>
          <p:nvPr>
            <p:extLst>
              <p:ext uri="{D42A27DB-BD31-4B8C-83A1-F6EECF244321}">
                <p14:modId xmlns:p14="http://schemas.microsoft.com/office/powerpoint/2010/main" val="1626571069"/>
              </p:ext>
            </p:extLst>
          </p:nvPr>
        </p:nvGraphicFramePr>
        <p:xfrm>
          <a:off x="609600" y="1378009"/>
          <a:ext cx="10972802" cy="4801115"/>
        </p:xfrm>
        <a:graphic>
          <a:graphicData uri="http://schemas.openxmlformats.org/drawingml/2006/table">
            <a:tbl>
              <a:tblPr/>
              <a:tblGrid>
                <a:gridCol w="1962498">
                  <a:extLst>
                    <a:ext uri="{9D8B030D-6E8A-4147-A177-3AD203B41FA5}">
                      <a16:colId xmlns:a16="http://schemas.microsoft.com/office/drawing/2014/main" val="1089765634"/>
                    </a:ext>
                  </a:extLst>
                </a:gridCol>
                <a:gridCol w="744890">
                  <a:extLst>
                    <a:ext uri="{9D8B030D-6E8A-4147-A177-3AD203B41FA5}">
                      <a16:colId xmlns:a16="http://schemas.microsoft.com/office/drawing/2014/main" val="2207051929"/>
                    </a:ext>
                  </a:extLst>
                </a:gridCol>
                <a:gridCol w="816514">
                  <a:extLst>
                    <a:ext uri="{9D8B030D-6E8A-4147-A177-3AD203B41FA5}">
                      <a16:colId xmlns:a16="http://schemas.microsoft.com/office/drawing/2014/main" val="808160234"/>
                    </a:ext>
                  </a:extLst>
                </a:gridCol>
                <a:gridCol w="744890">
                  <a:extLst>
                    <a:ext uri="{9D8B030D-6E8A-4147-A177-3AD203B41FA5}">
                      <a16:colId xmlns:a16="http://schemas.microsoft.com/office/drawing/2014/main" val="2870438162"/>
                    </a:ext>
                  </a:extLst>
                </a:gridCol>
                <a:gridCol w="744890">
                  <a:extLst>
                    <a:ext uri="{9D8B030D-6E8A-4147-A177-3AD203B41FA5}">
                      <a16:colId xmlns:a16="http://schemas.microsoft.com/office/drawing/2014/main" val="942580890"/>
                    </a:ext>
                  </a:extLst>
                </a:gridCol>
                <a:gridCol w="744890">
                  <a:extLst>
                    <a:ext uri="{9D8B030D-6E8A-4147-A177-3AD203B41FA5}">
                      <a16:colId xmlns:a16="http://schemas.microsoft.com/office/drawing/2014/main" val="1363670104"/>
                    </a:ext>
                  </a:extLst>
                </a:gridCol>
                <a:gridCol w="744890">
                  <a:extLst>
                    <a:ext uri="{9D8B030D-6E8A-4147-A177-3AD203B41FA5}">
                      <a16:colId xmlns:a16="http://schemas.microsoft.com/office/drawing/2014/main" val="2994884142"/>
                    </a:ext>
                  </a:extLst>
                </a:gridCol>
                <a:gridCol w="744890">
                  <a:extLst>
                    <a:ext uri="{9D8B030D-6E8A-4147-A177-3AD203B41FA5}">
                      <a16:colId xmlns:a16="http://schemas.microsoft.com/office/drawing/2014/main" val="134500338"/>
                    </a:ext>
                  </a:extLst>
                </a:gridCol>
                <a:gridCol w="744890">
                  <a:extLst>
                    <a:ext uri="{9D8B030D-6E8A-4147-A177-3AD203B41FA5}">
                      <a16:colId xmlns:a16="http://schemas.microsoft.com/office/drawing/2014/main" val="3330517843"/>
                    </a:ext>
                  </a:extLst>
                </a:gridCol>
                <a:gridCol w="744890">
                  <a:extLst>
                    <a:ext uri="{9D8B030D-6E8A-4147-A177-3AD203B41FA5}">
                      <a16:colId xmlns:a16="http://schemas.microsoft.com/office/drawing/2014/main" val="1810851587"/>
                    </a:ext>
                  </a:extLst>
                </a:gridCol>
                <a:gridCol w="744890">
                  <a:extLst>
                    <a:ext uri="{9D8B030D-6E8A-4147-A177-3AD203B41FA5}">
                      <a16:colId xmlns:a16="http://schemas.microsoft.com/office/drawing/2014/main" val="1073758097"/>
                    </a:ext>
                  </a:extLst>
                </a:gridCol>
                <a:gridCol w="744890">
                  <a:extLst>
                    <a:ext uri="{9D8B030D-6E8A-4147-A177-3AD203B41FA5}">
                      <a16:colId xmlns:a16="http://schemas.microsoft.com/office/drawing/2014/main" val="427205385"/>
                    </a:ext>
                  </a:extLst>
                </a:gridCol>
                <a:gridCol w="744890">
                  <a:extLst>
                    <a:ext uri="{9D8B030D-6E8A-4147-A177-3AD203B41FA5}">
                      <a16:colId xmlns:a16="http://schemas.microsoft.com/office/drawing/2014/main" val="170163773"/>
                    </a:ext>
                  </a:extLst>
                </a:gridCol>
              </a:tblGrid>
              <a:tr h="192902">
                <a:tc>
                  <a:txBody>
                    <a:bodyPr/>
                    <a:lstStyle/>
                    <a:p>
                      <a:pPr algn="ctr" fontAlgn="ctr"/>
                      <a:r>
                        <a:rPr lang="en-US" sz="800" b="0" i="0" u="none" strike="noStrike">
                          <a:solidFill>
                            <a:srgbClr val="000000"/>
                          </a:solidFill>
                          <a:effectLst/>
                          <a:latin typeface="Arial" panose="020B0604020202020204" pitchFamily="34" charset="0"/>
                        </a:rPr>
                        <a:t>4/16/2018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705287181"/>
                  </a:ext>
                </a:extLst>
              </a:tr>
              <a:tr h="557271">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24 month contract (UFC)</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extLst>
                  <a:ext uri="{0D108BD9-81ED-4DB2-BD59-A6C34878D82A}">
                    <a16:rowId xmlns:a16="http://schemas.microsoft.com/office/drawing/2014/main" val="1394835428"/>
                  </a:ext>
                </a:extLst>
              </a:tr>
              <a:tr h="192902">
                <a:tc>
                  <a:txBody>
                    <a:bodyPr/>
                    <a:lstStyle/>
                    <a:p>
                      <a:pPr algn="ctr" fontAlgn="ctr"/>
                      <a:r>
                        <a:rPr lang="en-US" sz="800" b="1" i="0" u="none" strike="noStrike">
                          <a:solidFill>
                            <a:srgbClr val="6D6E71"/>
                          </a:solidFill>
                          <a:effectLst/>
                          <a:latin typeface="Arial" panose="020B0604020202020204" pitchFamily="34" charset="0"/>
                        </a:rPr>
                        <a:t>iPad Air 2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$17.92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331255907"/>
                  </a:ext>
                </a:extLst>
              </a:tr>
              <a:tr h="192902">
                <a:tc>
                  <a:txBody>
                    <a:bodyPr/>
                    <a:lstStyle/>
                    <a:p>
                      <a:pPr algn="ctr" fontAlgn="ctr"/>
                      <a:r>
                        <a:rPr lang="pl-PL" sz="800" b="1" i="0" u="none" strike="noStrike">
                          <a:solidFill>
                            <a:srgbClr val="6D6E71"/>
                          </a:solidFill>
                          <a:effectLst/>
                          <a:latin typeface="Arial" panose="020B0604020202020204" pitchFamily="34" charset="0"/>
                        </a:rPr>
                        <a:t>iPad Mini 4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$13.75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189478596"/>
                  </a:ext>
                </a:extLst>
              </a:tr>
              <a:tr h="192902">
                <a:tc>
                  <a:txBody>
                    <a:bodyPr/>
                    <a:lstStyle/>
                    <a:p>
                      <a:pPr algn="ctr" fontAlgn="ctr"/>
                      <a:r>
                        <a:rPr lang="en-US" sz="800" b="1" i="0" u="none" strike="noStrike">
                          <a:solidFill>
                            <a:srgbClr val="6D6E71"/>
                          </a:solidFill>
                          <a:effectLst/>
                          <a:latin typeface="Arial" panose="020B0604020202020204" pitchFamily="34" charset="0"/>
                        </a:rPr>
                        <a:t>iPad Pro 12.9" (64 GB) (2017)</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$38.74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$209.99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$30.42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769099197"/>
                  </a:ext>
                </a:extLst>
              </a:tr>
              <a:tr h="192902">
                <a:tc>
                  <a:txBody>
                    <a:bodyPr/>
                    <a:lstStyle/>
                    <a:p>
                      <a:pPr algn="ctr" fontAlgn="ctr"/>
                      <a:r>
                        <a:rPr lang="es-ES" sz="800" b="1" i="0" u="none" strike="noStrike">
                          <a:solidFill>
                            <a:srgbClr val="6D6E71"/>
                          </a:solidFill>
                          <a:effectLst/>
                          <a:latin typeface="Arial" panose="020B0604020202020204" pitchFamily="34" charset="0"/>
                        </a:rPr>
                        <a:t>iPad 9.7" (32 GB) (2018)</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$19.16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$309.99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$27.99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4220014019"/>
                  </a:ext>
                </a:extLst>
              </a:tr>
              <a:tr h="192902">
                <a:tc>
                  <a:txBody>
                    <a:bodyPr/>
                    <a:lstStyle/>
                    <a:p>
                      <a:pPr algn="ctr" fontAlgn="ctr"/>
                      <a:r>
                        <a:rPr lang="en-US" sz="800" b="1" i="0" u="none" strike="noStrike">
                          <a:solidFill>
                            <a:srgbClr val="6D6E71"/>
                          </a:solidFill>
                          <a:effectLst/>
                          <a:latin typeface="Arial" panose="020B0604020202020204" pitchFamily="34" charset="0"/>
                        </a:rPr>
                        <a:t>iPad Pro 10.5" (64 GB) (2017)</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$32.49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$28.33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902065161"/>
                  </a:ext>
                </a:extLst>
              </a:tr>
              <a:tr h="192902">
                <a:tc>
                  <a:txBody>
                    <a:bodyPr/>
                    <a:lstStyle/>
                    <a:p>
                      <a:pPr algn="ctr" fontAlgn="ctr"/>
                      <a:r>
                        <a:rPr lang="en-US" sz="800" b="1" i="0" u="none" strike="noStrike">
                          <a:solidFill>
                            <a:srgbClr val="6D6E71"/>
                          </a:solidFill>
                          <a:effectLst/>
                          <a:latin typeface="Arial" panose="020B0604020202020204" pitchFamily="34" charset="0"/>
                        </a:rPr>
                        <a:t>Galaxy Tab S3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$29.16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$599.99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44510552"/>
                  </a:ext>
                </a:extLst>
              </a:tr>
              <a:tr h="192902">
                <a:tc>
                  <a:txBody>
                    <a:bodyPr/>
                    <a:lstStyle/>
                    <a:p>
                      <a:pPr algn="ctr" fontAlgn="ctr"/>
                      <a:r>
                        <a:rPr lang="pt-BR" sz="800" b="1" i="0" u="none" strike="noStrike">
                          <a:solidFill>
                            <a:srgbClr val="6D6E71"/>
                          </a:solidFill>
                          <a:effectLst/>
                          <a:latin typeface="Arial" panose="020B0604020202020204" pitchFamily="34" charset="0"/>
                        </a:rPr>
                        <a:t>Galaxy Tab E 8"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975065591"/>
                  </a:ext>
                </a:extLst>
              </a:tr>
              <a:tr h="192902">
                <a:tc>
                  <a:txBody>
                    <a:bodyPr/>
                    <a:lstStyle/>
                    <a:p>
                      <a:pPr algn="ctr" fontAlgn="ctr"/>
                      <a:r>
                        <a:rPr lang="pt-BR" sz="800" b="1" i="0" u="none" strike="noStrike">
                          <a:solidFill>
                            <a:srgbClr val="6D6E71"/>
                          </a:solidFill>
                          <a:effectLst/>
                          <a:latin typeface="Arial" panose="020B0604020202020204" pitchFamily="34" charset="0"/>
                        </a:rPr>
                        <a:t>Galaxy Tab E 8"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$4.17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92594368"/>
                  </a:ext>
                </a:extLst>
              </a:tr>
              <a:tr h="192902">
                <a:tc>
                  <a:txBody>
                    <a:bodyPr/>
                    <a:lstStyle/>
                    <a:p>
                      <a:pPr algn="ctr" fontAlgn="ctr"/>
                      <a:r>
                        <a:rPr lang="en-US" sz="800" b="1" i="0" u="none" strike="noStrike">
                          <a:solidFill>
                            <a:srgbClr val="6D6E71"/>
                          </a:solidFill>
                          <a:effectLst/>
                          <a:latin typeface="Arial" panose="020B0604020202020204" pitchFamily="34" charset="0"/>
                        </a:rPr>
                        <a:t>Galaxy Tab S2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713146804"/>
                  </a:ext>
                </a:extLst>
              </a:tr>
              <a:tr h="192902">
                <a:tc>
                  <a:txBody>
                    <a:bodyPr/>
                    <a:lstStyle/>
                    <a:p>
                      <a:pPr algn="ctr" fontAlgn="ctr"/>
                      <a:r>
                        <a:rPr lang="en-US" sz="800" b="1" i="0" u="none" strike="noStrike">
                          <a:solidFill>
                            <a:srgbClr val="6D6E71"/>
                          </a:solidFill>
                          <a:effectLst/>
                          <a:latin typeface="Arial" panose="020B0604020202020204" pitchFamily="34" charset="0"/>
                        </a:rPr>
                        <a:t>Ellipsis 8 HD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809515895"/>
                  </a:ext>
                </a:extLst>
              </a:tr>
              <a:tr h="192902">
                <a:tc>
                  <a:txBody>
                    <a:bodyPr/>
                    <a:lstStyle/>
                    <a:p>
                      <a:pPr algn="ctr" fontAlgn="ctr"/>
                      <a:r>
                        <a:rPr lang="en-US" sz="800" b="1" i="0" u="none" strike="noStrike">
                          <a:solidFill>
                            <a:srgbClr val="6D6E71"/>
                          </a:solidFill>
                          <a:effectLst/>
                          <a:latin typeface="Arial" panose="020B0604020202020204" pitchFamily="34" charset="0"/>
                        </a:rPr>
                        <a:t>Ellipsis 10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$12.49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147070059"/>
                  </a:ext>
                </a:extLst>
              </a:tr>
              <a:tr h="192902">
                <a:tc>
                  <a:txBody>
                    <a:bodyPr/>
                    <a:lstStyle/>
                    <a:p>
                      <a:pPr algn="ctr" fontAlgn="ctr"/>
                      <a:r>
                        <a:rPr lang="en-US" sz="800" b="1" i="0" u="none" strike="noStrike">
                          <a:solidFill>
                            <a:srgbClr val="6D6E71"/>
                          </a:solidFill>
                          <a:effectLst/>
                          <a:latin typeface="Arial" panose="020B0604020202020204" pitchFamily="34" charset="0"/>
                        </a:rPr>
                        <a:t>GizmoTab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923950299"/>
                  </a:ext>
                </a:extLst>
              </a:tr>
              <a:tr h="192902">
                <a:tc>
                  <a:txBody>
                    <a:bodyPr/>
                    <a:lstStyle/>
                    <a:p>
                      <a:pPr algn="ctr" fontAlgn="ctr"/>
                      <a:r>
                        <a:rPr lang="en-US" sz="800" b="1" i="0" u="none" strike="noStrike">
                          <a:solidFill>
                            <a:srgbClr val="6D6E71"/>
                          </a:solidFill>
                          <a:effectLst/>
                          <a:latin typeface="Arial" panose="020B0604020202020204" pitchFamily="34" charset="0"/>
                        </a:rPr>
                        <a:t>Asus Zen10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$13.74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32262014"/>
                  </a:ext>
                </a:extLst>
              </a:tr>
              <a:tr h="192902">
                <a:tc>
                  <a:txBody>
                    <a:bodyPr/>
                    <a:lstStyle/>
                    <a:p>
                      <a:pPr algn="ctr" fontAlgn="ctr"/>
                      <a:r>
                        <a:rPr lang="en-US" sz="800" b="1" i="0" u="none" strike="noStrike">
                          <a:solidFill>
                            <a:srgbClr val="6D6E71"/>
                          </a:solidFill>
                          <a:effectLst/>
                          <a:latin typeface="Arial" panose="020B0604020202020204" pitchFamily="34" charset="0"/>
                        </a:rPr>
                        <a:t>Asus Zen8s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049191139"/>
                  </a:ext>
                </a:extLst>
              </a:tr>
              <a:tr h="192902">
                <a:tc>
                  <a:txBody>
                    <a:bodyPr/>
                    <a:lstStyle/>
                    <a:p>
                      <a:pPr algn="ctr" fontAlgn="ctr"/>
                      <a:r>
                        <a:rPr lang="pt-BR" sz="800" b="1" i="0" u="none" strike="noStrike">
                          <a:solidFill>
                            <a:srgbClr val="6D6E71"/>
                          </a:solidFill>
                          <a:effectLst/>
                          <a:latin typeface="Arial" panose="020B0604020202020204" pitchFamily="34" charset="0"/>
                        </a:rPr>
                        <a:t>Lenovo Moto Tab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936604362"/>
                  </a:ext>
                </a:extLst>
              </a:tr>
              <a:tr h="192902">
                <a:tc>
                  <a:txBody>
                    <a:bodyPr/>
                    <a:lstStyle/>
                    <a:p>
                      <a:pPr algn="ctr" fontAlgn="ctr"/>
                      <a:r>
                        <a:rPr lang="en-US" sz="800" b="1" i="0" u="none" strike="noStrike">
                          <a:solidFill>
                            <a:srgbClr val="6D6E71"/>
                          </a:solidFill>
                          <a:effectLst/>
                          <a:latin typeface="Arial" panose="020B0604020202020204" pitchFamily="34" charset="0"/>
                        </a:rPr>
                        <a:t>Alcatel A30 8"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$144.00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830637290"/>
                  </a:ext>
                </a:extLst>
              </a:tr>
              <a:tr h="192902">
                <a:tc>
                  <a:txBody>
                    <a:bodyPr/>
                    <a:lstStyle/>
                    <a:p>
                      <a:pPr algn="ctr" fontAlgn="ctr"/>
                      <a:r>
                        <a:rPr lang="fr-FR" sz="800" b="1" i="0" u="none" strike="noStrike">
                          <a:solidFill>
                            <a:srgbClr val="6D6E71"/>
                          </a:solidFill>
                          <a:effectLst/>
                          <a:latin typeface="Arial" panose="020B0604020202020204" pitchFamily="34" charset="0"/>
                        </a:rPr>
                        <a:t>LG G Pad™ X2 8.0 PLUS</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37365730"/>
                  </a:ext>
                </a:extLst>
              </a:tr>
              <a:tr h="192902">
                <a:tc>
                  <a:txBody>
                    <a:bodyPr/>
                    <a:lstStyle/>
                    <a:p>
                      <a:pPr algn="ctr" fontAlgn="ctr"/>
                      <a:r>
                        <a:rPr lang="en-US" sz="800" b="1" i="0" u="none" strike="noStrike">
                          <a:solidFill>
                            <a:srgbClr val="6D6E71"/>
                          </a:solidFill>
                          <a:effectLst/>
                          <a:latin typeface="Arial" panose="020B0604020202020204" pitchFamily="34" charset="0"/>
                        </a:rPr>
                        <a:t>AT&amp;T Primetime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$205.00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907372716"/>
                  </a:ext>
                </a:extLst>
              </a:tr>
              <a:tr h="192902">
                <a:tc>
                  <a:txBody>
                    <a:bodyPr/>
                    <a:lstStyle/>
                    <a:p>
                      <a:pPr algn="ctr" fontAlgn="ctr"/>
                      <a:r>
                        <a:rPr lang="it-IT" sz="800" b="1" i="0" u="none" strike="noStrike">
                          <a:solidFill>
                            <a:srgbClr val="6D6E71"/>
                          </a:solidFill>
                          <a:effectLst/>
                          <a:latin typeface="Arial" panose="020B0604020202020204" pitchFamily="34" charset="0"/>
                        </a:rPr>
                        <a:t>Alcatel Pixi 7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393402833"/>
                  </a:ext>
                </a:extLst>
              </a:tr>
              <a:tr h="192902">
                <a:tc>
                  <a:txBody>
                    <a:bodyPr/>
                    <a:lstStyle/>
                    <a:p>
                      <a:pPr algn="ctr" fontAlgn="ctr"/>
                      <a:r>
                        <a:rPr lang="en-US" sz="800" b="1" i="0" u="none" strike="noStrike">
                          <a:solidFill>
                            <a:srgbClr val="6D6E71"/>
                          </a:solidFill>
                          <a:effectLst/>
                          <a:latin typeface="Arial" panose="020B0604020202020204" pitchFamily="34" charset="0"/>
                        </a:rPr>
                        <a:t>Galaxy Tab A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$11.83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$384.00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4140250662"/>
                  </a:ext>
                </a:extLst>
              </a:tr>
              <a:tr h="192902">
                <a:tc>
                  <a:txBody>
                    <a:bodyPr/>
                    <a:lstStyle/>
                    <a:p>
                      <a:pPr algn="ctr" fontAlgn="ctr"/>
                      <a:r>
                        <a:rPr lang="en-US" sz="800" b="1" i="0" u="none" strike="noStrike">
                          <a:solidFill>
                            <a:srgbClr val="6D6E71"/>
                          </a:solidFill>
                          <a:effectLst/>
                          <a:latin typeface="Arial" panose="020B0604020202020204" pitchFamily="34" charset="0"/>
                        </a:rPr>
                        <a:t>Slate 8"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FF000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dirty="0">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880801256"/>
                  </a:ext>
                </a:extLst>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$10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a:extLst>
              <a:ext uri="{FF2B5EF4-FFF2-40B4-BE49-F238E27FC236}">
                <a16:creationId xmlns:a16="http://schemas.microsoft.com/office/drawing/2014/main" id="{35173C99-3B3F-4028-9736-65D17F539FE5}"/>
              </a:ext>
            </a:extLst>
          </p:cNvPr>
          <p:cNvGraphicFramePr>
            <a:graphicFrameLocks noGrp="1"/>
          </p:cNvGraphicFramePr>
          <p:nvPr>
            <p:extLst>
              <p:ext uri="{D42A27DB-BD31-4B8C-83A1-F6EECF244321}">
                <p14:modId xmlns:p14="http://schemas.microsoft.com/office/powerpoint/2010/main" val="3115740162"/>
              </p:ext>
            </p:extLst>
          </p:nvPr>
        </p:nvGraphicFramePr>
        <p:xfrm>
          <a:off x="609600" y="1386513"/>
          <a:ext cx="10972796" cy="4792622"/>
        </p:xfrm>
        <a:graphic>
          <a:graphicData uri="http://schemas.openxmlformats.org/drawingml/2006/table">
            <a:tbl>
              <a:tblPr/>
              <a:tblGrid>
                <a:gridCol w="2105426">
                  <a:extLst>
                    <a:ext uri="{9D8B030D-6E8A-4147-A177-3AD203B41FA5}">
                      <a16:colId xmlns:a16="http://schemas.microsoft.com/office/drawing/2014/main" val="3059223428"/>
                    </a:ext>
                  </a:extLst>
                </a:gridCol>
                <a:gridCol w="799139">
                  <a:extLst>
                    <a:ext uri="{9D8B030D-6E8A-4147-A177-3AD203B41FA5}">
                      <a16:colId xmlns:a16="http://schemas.microsoft.com/office/drawing/2014/main" val="1837614730"/>
                    </a:ext>
                  </a:extLst>
                </a:gridCol>
                <a:gridCol w="875980">
                  <a:extLst>
                    <a:ext uri="{9D8B030D-6E8A-4147-A177-3AD203B41FA5}">
                      <a16:colId xmlns:a16="http://schemas.microsoft.com/office/drawing/2014/main" val="2151131895"/>
                    </a:ext>
                  </a:extLst>
                </a:gridCol>
                <a:gridCol w="799139">
                  <a:extLst>
                    <a:ext uri="{9D8B030D-6E8A-4147-A177-3AD203B41FA5}">
                      <a16:colId xmlns:a16="http://schemas.microsoft.com/office/drawing/2014/main" val="2290821727"/>
                    </a:ext>
                  </a:extLst>
                </a:gridCol>
                <a:gridCol w="799139">
                  <a:extLst>
                    <a:ext uri="{9D8B030D-6E8A-4147-A177-3AD203B41FA5}">
                      <a16:colId xmlns:a16="http://schemas.microsoft.com/office/drawing/2014/main" val="1823664416"/>
                    </a:ext>
                  </a:extLst>
                </a:gridCol>
                <a:gridCol w="799139">
                  <a:extLst>
                    <a:ext uri="{9D8B030D-6E8A-4147-A177-3AD203B41FA5}">
                      <a16:colId xmlns:a16="http://schemas.microsoft.com/office/drawing/2014/main" val="2548951568"/>
                    </a:ext>
                  </a:extLst>
                </a:gridCol>
                <a:gridCol w="799139">
                  <a:extLst>
                    <a:ext uri="{9D8B030D-6E8A-4147-A177-3AD203B41FA5}">
                      <a16:colId xmlns:a16="http://schemas.microsoft.com/office/drawing/2014/main" val="2883546483"/>
                    </a:ext>
                  </a:extLst>
                </a:gridCol>
                <a:gridCol w="799139">
                  <a:extLst>
                    <a:ext uri="{9D8B030D-6E8A-4147-A177-3AD203B41FA5}">
                      <a16:colId xmlns:a16="http://schemas.microsoft.com/office/drawing/2014/main" val="3427177868"/>
                    </a:ext>
                  </a:extLst>
                </a:gridCol>
                <a:gridCol w="799139">
                  <a:extLst>
                    <a:ext uri="{9D8B030D-6E8A-4147-A177-3AD203B41FA5}">
                      <a16:colId xmlns:a16="http://schemas.microsoft.com/office/drawing/2014/main" val="3642298300"/>
                    </a:ext>
                  </a:extLst>
                </a:gridCol>
                <a:gridCol w="799139">
                  <a:extLst>
                    <a:ext uri="{9D8B030D-6E8A-4147-A177-3AD203B41FA5}">
                      <a16:colId xmlns:a16="http://schemas.microsoft.com/office/drawing/2014/main" val="4006547940"/>
                    </a:ext>
                  </a:extLst>
                </a:gridCol>
                <a:gridCol w="799139">
                  <a:extLst>
                    <a:ext uri="{9D8B030D-6E8A-4147-A177-3AD203B41FA5}">
                      <a16:colId xmlns:a16="http://schemas.microsoft.com/office/drawing/2014/main" val="2464975149"/>
                    </a:ext>
                  </a:extLst>
                </a:gridCol>
                <a:gridCol w="799139">
                  <a:extLst>
                    <a:ext uri="{9D8B030D-6E8A-4147-A177-3AD203B41FA5}">
                      <a16:colId xmlns:a16="http://schemas.microsoft.com/office/drawing/2014/main" val="3984342808"/>
                    </a:ext>
                  </a:extLst>
                </a:gridCol>
              </a:tblGrid>
              <a:tr h="218398">
                <a:tc>
                  <a:txBody>
                    <a:bodyPr/>
                    <a:lstStyle/>
                    <a:p>
                      <a:pPr algn="ctr" fontAlgn="ctr"/>
                      <a:r>
                        <a:rPr lang="en-US" sz="800" b="0" i="0" u="none" strike="noStrike">
                          <a:solidFill>
                            <a:srgbClr val="000000"/>
                          </a:solidFill>
                          <a:effectLst/>
                          <a:latin typeface="Arial" panose="020B0604020202020204" pitchFamily="34" charset="0"/>
                        </a:rPr>
                        <a:t>4/16/2018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881520833"/>
                  </a:ext>
                </a:extLst>
              </a:tr>
              <a:tr h="424662">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Monthly (18 Mo.)</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extLst>
                  <a:ext uri="{0D108BD9-81ED-4DB2-BD59-A6C34878D82A}">
                    <a16:rowId xmlns:a16="http://schemas.microsoft.com/office/drawing/2014/main" val="2148472094"/>
                  </a:ext>
                </a:extLst>
              </a:tr>
              <a:tr h="218398">
                <a:tc>
                  <a:txBody>
                    <a:bodyPr/>
                    <a:lstStyle/>
                    <a:p>
                      <a:pPr algn="ctr" fontAlgn="ctr"/>
                      <a:r>
                        <a:rPr lang="en-US" sz="800" b="1" i="0" u="none" strike="noStrike">
                          <a:solidFill>
                            <a:srgbClr val="6D6E71"/>
                          </a:solidFill>
                          <a:effectLst/>
                          <a:latin typeface="Arial" panose="020B0604020202020204" pitchFamily="34" charset="0"/>
                        </a:rPr>
                        <a:t>Coolpad Defiant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967120634"/>
                  </a:ext>
                </a:extLst>
              </a:tr>
              <a:tr h="218398">
                <a:tc>
                  <a:txBody>
                    <a:bodyPr/>
                    <a:lstStyle/>
                    <a:p>
                      <a:pPr algn="ctr" fontAlgn="ctr"/>
                      <a:r>
                        <a:rPr lang="en-US" sz="800" b="1" i="0" u="none" strike="noStrike">
                          <a:solidFill>
                            <a:srgbClr val="6D6E71"/>
                          </a:solidFill>
                          <a:effectLst/>
                          <a:latin typeface="Arial" panose="020B0604020202020204" pitchFamily="34" charset="0"/>
                        </a:rPr>
                        <a:t>Galaxy J3 Prime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$175.00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518290134"/>
                  </a:ext>
                </a:extLst>
              </a:tr>
              <a:tr h="218398">
                <a:tc>
                  <a:txBody>
                    <a:bodyPr/>
                    <a:lstStyle/>
                    <a:p>
                      <a:pPr algn="ctr" fontAlgn="ctr"/>
                      <a:r>
                        <a:rPr lang="en-US" sz="800" b="1" i="0" u="none" strike="noStrike">
                          <a:solidFill>
                            <a:srgbClr val="6D6E71"/>
                          </a:solidFill>
                          <a:effectLst/>
                          <a:latin typeface="Arial" panose="020B0604020202020204" pitchFamily="34" charset="0"/>
                        </a:rPr>
                        <a:t>Galaxy J3 2017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$7.50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711087575"/>
                  </a:ext>
                </a:extLst>
              </a:tr>
              <a:tr h="218398">
                <a:tc>
                  <a:txBody>
                    <a:bodyPr/>
                    <a:lstStyle/>
                    <a:p>
                      <a:pPr algn="ctr" fontAlgn="ctr"/>
                      <a:r>
                        <a:rPr lang="en-US" sz="800" b="1" i="0" u="none" strike="noStrike">
                          <a:solidFill>
                            <a:srgbClr val="6D6E71"/>
                          </a:solidFill>
                          <a:effectLst/>
                          <a:latin typeface="Arial" panose="020B0604020202020204" pitchFamily="34" charset="0"/>
                        </a:rPr>
                        <a:t>LG X Venture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$13.75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610347220"/>
                  </a:ext>
                </a:extLst>
              </a:tr>
              <a:tr h="218398">
                <a:tc>
                  <a:txBody>
                    <a:bodyPr/>
                    <a:lstStyle/>
                    <a:p>
                      <a:pPr algn="ctr" fontAlgn="ctr"/>
                      <a:r>
                        <a:rPr lang="en-US" sz="800" b="1" i="0" u="none" strike="noStrike">
                          <a:solidFill>
                            <a:srgbClr val="6D6E71"/>
                          </a:solidFill>
                          <a:effectLst/>
                          <a:latin typeface="Arial" panose="020B0604020202020204" pitchFamily="34" charset="0"/>
                        </a:rPr>
                        <a:t>LG K20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$119.99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51795833"/>
                  </a:ext>
                </a:extLst>
              </a:tr>
              <a:tr h="218398">
                <a:tc>
                  <a:txBody>
                    <a:bodyPr/>
                    <a:lstStyle/>
                    <a:p>
                      <a:pPr algn="ctr" fontAlgn="ctr"/>
                      <a:r>
                        <a:rPr lang="it-IT" sz="800" b="1" i="0" u="none" strike="noStrike">
                          <a:solidFill>
                            <a:srgbClr val="6D6E71"/>
                          </a:solidFill>
                          <a:effectLst/>
                          <a:latin typeface="Arial" panose="020B0604020202020204" pitchFamily="34" charset="0"/>
                        </a:rPr>
                        <a:t>Kyocera DuraForce PRO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$408.00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$17.46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$418.99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$432.00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172971717"/>
                  </a:ext>
                </a:extLst>
              </a:tr>
              <a:tr h="218398">
                <a:tc>
                  <a:txBody>
                    <a:bodyPr/>
                    <a:lstStyle/>
                    <a:p>
                      <a:pPr algn="ctr" fontAlgn="ctr"/>
                      <a:r>
                        <a:rPr lang="en-US" sz="800" b="1" i="0" u="none" strike="noStrike">
                          <a:solidFill>
                            <a:srgbClr val="6D6E71"/>
                          </a:solidFill>
                          <a:effectLst/>
                          <a:latin typeface="Arial" panose="020B0604020202020204" pitchFamily="34" charset="0"/>
                        </a:rPr>
                        <a:t>LG K20 V (16GB)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249769599"/>
                  </a:ext>
                </a:extLst>
              </a:tr>
              <a:tr h="218398">
                <a:tc>
                  <a:txBody>
                    <a:bodyPr/>
                    <a:lstStyle/>
                    <a:p>
                      <a:pPr algn="ctr" fontAlgn="ctr"/>
                      <a:r>
                        <a:rPr lang="es-ES" sz="800" b="1" i="0" u="none" strike="noStrike">
                          <a:solidFill>
                            <a:srgbClr val="6D6E71"/>
                          </a:solidFill>
                          <a:effectLst/>
                          <a:latin typeface="Arial" panose="020B0604020202020204" pitchFamily="34" charset="0"/>
                        </a:rPr>
                        <a:t>Kyocera DuraForce XD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94157226"/>
                  </a:ext>
                </a:extLst>
              </a:tr>
              <a:tr h="218398">
                <a:tc>
                  <a:txBody>
                    <a:bodyPr/>
                    <a:lstStyle/>
                    <a:p>
                      <a:pPr algn="ctr" fontAlgn="ctr"/>
                      <a:r>
                        <a:rPr lang="en-US" sz="800" b="1" i="0" u="none" strike="noStrike">
                          <a:solidFill>
                            <a:srgbClr val="6D6E71"/>
                          </a:solidFill>
                          <a:effectLst/>
                          <a:latin typeface="Arial" panose="020B0604020202020204" pitchFamily="34" charset="0"/>
                        </a:rPr>
                        <a:t>Moto e4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59791615"/>
                  </a:ext>
                </a:extLst>
              </a:tr>
              <a:tr h="218398">
                <a:tc>
                  <a:txBody>
                    <a:bodyPr/>
                    <a:lstStyle/>
                    <a:p>
                      <a:pPr algn="ctr" fontAlgn="ctr"/>
                      <a:r>
                        <a:rPr lang="en-US" sz="800" b="1" i="0" u="none" strike="noStrike">
                          <a:solidFill>
                            <a:srgbClr val="6D6E71"/>
                          </a:solidFill>
                          <a:effectLst/>
                          <a:latin typeface="Arial" panose="020B0604020202020204" pitchFamily="34" charset="0"/>
                        </a:rPr>
                        <a:t>Moto e4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128018778"/>
                  </a:ext>
                </a:extLst>
              </a:tr>
              <a:tr h="218398">
                <a:tc>
                  <a:txBody>
                    <a:bodyPr/>
                    <a:lstStyle/>
                    <a:p>
                      <a:pPr algn="ctr" fontAlgn="ctr"/>
                      <a:r>
                        <a:rPr lang="fr-FR" sz="800" b="1" i="0" u="none" strike="noStrike">
                          <a:solidFill>
                            <a:srgbClr val="6D6E71"/>
                          </a:solidFill>
                          <a:effectLst/>
                          <a:latin typeface="Arial" panose="020B0604020202020204" pitchFamily="34" charset="0"/>
                        </a:rPr>
                        <a:t>LG Stylo 3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139943474"/>
                  </a:ext>
                </a:extLst>
              </a:tr>
              <a:tr h="218398">
                <a:tc>
                  <a:txBody>
                    <a:bodyPr/>
                    <a:lstStyle/>
                    <a:p>
                      <a:pPr algn="ctr" fontAlgn="ctr"/>
                      <a:r>
                        <a:rPr lang="en-US" sz="800" b="1" i="0" u="none" strike="noStrike">
                          <a:solidFill>
                            <a:srgbClr val="6D6E71"/>
                          </a:solidFill>
                          <a:effectLst/>
                          <a:latin typeface="Arial" panose="020B0604020202020204" pitchFamily="34" charset="0"/>
                        </a:rPr>
                        <a:t>LG Aristo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145765059"/>
                  </a:ext>
                </a:extLst>
              </a:tr>
              <a:tr h="218398">
                <a:tc>
                  <a:txBody>
                    <a:bodyPr/>
                    <a:lstStyle/>
                    <a:p>
                      <a:pPr algn="ctr" fontAlgn="ctr"/>
                      <a:r>
                        <a:rPr lang="en-US" sz="800" b="1" i="0" u="none" strike="noStrike">
                          <a:solidFill>
                            <a:srgbClr val="6D6E71"/>
                          </a:solidFill>
                          <a:effectLst/>
                          <a:latin typeface="Arial" panose="020B0604020202020204" pitchFamily="34" charset="0"/>
                        </a:rPr>
                        <a:t>T-Mobile® REVVL®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131895981"/>
                  </a:ext>
                </a:extLst>
              </a:tr>
              <a:tr h="218398">
                <a:tc>
                  <a:txBody>
                    <a:bodyPr/>
                    <a:lstStyle/>
                    <a:p>
                      <a:pPr algn="ctr" fontAlgn="ctr"/>
                      <a:r>
                        <a:rPr lang="en-US" sz="800" b="1" i="0" u="none" strike="noStrike">
                          <a:solidFill>
                            <a:srgbClr val="6D6E71"/>
                          </a:solidFill>
                          <a:effectLst/>
                          <a:latin typeface="Arial" panose="020B0604020202020204" pitchFamily="34" charset="0"/>
                        </a:rPr>
                        <a:t>HTC Bolt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906628997"/>
                  </a:ext>
                </a:extLst>
              </a:tr>
              <a:tr h="218398">
                <a:tc>
                  <a:txBody>
                    <a:bodyPr/>
                    <a:lstStyle/>
                    <a:p>
                      <a:pPr algn="ctr" fontAlgn="ctr"/>
                      <a:r>
                        <a:rPr lang="en-US" sz="800" b="1" i="0" u="none" strike="noStrike">
                          <a:solidFill>
                            <a:srgbClr val="6D6E71"/>
                          </a:solidFill>
                          <a:effectLst/>
                          <a:latin typeface="Arial" panose="020B0604020202020204" pitchFamily="34" charset="0"/>
                        </a:rPr>
                        <a:t>LG Stylo 3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886086130"/>
                  </a:ext>
                </a:extLst>
              </a:tr>
              <a:tr h="218398">
                <a:tc>
                  <a:txBody>
                    <a:bodyPr/>
                    <a:lstStyle/>
                    <a:p>
                      <a:pPr algn="ctr" fontAlgn="ctr"/>
                      <a:r>
                        <a:rPr lang="en-US" sz="800" b="1" i="0" u="none" strike="noStrike">
                          <a:solidFill>
                            <a:srgbClr val="6D6E71"/>
                          </a:solidFill>
                          <a:effectLst/>
                          <a:latin typeface="Arial" panose="020B0604020202020204" pitchFamily="34" charset="0"/>
                        </a:rPr>
                        <a:t>LG X Power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$11.25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051436836"/>
                  </a:ext>
                </a:extLst>
              </a:tr>
              <a:tr h="218398">
                <a:tc>
                  <a:txBody>
                    <a:bodyPr/>
                    <a:lstStyle/>
                    <a:p>
                      <a:pPr algn="ctr" fontAlgn="ctr"/>
                      <a:r>
                        <a:rPr lang="en-US" sz="800" b="1" i="0" u="none" strike="noStrike">
                          <a:solidFill>
                            <a:srgbClr val="6D6E71"/>
                          </a:solidFill>
                          <a:effectLst/>
                          <a:latin typeface="Arial" panose="020B0604020202020204" pitchFamily="34" charset="0"/>
                        </a:rPr>
                        <a:t>LG Stylo 3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277995749"/>
                  </a:ext>
                </a:extLst>
              </a:tr>
              <a:tr h="218398">
                <a:tc>
                  <a:txBody>
                    <a:bodyPr/>
                    <a:lstStyle/>
                    <a:p>
                      <a:pPr algn="ctr" fontAlgn="ctr"/>
                      <a:r>
                        <a:rPr lang="en-US" sz="800" b="1" i="0" u="none" strike="noStrike">
                          <a:solidFill>
                            <a:srgbClr val="6D6E71"/>
                          </a:solidFill>
                          <a:effectLst/>
                          <a:latin typeface="Arial" panose="020B0604020202020204" pitchFamily="34" charset="0"/>
                        </a:rPr>
                        <a:t>LG Tribute HD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725863165"/>
                  </a:ext>
                </a:extLst>
              </a:tr>
              <a:tr h="218398">
                <a:tc>
                  <a:txBody>
                    <a:bodyPr/>
                    <a:lstStyle/>
                    <a:p>
                      <a:pPr algn="ctr" fontAlgn="ctr"/>
                      <a:r>
                        <a:rPr lang="en-US" sz="800" b="1" i="0" u="none" strike="noStrike">
                          <a:solidFill>
                            <a:srgbClr val="6D6E71"/>
                          </a:solidFill>
                          <a:effectLst/>
                          <a:latin typeface="Arial" panose="020B0604020202020204" pitchFamily="34" charset="0"/>
                        </a:rPr>
                        <a:t>LG Tribute Dynasty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dirty="0">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263555328"/>
                  </a:ext>
                </a:extLst>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a:extLst>
              <a:ext uri="{FF2B5EF4-FFF2-40B4-BE49-F238E27FC236}">
                <a16:creationId xmlns:a16="http://schemas.microsoft.com/office/drawing/2014/main" id="{0E10FE19-9C78-46BB-907A-57DEE619C1B7}"/>
              </a:ext>
            </a:extLst>
          </p:cNvPr>
          <p:cNvGraphicFramePr>
            <a:graphicFrameLocks noGrp="1"/>
          </p:cNvGraphicFramePr>
          <p:nvPr>
            <p:extLst>
              <p:ext uri="{D42A27DB-BD31-4B8C-83A1-F6EECF244321}">
                <p14:modId xmlns:p14="http://schemas.microsoft.com/office/powerpoint/2010/main" val="191634140"/>
              </p:ext>
            </p:extLst>
          </p:nvPr>
        </p:nvGraphicFramePr>
        <p:xfrm>
          <a:off x="609600" y="1485899"/>
          <a:ext cx="10972800" cy="4683984"/>
        </p:xfrm>
        <a:graphic>
          <a:graphicData uri="http://schemas.openxmlformats.org/drawingml/2006/table">
            <a:tbl>
              <a:tblPr/>
              <a:tblGrid>
                <a:gridCol w="2396789">
                  <a:extLst>
                    <a:ext uri="{9D8B030D-6E8A-4147-A177-3AD203B41FA5}">
                      <a16:colId xmlns:a16="http://schemas.microsoft.com/office/drawing/2014/main" val="4126286427"/>
                    </a:ext>
                  </a:extLst>
                </a:gridCol>
                <a:gridCol w="2677663">
                  <a:extLst>
                    <a:ext uri="{9D8B030D-6E8A-4147-A177-3AD203B41FA5}">
                      <a16:colId xmlns:a16="http://schemas.microsoft.com/office/drawing/2014/main" val="2632333535"/>
                    </a:ext>
                  </a:extLst>
                </a:gridCol>
                <a:gridCol w="2078465">
                  <a:extLst>
                    <a:ext uri="{9D8B030D-6E8A-4147-A177-3AD203B41FA5}">
                      <a16:colId xmlns:a16="http://schemas.microsoft.com/office/drawing/2014/main" val="3322786099"/>
                    </a:ext>
                  </a:extLst>
                </a:gridCol>
                <a:gridCol w="1928666">
                  <a:extLst>
                    <a:ext uri="{9D8B030D-6E8A-4147-A177-3AD203B41FA5}">
                      <a16:colId xmlns:a16="http://schemas.microsoft.com/office/drawing/2014/main" val="3848876400"/>
                    </a:ext>
                  </a:extLst>
                </a:gridCol>
                <a:gridCol w="1891217">
                  <a:extLst>
                    <a:ext uri="{9D8B030D-6E8A-4147-A177-3AD203B41FA5}">
                      <a16:colId xmlns:a16="http://schemas.microsoft.com/office/drawing/2014/main" val="3775414518"/>
                    </a:ext>
                  </a:extLst>
                </a:gridCol>
              </a:tblGrid>
              <a:tr h="195166">
                <a:tc>
                  <a:txBody>
                    <a:bodyPr/>
                    <a:lstStyle/>
                    <a:p>
                      <a:pPr algn="ctr" fontAlgn="ctr"/>
                      <a:r>
                        <a:rPr lang="en-US" sz="800" b="0" i="0" u="none" strike="noStrike">
                          <a:solidFill>
                            <a:srgbClr val="000000"/>
                          </a:solidFill>
                          <a:effectLst/>
                          <a:latin typeface="Arial" panose="020B0604020202020204" pitchFamily="34" charset="0"/>
                        </a:rPr>
                        <a:t>4/16/2018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759738560"/>
                  </a:ext>
                </a:extLst>
              </a:tr>
              <a:tr h="195166">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6E37"/>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1048892591"/>
                  </a:ext>
                </a:extLst>
              </a:tr>
              <a:tr h="195166">
                <a:tc>
                  <a:txBody>
                    <a:bodyPr/>
                    <a:lstStyle/>
                    <a:p>
                      <a:pPr algn="ctr" fontAlgn="ctr"/>
                      <a:r>
                        <a:rPr lang="en-US" sz="800" b="1" i="0" u="none" strike="noStrike">
                          <a:solidFill>
                            <a:srgbClr val="6D6E71"/>
                          </a:solidFill>
                          <a:effectLst/>
                          <a:latin typeface="Arial" panose="020B0604020202020204" pitchFamily="34" charset="0"/>
                        </a:rPr>
                        <a:t>Galaxy S9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4098679452"/>
                  </a:ext>
                </a:extLst>
              </a:tr>
              <a:tr h="195166">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$696.00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FF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487506731"/>
                  </a:ext>
                </a:extLst>
              </a:tr>
              <a:tr h="195166">
                <a:tc>
                  <a:txBody>
                    <a:bodyPr/>
                    <a:lstStyle/>
                    <a:p>
                      <a:pPr algn="ctr" fontAlgn="ctr"/>
                      <a:r>
                        <a:rPr lang="en-US" sz="800" b="1" i="0" u="none" strike="noStrike">
                          <a:solidFill>
                            <a:srgbClr val="6D6E71"/>
                          </a:solidFill>
                          <a:effectLst/>
                          <a:latin typeface="Arial" panose="020B0604020202020204" pitchFamily="34" charset="0"/>
                        </a:rPr>
                        <a:t>Galaxy S8 Plus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640234749"/>
                  </a:ext>
                </a:extLst>
              </a:tr>
              <a:tr h="195166">
                <a:tc>
                  <a:txBody>
                    <a:bodyPr/>
                    <a:lstStyle/>
                    <a:p>
                      <a:pPr algn="ctr" fontAlgn="ctr"/>
                      <a:r>
                        <a:rPr lang="en-US" sz="800" b="1" i="0" u="none" strike="noStrike">
                          <a:solidFill>
                            <a:srgbClr val="6D6E71"/>
                          </a:solidFill>
                          <a:effectLst/>
                          <a:latin typeface="Arial" panose="020B0604020202020204" pitchFamily="34" charset="0"/>
                        </a:rPr>
                        <a:t>Galaxy S6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FF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374314084"/>
                  </a:ext>
                </a:extLst>
              </a:tr>
              <a:tr h="195166">
                <a:tc>
                  <a:txBody>
                    <a:bodyPr/>
                    <a:lstStyle/>
                    <a:p>
                      <a:pPr algn="ctr" fontAlgn="ctr"/>
                      <a:r>
                        <a:rPr lang="en-US" sz="800" b="1" i="0" u="none" strike="noStrike">
                          <a:solidFill>
                            <a:srgbClr val="6D6E71"/>
                          </a:solidFill>
                          <a:effectLst/>
                          <a:latin typeface="Arial" panose="020B0604020202020204" pitchFamily="34" charset="0"/>
                        </a:rPr>
                        <a:t>LG K20 V (15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42985670"/>
                  </a:ext>
                </a:extLst>
              </a:tr>
              <a:tr h="195166">
                <a:tc>
                  <a:txBody>
                    <a:bodyPr/>
                    <a:lstStyle/>
                    <a:p>
                      <a:pPr algn="ctr" fontAlgn="ctr"/>
                      <a:r>
                        <a:rPr lang="en-US" sz="800" b="1" i="0" u="none" strike="noStrike">
                          <a:solidFill>
                            <a:srgbClr val="6D6E71"/>
                          </a:solidFill>
                          <a:effectLst/>
                          <a:latin typeface="Arial" panose="020B0604020202020204" pitchFamily="34" charset="0"/>
                        </a:rPr>
                        <a:t>LG Zone 3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047083579"/>
                  </a:ext>
                </a:extLst>
              </a:tr>
              <a:tr h="195166">
                <a:tc>
                  <a:txBody>
                    <a:bodyPr/>
                    <a:lstStyle/>
                    <a:p>
                      <a:pPr algn="ctr" fontAlgn="ctr"/>
                      <a:r>
                        <a:rPr lang="en-US" sz="800" b="1" i="0" u="none" strike="noStrike">
                          <a:solidFill>
                            <a:srgbClr val="6D6E71"/>
                          </a:solidFill>
                          <a:effectLst/>
                          <a:latin typeface="Arial" panose="020B0604020202020204" pitchFamily="34" charset="0"/>
                        </a:rPr>
                        <a:t>LG Phoenix 3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579096097"/>
                  </a:ext>
                </a:extLst>
              </a:tr>
              <a:tr h="195166">
                <a:tc>
                  <a:txBody>
                    <a:bodyPr/>
                    <a:lstStyle/>
                    <a:p>
                      <a:pPr algn="ctr" fontAlgn="ctr"/>
                      <a:r>
                        <a:rPr lang="en-US" sz="800" b="1" i="0" u="none" strike="noStrike">
                          <a:solidFill>
                            <a:srgbClr val="6D6E71"/>
                          </a:solidFill>
                          <a:effectLst/>
                          <a:latin typeface="Arial" panose="020B0604020202020204" pitchFamily="34" charset="0"/>
                        </a:rPr>
                        <a:t>LG K8V (16GB)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$89.99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67919010"/>
                  </a:ext>
                </a:extLst>
              </a:tr>
              <a:tr h="195166">
                <a:tc>
                  <a:txBody>
                    <a:bodyPr/>
                    <a:lstStyle/>
                    <a:p>
                      <a:pPr algn="ctr" fontAlgn="ctr"/>
                      <a:r>
                        <a:rPr lang="en-US" sz="800" b="1" i="0" u="none" strike="noStrike">
                          <a:solidFill>
                            <a:srgbClr val="6D6E71"/>
                          </a:solidFill>
                          <a:effectLst/>
                          <a:latin typeface="Arial" panose="020B0604020202020204" pitchFamily="34" charset="0"/>
                        </a:rPr>
                        <a:t>LG Zone 3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718812305"/>
                  </a:ext>
                </a:extLst>
              </a:tr>
              <a:tr h="195166">
                <a:tc>
                  <a:txBody>
                    <a:bodyPr/>
                    <a:lstStyle/>
                    <a:p>
                      <a:pPr algn="ctr" fontAlgn="ctr"/>
                      <a:r>
                        <a:rPr lang="en-US" sz="800" b="1" i="0" u="none" strike="noStrike">
                          <a:solidFill>
                            <a:srgbClr val="6D6E71"/>
                          </a:solidFill>
                          <a:effectLst/>
                          <a:latin typeface="Arial" panose="020B0604020202020204" pitchFamily="34" charset="0"/>
                        </a:rPr>
                        <a:t>LG G Vista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$192.00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621443473"/>
                  </a:ext>
                </a:extLst>
              </a:tr>
              <a:tr h="195166">
                <a:tc>
                  <a:txBody>
                    <a:bodyPr/>
                    <a:lstStyle/>
                    <a:p>
                      <a:pPr algn="ctr" fontAlgn="ctr"/>
                      <a:r>
                        <a:rPr lang="fr-FR" sz="800" b="1" i="0" u="none" strike="noStrike">
                          <a:solidFill>
                            <a:srgbClr val="6D6E71"/>
                          </a:solidFill>
                          <a:effectLst/>
                          <a:latin typeface="Arial" panose="020B0604020202020204" pitchFamily="34" charset="0"/>
                        </a:rPr>
                        <a:t>HTC Desire 530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460500662"/>
                  </a:ext>
                </a:extLst>
              </a:tr>
              <a:tr h="195166">
                <a:tc>
                  <a:txBody>
                    <a:bodyPr/>
                    <a:lstStyle/>
                    <a:p>
                      <a:pPr algn="ctr" fontAlgn="ctr"/>
                      <a:r>
                        <a:rPr lang="en-US" sz="800" b="1" i="0" u="none" strike="noStrike">
                          <a:solidFill>
                            <a:srgbClr val="6D6E71"/>
                          </a:solidFill>
                          <a:effectLst/>
                          <a:latin typeface="Arial" panose="020B0604020202020204" pitchFamily="34" charset="0"/>
                        </a:rPr>
                        <a:t>Alcatel A30 Fierce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534469365"/>
                  </a:ext>
                </a:extLst>
              </a:tr>
              <a:tr h="195166">
                <a:tc>
                  <a:txBody>
                    <a:bodyPr/>
                    <a:lstStyle/>
                    <a:p>
                      <a:pPr algn="ctr" fontAlgn="ctr"/>
                      <a:r>
                        <a:rPr lang="fr-FR" sz="800" b="1" i="0" u="none" strike="noStrike">
                          <a:solidFill>
                            <a:srgbClr val="6D6E71"/>
                          </a:solidFill>
                          <a:effectLst/>
                          <a:latin typeface="Arial" panose="020B0604020202020204" pitchFamily="34" charset="0"/>
                        </a:rPr>
                        <a:t>LG Stylo 3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923150384"/>
                  </a:ext>
                </a:extLst>
              </a:tr>
              <a:tr h="195166">
                <a:tc>
                  <a:txBody>
                    <a:bodyPr/>
                    <a:lstStyle/>
                    <a:p>
                      <a:pPr algn="ctr" fontAlgn="ctr"/>
                      <a:r>
                        <a:rPr lang="en-US" sz="800" b="1" i="0" u="none" strike="noStrike">
                          <a:solidFill>
                            <a:srgbClr val="6D6E71"/>
                          </a:solidFill>
                          <a:effectLst/>
                          <a:latin typeface="Arial" panose="020B0604020202020204" pitchFamily="34" charset="0"/>
                        </a:rPr>
                        <a:t>iPhone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4087914652"/>
                  </a:ext>
                </a:extLst>
              </a:tr>
              <a:tr h="195166">
                <a:tc>
                  <a:txBody>
                    <a:bodyPr/>
                    <a:lstStyle/>
                    <a:p>
                      <a:pPr algn="ctr" fontAlgn="ctr"/>
                      <a:r>
                        <a:rPr lang="en-US" sz="800" b="1" i="0" u="none" strike="noStrike">
                          <a:solidFill>
                            <a:srgbClr val="6D6E71"/>
                          </a:solidFill>
                          <a:effectLst/>
                          <a:latin typeface="Arial" panose="020B0604020202020204" pitchFamily="34" charset="0"/>
                        </a:rPr>
                        <a:t>iPhone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549151497"/>
                  </a:ext>
                </a:extLst>
              </a:tr>
              <a:tr h="195166">
                <a:tc>
                  <a:txBody>
                    <a:bodyPr/>
                    <a:lstStyle/>
                    <a:p>
                      <a:pPr algn="ctr" fontAlgn="ctr"/>
                      <a:r>
                        <a:rPr lang="en-US" sz="800" b="1" i="0" u="none" strike="noStrike">
                          <a:solidFill>
                            <a:srgbClr val="6D6E71"/>
                          </a:solidFill>
                          <a:effectLst/>
                          <a:latin typeface="Arial" panose="020B0604020202020204" pitchFamily="34" charset="0"/>
                        </a:rPr>
                        <a:t>iPhone 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$549.00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561255883"/>
                  </a:ext>
                </a:extLst>
              </a:tr>
              <a:tr h="195166">
                <a:tc>
                  <a:txBody>
                    <a:bodyPr/>
                    <a:lstStyle/>
                    <a:p>
                      <a:pPr algn="ctr" fontAlgn="ctr"/>
                      <a:r>
                        <a:rPr lang="fr-FR" sz="800" b="1" i="0" u="none" strike="noStrike">
                          <a:solidFill>
                            <a:srgbClr val="6D6E71"/>
                          </a:solidFill>
                          <a:effectLst/>
                          <a:latin typeface="Arial" panose="020B0604020202020204" pitchFamily="34" charset="0"/>
                        </a:rPr>
                        <a:t>iPhone 7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$669.00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540879281"/>
                  </a:ext>
                </a:extLst>
              </a:tr>
              <a:tr h="195166">
                <a:tc>
                  <a:txBody>
                    <a:bodyPr/>
                    <a:lstStyle/>
                    <a:p>
                      <a:pPr algn="ctr" fontAlgn="ctr"/>
                      <a:r>
                        <a:rPr lang="en-US" sz="800" b="1" i="0" u="none" strike="noStrike">
                          <a:solidFill>
                            <a:srgbClr val="6D6E71"/>
                          </a:solidFill>
                          <a:effectLst/>
                          <a:latin typeface="Arial" panose="020B0604020202020204" pitchFamily="34" charset="0"/>
                        </a:rPr>
                        <a:t>iPhone 6S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162280260"/>
                  </a:ext>
                </a:extLst>
              </a:tr>
              <a:tr h="195166">
                <a:tc>
                  <a:txBody>
                    <a:bodyPr/>
                    <a:lstStyle/>
                    <a:p>
                      <a:pPr algn="ctr" fontAlgn="ctr"/>
                      <a:r>
                        <a:rPr lang="en-US" sz="800" b="1" i="0" u="none" strike="noStrike">
                          <a:solidFill>
                            <a:srgbClr val="6D6E71"/>
                          </a:solidFill>
                          <a:effectLst/>
                          <a:latin typeface="Arial" panose="020B0604020202020204" pitchFamily="34" charset="0"/>
                        </a:rPr>
                        <a:t>iPhone 6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336049664"/>
                  </a:ext>
                </a:extLst>
              </a:tr>
              <a:tr h="195166">
                <a:tc>
                  <a:txBody>
                    <a:bodyPr/>
                    <a:lstStyle/>
                    <a:p>
                      <a:pPr algn="ctr" fontAlgn="ctr"/>
                      <a:r>
                        <a:rPr lang="en-US" sz="800" b="1" i="0" u="none" strike="noStrike">
                          <a:solidFill>
                            <a:srgbClr val="6D6E71"/>
                          </a:solidFill>
                          <a:effectLst/>
                          <a:latin typeface="Arial" panose="020B0604020202020204" pitchFamily="34" charset="0"/>
                        </a:rPr>
                        <a:t>iPhone SE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318735101"/>
                  </a:ext>
                </a:extLst>
              </a:tr>
              <a:tr h="195166">
                <a:tc>
                  <a:txBody>
                    <a:bodyPr/>
                    <a:lstStyle/>
                    <a:p>
                      <a:pPr algn="ctr" fontAlgn="ctr"/>
                      <a:r>
                        <a:rPr lang="de-DE" sz="800" b="1" i="0" u="none" strike="noStrike">
                          <a:solidFill>
                            <a:srgbClr val="6D6E71"/>
                          </a:solidFill>
                          <a:effectLst/>
                          <a:latin typeface="Arial" panose="020B0604020202020204" pitchFamily="34" charset="0"/>
                        </a:rPr>
                        <a:t>ZTE Mavern 3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$39.99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150819022"/>
                  </a:ext>
                </a:extLst>
              </a:tr>
              <a:tr h="195166">
                <a:tc>
                  <a:txBody>
                    <a:bodyPr/>
                    <a:lstStyle/>
                    <a:p>
                      <a:pPr algn="ctr" fontAlgn="ctr"/>
                      <a:r>
                        <a:rPr lang="en-US" sz="800" b="1" i="0" u="none" strike="noStrike">
                          <a:solidFill>
                            <a:srgbClr val="6D6E71"/>
                          </a:solidFill>
                          <a:effectLst/>
                          <a:latin typeface="Arial" panose="020B0604020202020204" pitchFamily="34" charset="0"/>
                        </a:rPr>
                        <a:t>ZTE Blade Spark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dirty="0">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956876148"/>
                  </a:ext>
                </a:extLst>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a:extLst>
              <a:ext uri="{FF2B5EF4-FFF2-40B4-BE49-F238E27FC236}">
                <a16:creationId xmlns:a16="http://schemas.microsoft.com/office/drawing/2014/main" id="{DB610BA4-4747-4440-A0E5-FAB93BBB44E3}"/>
              </a:ext>
            </a:extLst>
          </p:cNvPr>
          <p:cNvGraphicFramePr>
            <a:graphicFrameLocks noGrp="1"/>
          </p:cNvGraphicFramePr>
          <p:nvPr>
            <p:extLst>
              <p:ext uri="{D42A27DB-BD31-4B8C-83A1-F6EECF244321}">
                <p14:modId xmlns:p14="http://schemas.microsoft.com/office/powerpoint/2010/main" val="2694529302"/>
              </p:ext>
            </p:extLst>
          </p:nvPr>
        </p:nvGraphicFramePr>
        <p:xfrm>
          <a:off x="609600" y="1371599"/>
          <a:ext cx="10972799" cy="4800602"/>
        </p:xfrm>
        <a:graphic>
          <a:graphicData uri="http://schemas.openxmlformats.org/drawingml/2006/table">
            <a:tbl>
              <a:tblPr/>
              <a:tblGrid>
                <a:gridCol w="4199467">
                  <a:extLst>
                    <a:ext uri="{9D8B030D-6E8A-4147-A177-3AD203B41FA5}">
                      <a16:colId xmlns:a16="http://schemas.microsoft.com/office/drawing/2014/main" val="2733250129"/>
                    </a:ext>
                  </a:extLst>
                </a:gridCol>
                <a:gridCol w="3386666">
                  <a:extLst>
                    <a:ext uri="{9D8B030D-6E8A-4147-A177-3AD203B41FA5}">
                      <a16:colId xmlns:a16="http://schemas.microsoft.com/office/drawing/2014/main" val="119418578"/>
                    </a:ext>
                  </a:extLst>
                </a:gridCol>
                <a:gridCol w="3386666">
                  <a:extLst>
                    <a:ext uri="{9D8B030D-6E8A-4147-A177-3AD203B41FA5}">
                      <a16:colId xmlns:a16="http://schemas.microsoft.com/office/drawing/2014/main" val="1740463014"/>
                    </a:ext>
                  </a:extLst>
                </a:gridCol>
              </a:tblGrid>
              <a:tr h="165538">
                <a:tc>
                  <a:txBody>
                    <a:bodyPr/>
                    <a:lstStyle/>
                    <a:p>
                      <a:pPr algn="ctr" fontAlgn="ctr"/>
                      <a:r>
                        <a:rPr lang="en-US" sz="700" b="0" i="0" u="none" strike="noStrike">
                          <a:solidFill>
                            <a:srgbClr val="000000"/>
                          </a:solidFill>
                          <a:effectLst/>
                          <a:latin typeface="Arial" panose="020B0604020202020204" pitchFamily="34" charset="0"/>
                        </a:rPr>
                        <a:t>4/16/2018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782526086"/>
                  </a:ext>
                </a:extLst>
              </a:tr>
              <a:tr h="165538">
                <a:tc>
                  <a:txBody>
                    <a:bodyPr/>
                    <a:lstStyle/>
                    <a:p>
                      <a:pPr algn="ctr" fontAlgn="ctr"/>
                      <a:r>
                        <a:rPr lang="en-US" sz="7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7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6E37"/>
                    </a:solidFill>
                  </a:tcPr>
                </a:tc>
                <a:tc>
                  <a:txBody>
                    <a:bodyPr/>
                    <a:lstStyle/>
                    <a:p>
                      <a:pPr algn="ctr" fontAlgn="ctr"/>
                      <a:r>
                        <a:rPr lang="en-US" sz="7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67514358"/>
                  </a:ext>
                </a:extLst>
              </a:tr>
              <a:tr h="165538">
                <a:tc>
                  <a:txBody>
                    <a:bodyPr/>
                    <a:lstStyle/>
                    <a:p>
                      <a:pPr algn="ctr" fontAlgn="ctr"/>
                      <a:r>
                        <a:rPr lang="en-US" sz="700" b="1" i="0" u="none" strike="noStrike">
                          <a:solidFill>
                            <a:srgbClr val="6D6E71"/>
                          </a:solidFill>
                          <a:effectLst/>
                          <a:latin typeface="Arial" panose="020B0604020202020204" pitchFamily="34" charset="0"/>
                        </a:rPr>
                        <a:t>SS Galaxy J7 Prime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094362600"/>
                  </a:ext>
                </a:extLst>
              </a:tr>
              <a:tr h="165538">
                <a:tc>
                  <a:txBody>
                    <a:bodyPr/>
                    <a:lstStyle/>
                    <a:p>
                      <a:pPr algn="ctr" fontAlgn="ctr"/>
                      <a:r>
                        <a:rPr lang="en-US" sz="700" b="1" i="0" u="none" strike="noStrike">
                          <a:solidFill>
                            <a:srgbClr val="6D6E71"/>
                          </a:solidFill>
                          <a:effectLst/>
                          <a:latin typeface="Arial" panose="020B0604020202020204" pitchFamily="34" charset="0"/>
                        </a:rPr>
                        <a:t>SS Galaxy J7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$219.00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010308517"/>
                  </a:ext>
                </a:extLst>
              </a:tr>
              <a:tr h="165538">
                <a:tc>
                  <a:txBody>
                    <a:bodyPr/>
                    <a:lstStyle/>
                    <a:p>
                      <a:pPr algn="ctr" fontAlgn="ctr"/>
                      <a:r>
                        <a:rPr lang="en-US" sz="700" b="1" i="0" u="none" strike="noStrike">
                          <a:solidFill>
                            <a:srgbClr val="6D6E71"/>
                          </a:solidFill>
                          <a:effectLst/>
                          <a:latin typeface="Arial" panose="020B0604020202020204" pitchFamily="34" charset="0"/>
                        </a:rPr>
                        <a:t>ZTE Blade Z Max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54124701"/>
                  </a:ext>
                </a:extLst>
              </a:tr>
              <a:tr h="165538">
                <a:tc>
                  <a:txBody>
                    <a:bodyPr/>
                    <a:lstStyle/>
                    <a:p>
                      <a:pPr algn="ctr" fontAlgn="ctr"/>
                      <a:r>
                        <a:rPr lang="sv-SE" sz="700" b="1" i="0" u="none" strike="noStrike">
                          <a:solidFill>
                            <a:srgbClr val="6D6E71"/>
                          </a:solidFill>
                          <a:effectLst/>
                          <a:latin typeface="Arial" panose="020B0604020202020204" pitchFamily="34" charset="0"/>
                        </a:rPr>
                        <a:t>ZTE Avid 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398746593"/>
                  </a:ext>
                </a:extLst>
              </a:tr>
              <a:tr h="165538">
                <a:tc>
                  <a:txBody>
                    <a:bodyPr/>
                    <a:lstStyle/>
                    <a:p>
                      <a:pPr algn="ctr" fontAlgn="ctr"/>
                      <a:r>
                        <a:rPr lang="nb-NO" sz="700" b="1" i="0" u="none" strike="noStrike">
                          <a:solidFill>
                            <a:srgbClr val="6D6E71"/>
                          </a:solidFill>
                          <a:effectLst/>
                          <a:latin typeface="Arial" panose="020B0604020202020204" pitchFamily="34" charset="0"/>
                        </a:rPr>
                        <a:t>LG Aristo 2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$59.00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198902570"/>
                  </a:ext>
                </a:extLst>
              </a:tr>
              <a:tr h="165538">
                <a:tc>
                  <a:txBody>
                    <a:bodyPr/>
                    <a:lstStyle/>
                    <a:p>
                      <a:pPr algn="ctr" fontAlgn="ctr"/>
                      <a:r>
                        <a:rPr lang="fr-FR" sz="700" b="1" i="0" u="none" strike="noStrike">
                          <a:solidFill>
                            <a:srgbClr val="6D6E71"/>
                          </a:solidFill>
                          <a:effectLst/>
                          <a:latin typeface="Arial" panose="020B0604020202020204" pitchFamily="34" charset="0"/>
                        </a:rPr>
                        <a:t>LG Stylo 2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FF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777183688"/>
                  </a:ext>
                </a:extLst>
              </a:tr>
              <a:tr h="165538">
                <a:tc>
                  <a:txBody>
                    <a:bodyPr/>
                    <a:lstStyle/>
                    <a:p>
                      <a:pPr algn="ctr" fontAlgn="ctr"/>
                      <a:r>
                        <a:rPr lang="en-US" sz="700" b="1" i="0" u="none" strike="noStrike">
                          <a:solidFill>
                            <a:srgbClr val="6D6E71"/>
                          </a:solidFill>
                          <a:effectLst/>
                          <a:latin typeface="Arial" panose="020B0604020202020204" pitchFamily="34" charset="0"/>
                        </a:rPr>
                        <a:t>LG Aristo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581142567"/>
                  </a:ext>
                </a:extLst>
              </a:tr>
              <a:tr h="165538">
                <a:tc>
                  <a:txBody>
                    <a:bodyPr/>
                    <a:lstStyle/>
                    <a:p>
                      <a:pPr algn="ctr" fontAlgn="ctr"/>
                      <a:r>
                        <a:rPr lang="fr-FR" sz="700" b="1" i="0" u="none" strike="noStrike">
                          <a:solidFill>
                            <a:srgbClr val="6D6E71"/>
                          </a:solidFill>
                          <a:effectLst/>
                          <a:latin typeface="Arial" panose="020B0604020202020204" pitchFamily="34" charset="0"/>
                        </a:rPr>
                        <a:t>LG K20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44959265"/>
                  </a:ext>
                </a:extLst>
              </a:tr>
              <a:tr h="165538">
                <a:tc>
                  <a:txBody>
                    <a:bodyPr/>
                    <a:lstStyle/>
                    <a:p>
                      <a:pPr algn="ctr" fontAlgn="ctr"/>
                      <a:r>
                        <a:rPr lang="en-US" sz="700" b="1" i="0" u="none" strike="noStrike">
                          <a:solidFill>
                            <a:srgbClr val="6D6E71"/>
                          </a:solidFill>
                          <a:effectLst/>
                          <a:latin typeface="Arial" panose="020B0604020202020204" pitchFamily="34" charset="0"/>
                        </a:rPr>
                        <a:t>SS Galaxy On5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72604506"/>
                  </a:ext>
                </a:extLst>
              </a:tr>
              <a:tr h="165538">
                <a:tc>
                  <a:txBody>
                    <a:bodyPr/>
                    <a:lstStyle/>
                    <a:p>
                      <a:pPr algn="ctr" fontAlgn="ctr"/>
                      <a:r>
                        <a:rPr lang="en-US" sz="700" b="1" i="0" u="none" strike="noStrike">
                          <a:solidFill>
                            <a:srgbClr val="6D6E71"/>
                          </a:solidFill>
                          <a:effectLst/>
                          <a:latin typeface="Arial" panose="020B0604020202020204" pitchFamily="34" charset="0"/>
                        </a:rPr>
                        <a:t>Alcatel TRU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$29.00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417496810"/>
                  </a:ext>
                </a:extLst>
              </a:tr>
              <a:tr h="165538">
                <a:tc>
                  <a:txBody>
                    <a:bodyPr/>
                    <a:lstStyle/>
                    <a:p>
                      <a:pPr algn="ctr" fontAlgn="ctr"/>
                      <a:r>
                        <a:rPr lang="en-US" sz="700" b="1" i="0" u="none" strike="noStrike">
                          <a:solidFill>
                            <a:srgbClr val="6D6E71"/>
                          </a:solidFill>
                          <a:effectLst/>
                          <a:latin typeface="Arial" panose="020B0604020202020204" pitchFamily="34" charset="0"/>
                        </a:rPr>
                        <a:t>Alcatel FIERCE 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$39.00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355179358"/>
                  </a:ext>
                </a:extLst>
              </a:tr>
              <a:tr h="165538">
                <a:tc>
                  <a:txBody>
                    <a:bodyPr/>
                    <a:lstStyle/>
                    <a:p>
                      <a:pPr algn="ctr" fontAlgn="ctr"/>
                      <a:r>
                        <a:rPr lang="de-DE" sz="700" b="1" i="0" u="none" strike="noStrike">
                          <a:solidFill>
                            <a:srgbClr val="6D6E71"/>
                          </a:solidFill>
                          <a:effectLst/>
                          <a:latin typeface="Arial" panose="020B0604020202020204" pitchFamily="34" charset="0"/>
                        </a:rPr>
                        <a:t>ZTE ZMAX PRO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FF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84893637"/>
                  </a:ext>
                </a:extLst>
              </a:tr>
              <a:tr h="165538">
                <a:tc>
                  <a:txBody>
                    <a:bodyPr/>
                    <a:lstStyle/>
                    <a:p>
                      <a:pPr algn="ctr" fontAlgn="ctr"/>
                      <a:r>
                        <a:rPr lang="en-US" sz="700" b="1" i="0" u="none" strike="noStrike">
                          <a:solidFill>
                            <a:srgbClr val="6D6E71"/>
                          </a:solidFill>
                          <a:effectLst/>
                          <a:latin typeface="Arial" panose="020B0604020202020204" pitchFamily="34" charset="0"/>
                        </a:rPr>
                        <a:t>ZTE Avid TRIO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760583630"/>
                  </a:ext>
                </a:extLst>
              </a:tr>
              <a:tr h="165538">
                <a:tc>
                  <a:txBody>
                    <a:bodyPr/>
                    <a:lstStyle/>
                    <a:p>
                      <a:pPr algn="ctr" fontAlgn="ctr"/>
                      <a:r>
                        <a:rPr lang="en-US" sz="700" b="1" i="0" u="none" strike="noStrike">
                          <a:solidFill>
                            <a:srgbClr val="6D6E71"/>
                          </a:solidFill>
                          <a:effectLst/>
                          <a:latin typeface="Arial" panose="020B0604020202020204" pitchFamily="34" charset="0"/>
                        </a:rPr>
                        <a:t>moto e4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$59.00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676091754"/>
                  </a:ext>
                </a:extLst>
              </a:tr>
              <a:tr h="165538">
                <a:tc>
                  <a:txBody>
                    <a:bodyPr/>
                    <a:lstStyle/>
                    <a:p>
                      <a:pPr algn="ctr" fontAlgn="ctr"/>
                      <a:r>
                        <a:rPr lang="es-ES" sz="700" b="1" i="0" u="none" strike="noStrike">
                          <a:solidFill>
                            <a:srgbClr val="6D6E71"/>
                          </a:solidFill>
                          <a:effectLst/>
                          <a:latin typeface="Arial" panose="020B0604020202020204" pitchFamily="34" charset="0"/>
                        </a:rPr>
                        <a:t>Alcatel Idol 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$89.99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030735668"/>
                  </a:ext>
                </a:extLst>
              </a:tr>
              <a:tr h="165538">
                <a:tc>
                  <a:txBody>
                    <a:bodyPr/>
                    <a:lstStyle/>
                    <a:p>
                      <a:pPr algn="ctr" fontAlgn="ctr"/>
                      <a:r>
                        <a:rPr lang="en-US" sz="700" b="1" i="0" u="none" strike="noStrike">
                          <a:solidFill>
                            <a:srgbClr val="6D6E71"/>
                          </a:solidFill>
                          <a:effectLst/>
                          <a:latin typeface="Arial" panose="020B0604020202020204" pitchFamily="34" charset="0"/>
                        </a:rPr>
                        <a:t>LG X charge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723524373"/>
                  </a:ext>
                </a:extLst>
              </a:tr>
              <a:tr h="165538">
                <a:tc>
                  <a:txBody>
                    <a:bodyPr/>
                    <a:lstStyle/>
                    <a:p>
                      <a:pPr algn="ctr" fontAlgn="ctr"/>
                      <a:r>
                        <a:rPr lang="en-US" sz="700" b="1" i="0" u="none" strike="noStrike">
                          <a:solidFill>
                            <a:srgbClr val="6D6E71"/>
                          </a:solidFill>
                          <a:effectLst/>
                          <a:latin typeface="Arial" panose="020B0604020202020204" pitchFamily="34" charset="0"/>
                        </a:rPr>
                        <a:t>Alcatel PULSEMIX</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4261028363"/>
                  </a:ext>
                </a:extLst>
              </a:tr>
              <a:tr h="165538">
                <a:tc>
                  <a:txBody>
                    <a:bodyPr/>
                    <a:lstStyle/>
                    <a:p>
                      <a:pPr algn="ctr" fontAlgn="ctr"/>
                      <a:r>
                        <a:rPr lang="en-US" sz="700" b="1" i="0" u="none" strike="noStrike">
                          <a:solidFill>
                            <a:srgbClr val="6D6E71"/>
                          </a:solidFill>
                          <a:effectLst/>
                          <a:latin typeface="Arial" panose="020B0604020202020204" pitchFamily="34" charset="0"/>
                        </a:rPr>
                        <a:t>Samsung Galaxy Halo</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968028235"/>
                  </a:ext>
                </a:extLst>
              </a:tr>
              <a:tr h="165538">
                <a:tc>
                  <a:txBody>
                    <a:bodyPr/>
                    <a:lstStyle/>
                    <a:p>
                      <a:pPr algn="ctr" fontAlgn="ctr"/>
                      <a:r>
                        <a:rPr lang="en-US" sz="700" b="1" i="0" u="none" strike="noStrike">
                          <a:solidFill>
                            <a:srgbClr val="6D6E71"/>
                          </a:solidFill>
                          <a:effectLst/>
                          <a:latin typeface="Arial" panose="020B0604020202020204" pitchFamily="34" charset="0"/>
                        </a:rPr>
                        <a:t>LG Stylo 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895293449"/>
                  </a:ext>
                </a:extLst>
              </a:tr>
              <a:tr h="165538">
                <a:tc>
                  <a:txBody>
                    <a:bodyPr/>
                    <a:lstStyle/>
                    <a:p>
                      <a:pPr algn="ctr" fontAlgn="ctr"/>
                      <a:r>
                        <a:rPr lang="en-US" sz="700" b="1" i="0" u="none" strike="noStrike">
                          <a:solidFill>
                            <a:srgbClr val="6D6E71"/>
                          </a:solidFill>
                          <a:effectLst/>
                          <a:latin typeface="Arial" panose="020B0604020202020204" pitchFamily="34" charset="0"/>
                        </a:rPr>
                        <a:t>ZTE Blade X</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922675137"/>
                  </a:ext>
                </a:extLst>
              </a:tr>
              <a:tr h="165538">
                <a:tc>
                  <a:txBody>
                    <a:bodyPr/>
                    <a:lstStyle/>
                    <a:p>
                      <a:pPr algn="ctr" fontAlgn="ctr"/>
                      <a:r>
                        <a:rPr lang="en-US" sz="700" b="1" i="0" u="none" strike="noStrike">
                          <a:solidFill>
                            <a:srgbClr val="6D6E71"/>
                          </a:solidFill>
                          <a:effectLst/>
                          <a:latin typeface="Arial" panose="020B0604020202020204" pitchFamily="34" charset="0"/>
                        </a:rPr>
                        <a:t>ZTE Blade X Max</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4256344004"/>
                  </a:ext>
                </a:extLst>
              </a:tr>
              <a:tr h="165538">
                <a:tc>
                  <a:txBody>
                    <a:bodyPr/>
                    <a:lstStyle/>
                    <a:p>
                      <a:pPr algn="ctr" fontAlgn="ctr"/>
                      <a:r>
                        <a:rPr lang="en-US" sz="700" b="1" i="0" u="none" strike="noStrike">
                          <a:solidFill>
                            <a:srgbClr val="6D6E71"/>
                          </a:solidFill>
                          <a:effectLst/>
                          <a:latin typeface="Arial" panose="020B0604020202020204" pitchFamily="34" charset="0"/>
                        </a:rPr>
                        <a:t>LG Fortune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320515155"/>
                  </a:ext>
                </a:extLst>
              </a:tr>
              <a:tr h="165538">
                <a:tc>
                  <a:txBody>
                    <a:bodyPr/>
                    <a:lstStyle/>
                    <a:p>
                      <a:pPr algn="ctr" fontAlgn="ctr"/>
                      <a:r>
                        <a:rPr lang="en-US" sz="700" b="1" i="0" u="none" strike="noStrike">
                          <a:solidFill>
                            <a:srgbClr val="6D6E71"/>
                          </a:solidFill>
                          <a:effectLst/>
                          <a:latin typeface="Arial" panose="020B0604020202020204" pitchFamily="34" charset="0"/>
                        </a:rPr>
                        <a:t>Alcatel VERSO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003337351"/>
                  </a:ext>
                </a:extLst>
              </a:tr>
              <a:tr h="165538">
                <a:tc>
                  <a:txBody>
                    <a:bodyPr/>
                    <a:lstStyle/>
                    <a:p>
                      <a:pPr algn="ctr" fontAlgn="ctr"/>
                      <a:r>
                        <a:rPr lang="en-US" sz="700" b="1" i="0" u="none" strike="noStrike">
                          <a:solidFill>
                            <a:srgbClr val="6D6E71"/>
                          </a:solidFill>
                          <a:effectLst/>
                          <a:latin typeface="Arial" panose="020B0604020202020204" pitchFamily="34" charset="0"/>
                        </a:rPr>
                        <a:t>SS Galaxy Amp prime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828584098"/>
                  </a:ext>
                </a:extLst>
              </a:tr>
              <a:tr h="165538">
                <a:tc>
                  <a:txBody>
                    <a:bodyPr/>
                    <a:lstStyle/>
                    <a:p>
                      <a:pPr algn="ctr" fontAlgn="ctr"/>
                      <a:r>
                        <a:rPr lang="en-US" sz="700" b="1" i="0" u="none" strike="noStrike">
                          <a:solidFill>
                            <a:srgbClr val="6D6E71"/>
                          </a:solidFill>
                          <a:effectLst/>
                          <a:latin typeface="Arial" panose="020B0604020202020204" pitchFamily="34" charset="0"/>
                        </a:rPr>
                        <a:t>LG Harmony</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568322163"/>
                  </a:ext>
                </a:extLst>
              </a:tr>
              <a:tr h="165538">
                <a:tc>
                  <a:txBody>
                    <a:bodyPr/>
                    <a:lstStyle/>
                    <a:p>
                      <a:pPr algn="ctr" fontAlgn="ctr"/>
                      <a:r>
                        <a:rPr lang="en-US" sz="700" b="1" i="0" u="none" strike="noStrike">
                          <a:solidFill>
                            <a:srgbClr val="6D6E71"/>
                          </a:solidFill>
                          <a:effectLst/>
                          <a:latin typeface="Arial" panose="020B0604020202020204" pitchFamily="34" charset="0"/>
                        </a:rPr>
                        <a:t>Alcatel Idol 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626995507"/>
                  </a:ext>
                </a:extLst>
              </a:tr>
              <a:tr h="165538">
                <a:tc>
                  <a:txBody>
                    <a:bodyPr/>
                    <a:lstStyle/>
                    <a:p>
                      <a:pPr algn="ctr" fontAlgn="ctr"/>
                      <a:r>
                        <a:rPr lang="en-US" sz="700" b="1" i="0" u="none" strike="noStrike">
                          <a:solidFill>
                            <a:srgbClr val="6D6E71"/>
                          </a:solidFill>
                          <a:effectLst/>
                          <a:latin typeface="Arial" panose="020B0604020202020204" pitchFamily="34" charset="0"/>
                        </a:rPr>
                        <a:t>Alcatel One Touch Idol 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dirty="0">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597717804"/>
                  </a:ext>
                </a:extLst>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sz="2600" b="1">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sz="1000" i="1">
                <a:latin typeface="NeueHaasGroteskText Std (Body)"/>
              </a:rPr>
              <a:t>as of 04/16/2018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2/12</a:t>
                      </a:r>
                    </a:p>
                  </a:txBody>
                  <a:tcPr>
                    <a:solidFill>
                      <a:schemeClr val="accent2"/>
                    </a:solidFill>
                  </a:tcPr>
                </a:tc>
                <a:tc>
                  <a:txBody>
                    <a:bodyPr/>
                    <a:lstStyle/>
                    <a:p>
                      <a:pPr algn="ctr"/>
                      <a:r>
                        <a:rPr sz="1100">
                          <a:solidFill>
                            <a:srgbClr val="000000"/>
                          </a:solidFill>
                          <a:latin typeface="NeueHaasGroteskText Std (Body)"/>
                        </a:rPr>
                        <a:t>2/19</a:t>
                      </a:r>
                    </a:p>
                  </a:txBody>
                  <a:tcPr>
                    <a:solidFill>
                      <a:schemeClr val="accent2"/>
                    </a:solidFill>
                  </a:tcPr>
                </a:tc>
                <a:tc>
                  <a:txBody>
                    <a:bodyPr/>
                    <a:lstStyle/>
                    <a:p>
                      <a:pPr algn="ctr"/>
                      <a:r>
                        <a:rPr sz="1100">
                          <a:solidFill>
                            <a:srgbClr val="000000"/>
                          </a:solidFill>
                          <a:latin typeface="NeueHaasGroteskText Std (Body)"/>
                        </a:rPr>
                        <a:t>2/26</a:t>
                      </a:r>
                    </a:p>
                  </a:txBody>
                  <a:tcPr>
                    <a:solidFill>
                      <a:schemeClr val="accent2"/>
                    </a:solidFill>
                  </a:tcPr>
                </a:tc>
                <a:tc>
                  <a:txBody>
                    <a:bodyPr/>
                    <a:lstStyle/>
                    <a:p>
                      <a:pPr algn="ctr"/>
                      <a:r>
                        <a:rPr sz="1100">
                          <a:solidFill>
                            <a:srgbClr val="000000"/>
                          </a:solidFill>
                          <a:latin typeface="NeueHaasGroteskText Std (Body)"/>
                        </a:rPr>
                        <a:t>3/05</a:t>
                      </a:r>
                    </a:p>
                  </a:txBody>
                  <a:tcPr>
                    <a:solidFill>
                      <a:schemeClr val="accent2"/>
                    </a:solidFill>
                  </a:tcPr>
                </a:tc>
                <a:tc>
                  <a:txBody>
                    <a:bodyPr/>
                    <a:lstStyle/>
                    <a:p>
                      <a:pPr algn="ctr"/>
                      <a:r>
                        <a:rPr sz="1100">
                          <a:solidFill>
                            <a:srgbClr val="000000"/>
                          </a:solidFill>
                          <a:latin typeface="NeueHaasGroteskText Std (Body)"/>
                        </a:rPr>
                        <a:t>3/12</a:t>
                      </a:r>
                    </a:p>
                  </a:txBody>
                  <a:tcPr>
                    <a:solidFill>
                      <a:schemeClr val="accent2"/>
                    </a:solidFill>
                  </a:tcPr>
                </a:tc>
                <a:tc>
                  <a:txBody>
                    <a:bodyPr/>
                    <a:lstStyle/>
                    <a:p>
                      <a:pPr algn="ctr"/>
                      <a:r>
                        <a:rPr sz="1100">
                          <a:solidFill>
                            <a:srgbClr val="000000"/>
                          </a:solidFill>
                          <a:latin typeface="NeueHaasGroteskText Std (Body)"/>
                        </a:rPr>
                        <a:t>3/19</a:t>
                      </a:r>
                    </a:p>
                  </a:txBody>
                  <a:tcPr>
                    <a:solidFill>
                      <a:schemeClr val="accent2"/>
                    </a:solidFill>
                  </a:tcPr>
                </a:tc>
                <a:tc>
                  <a:txBody>
                    <a:bodyPr/>
                    <a:lstStyle/>
                    <a:p>
                      <a:pPr algn="ctr"/>
                      <a:r>
                        <a:rPr sz="1100">
                          <a:solidFill>
                            <a:srgbClr val="000000"/>
                          </a:solidFill>
                          <a:latin typeface="NeueHaasGroteskText Std (Body)"/>
                        </a:rPr>
                        <a:t>3/26</a:t>
                      </a:r>
                    </a:p>
                  </a:txBody>
                  <a:tcPr>
                    <a:solidFill>
                      <a:schemeClr val="accent2"/>
                    </a:solidFill>
                  </a:tcPr>
                </a:tc>
                <a:tc>
                  <a:txBody>
                    <a:bodyPr/>
                    <a:lstStyle/>
                    <a:p>
                      <a:pPr algn="ctr"/>
                      <a:r>
                        <a:rPr sz="1100">
                          <a:solidFill>
                            <a:srgbClr val="000000"/>
                          </a:solidFill>
                          <a:latin typeface="NeueHaasGroteskText Std (Body)"/>
                        </a:rPr>
                        <a:t>4/02</a:t>
                      </a:r>
                    </a:p>
                  </a:txBody>
                  <a:tcPr>
                    <a:solidFill>
                      <a:schemeClr val="accent2"/>
                    </a:solidFill>
                  </a:tcPr>
                </a:tc>
                <a:tc>
                  <a:txBody>
                    <a:bodyPr/>
                    <a:lstStyle/>
                    <a:p>
                      <a:pPr algn="ctr"/>
                      <a:r>
                        <a:rPr sz="1100">
                          <a:solidFill>
                            <a:srgbClr val="000000"/>
                          </a:solidFill>
                          <a:latin typeface="NeueHaasGroteskText Std (Body)"/>
                        </a:rPr>
                        <a:t>4/09</a:t>
                      </a:r>
                    </a:p>
                  </a:txBody>
                  <a:tcPr>
                    <a:solidFill>
                      <a:schemeClr val="accent2"/>
                    </a:solidFill>
                  </a:tcPr>
                </a:tc>
                <a:tc>
                  <a:txBody>
                    <a:bodyPr/>
                    <a:lstStyle/>
                    <a:p>
                      <a:pPr algn="ctr"/>
                      <a:r>
                        <a:rPr sz="1100">
                          <a:solidFill>
                            <a:srgbClr val="000000"/>
                          </a:solidFill>
                          <a:latin typeface="NeueHaasGroteskText Std (Body)"/>
                        </a:rPr>
                        <a:t>4/16</a:t>
                      </a:r>
                    </a:p>
                  </a:txBody>
                  <a:tcPr>
                    <a:solidFill>
                      <a:schemeClr val="accent2"/>
                    </a:solidFill>
                  </a:tcPr>
                </a:tc>
                <a:tc>
                  <a:txBody>
                    <a:bodyPr/>
                    <a:lstStyle/>
                    <a:p>
                      <a:pPr algn="ctr"/>
                      <a:r>
                        <a:rPr sz="1100">
                          <a:solidFill>
                            <a:srgbClr val="000000"/>
                          </a:solidFill>
                          <a:latin typeface="NeueHaasGroteskText Std (Body)"/>
                        </a:rPr>
                        <a:t>4/23</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2880360">
                  <a:extLst>
                    <a:ext uri="{9D8B030D-6E8A-4147-A177-3AD203B41FA5}">
                      <a16:colId xmlns:a16="http://schemas.microsoft.com/office/drawing/2014/main" val="20000"/>
                    </a:ext>
                  </a:extLst>
                </a:gridCol>
                <a:gridCol w="3840480">
                  <a:extLst>
                    <a:ext uri="{9D8B030D-6E8A-4147-A177-3AD203B41FA5}">
                      <a16:colId xmlns:a16="http://schemas.microsoft.com/office/drawing/2014/main" val="20001"/>
                    </a:ext>
                  </a:extLst>
                </a:gridCol>
                <a:gridCol w="3840480">
                  <a:extLst>
                    <a:ext uri="{9D8B030D-6E8A-4147-A177-3AD203B41FA5}">
                      <a16:colId xmlns:a16="http://schemas.microsoft.com/office/drawing/2014/main" val="20002"/>
                    </a:ext>
                  </a:extLst>
                </a:gridCol>
              </a:tblGrid>
              <a:tr h="388620">
                <a:tc>
                  <a:txBody>
                    <a:bodyPr/>
                    <a:lstStyle/>
                    <a:p>
                      <a:pPr algn="ctr"/>
                      <a:r>
                        <a:rPr sz="1100" b="1" i="1">
                          <a:solidFill>
                            <a:srgbClr val="000000"/>
                          </a:solidFill>
                          <a:latin typeface="NeueHaasGroteskText Std (Body)"/>
                        </a:rPr>
                        <a:t>Feb</a:t>
                      </a:r>
                    </a:p>
                  </a:txBody>
                  <a:tcPr>
                    <a:solidFill>
                      <a:srgbClr val="F9B295"/>
                    </a:solidFill>
                  </a:tcPr>
                </a:tc>
                <a:tc>
                  <a:txBody>
                    <a:bodyPr/>
                    <a:lstStyle/>
                    <a:p>
                      <a:pPr algn="ctr"/>
                      <a:r>
                        <a:rPr sz="1100" b="1" i="1">
                          <a:solidFill>
                            <a:srgbClr val="000000"/>
                          </a:solidFill>
                          <a:latin typeface="NeueHaasGroteskText Std (Body)"/>
                        </a:rPr>
                        <a:t>Mar</a:t>
                      </a:r>
                    </a:p>
                  </a:txBody>
                  <a:tcPr>
                    <a:solidFill>
                      <a:srgbClr val="F9B295"/>
                    </a:solidFill>
                  </a:tcPr>
                </a:tc>
                <a:tc>
                  <a:txBody>
                    <a:bodyPr/>
                    <a:lstStyle/>
                    <a:p>
                      <a:pPr algn="ctr"/>
                      <a:r>
                        <a:rPr sz="1100" b="1" i="1">
                          <a:solidFill>
                            <a:srgbClr val="000000"/>
                          </a:solidFill>
                          <a:latin typeface="NeueHaasGroteskText Std (Body)"/>
                        </a:rPr>
                        <a:t>Apr</a:t>
                      </a:r>
                    </a:p>
                  </a:txBody>
                  <a:tcPr>
                    <a:solidFill>
                      <a:srgbClr val="F9B295"/>
                    </a:solidFill>
                  </a:tcPr>
                </a:tc>
                <a:extLst>
                  <a:ext uri="{0D108BD9-81ED-4DB2-BD59-A6C34878D82A}">
                    <a16:rowId xmlns:a16="http://schemas.microsoft.com/office/drawing/2014/main" val="10000"/>
                  </a:ext>
                </a:extLst>
              </a:tr>
            </a:tbl>
          </a:graphicData>
        </a:graphic>
      </p:graphicFrame>
      <p:sp>
        <p:nvSpPr>
          <p:cNvPr id="7" name="Rounded Rectangle 6"/>
          <p:cNvSpPr/>
          <p:nvPr/>
        </p:nvSpPr>
        <p:spPr>
          <a:xfrm>
            <a:off x="1143000" y="1312164"/>
            <a:ext cx="2506779"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BOGOF iPhone phones (1/29-3/02)</a:t>
            </a:r>
          </a:p>
        </p:txBody>
      </p:sp>
      <p:sp>
        <p:nvSpPr>
          <p:cNvPr id="8" name="Rounded Rectangle 7"/>
          <p:cNvSpPr/>
          <p:nvPr/>
        </p:nvSpPr>
        <p:spPr>
          <a:xfrm>
            <a:off x="3928310" y="172364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9" name="Rounded Rectangle 8"/>
          <p:cNvSpPr/>
          <p:nvPr/>
        </p:nvSpPr>
        <p:spPr>
          <a:xfrm>
            <a:off x="1143000" y="2563977"/>
            <a:ext cx="431723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dirty="0">
                <a:solidFill>
                  <a:srgbClr val="0070C0"/>
                </a:solidFill>
                <a:latin typeface="NeueHaasGroteskText Std (Body)"/>
              </a:rPr>
              <a:t>BOGOF SS Galaxy S8, S8+, S8 Active (12/18-3/15)</a:t>
            </a:r>
          </a:p>
        </p:txBody>
      </p:sp>
      <p:sp>
        <p:nvSpPr>
          <p:cNvPr id="10" name="Rounded Rectangle 9"/>
          <p:cNvSpPr/>
          <p:nvPr/>
        </p:nvSpPr>
        <p:spPr>
          <a:xfrm>
            <a:off x="1143000" y="2769717"/>
            <a:ext cx="1835866" cy="195631"/>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dirty="0">
                <a:solidFill>
                  <a:srgbClr val="0070C0"/>
                </a:solidFill>
                <a:latin typeface="NeueHaasGroteskText Std (Body)"/>
              </a:rPr>
              <a:t>BOGOF iPhone X (2/12-2/23)</a:t>
            </a:r>
          </a:p>
        </p:txBody>
      </p:sp>
      <p:sp>
        <p:nvSpPr>
          <p:cNvPr id="11" name="Rounded Rectangle 10"/>
          <p:cNvSpPr/>
          <p:nvPr/>
        </p:nvSpPr>
        <p:spPr>
          <a:xfrm>
            <a:off x="1143000" y="2975457"/>
            <a:ext cx="6963276"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dirty="0">
                <a:solidFill>
                  <a:srgbClr val="0070C0"/>
                </a:solidFill>
                <a:latin typeface="NeueHaasGroteskText Std (Body)"/>
              </a:rPr>
              <a:t>BOGOF iPhone 8 (2/12-4/03)</a:t>
            </a:r>
          </a:p>
        </p:txBody>
      </p:sp>
      <p:sp>
        <p:nvSpPr>
          <p:cNvPr id="12" name="Rounded Rectangle 11"/>
          <p:cNvSpPr/>
          <p:nvPr/>
        </p:nvSpPr>
        <p:spPr>
          <a:xfrm>
            <a:off x="1143000" y="3181197"/>
            <a:ext cx="6963276"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(1/02-4/03)</a:t>
            </a:r>
          </a:p>
        </p:txBody>
      </p:sp>
      <p:sp>
        <p:nvSpPr>
          <p:cNvPr id="13" name="Rounded Rectangle 12"/>
          <p:cNvSpPr/>
          <p:nvPr/>
        </p:nvSpPr>
        <p:spPr>
          <a:xfrm>
            <a:off x="2674920" y="3386937"/>
            <a:ext cx="54313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4" name="Rounded Rectangle 13"/>
          <p:cNvSpPr/>
          <p:nvPr/>
        </p:nvSpPr>
        <p:spPr>
          <a:xfrm>
            <a:off x="1143000" y="3815791"/>
            <a:ext cx="2367513"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SS Galaxy S8, S8+, S8 Active, Note8 (1/12-3/01)</a:t>
            </a:r>
          </a:p>
        </p:txBody>
      </p:sp>
      <p:sp>
        <p:nvSpPr>
          <p:cNvPr id="15" name="Rounded Rectangle 14"/>
          <p:cNvSpPr/>
          <p:nvPr/>
        </p:nvSpPr>
        <p:spPr>
          <a:xfrm>
            <a:off x="3510513" y="4124401"/>
            <a:ext cx="8216666"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a:t>
            </a:r>
          </a:p>
        </p:txBody>
      </p:sp>
      <p:sp>
        <p:nvSpPr>
          <p:cNvPr id="16" name="Rounded Rectangle 15"/>
          <p:cNvSpPr/>
          <p:nvPr/>
        </p:nvSpPr>
        <p:spPr>
          <a:xfrm>
            <a:off x="2814186" y="4433011"/>
            <a:ext cx="8912993"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a:t>
            </a:r>
          </a:p>
        </p:txBody>
      </p:sp>
      <p:sp>
        <p:nvSpPr>
          <p:cNvPr id="17" name="Rounded Rectangle 16"/>
          <p:cNvSpPr/>
          <p:nvPr/>
        </p:nvSpPr>
        <p:spPr>
          <a:xfrm>
            <a:off x="7549214" y="4741621"/>
            <a:ext cx="4177965"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a:t>
            </a:r>
          </a:p>
        </p:txBody>
      </p:sp>
      <p:sp>
        <p:nvSpPr>
          <p:cNvPr id="19" name="Rounded Rectangle 18"/>
          <p:cNvSpPr/>
          <p:nvPr/>
        </p:nvSpPr>
        <p:spPr>
          <a:xfrm>
            <a:off x="1143000" y="5067604"/>
            <a:ext cx="7241807"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0" name="Rounded Rectangle 19"/>
          <p:cNvSpPr/>
          <p:nvPr/>
        </p:nvSpPr>
        <p:spPr>
          <a:xfrm>
            <a:off x="1143000" y="5314492"/>
            <a:ext cx="79381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1" name="Rounded Rectangle 20"/>
          <p:cNvSpPr/>
          <p:nvPr/>
        </p:nvSpPr>
        <p:spPr>
          <a:xfrm>
            <a:off x="5599496"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2" name="Rounded Rectangle 21"/>
          <p:cNvSpPr/>
          <p:nvPr/>
        </p:nvSpPr>
        <p:spPr>
          <a:xfrm>
            <a:off x="1143000" y="5808268"/>
            <a:ext cx="8769093"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dirty="0">
                <a:solidFill>
                  <a:srgbClr val="006600"/>
                </a:solidFill>
                <a:latin typeface="NeueHaasGroteskText Std (Body)"/>
              </a:rPr>
              <a:t>LOGO iPhone 8 or iPhone X (1/19-4/1</a:t>
            </a:r>
            <a:r>
              <a:rPr lang="en-US" sz="1000" b="1" dirty="0">
                <a:solidFill>
                  <a:srgbClr val="006600"/>
                </a:solidFill>
                <a:latin typeface="NeueHaasGroteskText Std (Body)"/>
              </a:rPr>
              <a:t>6</a:t>
            </a:r>
            <a:r>
              <a:rPr sz="1000" b="1" dirty="0">
                <a:solidFill>
                  <a:srgbClr val="006600"/>
                </a:solidFill>
                <a:latin typeface="NeueHaasGroteskText Std (Body)"/>
              </a:rPr>
              <a:t>)</a:t>
            </a:r>
          </a:p>
        </p:txBody>
      </p:sp>
      <p:sp>
        <p:nvSpPr>
          <p:cNvPr id="23" name="Rounded Rectangle 22"/>
          <p:cNvSpPr/>
          <p:nvPr/>
        </p:nvSpPr>
        <p:spPr>
          <a:xfrm>
            <a:off x="9916728" y="6003636"/>
            <a:ext cx="1810451" cy="29705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dirty="0">
                <a:solidFill>
                  <a:srgbClr val="006600"/>
                </a:solidFill>
                <a:latin typeface="NeueHaasGroteskText Std (Body)"/>
              </a:rPr>
              <a:t>LOGO iPhone 8, 8+ or iPhone X (4/16-...)</a:t>
            </a:r>
          </a:p>
        </p:txBody>
      </p:sp>
      <p:sp>
        <p:nvSpPr>
          <p:cNvPr id="24" name="Rectangle 23"/>
          <p:cNvSpPr/>
          <p:nvPr/>
        </p:nvSpPr>
        <p:spPr>
          <a:xfrm>
            <a:off x="9912096"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5" name="Down Arrow Callout 24"/>
          <p:cNvSpPr/>
          <p:nvPr/>
        </p:nvSpPr>
        <p:spPr>
          <a:xfrm>
            <a:off x="9573768"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400" b="0" i="0">
                <a:solidFill>
                  <a:srgbClr val="000000"/>
                </a:solidFill>
                <a:latin typeface="NeueHaasGroteskText Std (Body)"/>
              </a:rPr>
              <a:t>TODAY
04/16</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04/16/2018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endParaRPr/>
                    </a:p>
                  </a:txBody>
                  <a:tcPr>
                    <a:solidFill>
                      <a:schemeClr val="accent2"/>
                    </a:solidFill>
                  </a:tcPr>
                </a:tc>
                <a:tc>
                  <a:txBody>
                    <a:bodyPr/>
                    <a:lstStyle/>
                    <a:p>
                      <a:endParaRPr/>
                    </a:p>
                  </a:txBody>
                  <a:tcPr>
                    <a:solidFill>
                      <a:schemeClr val="accent2"/>
                    </a:solidFill>
                  </a:tcPr>
                </a:tc>
                <a:tc>
                  <a:txBody>
                    <a:bodyPr/>
                    <a:lstStyle/>
                    <a:p>
                      <a:r>
                        <a:rPr sz="900" b="0">
                          <a:solidFill>
                            <a:srgbClr val="000000"/>
                          </a:solidFill>
                          <a:latin typeface="NeueHaasGroteskText Std (Body)"/>
                        </a:rPr>
                        <a:t>BOGOF LG G6, V30 and V30+ via bill credits up to </a:t>
                      </a:r>
                      <a:r>
                        <a:rPr sz="900" b="1">
                          <a:solidFill>
                            <a:srgbClr val="000000"/>
                          </a:solidFill>
                          <a:latin typeface="NeueHaasGroteskText Std (Body)"/>
                        </a:rPr>
                        <a:t>$800 </a:t>
                      </a:r>
                      <a:r>
                        <a:rPr sz="900" b="0">
                          <a:solidFill>
                            <a:srgbClr val="000000"/>
                          </a:solidFill>
                          <a:latin typeface="NeueHaasGroteskText Std (Body)"/>
                        </a:rPr>
                        <a:t>(SIM starter kit, financing agreements for both devices, qualifying credit, and a new line of qualifying service required) (03/01/18)
</a:t>
                      </a:r>
                      <a:r>
                        <a:rPr sz="900" b="0">
                          <a:solidFill>
                            <a:srgbClr val="00B0F0"/>
                          </a:solidFill>
                          <a:latin typeface="NeueHaasGroteskText Std (Body)"/>
                        </a:rPr>
                        <a:t>BOGOF Buy an iPhone X, iPhone 8, iPhone 8 Plus, iPhone 7 or iPhone 7 Plus and get an iPhone 8 </a:t>
                      </a:r>
                      <a:r>
                        <a:rPr sz="900" b="1">
                          <a:solidFill>
                            <a:srgbClr val="00B0F0"/>
                          </a:solidFill>
                          <a:latin typeface="NeueHaasGroteskText Std (Body)"/>
                        </a:rPr>
                        <a:t>free </a:t>
                      </a:r>
                      <a:r>
                        <a:rPr sz="900" b="0">
                          <a:solidFill>
                            <a:srgbClr val="00B0F0"/>
                          </a:solidFill>
                          <a:latin typeface="NeueHaasGroteskText Std (Body)"/>
                        </a:rPr>
                        <a:t>or phone of equal or lesser value after </a:t>
                      </a:r>
                      <a:r>
                        <a:rPr sz="900" b="1">
                          <a:solidFill>
                            <a:srgbClr val="00B0F0"/>
                          </a:solidFill>
                          <a:latin typeface="NeueHaasGroteskText Std (Body)"/>
                        </a:rPr>
                        <a:t>$700 </a:t>
                      </a:r>
                      <a:r>
                        <a:rPr sz="900" b="0">
                          <a:solidFill>
                            <a:srgbClr val="00B0F0"/>
                          </a:solidFill>
                          <a:latin typeface="NeueHaasGroteskText Std (Body)"/>
                        </a:rPr>
                        <a:t>rebate and qualifying trade-in (SIM starter kit, qualifying credit, port-in, new line of qualifying service, qualifying device purchase, and finance agreements for both devices required) (02/24/18)
BOGOF Buy a Samsung Galaxy S9, S9+ or Galaxy S8 Active and get one </a:t>
                      </a:r>
                      <a:r>
                        <a:rPr sz="900" b="1">
                          <a:solidFill>
                            <a:srgbClr val="00B0F0"/>
                          </a:solidFill>
                          <a:latin typeface="NeueHaasGroteskText Std (Body)"/>
                        </a:rPr>
                        <a:t>free </a:t>
                      </a:r>
                      <a:r>
                        <a:rPr sz="900" b="0">
                          <a:solidFill>
                            <a:srgbClr val="00B0F0"/>
                          </a:solidFill>
                          <a:latin typeface="NeueHaasGroteskText Std (Body)"/>
                        </a:rPr>
                        <a:t>via bill credits up to </a:t>
                      </a:r>
                      <a:r>
                        <a:rPr sz="900" b="1">
                          <a:solidFill>
                            <a:srgbClr val="00B0F0"/>
                          </a:solidFill>
                          <a:latin typeface="NeueHaasGroteskText Std (Body)"/>
                        </a:rPr>
                        <a:t>$720 </a:t>
                      </a:r>
                      <a:r>
                        <a:rPr sz="900" b="0">
                          <a:solidFill>
                            <a:srgbClr val="00B0F0"/>
                          </a:solidFill>
                          <a:latin typeface="NeueHaasGroteskText Std (Body)"/>
                        </a:rPr>
                        <a:t>when you add two qualifying lines of service (03/30/18)
</a:t>
                      </a:r>
                    </a:p>
                  </a:txBody>
                  <a:tcPr>
                    <a:solidFill>
                      <a:schemeClr val="accent2"/>
                    </a:solidFill>
                  </a:tcPr>
                </a:tc>
                <a:tc>
                  <a:txBody>
                    <a:bodyPr/>
                    <a:lstStyle/>
                    <a:p>
                      <a:r>
                        <a:rPr sz="900" b="0">
                          <a:solidFill>
                            <a:srgbClr val="FF0000"/>
                          </a:solidFill>
                          <a:latin typeface="NeueHaasGroteskText Std (Body)"/>
                        </a:rPr>
                        <a:t>Lease an iPhone 8 64GB </a:t>
                      </a:r>
                      <a:r>
                        <a:rPr sz="900" b="1">
                          <a:solidFill>
                            <a:srgbClr val="FF0000"/>
                          </a:solidFill>
                          <a:latin typeface="NeueHaasGroteskText Std (Body)"/>
                        </a:rPr>
                        <a:t>$29.17/mo., </a:t>
                      </a:r>
                      <a:r>
                        <a:rPr sz="900" b="0">
                          <a:solidFill>
                            <a:srgbClr val="FF0000"/>
                          </a:solidFill>
                          <a:latin typeface="NeueHaasGroteskText Std (Body)"/>
                        </a:rPr>
                        <a:t>iPhone 8+ </a:t>
                      </a:r>
                      <a:r>
                        <a:rPr sz="900" b="1">
                          <a:solidFill>
                            <a:srgbClr val="FF0000"/>
                          </a:solidFill>
                          <a:latin typeface="NeueHaasGroteskText Std (Body)"/>
                        </a:rPr>
                        <a:t>$33.34/mo. </a:t>
                      </a:r>
                      <a:r>
                        <a:rPr sz="900" b="0">
                          <a:solidFill>
                            <a:srgbClr val="FF0000"/>
                          </a:solidFill>
                          <a:latin typeface="NeueHaasGroteskText Std (Body)"/>
                        </a:rPr>
                        <a:t>or iPhone X for </a:t>
                      </a:r>
                      <a:r>
                        <a:rPr sz="900" b="1">
                          <a:solidFill>
                            <a:srgbClr val="FF0000"/>
                          </a:solidFill>
                          <a:latin typeface="NeueHaasGroteskText Std (Body)"/>
                        </a:rPr>
                        <a:t>$41.67 </a:t>
                      </a:r>
                      <a:r>
                        <a:rPr sz="900" b="0">
                          <a:solidFill>
                            <a:srgbClr val="FF0000"/>
                          </a:solidFill>
                          <a:latin typeface="NeueHaasGroteskText Std (Body)"/>
                        </a:rPr>
                        <a:t>and get a 2nd iPhone 8 for </a:t>
                      </a:r>
                      <a:r>
                        <a:rPr sz="900" b="1">
                          <a:solidFill>
                            <a:srgbClr val="FF0000"/>
                          </a:solidFill>
                          <a:latin typeface="NeueHaasGroteskText Std (Body)"/>
                        </a:rPr>
                        <a:t>$0/mo. </a:t>
                      </a:r>
                      <a:r>
                        <a:rPr sz="900" b="0">
                          <a:solidFill>
                            <a:srgbClr val="FF0000"/>
                          </a:solidFill>
                          <a:latin typeface="NeueHaasGroteskText Std (Body)"/>
                        </a:rPr>
                        <a:t>when adding a line (reqs. 2 new lines or 1 new line and 1 upgrade) (01/19/18)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04/16/2018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select phones for </a:t>
                      </a:r>
                      <a:r>
                        <a:rPr sz="900" b="1">
                          <a:solidFill>
                            <a:srgbClr val="000000"/>
                          </a:solidFill>
                          <a:latin typeface="NeueHaasGroteskText Std (Body)"/>
                        </a:rPr>
                        <a:t>$10.00/mo. </a:t>
                      </a:r>
                      <a:r>
                        <a:rPr sz="900" b="0">
                          <a:solidFill>
                            <a:srgbClr val="000000"/>
                          </a:solidFill>
                          <a:latin typeface="NeueHaasGroteskText Std (Body)"/>
                        </a:rPr>
                        <a:t>or less (for 24 months)   (02/20/18)
Get ASUS ZenFone V </a:t>
                      </a:r>
                      <a:r>
                        <a:rPr sz="900" b="1">
                          <a:solidFill>
                            <a:srgbClr val="000000"/>
                          </a:solidFill>
                          <a:latin typeface="NeueHaasGroteskText Std (Body)"/>
                        </a:rPr>
                        <a:t>free </a:t>
                      </a:r>
                      <a:r>
                        <a:rPr sz="900" b="0">
                          <a:solidFill>
                            <a:srgbClr val="000000"/>
                          </a:solidFill>
                          <a:latin typeface="NeueHaasGroteskText Std (Body)"/>
                        </a:rPr>
                        <a:t>(promo credit applied over 24 months; reqs. new line of activation)  (03/05/18)
Get LG Stylo 2 V for </a:t>
                      </a:r>
                      <a:r>
                        <a:rPr sz="900" b="1">
                          <a:solidFill>
                            <a:srgbClr val="000000"/>
                          </a:solidFill>
                          <a:latin typeface="NeueHaasGroteskText Std (Body)"/>
                        </a:rPr>
                        <a:t>$5.00/mo. </a:t>
                      </a:r>
                      <a:r>
                        <a:rPr sz="900" b="0">
                          <a:solidFill>
                            <a:srgbClr val="000000"/>
                          </a:solidFill>
                          <a:latin typeface="NeueHaasGroteskText Std (Body)"/>
                        </a:rPr>
                        <a:t>(promo credit applied over 24 months)  (03/05/18)
Get Moto Z² Play for </a:t>
                      </a:r>
                      <a:r>
                        <a:rPr sz="900" b="1">
                          <a:solidFill>
                            <a:srgbClr val="000000"/>
                          </a:solidFill>
                          <a:latin typeface="NeueHaasGroteskText Std (Body)"/>
                        </a:rPr>
                        <a:t>$10.00/mo. </a:t>
                      </a:r>
                      <a:r>
                        <a:rPr sz="900" b="0">
                          <a:solidFill>
                            <a:srgbClr val="000000"/>
                          </a:solidFill>
                          <a:latin typeface="NeueHaasGroteskText Std (Body)"/>
                        </a:rPr>
                        <a:t>with new line activation (promo credit applied over 24 months)  (06/29/17)
Get the iPhone SE for </a:t>
                      </a:r>
                      <a:r>
                        <a:rPr sz="900" b="1">
                          <a:solidFill>
                            <a:srgbClr val="000000"/>
                          </a:solidFill>
                          <a:latin typeface="NeueHaasGroteskText Std (Body)"/>
                        </a:rPr>
                        <a:t>$10.00/mo. </a:t>
                      </a:r>
                      <a:r>
                        <a:rPr sz="900" b="0">
                          <a:solidFill>
                            <a:srgbClr val="000000"/>
                          </a:solidFill>
                          <a:latin typeface="NeueHaasGroteskText Std (Body)"/>
                        </a:rPr>
                        <a:t>with new line of service (reqs. up to </a:t>
                      </a:r>
                      <a:r>
                        <a:rPr sz="900" b="1">
                          <a:solidFill>
                            <a:srgbClr val="000000"/>
                          </a:solidFill>
                          <a:latin typeface="NeueHaasGroteskText Std (Body)"/>
                        </a:rPr>
                        <a:t>$349.99 </a:t>
                      </a:r>
                      <a:r>
                        <a:rPr sz="900" b="0">
                          <a:solidFill>
                            <a:srgbClr val="000000"/>
                          </a:solidFill>
                          <a:latin typeface="NeueHaasGroteskText Std (Body)"/>
                        </a:rPr>
                        <a:t>device payment purchase less </a:t>
                      </a:r>
                      <a:r>
                        <a:rPr sz="900" b="1">
                          <a:solidFill>
                            <a:srgbClr val="000000"/>
                          </a:solidFill>
                          <a:latin typeface="NeueHaasGroteskText Std (Body)"/>
                        </a:rPr>
                        <a:t>$109.99 </a:t>
                      </a:r>
                      <a:r>
                        <a:rPr sz="900" b="0">
                          <a:solidFill>
                            <a:srgbClr val="000000"/>
                          </a:solidFill>
                          <a:latin typeface="NeueHaasGroteskText Std (Body)"/>
                        </a:rPr>
                        <a:t>promo credit applied over 24 mos.) (04/06/18)
</a:t>
                      </a:r>
                      <a:r>
                        <a:rPr sz="900" b="0">
                          <a:solidFill>
                            <a:srgbClr val="FF0000"/>
                          </a:solidFill>
                          <a:latin typeface="NeueHaasGroteskText Std (Body)"/>
                        </a:rPr>
                        <a:t>Online Only: Get the LG K20 V </a:t>
                      </a:r>
                      <a:r>
                        <a:rPr sz="900" b="1">
                          <a:solidFill>
                            <a:srgbClr val="FF0000"/>
                          </a:solidFill>
                          <a:latin typeface="NeueHaasGroteskText Std (Body)"/>
                        </a:rPr>
                        <a:t>free </a:t>
                      </a:r>
                      <a:r>
                        <a:rPr sz="900" b="0">
                          <a:solidFill>
                            <a:srgbClr val="FF0000"/>
                          </a:solidFill>
                          <a:latin typeface="NeueHaasGroteskText Std (Body)"/>
                        </a:rPr>
                        <a:t>(reqs. </a:t>
                      </a:r>
                      <a:r>
                        <a:rPr sz="900" b="1">
                          <a:solidFill>
                            <a:srgbClr val="FF0000"/>
                          </a:solidFill>
                          <a:latin typeface="NeueHaasGroteskText Std (Body)"/>
                        </a:rPr>
                        <a:t>$168 </a:t>
                      </a:r>
                      <a:r>
                        <a:rPr sz="900" b="0">
                          <a:solidFill>
                            <a:srgbClr val="FF0000"/>
                          </a:solidFill>
                          <a:latin typeface="NeueHaasGroteskText Std (Body)"/>
                        </a:rPr>
                        <a:t>device payment purchase less </a:t>
                      </a:r>
                      <a:r>
                        <a:rPr sz="900" b="1">
                          <a:solidFill>
                            <a:srgbClr val="FF0000"/>
                          </a:solidFill>
                          <a:latin typeface="NeueHaasGroteskText Std (Body)"/>
                        </a:rPr>
                        <a:t>$168 </a:t>
                      </a:r>
                      <a:r>
                        <a:rPr sz="900" b="0">
                          <a:solidFill>
                            <a:srgbClr val="FF0000"/>
                          </a:solidFill>
                          <a:latin typeface="NeueHaasGroteskText Std (Body)"/>
                        </a:rPr>
                        <a:t>promo credit applied over 24 mos. Ends 4/18) (04/16/18)
</a:t>
                      </a:r>
                    </a:p>
                  </a:txBody>
                  <a:tcPr>
                    <a:solidFill>
                      <a:schemeClr val="accent2"/>
                    </a:solidFill>
                  </a:tcPr>
                </a:tc>
                <a:tc>
                  <a:txBody>
                    <a:bodyPr/>
                    <a:lstStyle/>
                    <a:p>
                      <a:r>
                        <a:rPr sz="900" b="0">
                          <a:solidFill>
                            <a:srgbClr val="00B0F0"/>
                          </a:solidFill>
                          <a:latin typeface="NeueHaasGroteskText Std (Body)"/>
                        </a:rPr>
                        <a:t>Buy a new iPhone 8, iPhone 8 Plus or iPhone X and get 50% off via monthly bill credit when you add a new line or upgrade to an eligible phone (requires eligible plan and DIRECTV, max bill credit of $350) (04/03/18)
</a:t>
                      </a:r>
                      <a:r>
                        <a:rPr sz="900" b="0">
                          <a:solidFill>
                            <a:srgbClr val="000000"/>
                          </a:solidFill>
                          <a:latin typeface="NeueHaasGroteskText Std (Body)"/>
                        </a:rPr>
                        <a:t>Buy a new LG V30 and get 50% off via monthly bill credit when you add a new line or upgrade to an eligible phone (requires eligible plan and DIRECTV, max bill credit of $400) (04/03/18)
Buy a new ZTE Axon M and get 50% off via monthly bill credit when you add a new line or upgrade to an eligible phone (requires eligible plan and DIRECTV, max bill credit of $362.50) (04/03/18)
</a:t>
                      </a:r>
                      <a:r>
                        <a:rPr sz="900" b="0">
                          <a:solidFill>
                            <a:srgbClr val="00B0F0"/>
                          </a:solidFill>
                          <a:latin typeface="NeueHaasGroteskText Std (Body)"/>
                        </a:rPr>
                        <a:t>Buy a new Galaxy S9, S9+ or Note8 and get 50% off via monthly bill credit when you add a new line or upgrade to an eligible phone (requires eligible plan and DIRECTV, max bill credit of $395) (03/19/18)
</a:t>
                      </a:r>
                      <a:r>
                        <a:rPr sz="900" b="0">
                          <a:solidFill>
                            <a:srgbClr val="000000"/>
                          </a:solidFill>
                          <a:latin typeface="NeueHaasGroteskText Std (Body)"/>
                        </a:rPr>
                        <a:t>Buy a new Moto Z2 Force Edition and receive a Smart Speaker with Amazon Alexa MotoMod™ and 2-month </a:t>
                      </a:r>
                      <a:r>
                        <a:rPr sz="900" b="1">
                          <a:solidFill>
                            <a:srgbClr val="000000"/>
                          </a:solidFill>
                          <a:latin typeface="NeueHaasGroteskText Std (Body)"/>
                        </a:rPr>
                        <a:t>free </a:t>
                      </a:r>
                      <a:r>
                        <a:rPr sz="900" b="0">
                          <a:solidFill>
                            <a:srgbClr val="000000"/>
                          </a:solidFill>
                          <a:latin typeface="NeueHaasGroteskText Std (Body)"/>
                        </a:rPr>
                        <a:t>trial of Amazon Music Unlimited (04/02/18)
Buy a new Moto Z2 Force Edition and get 50% off via bill credits when you add a new line or upgrade to an eligible phone (reqs eligible plan and DIRECTV, max bill credit $307.50) (04/04/18)
Get iPhone SE 32GB for </a:t>
                      </a:r>
                      <a:r>
                        <a:rPr sz="900" b="1">
                          <a:solidFill>
                            <a:srgbClr val="000000"/>
                          </a:solidFill>
                          <a:latin typeface="NeueHaasGroteskText Std (Body)"/>
                        </a:rPr>
                        <a:t>$5/mo. </a:t>
                      </a:r>
                      <a:r>
                        <a:rPr sz="900" b="0">
                          <a:solidFill>
                            <a:srgbClr val="000000"/>
                          </a:solidFill>
                          <a:latin typeface="NeueHaasGroteskText Std (Body)"/>
                        </a:rPr>
                        <a:t>via monthly bill credits on AT&amp;T Next and eligible service (online only, ends 5/3/18) (04/14/18)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previous price of </a:t>
                      </a:r>
                      <a:r>
                        <a:rPr sz="900" b="1">
                          <a:solidFill>
                            <a:srgbClr val="000000"/>
                          </a:solidFill>
                          <a:latin typeface="NeueHaasGroteskText Std (Body)"/>
                        </a:rPr>
                        <a:t>$750 </a:t>
                      </a:r>
                      <a:r>
                        <a:rPr sz="900" b="0">
                          <a:solidFill>
                            <a:srgbClr val="000000"/>
                          </a:solidFill>
                          <a:latin typeface="NeueHaasGroteskText Std (Body)"/>
                        </a:rPr>
                        <a:t>when you get a Samsung Galaxy S8 (03/07/18)
Save </a:t>
                      </a:r>
                      <a:r>
                        <a:rPr sz="900" b="1">
                          <a:solidFill>
                            <a:srgbClr val="000000"/>
                          </a:solidFill>
                          <a:latin typeface="NeueHaasGroteskText Std (Body)"/>
                        </a:rPr>
                        <a:t>$80 </a:t>
                      </a:r>
                      <a:r>
                        <a:rPr sz="900" b="0">
                          <a:solidFill>
                            <a:srgbClr val="000000"/>
                          </a:solidFill>
                          <a:latin typeface="NeueHaasGroteskText Std (Body)"/>
                        </a:rPr>
                        <a:t>off the previous price of </a:t>
                      </a:r>
                      <a:r>
                        <a:rPr sz="900" b="1">
                          <a:solidFill>
                            <a:srgbClr val="000000"/>
                          </a:solidFill>
                          <a:latin typeface="NeueHaasGroteskText Std (Body)"/>
                        </a:rPr>
                        <a:t>$950 </a:t>
                      </a:r>
                      <a:r>
                        <a:rPr sz="900" b="0">
                          <a:solidFill>
                            <a:srgbClr val="000000"/>
                          </a:solidFill>
                          <a:latin typeface="NeueHaasGroteskText Std (Body)"/>
                        </a:rPr>
                        <a:t>when you get a Samsung Galaxy Note8 (02/23/18)
</a:t>
                      </a:r>
                      <a:r>
                        <a:rPr sz="900" b="1">
                          <a:solidFill>
                            <a:srgbClr val="000000"/>
                          </a:solidFill>
                          <a:latin typeface="NeueHaasGroteskText Std (Body)"/>
                        </a:rPr>
                        <a:t>$375 </a:t>
                      </a:r>
                      <a:r>
                        <a:rPr sz="900" b="0">
                          <a:solidFill>
                            <a:srgbClr val="000000"/>
                          </a:solidFill>
                          <a:latin typeface="NeueHaasGroteskText Std (Body)"/>
                        </a:rPr>
                        <a:t>off the previous price of </a:t>
                      </a:r>
                      <a:r>
                        <a:rPr sz="900" b="1">
                          <a:solidFill>
                            <a:srgbClr val="000000"/>
                          </a:solidFill>
                          <a:latin typeface="NeueHaasGroteskText Std (Body)"/>
                        </a:rPr>
                        <a:t>$750 </a:t>
                      </a:r>
                      <a:r>
                        <a:rPr sz="900" b="0">
                          <a:solidFill>
                            <a:srgbClr val="000000"/>
                          </a:solidFill>
                          <a:latin typeface="NeueHaasGroteskText Std (Body)"/>
                        </a:rPr>
                        <a:t>when you buy the Motorola Moto Z Force Edition 2nd Gen at T-Mobile (01/26/18)
Save </a:t>
                      </a:r>
                      <a:r>
                        <a:rPr sz="900" b="1">
                          <a:solidFill>
                            <a:srgbClr val="000000"/>
                          </a:solidFill>
                          <a:latin typeface="NeueHaasGroteskText Std (Body)"/>
                        </a:rPr>
                        <a:t>$50 </a:t>
                      </a:r>
                      <a:r>
                        <a:rPr sz="900" b="0">
                          <a:solidFill>
                            <a:srgbClr val="000000"/>
                          </a:solidFill>
                          <a:latin typeface="NeueHaasGroteskText Std (Body)"/>
                        </a:rPr>
                        <a:t>off the previous price of </a:t>
                      </a:r>
                      <a:r>
                        <a:rPr sz="900" b="1">
                          <a:solidFill>
                            <a:srgbClr val="000000"/>
                          </a:solidFill>
                          <a:latin typeface="NeueHaasGroteskText Std (Body)"/>
                        </a:rPr>
                        <a:t>$275 </a:t>
                      </a:r>
                      <a:r>
                        <a:rPr sz="900" b="0">
                          <a:solidFill>
                            <a:srgbClr val="000000"/>
                          </a:solidFill>
                          <a:latin typeface="NeueHaasGroteskText Std (Body)"/>
                        </a:rPr>
                        <a:t>when you get a Samsung Galaxy J7 Prime (11/22/17)
Save </a:t>
                      </a:r>
                      <a:r>
                        <a:rPr sz="900" b="1">
                          <a:solidFill>
                            <a:srgbClr val="000000"/>
                          </a:solidFill>
                          <a:latin typeface="NeueHaasGroteskText Std (Body)"/>
                        </a:rPr>
                        <a:t>$25 </a:t>
                      </a:r>
                      <a:r>
                        <a:rPr sz="900" b="0">
                          <a:solidFill>
                            <a:srgbClr val="000000"/>
                          </a:solidFill>
                          <a:latin typeface="NeueHaasGroteskText Std (Body)"/>
                        </a:rPr>
                        <a:t>off new previous price of </a:t>
                      </a:r>
                      <a:r>
                        <a:rPr sz="900" b="1">
                          <a:solidFill>
                            <a:srgbClr val="000000"/>
                          </a:solidFill>
                          <a:latin typeface="NeueHaasGroteskText Std (Body)"/>
                        </a:rPr>
                        <a:t>$200 </a:t>
                      </a:r>
                      <a:r>
                        <a:rPr sz="900" b="0">
                          <a:solidFill>
                            <a:srgbClr val="000000"/>
                          </a:solidFill>
                          <a:latin typeface="NeueHaasGroteskText Std (Body)"/>
                        </a:rPr>
                        <a:t>when you get an LG K20 Plus (01/24/18)
</a:t>
                      </a:r>
                      <a:r>
                        <a:rPr sz="900" b="0">
                          <a:solidFill>
                            <a:srgbClr val="FF0000"/>
                          </a:solidFill>
                          <a:latin typeface="NeueHaasGroteskText Std (Body)"/>
                        </a:rPr>
                        <a:t>Get </a:t>
                      </a:r>
                      <a:r>
                        <a:rPr sz="900" b="1">
                          <a:solidFill>
                            <a:srgbClr val="FF0000"/>
                          </a:solidFill>
                          <a:latin typeface="NeueHaasGroteskText Std (Body)"/>
                        </a:rPr>
                        <a:t>$90 </a:t>
                      </a:r>
                      <a:r>
                        <a:rPr sz="900" b="0">
                          <a:solidFill>
                            <a:srgbClr val="FF0000"/>
                          </a:solidFill>
                          <a:latin typeface="NeueHaasGroteskText Std (Body)"/>
                        </a:rPr>
                        <a:t>off when you choose a no credit check plan (04/16/18)
</a:t>
                      </a:r>
                    </a:p>
                  </a:txBody>
                  <a:tcPr>
                    <a:solidFill>
                      <a:schemeClr val="accent2"/>
                    </a:solidFill>
                  </a:tcPr>
                </a:tc>
                <a:tc>
                  <a:txBody>
                    <a:bodyPr/>
                    <a:lstStyle/>
                    <a:p>
                      <a:r>
                        <a:rPr sz="900" b="0">
                          <a:solidFill>
                            <a:srgbClr val="000000"/>
                          </a:solidFill>
                          <a:latin typeface="NeueHaasGroteskText Std (Body)"/>
                        </a:rPr>
                        <a:t>Lease the LG V30+ 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or the LG G6 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on Sprint Flex (reqs. 18-mo. lease and new line of service or eligible upgrade) (02/09/18)
Get up to 10 Moto e4 leases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new line of service (09/08/17)
Get the LG Tribute Dynasty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$6.39/mo. </a:t>
                      </a:r>
                      <a:r>
                        <a:rPr sz="900" b="0">
                          <a:solidFill>
                            <a:srgbClr val="000000"/>
                          </a:solidFill>
                          <a:latin typeface="NeueHaasGroteskText Std (Body)"/>
                        </a:rPr>
                        <a:t>credit with 18 mo. lease and new line of service  (02/09/18)
Get the Moto Z² Force Edition 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bill credit  (07/26/17)
Get select smartphones 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with Sprint Flex lease, plus a </a:t>
                      </a:r>
                      <a:r>
                        <a:rPr sz="900" b="1">
                          <a:solidFill>
                            <a:srgbClr val="000000"/>
                          </a:solidFill>
                          <a:latin typeface="NeueHaasGroteskText Std (Body)"/>
                        </a:rPr>
                        <a:t>free </a:t>
                      </a:r>
                      <a:r>
                        <a:rPr sz="900" b="0">
                          <a:solidFill>
                            <a:srgbClr val="000000"/>
                          </a:solidFill>
                          <a:latin typeface="NeueHaasGroteskText Std (Body)"/>
                        </a:rPr>
                        <a:t>upgrade after 12 consecutive on-time payments  (07/14/17)
</a:t>
                      </a:r>
                      <a:r>
                        <a:rPr sz="900" b="0">
                          <a:solidFill>
                            <a:srgbClr val="00B0F0"/>
                          </a:solidFill>
                          <a:latin typeface="NeueHaasGroteskText Std (Body)"/>
                        </a:rPr>
                        <a:t>Get the ZTE Max XL, Galaxy J3 Emerge or LG Tribute HD for </a:t>
                      </a:r>
                      <a:r>
                        <a:rPr sz="900" b="1">
                          <a:solidFill>
                            <a:srgbClr val="00B0F0"/>
                          </a:solidFill>
                          <a:latin typeface="NeueHaasGroteskText Std (Body)"/>
                        </a:rPr>
                        <a:t>$0.00/mo. </a:t>
                      </a:r>
                      <a:r>
                        <a:rPr sz="900" b="0">
                          <a:solidFill>
                            <a:srgbClr val="00B0F0"/>
                          </a:solidFill>
                          <a:latin typeface="NeueHaasGroteskText Std (Body)"/>
                        </a:rPr>
                        <a:t>after </a:t>
                      </a:r>
                      <a:r>
                        <a:rPr sz="900" b="1">
                          <a:solidFill>
                            <a:srgbClr val="00B0F0"/>
                          </a:solidFill>
                          <a:latin typeface="NeueHaasGroteskText Std (Body)"/>
                        </a:rPr>
                        <a:t>$25.00 </a:t>
                      </a:r>
                      <a:r>
                        <a:rPr sz="900" b="0">
                          <a:solidFill>
                            <a:srgbClr val="00B0F0"/>
                          </a:solidFill>
                          <a:latin typeface="NeueHaasGroteskText Std (Body)"/>
                        </a:rPr>
                        <a:t>down. </a:t>
                      </a:r>
                      <a:r>
                        <a:rPr sz="900" b="1">
                          <a:solidFill>
                            <a:srgbClr val="00B0F0"/>
                          </a:solidFill>
                          <a:latin typeface="NeueHaasGroteskText Std (Body)"/>
                        </a:rPr>
                        <a:t>Free </a:t>
                      </a:r>
                      <a:r>
                        <a:rPr sz="900" b="0">
                          <a:solidFill>
                            <a:srgbClr val="00B0F0"/>
                          </a:solidFill>
                          <a:latin typeface="NeueHaasGroteskText Std (Body)"/>
                        </a:rPr>
                        <a:t>upgrade available after 12 consecutive on-time payments (reqs. 18-mo lease with new line of activation and port in). Online or call-in only. (03/05/18)
</a:t>
                      </a:r>
                      <a:r>
                        <a:rPr sz="900" b="0">
                          <a:solidFill>
                            <a:srgbClr val="000000"/>
                          </a:solidFill>
                          <a:latin typeface="NeueHaasGroteskText Std (Body)"/>
                        </a:rPr>
                        <a:t>Activation fee waived (call in or online only)  (11/26/16)
Customers who select the 18-month lease for the iPhone 8/8+, iPhone 7/7+, Galaxy S8/8+, Galaxy Note8 and Sprint Deals phones, or add for </a:t>
                      </a:r>
                      <a:r>
                        <a:rPr sz="900" b="1">
                          <a:solidFill>
                            <a:srgbClr val="000000"/>
                          </a:solidFill>
                          <a:latin typeface="NeueHaasGroteskText Std (Body)"/>
                        </a:rPr>
                        <a:t>$5/mo. </a:t>
                      </a:r>
                      <a:r>
                        <a:rPr sz="900" b="0">
                          <a:solidFill>
                            <a:srgbClr val="000000"/>
                          </a:solidFill>
                          <a:latin typeface="NeueHaasGroteskText Std (Body)"/>
                        </a:rPr>
                        <a:t>are eligible for a device upgrade after 12 payments (instead of 18).  (09/30/17)
Lease the iPhone X 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bill credit  (04/11/18)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iPhone SE 32 GB and iPhone SE 64 GB (01/01/17)
</a:t>
                      </a:r>
                      <a:r>
                        <a:rPr sz="900" b="1">
                          <a:solidFill>
                            <a:srgbClr val="000000"/>
                          </a:solidFill>
                          <a:latin typeface="NeueHaasGroteskText Std (Body)"/>
                        </a:rPr>
                        <a:t>$150 </a:t>
                      </a:r>
                      <a:r>
                        <a:rPr sz="900" b="0">
                          <a:solidFill>
                            <a:srgbClr val="000000"/>
                          </a:solidFill>
                          <a:latin typeface="NeueHaasGroteskText Std (Body)"/>
                        </a:rPr>
                        <a:t>off iPhone 6s 32 GB (01/01/17)
</a:t>
                      </a:r>
                      <a:r>
                        <a:rPr sz="900" b="1">
                          <a:solidFill>
                            <a:srgbClr val="000000"/>
                          </a:solidFill>
                          <a:latin typeface="NeueHaasGroteskText Std (Body)"/>
                        </a:rPr>
                        <a:t>$100 </a:t>
                      </a:r>
                      <a:r>
                        <a:rPr sz="900" b="0">
                          <a:solidFill>
                            <a:srgbClr val="000000"/>
                          </a:solidFill>
                          <a:latin typeface="NeueHaasGroteskText Std (Body)"/>
                        </a:rPr>
                        <a:t>off iPhone 7 Plus 32 GB, iPhone 7 Plus 128 GB, iPhone 7 128 GB, iPhone 7 32 GB (01/01/17)
</a:t>
                      </a:r>
                      <a:r>
                        <a:rPr sz="900" b="1">
                          <a:solidFill>
                            <a:srgbClr val="000000"/>
                          </a:solidFill>
                          <a:latin typeface="NeueHaasGroteskText Std (Body)"/>
                        </a:rPr>
                        <a:t>$90 </a:t>
                      </a:r>
                      <a:r>
                        <a:rPr sz="900" b="0">
                          <a:solidFill>
                            <a:srgbClr val="000000"/>
                          </a:solidFill>
                          <a:latin typeface="NeueHaasGroteskText Std (Body)"/>
                        </a:rPr>
                        <a:t>off Alcatel Fierce 4, Galaxy J7 Prime 16GB (01/01/17)
</a:t>
                      </a:r>
                      <a:r>
                        <a:rPr sz="900" b="1">
                          <a:solidFill>
                            <a:srgbClr val="000000"/>
                          </a:solidFill>
                          <a:latin typeface="NeueHaasGroteskText Std (Body)"/>
                        </a:rPr>
                        <a:t>$80 </a:t>
                      </a:r>
                      <a:r>
                        <a:rPr sz="900" b="0">
                          <a:solidFill>
                            <a:srgbClr val="000000"/>
                          </a:solidFill>
                          <a:latin typeface="NeueHaasGroteskText Std (Body)"/>
                        </a:rPr>
                        <a:t>off Galaxy J3 Prime, LG Aristo, ZTE Avid Trio, HTC Desire 530 and LG Aristo 2 (01/01/17)
</a:t>
                      </a:r>
                      <a:r>
                        <a:rPr sz="900" b="1">
                          <a:solidFill>
                            <a:srgbClr val="000000"/>
                          </a:solidFill>
                          <a:latin typeface="NeueHaasGroteskText Std (Body)"/>
                        </a:rPr>
                        <a:t>$70 </a:t>
                      </a:r>
                      <a:r>
                        <a:rPr sz="900" b="0">
                          <a:solidFill>
                            <a:srgbClr val="000000"/>
                          </a:solidFill>
                          <a:latin typeface="NeueHaasGroteskText Std (Body)"/>
                        </a:rPr>
                        <a:t>off LG K20 Plus, Coolpad Defiant, Alcatel A30 Fierce, LG Stylo 3 Plus and Moto e (01/01/17)
</a:t>
                      </a:r>
                      <a:r>
                        <a:rPr sz="900" b="1">
                          <a:solidFill>
                            <a:srgbClr val="000000"/>
                          </a:solidFill>
                          <a:latin typeface="NeueHaasGroteskText Std (Body)"/>
                        </a:rPr>
                        <a:t>$60 </a:t>
                      </a:r>
                      <a:r>
                        <a:rPr sz="900" b="0">
                          <a:solidFill>
                            <a:srgbClr val="000000"/>
                          </a:solidFill>
                          <a:latin typeface="NeueHaasGroteskText Std (Body)"/>
                        </a:rPr>
                        <a:t>off ZTE Avid 4, ZTE Blade Z Max, and Galaxy J7 Prime 32GB (01/01/17)
</a:t>
                      </a:r>
                      <a:r>
                        <a:rPr sz="900" b="1">
                          <a:solidFill>
                            <a:srgbClr val="000000"/>
                          </a:solidFill>
                          <a:latin typeface="NeueHaasGroteskText Std (Body)"/>
                        </a:rPr>
                        <a:t>$30 </a:t>
                      </a:r>
                      <a:r>
                        <a:rPr sz="900" b="0">
                          <a:solidFill>
                            <a:srgbClr val="000000"/>
                          </a:solidFill>
                          <a:latin typeface="NeueHaasGroteskText Std (Body)"/>
                        </a:rPr>
                        <a:t>off Galaxy S9 (01/01/17)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with all online orders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3878</Words>
  <Application>Microsoft Office PowerPoint</Application>
  <PresentationFormat>Widescreen</PresentationFormat>
  <Paragraphs>1144</Paragraphs>
  <Slides>14</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Arial Narrow</vt:lpstr>
      <vt:lpstr>Calibri</vt:lpstr>
      <vt:lpstr>NeueHaasGroteskDisp Std</vt:lpstr>
      <vt:lpstr>NeueHaasGroteskDisp Std (Body)</vt:lpstr>
      <vt:lpstr>NeueHaasGroteskText Std</vt:lpstr>
      <vt:lpstr>NeueHaasGroteskText Std (Body)</vt:lpstr>
      <vt:lpstr>Times New Roman</vt:lpstr>
      <vt:lpstr>VZ_PPT_4x3_NHG_v01-02_083115</vt:lpstr>
      <vt:lpstr>1_VZ_PPT_4x3_NHG_v01-02_083115</vt:lpstr>
      <vt:lpstr>Competitive Pricing Landscape</vt:lpstr>
      <vt:lpstr>Smartphone: Competitive View</vt:lpstr>
      <vt:lpstr>Tablet: Competitive View</vt:lpstr>
      <vt:lpstr>Sub $10 Smartphone: Full View</vt:lpstr>
      <vt:lpstr>Pre-Pay Smartphone: Full View</vt:lpstr>
      <vt:lpstr>Pre-Pay Smartphone: Full View</vt:lpstr>
      <vt:lpstr>PowerPoint Presentation</vt:lpstr>
      <vt:lpstr>Promotions: BOGOF</vt:lpstr>
      <vt:lpstr>Promotions: Smartphone Other</vt:lpstr>
      <vt:lpstr>Promotions: Tablet</vt:lpstr>
      <vt:lpstr>Promotions: data Plan/Network</vt:lpstr>
      <vt:lpstr>Promotions: Trade-in</vt:lpstr>
      <vt:lpstr>Promotions: Switcher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2018-04-16T13:34:35Z</dcterms:modified>
</cp:coreProperties>
</file>