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90" r:id="rId2"/>
  </p:sldMasterIdLst>
  <p:notesMasterIdLst>
    <p:notesMasterId r:id="rId17"/>
  </p:notesMasterIdLst>
  <p:sldIdLst>
    <p:sldId id="257" r:id="rId3"/>
    <p:sldId id="258" r:id="rId4"/>
    <p:sldId id="262" r:id="rId5"/>
    <p:sldId id="263" r:id="rId6"/>
    <p:sldId id="264" r:id="rId7"/>
    <p:sldId id="265" r:id="rId8"/>
    <p:sldId id="272" r:id="rId9"/>
    <p:sldId id="260" r:id="rId10"/>
    <p:sldId id="266" r:id="rId11"/>
    <p:sldId id="267" r:id="rId12"/>
    <p:sldId id="268" r:id="rId13"/>
    <p:sldId id="269" r:id="rId14"/>
    <p:sldId id="270" r:id="rId15"/>
    <p:sldId id="26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6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1EE6EE-08B6-429D-A4E0-BE22B2412F7C}" type="datetimeFigureOut">
              <a:rPr lang="en-US" smtClean="0"/>
              <a:t>5/8/2018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080D1C-9E78-4EF1-86D4-B98099DC31B5}" type="slidenum">
              <a:rPr lang="en-US" smtClean="0"/>
              <a:t>‹#›</a:t>
            </a:fld>
            <a:endParaRPr lang="en-US"/>
          </a:p>
        </p:txBody>
      </p:sp>
    </p:spTree>
    <p:extLst>
      <p:ext uri="{BB962C8B-B14F-4D97-AF65-F5344CB8AC3E}">
        <p14:creationId xmlns:p14="http://schemas.microsoft.com/office/powerpoint/2010/main" val="8224321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521643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755941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146633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0425680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009878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880623-3AC6-4AD6-A545-335096B70561}" type="slidenum">
              <a:rPr kumimoji="0" lang="en-US" sz="1800" b="0" i="0" u="none" strike="noStrike" kern="0" cap="none" spc="0" normalizeH="0" baseline="0" noProof="0" smtClean="0">
                <a:ln>
                  <a:noFill/>
                </a:ln>
                <a:solidFill>
                  <a:sysClr val="windowText" lastClr="0000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24550365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0B9EEA-E6A3-49C2-9B39-C2B02A154A10}"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3541113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dirty="0"/>
              <a:t>Click to edit Master title style</a:t>
            </a:r>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029702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Header Green">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01694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Blue">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743182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Yellow">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2759951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Orange">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2238428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lternate Section Header">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8787791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lternate Section Header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807499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lternate Section Header Blu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394249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lternate Section Header Yellow">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387634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lternate Section Header Orang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7006165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tatem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7510272" cy="2514600"/>
          </a:xfrm>
        </p:spPr>
        <p:txBody>
          <a:bodyPr>
            <a:noAutofit/>
          </a:bodyPr>
          <a:lstStyle>
            <a:lvl1pPr>
              <a:lnSpc>
                <a:spcPct val="90000"/>
              </a:lnSpc>
              <a:defRPr sz="4000"/>
            </a:lvl1pPr>
          </a:lstStyle>
          <a:p>
            <a:r>
              <a:rPr lang="en-US"/>
              <a:t>Click to edit Master title style</a:t>
            </a:r>
            <a:endParaRPr lang="en-US"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4" name="Footer Placeholder 3"/>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387876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89468041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One Statement &amp; Picture">
    <p:spTree>
      <p:nvGrpSpPr>
        <p:cNvPr id="1" name=""/>
        <p:cNvGrpSpPr/>
        <p:nvPr/>
      </p:nvGrpSpPr>
      <p:grpSpPr>
        <a:xfrm>
          <a:off x="0" y="0"/>
          <a:ext cx="0" cy="0"/>
          <a:chOff x="0" y="0"/>
          <a:chExt cx="0" cy="0"/>
        </a:xfrm>
      </p:grpSpPr>
      <p:sp>
        <p:nvSpPr>
          <p:cNvPr id="6" name="Picture Placeholder 6"/>
          <p:cNvSpPr>
            <a:spLocks noGrp="1"/>
          </p:cNvSpPr>
          <p:nvPr>
            <p:ph type="pic" sz="quarter" idx="13" hasCustomPrompt="1"/>
          </p:nvPr>
        </p:nvSpPr>
        <p:spPr bwMode="gray">
          <a:xfrm>
            <a:off x="4059936" y="0"/>
            <a:ext cx="8132064" cy="6858000"/>
          </a:xfrm>
          <a:noFill/>
        </p:spPr>
        <p:txBody>
          <a:bodyPr anchor="ctr" anchorCtr="0">
            <a:normAutofit/>
          </a:bodyPr>
          <a:lstStyle>
            <a:lvl1pPr marL="0" marR="0" indent="0" algn="ctr" defTabSz="457200" rtl="0" eaLnBrk="1" fontAlgn="auto" latinLnBrk="0" hangingPunct="1">
              <a:lnSpc>
                <a:spcPct val="100000"/>
              </a:lnSpc>
              <a:spcBef>
                <a:spcPts val="600"/>
              </a:spcBef>
              <a:spcAft>
                <a:spcPts val="0"/>
              </a:spcAft>
              <a:buClrTx/>
              <a:buSzTx/>
              <a:buFontTx/>
              <a:buNone/>
              <a:tabLst/>
              <a:defRPr sz="1200" b="0" baseline="0"/>
            </a:lvl1pPr>
          </a:lstStyle>
          <a:p>
            <a:r>
              <a:rPr lang="en-US" dirty="0"/>
              <a:t>Click icon to add picture. </a:t>
            </a:r>
            <a:br>
              <a:rPr lang="en-US" dirty="0"/>
            </a:br>
            <a:r>
              <a:rPr lang="en-US" dirty="0"/>
              <a:t>Placeholder is 8:9 proportion.</a:t>
            </a:r>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8"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1744591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One Statement &amp; Content">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7"/>
          </p:nvPr>
        </p:nvSpPr>
        <p:spPr>
          <a:xfrm>
            <a:off x="4681728" y="457206"/>
            <a:ext cx="6900672" cy="57118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8"/>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857158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One Statement &amp; Chart">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hart Placeholder 6"/>
          <p:cNvSpPr>
            <a:spLocks noGrp="1"/>
          </p:cNvSpPr>
          <p:nvPr>
            <p:ph type="chart" sz="quarter" idx="18" hasCustomPrompt="1"/>
          </p:nvPr>
        </p:nvSpPr>
        <p:spPr>
          <a:xfrm>
            <a:off x="4682068" y="457200"/>
            <a:ext cx="6900333" cy="5711824"/>
          </a:xfrm>
        </p:spPr>
        <p:txBody>
          <a:bodyPr anchor="ctr" anchorCtr="0">
            <a:normAutofit/>
          </a:bodyPr>
          <a:lstStyle>
            <a:lvl1pPr algn="ctr">
              <a:defRPr sz="1200" b="0"/>
            </a:lvl1pPr>
          </a:lstStyle>
          <a:p>
            <a:r>
              <a:rPr lang="en-US" dirty="0"/>
              <a:t>Click icon to add chart.</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3915279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 Statement">
    <p:spTree>
      <p:nvGrpSpPr>
        <p:cNvPr id="1" name=""/>
        <p:cNvGrpSpPr/>
        <p:nvPr/>
      </p:nvGrpSpPr>
      <p:grpSpPr>
        <a:xfrm>
          <a:off x="0" y="0"/>
          <a:ext cx="0" cy="0"/>
          <a:chOff x="0" y="0"/>
          <a:chExt cx="0" cy="0"/>
        </a:xfrm>
      </p:grpSpPr>
      <p:sp>
        <p:nvSpPr>
          <p:cNvPr id="13" name="Rectangle 12"/>
          <p:cNvSpPr/>
          <p:nvPr userDrawn="1"/>
        </p:nvSpPr>
        <p:spPr bwMode="gray">
          <a:xfrm>
            <a:off x="8119872" y="-2"/>
            <a:ext cx="4072128" cy="6858002"/>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4" name="Rectangle 13"/>
          <p:cNvSpPr/>
          <p:nvPr userDrawn="1"/>
        </p:nvSpPr>
        <p:spPr bwMode="gray">
          <a:xfrm>
            <a:off x="4072128" y="-2"/>
            <a:ext cx="4047744" cy="685800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2"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21"/>
          <p:cNvSpPr>
            <a:spLocks noGrp="1"/>
          </p:cNvSpPr>
          <p:nvPr>
            <p:ph type="body" sz="quarter" idx="17"/>
          </p:nvPr>
        </p:nvSpPr>
        <p:spPr bwMode="gray">
          <a:xfrm>
            <a:off x="4681728"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21"/>
          <p:cNvSpPr>
            <a:spLocks noGrp="1"/>
          </p:cNvSpPr>
          <p:nvPr>
            <p:ph type="body" sz="quarter" idx="18"/>
          </p:nvPr>
        </p:nvSpPr>
        <p:spPr bwMode="gray">
          <a:xfrm>
            <a:off x="8741664"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366327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ix Statement">
    <p:bg>
      <p:bgPr>
        <a:solidFill>
          <a:schemeClr val="accent2"/>
        </a:solidFill>
        <a:effectLst/>
      </p:bgPr>
    </p:bg>
    <p:spTree>
      <p:nvGrpSpPr>
        <p:cNvPr id="1" name=""/>
        <p:cNvGrpSpPr/>
        <p:nvPr/>
      </p:nvGrpSpPr>
      <p:grpSpPr>
        <a:xfrm>
          <a:off x="0" y="0"/>
          <a:ext cx="0" cy="0"/>
          <a:chOff x="0" y="0"/>
          <a:chExt cx="0" cy="0"/>
        </a:xfrm>
      </p:grpSpPr>
      <p:sp>
        <p:nvSpPr>
          <p:cNvPr id="14" name="Rectangle 13"/>
          <p:cNvSpPr/>
          <p:nvPr userDrawn="1"/>
        </p:nvSpPr>
        <p:spPr bwMode="gray">
          <a:xfrm>
            <a:off x="4072134" y="3419856"/>
            <a:ext cx="4047743" cy="3438144"/>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1" name="Rectangle 20"/>
          <p:cNvSpPr/>
          <p:nvPr userDrawn="1"/>
        </p:nvSpPr>
        <p:spPr bwMode="gray">
          <a:xfrm>
            <a:off x="0"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5" name="Rectangle 24"/>
          <p:cNvSpPr/>
          <p:nvPr userDrawn="1"/>
        </p:nvSpPr>
        <p:spPr bwMode="gray">
          <a:xfrm>
            <a:off x="8119872"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15" name="Text Placeholder 14"/>
          <p:cNvSpPr>
            <a:spLocks noGrp="1"/>
          </p:cNvSpPr>
          <p:nvPr>
            <p:ph type="body" sz="quarter" idx="10"/>
          </p:nvPr>
        </p:nvSpPr>
        <p:spPr bwMode="gray">
          <a:xfrm>
            <a:off x="609600"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6" name="Text Placeholder 14"/>
          <p:cNvSpPr>
            <a:spLocks noGrp="1"/>
          </p:cNvSpPr>
          <p:nvPr>
            <p:ph type="body" sz="quarter" idx="11"/>
          </p:nvPr>
        </p:nvSpPr>
        <p:spPr bwMode="gray">
          <a:xfrm>
            <a:off x="4669536"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7" name="Text Placeholder 14"/>
          <p:cNvSpPr>
            <a:spLocks noGrp="1"/>
          </p:cNvSpPr>
          <p:nvPr>
            <p:ph type="body" sz="quarter" idx="12"/>
          </p:nvPr>
        </p:nvSpPr>
        <p:spPr bwMode="gray">
          <a:xfrm>
            <a:off x="8741664"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8" name="Text Placeholder 14"/>
          <p:cNvSpPr>
            <a:spLocks noGrp="1"/>
          </p:cNvSpPr>
          <p:nvPr>
            <p:ph type="body" sz="quarter" idx="13"/>
          </p:nvPr>
        </p:nvSpPr>
        <p:spPr bwMode="gray">
          <a:xfrm>
            <a:off x="609600"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9" name="Text Placeholder 14"/>
          <p:cNvSpPr>
            <a:spLocks noGrp="1"/>
          </p:cNvSpPr>
          <p:nvPr>
            <p:ph type="body" sz="quarter" idx="14"/>
          </p:nvPr>
        </p:nvSpPr>
        <p:spPr bwMode="gray">
          <a:xfrm>
            <a:off x="4669536"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20" name="Text Placeholder 14"/>
          <p:cNvSpPr>
            <a:spLocks noGrp="1"/>
          </p:cNvSpPr>
          <p:nvPr>
            <p:ph type="body" sz="quarter" idx="15"/>
          </p:nvPr>
        </p:nvSpPr>
        <p:spPr bwMode="gray">
          <a:xfrm>
            <a:off x="8741664"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3" name="Date Placeholder 2"/>
          <p:cNvSpPr>
            <a:spLocks noGrp="1"/>
          </p:cNvSpPr>
          <p:nvPr>
            <p:ph type="dt" sz="half" idx="16"/>
          </p:nvPr>
        </p:nvSpPr>
        <p:spPr/>
        <p:txBody>
          <a:bodyPr/>
          <a:lstStyle/>
          <a:p>
            <a:r>
              <a:rPr lang="en-US" dirty="0"/>
              <a:t>Month 00, 0000</a:t>
            </a:r>
          </a:p>
        </p:txBody>
      </p:sp>
      <p:sp>
        <p:nvSpPr>
          <p:cNvPr id="4" name="Footer Placeholder 3"/>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5" name="Slide Number Placeholder 4"/>
          <p:cNvSpPr>
            <a:spLocks noGrp="1"/>
          </p:cNvSpPr>
          <p:nvPr>
            <p:ph type="sldNum" sz="quarter" idx="18"/>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28810693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amp; On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Content Placeholder 2"/>
          <p:cNvSpPr>
            <a:spLocks noGrp="1"/>
          </p:cNvSpPr>
          <p:nvPr>
            <p:ph idx="1"/>
          </p:nvPr>
        </p:nvSpPr>
        <p:spPr bwMode="gray">
          <a:xfrm>
            <a:off x="609600" y="423005"/>
            <a:ext cx="2840736" cy="5746020"/>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8"/>
          <p:cNvSpPr>
            <a:spLocks noGrp="1"/>
          </p:cNvSpPr>
          <p:nvPr>
            <p:ph type="pic" sz="quarter" idx="21" hasCustomPrompt="1"/>
          </p:nvPr>
        </p:nvSpPr>
        <p:spPr bwMode="gray">
          <a:xfrm>
            <a:off x="4492752" y="1371600"/>
            <a:ext cx="7089648" cy="3190342"/>
          </a:xfrm>
          <a:noFill/>
        </p:spPr>
        <p:txBody>
          <a:bodyPr anchor="ctr" anchorCtr="0">
            <a:normAutofit/>
          </a:bodyPr>
          <a:lstStyle>
            <a:lvl1pPr algn="ctr">
              <a:spcBef>
                <a:spcPts val="0"/>
              </a:spcBef>
              <a:defRPr sz="1200" b="0"/>
            </a:lvl1pPr>
          </a:lstStyle>
          <a:p>
            <a:r>
              <a:rPr lang="en-US" dirty="0"/>
              <a:t>Click icon to add picture. </a:t>
            </a:r>
            <a:br>
              <a:rPr lang="en-US" dirty="0"/>
            </a:br>
            <a:r>
              <a:rPr lang="en-US" dirty="0"/>
              <a:t>Placeholder is 5:3 proportion.</a:t>
            </a:r>
          </a:p>
        </p:txBody>
      </p:sp>
      <p:sp>
        <p:nvSpPr>
          <p:cNvPr id="11" name="Text Placeholder 9"/>
          <p:cNvSpPr>
            <a:spLocks noGrp="1"/>
          </p:cNvSpPr>
          <p:nvPr>
            <p:ph type="body" sz="quarter" idx="27" hasCustomPrompt="1"/>
          </p:nvPr>
        </p:nvSpPr>
        <p:spPr>
          <a:xfrm>
            <a:off x="4492752" y="4663440"/>
            <a:ext cx="7089648"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8"/>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664601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amp; Two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1"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12"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4" name="Content Placeholder 2"/>
          <p:cNvSpPr>
            <a:spLocks noGrp="1"/>
          </p:cNvSpPr>
          <p:nvPr>
            <p:ph idx="1"/>
          </p:nvPr>
        </p:nvSpPr>
        <p:spPr bwMode="gray">
          <a:xfrm>
            <a:off x="609600" y="423012"/>
            <a:ext cx="2840736" cy="5746019"/>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9"/>
          <p:cNvSpPr>
            <a:spLocks noGrp="1"/>
          </p:cNvSpPr>
          <p:nvPr>
            <p:ph type="body" sz="quarter" idx="27"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6" name="Text Placeholder 9"/>
          <p:cNvSpPr>
            <a:spLocks noGrp="1"/>
          </p:cNvSpPr>
          <p:nvPr>
            <p:ph type="body" sz="quarter" idx="28" hasCustomPrompt="1"/>
          </p:nvPr>
        </p:nvSpPr>
        <p:spPr>
          <a:xfrm>
            <a:off x="8375904" y="4663440"/>
            <a:ext cx="3206496" cy="365760"/>
          </a:xfrm>
        </p:spPr>
        <p:txBody>
          <a:bodyPr>
            <a:noAutofit/>
          </a:bodyPr>
          <a:lstStyle>
            <a:lvl1pPr marL="0" marR="0" indent="0" algn="l" defTabSz="457200" rtl="0" eaLnBrk="1" fontAlgn="auto" latinLnBrk="0" hangingPunct="1">
              <a:lnSpc>
                <a:spcPct val="100000"/>
              </a:lnSpc>
              <a:spcBef>
                <a:spcPts val="0"/>
              </a:spcBef>
              <a:spcAft>
                <a:spcPts val="0"/>
              </a:spcAft>
              <a:buClrTx/>
              <a:buSzTx/>
              <a:buFontTx/>
              <a:buNone/>
              <a:tabLst/>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9"/>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94279767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Picture Placeholder 8"/>
          <p:cNvSpPr>
            <a:spLocks noGrp="1"/>
          </p:cNvSpPr>
          <p:nvPr>
            <p:ph type="pic" sz="quarter" idx="13" hasCustomPrompt="1"/>
          </p:nvPr>
        </p:nvSpPr>
        <p:spPr bwMode="gray">
          <a:xfrm>
            <a:off x="609600"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24"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25"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3" name="Text Placeholder 9"/>
          <p:cNvSpPr>
            <a:spLocks noGrp="1"/>
          </p:cNvSpPr>
          <p:nvPr>
            <p:ph type="body" sz="quarter" idx="28" hasCustomPrompt="1"/>
          </p:nvPr>
        </p:nvSpPr>
        <p:spPr>
          <a:xfrm>
            <a:off x="8375904"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4" name="Text Placeholder 9"/>
          <p:cNvSpPr>
            <a:spLocks noGrp="1"/>
          </p:cNvSpPr>
          <p:nvPr>
            <p:ph type="body" sz="quarter" idx="29" hasCustomPrompt="1"/>
          </p:nvPr>
        </p:nvSpPr>
        <p:spPr>
          <a:xfrm>
            <a:off x="609600"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5" name="Text Placeholder 9"/>
          <p:cNvSpPr>
            <a:spLocks noGrp="1"/>
          </p:cNvSpPr>
          <p:nvPr>
            <p:ph type="body" sz="quarter" idx="30"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3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7481333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Full-Screen Picture">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bwMode="gray">
          <a:xfrm>
            <a:off x="0" y="0"/>
            <a:ext cx="12192000" cy="6858000"/>
          </a:xfrm>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a:lvl1pPr>
          </a:lstStyle>
          <a:p>
            <a:r>
              <a:rPr lang="en-US" dirty="0"/>
              <a:t>Click icon to add picture. </a:t>
            </a:r>
            <a:br>
              <a:rPr lang="en-US" dirty="0"/>
            </a:br>
            <a:r>
              <a:rPr lang="en-US" dirty="0"/>
              <a:t>Placeholder is 4:3 proportion.</a:t>
            </a:r>
          </a:p>
        </p:txBody>
      </p:sp>
      <p:sp>
        <p:nvSpPr>
          <p:cNvPr id="2" name="Date Placeholder 1"/>
          <p:cNvSpPr>
            <a:spLocks noGrp="1"/>
          </p:cNvSpPr>
          <p:nvPr>
            <p:ph type="dt" sz="half" idx="11"/>
          </p:nvPr>
        </p:nvSpPr>
        <p:spPr/>
        <p:txBody>
          <a:bodyPr/>
          <a:lstStyle/>
          <a:p>
            <a:r>
              <a:rPr lang="en-US" dirty="0"/>
              <a:t>Month 00, 0000</a:t>
            </a:r>
          </a:p>
        </p:txBody>
      </p:sp>
      <p:sp>
        <p:nvSpPr>
          <p:cNvPr id="3" name="Footer Placeholder 2"/>
          <p:cNvSpPr>
            <a:spLocks noGrp="1"/>
          </p:cNvSpPr>
          <p:nvPr>
            <p:ph type="ftr" sz="quarter" idx="12"/>
          </p:nvPr>
        </p:nvSpPr>
        <p:spPr>
          <a:xfrm>
            <a:off x="609600"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4" name="Slide Number Placeholder 3"/>
          <p:cNvSpPr>
            <a:spLocks noGrp="1"/>
          </p:cNvSpPr>
          <p:nvPr>
            <p:ph type="sldNum" sz="quarter" idx="13"/>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416695305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2"/>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3" name="TextBox 2"/>
          <p:cNvSpPr txBox="1"/>
          <p:nvPr userDrawn="1"/>
        </p:nvSpPr>
        <p:spPr bwMode="gray">
          <a:xfrm>
            <a:off x="4206240" y="2103120"/>
            <a:ext cx="3779520" cy="2468880"/>
          </a:xfrm>
          <a:prstGeom prst="rect">
            <a:avLst/>
          </a:prstGeom>
          <a:noFill/>
        </p:spPr>
        <p:txBody>
          <a:bodyPr wrap="square" lIns="0" tIns="0" rIns="0" bIns="0" rtlCol="0" anchor="ctr" anchorCtr="0">
            <a:normAutofit/>
          </a:bodyPr>
          <a:lstStyle/>
          <a:p>
            <a:pPr algn="ctr">
              <a:lnSpc>
                <a:spcPct val="90000"/>
              </a:lnSpc>
            </a:pPr>
            <a:r>
              <a:rPr lang="en-US" sz="4000" b="1" dirty="0">
                <a:solidFill>
                  <a:srgbClr val="CC050A"/>
                </a:solidFill>
                <a:latin typeface="+mj-lt"/>
              </a:rPr>
              <a:t>Thank you.</a:t>
            </a:r>
          </a:p>
        </p:txBody>
      </p:sp>
      <p:sp>
        <p:nvSpPr>
          <p:cNvPr id="4" name="Date Placeholder 3"/>
          <p:cNvSpPr>
            <a:spLocks noGrp="1"/>
          </p:cNvSpPr>
          <p:nvPr>
            <p:ph type="dt" sz="half" idx="10"/>
          </p:nvPr>
        </p:nvSpPr>
        <p:spPr/>
        <p:txBody>
          <a:bodyPr/>
          <a:lstStyle/>
          <a:p>
            <a:r>
              <a:rPr lang="en-US" dirty="0"/>
              <a:t>Month 00, 0000</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6" name="Slide Number Placeholder 5"/>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4096730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Blu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65415885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dirty="0"/>
              <a:t>Click to edit Master title style</a:t>
            </a:r>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42168655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reserve="1">
  <p:cSld name="Title Slide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6253793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reserve="1">
  <p:cSld name="Title Slide Blu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0828771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reserve="1">
  <p:cSld name="Title Slide Yellow">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294950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Orang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46893089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able of Contents">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lvl1pPr marL="342900" indent="-342900">
              <a:buFont typeface="+mj-lt"/>
              <a:buAutoNum type="arabicPeriod"/>
              <a:tabLst>
                <a:tab pos="339725" algn="l"/>
              </a:tabLst>
              <a:defRPr sz="22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8887374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064386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wo-Line 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609600" y="1691640"/>
            <a:ext cx="9448800" cy="44805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a:xfrm>
            <a:off x="609600" y="423005"/>
            <a:ext cx="9448800" cy="914400"/>
          </a:xfrm>
        </p:spPr>
        <p:txBody>
          <a:bodyPr/>
          <a:lstStyle/>
          <a:p>
            <a:r>
              <a:rPr lang="en-US" dirty="0"/>
              <a:t>Click to edit Master title style</a:t>
            </a:r>
          </a:p>
        </p:txBody>
      </p:sp>
      <p:sp>
        <p:nvSpPr>
          <p:cNvPr id="5" name="Date Placeholder 4"/>
          <p:cNvSpPr>
            <a:spLocks noGrp="1"/>
          </p:cNvSpPr>
          <p:nvPr>
            <p:ph type="dt" sz="half" idx="10"/>
          </p:nvPr>
        </p:nvSpPr>
        <p:spPr/>
        <p:txBody>
          <a:bodyPr/>
          <a:lstStyle/>
          <a:p>
            <a:r>
              <a:rPr lang="en-US" dirty="0"/>
              <a:t>Month 00, 0000</a:t>
            </a:r>
          </a:p>
        </p:txBody>
      </p:sp>
      <p:sp>
        <p:nvSpPr>
          <p:cNvPr id="8" name="Footer Placeholder 7"/>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9" name="Slide Number Placeholder 8"/>
          <p:cNvSpPr>
            <a:spLocks noGrp="1"/>
          </p:cNvSpPr>
          <p:nvPr>
            <p:ph type="sldNum" sz="quarter" idx="12"/>
          </p:nvPr>
        </p:nvSpPr>
        <p:spPr/>
        <p:txBody>
          <a:bodyPr/>
          <a:lstStyle/>
          <a:p>
            <a:fld id="{E12D0507-9F86-7A45-BE8E-43760B9F92AA}" type="slidenum">
              <a:rPr lang="en-US" smtClean="0"/>
              <a:pPr/>
              <a:t>‹#›</a:t>
            </a:fld>
            <a:endParaRPr lang="en-US" dirty="0"/>
          </a:p>
        </p:txBody>
      </p:sp>
      <p:sp>
        <p:nvSpPr>
          <p:cNvPr id="10" name="Text Placeholder 9">
            <a:extLst>
              <a:ext uri="{FF2B5EF4-FFF2-40B4-BE49-F238E27FC236}">
                <a16:creationId xmlns:a16="http://schemas.microsoft.com/office/drawing/2014/main" id="{7CE1E85E-40B6-4D31-AB98-F039EB69017F}"/>
              </a:ext>
            </a:extLst>
          </p:cNvPr>
          <p:cNvSpPr>
            <a:spLocks noGrp="1"/>
          </p:cNvSpPr>
          <p:nvPr>
            <p:ph type="body" sz="quarter" idx="13"/>
          </p:nvPr>
        </p:nvSpPr>
        <p:spPr>
          <a:xfrm>
            <a:off x="10271125" y="295275"/>
            <a:ext cx="1311275" cy="228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9923696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2" name="Title 1"/>
          <p:cNvSpPr>
            <a:spLocks noGrp="1"/>
          </p:cNvSpPr>
          <p:nvPr>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0928160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ection Header Green">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1276967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Yellow">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0008273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ection Header Blue">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35447577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ection Header Yellow">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78358082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ection Header Orange">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56914755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Alternate Section Header">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57607441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Alternate Section Header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6197624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Alternate Section Header Blu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02052649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Alternate Section Header Yellow">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3284027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lternate Section Header Orang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40766138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Statem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7510272" cy="2514600"/>
          </a:xfrm>
        </p:spPr>
        <p:txBody>
          <a:bodyPr>
            <a:noAutofit/>
          </a:bodyPr>
          <a:lstStyle>
            <a:lvl1pPr>
              <a:lnSpc>
                <a:spcPct val="90000"/>
              </a:lnSpc>
              <a:defRPr sz="4000"/>
            </a:lvl1pPr>
          </a:lstStyle>
          <a:p>
            <a:r>
              <a:rPr lang="en-US"/>
              <a:t>Click to edit Master title style</a:t>
            </a:r>
            <a:endParaRPr lang="en-US"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4" name="Footer Placeholder 3"/>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17180422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One Statement &amp; Picture">
    <p:spTree>
      <p:nvGrpSpPr>
        <p:cNvPr id="1" name=""/>
        <p:cNvGrpSpPr/>
        <p:nvPr/>
      </p:nvGrpSpPr>
      <p:grpSpPr>
        <a:xfrm>
          <a:off x="0" y="0"/>
          <a:ext cx="0" cy="0"/>
          <a:chOff x="0" y="0"/>
          <a:chExt cx="0" cy="0"/>
        </a:xfrm>
      </p:grpSpPr>
      <p:sp>
        <p:nvSpPr>
          <p:cNvPr id="6" name="Picture Placeholder 6"/>
          <p:cNvSpPr>
            <a:spLocks noGrp="1"/>
          </p:cNvSpPr>
          <p:nvPr>
            <p:ph type="pic" sz="quarter" idx="13" hasCustomPrompt="1"/>
          </p:nvPr>
        </p:nvSpPr>
        <p:spPr bwMode="gray">
          <a:xfrm>
            <a:off x="4059936" y="0"/>
            <a:ext cx="8132064" cy="6858000"/>
          </a:xfrm>
          <a:noFill/>
        </p:spPr>
        <p:txBody>
          <a:bodyPr anchor="ctr" anchorCtr="0">
            <a:normAutofit/>
          </a:bodyPr>
          <a:lstStyle>
            <a:lvl1pPr marL="0" marR="0" indent="0" algn="ctr" defTabSz="457200" rtl="0" eaLnBrk="1" fontAlgn="auto" latinLnBrk="0" hangingPunct="1">
              <a:lnSpc>
                <a:spcPct val="100000"/>
              </a:lnSpc>
              <a:spcBef>
                <a:spcPts val="600"/>
              </a:spcBef>
              <a:spcAft>
                <a:spcPts val="0"/>
              </a:spcAft>
              <a:buClrTx/>
              <a:buSzTx/>
              <a:buFontTx/>
              <a:buNone/>
              <a:tabLst/>
              <a:defRPr sz="1200" b="0" baseline="0"/>
            </a:lvl1pPr>
          </a:lstStyle>
          <a:p>
            <a:r>
              <a:rPr lang="en-US" dirty="0"/>
              <a:t>Click icon to add picture. </a:t>
            </a:r>
            <a:br>
              <a:rPr lang="en-US" dirty="0"/>
            </a:br>
            <a:r>
              <a:rPr lang="en-US" dirty="0"/>
              <a:t>Placeholder is 8:9 proportion.</a:t>
            </a:r>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8"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703786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Orang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69743972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One Statement &amp; Content">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7"/>
          </p:nvPr>
        </p:nvSpPr>
        <p:spPr>
          <a:xfrm>
            <a:off x="4681728" y="457206"/>
            <a:ext cx="6900672" cy="57118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8"/>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41966876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One Statement &amp; Chart">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hart Placeholder 6"/>
          <p:cNvSpPr>
            <a:spLocks noGrp="1"/>
          </p:cNvSpPr>
          <p:nvPr>
            <p:ph type="chart" sz="quarter" idx="18" hasCustomPrompt="1"/>
          </p:nvPr>
        </p:nvSpPr>
        <p:spPr>
          <a:xfrm>
            <a:off x="4682068" y="457200"/>
            <a:ext cx="6900333" cy="5711824"/>
          </a:xfrm>
        </p:spPr>
        <p:txBody>
          <a:bodyPr anchor="ctr" anchorCtr="0">
            <a:normAutofit/>
          </a:bodyPr>
          <a:lstStyle>
            <a:lvl1pPr algn="ctr">
              <a:defRPr sz="1200" b="0"/>
            </a:lvl1pPr>
          </a:lstStyle>
          <a:p>
            <a:r>
              <a:rPr lang="en-US" dirty="0"/>
              <a:t>Click icon to add chart.</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2489862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hree Statement">
    <p:spTree>
      <p:nvGrpSpPr>
        <p:cNvPr id="1" name=""/>
        <p:cNvGrpSpPr/>
        <p:nvPr/>
      </p:nvGrpSpPr>
      <p:grpSpPr>
        <a:xfrm>
          <a:off x="0" y="0"/>
          <a:ext cx="0" cy="0"/>
          <a:chOff x="0" y="0"/>
          <a:chExt cx="0" cy="0"/>
        </a:xfrm>
      </p:grpSpPr>
      <p:sp>
        <p:nvSpPr>
          <p:cNvPr id="13" name="Rectangle 12"/>
          <p:cNvSpPr/>
          <p:nvPr userDrawn="1"/>
        </p:nvSpPr>
        <p:spPr bwMode="gray">
          <a:xfrm>
            <a:off x="8119872" y="-2"/>
            <a:ext cx="4072128" cy="6858002"/>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4" name="Rectangle 13"/>
          <p:cNvSpPr/>
          <p:nvPr userDrawn="1"/>
        </p:nvSpPr>
        <p:spPr bwMode="gray">
          <a:xfrm>
            <a:off x="4072128" y="-2"/>
            <a:ext cx="4047744" cy="685800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2"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21"/>
          <p:cNvSpPr>
            <a:spLocks noGrp="1"/>
          </p:cNvSpPr>
          <p:nvPr>
            <p:ph type="body" sz="quarter" idx="17"/>
          </p:nvPr>
        </p:nvSpPr>
        <p:spPr bwMode="gray">
          <a:xfrm>
            <a:off x="4681728"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21"/>
          <p:cNvSpPr>
            <a:spLocks noGrp="1"/>
          </p:cNvSpPr>
          <p:nvPr>
            <p:ph type="body" sz="quarter" idx="18"/>
          </p:nvPr>
        </p:nvSpPr>
        <p:spPr bwMode="gray">
          <a:xfrm>
            <a:off x="8741664"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1478270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ix Statement">
    <p:bg>
      <p:bgPr>
        <a:solidFill>
          <a:schemeClr val="accent2"/>
        </a:solidFill>
        <a:effectLst/>
      </p:bgPr>
    </p:bg>
    <p:spTree>
      <p:nvGrpSpPr>
        <p:cNvPr id="1" name=""/>
        <p:cNvGrpSpPr/>
        <p:nvPr/>
      </p:nvGrpSpPr>
      <p:grpSpPr>
        <a:xfrm>
          <a:off x="0" y="0"/>
          <a:ext cx="0" cy="0"/>
          <a:chOff x="0" y="0"/>
          <a:chExt cx="0" cy="0"/>
        </a:xfrm>
      </p:grpSpPr>
      <p:sp>
        <p:nvSpPr>
          <p:cNvPr id="14" name="Rectangle 13"/>
          <p:cNvSpPr/>
          <p:nvPr userDrawn="1"/>
        </p:nvSpPr>
        <p:spPr bwMode="gray">
          <a:xfrm>
            <a:off x="4072134" y="3419856"/>
            <a:ext cx="4047743" cy="3438144"/>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1" name="Rectangle 20"/>
          <p:cNvSpPr/>
          <p:nvPr userDrawn="1"/>
        </p:nvSpPr>
        <p:spPr bwMode="gray">
          <a:xfrm>
            <a:off x="0"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5" name="Rectangle 24"/>
          <p:cNvSpPr/>
          <p:nvPr userDrawn="1"/>
        </p:nvSpPr>
        <p:spPr bwMode="gray">
          <a:xfrm>
            <a:off x="8119872"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15" name="Text Placeholder 14"/>
          <p:cNvSpPr>
            <a:spLocks noGrp="1"/>
          </p:cNvSpPr>
          <p:nvPr>
            <p:ph type="body" sz="quarter" idx="10"/>
          </p:nvPr>
        </p:nvSpPr>
        <p:spPr bwMode="gray">
          <a:xfrm>
            <a:off x="609600"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6" name="Text Placeholder 14"/>
          <p:cNvSpPr>
            <a:spLocks noGrp="1"/>
          </p:cNvSpPr>
          <p:nvPr>
            <p:ph type="body" sz="quarter" idx="11"/>
          </p:nvPr>
        </p:nvSpPr>
        <p:spPr bwMode="gray">
          <a:xfrm>
            <a:off x="4669536"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7" name="Text Placeholder 14"/>
          <p:cNvSpPr>
            <a:spLocks noGrp="1"/>
          </p:cNvSpPr>
          <p:nvPr>
            <p:ph type="body" sz="quarter" idx="12"/>
          </p:nvPr>
        </p:nvSpPr>
        <p:spPr bwMode="gray">
          <a:xfrm>
            <a:off x="8741664"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8" name="Text Placeholder 14"/>
          <p:cNvSpPr>
            <a:spLocks noGrp="1"/>
          </p:cNvSpPr>
          <p:nvPr>
            <p:ph type="body" sz="quarter" idx="13"/>
          </p:nvPr>
        </p:nvSpPr>
        <p:spPr bwMode="gray">
          <a:xfrm>
            <a:off x="609600"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9" name="Text Placeholder 14"/>
          <p:cNvSpPr>
            <a:spLocks noGrp="1"/>
          </p:cNvSpPr>
          <p:nvPr>
            <p:ph type="body" sz="quarter" idx="14"/>
          </p:nvPr>
        </p:nvSpPr>
        <p:spPr bwMode="gray">
          <a:xfrm>
            <a:off x="4669536"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20" name="Text Placeholder 14"/>
          <p:cNvSpPr>
            <a:spLocks noGrp="1"/>
          </p:cNvSpPr>
          <p:nvPr>
            <p:ph type="body" sz="quarter" idx="15"/>
          </p:nvPr>
        </p:nvSpPr>
        <p:spPr bwMode="gray">
          <a:xfrm>
            <a:off x="8741664"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3" name="Date Placeholder 2"/>
          <p:cNvSpPr>
            <a:spLocks noGrp="1"/>
          </p:cNvSpPr>
          <p:nvPr>
            <p:ph type="dt" sz="half" idx="16"/>
          </p:nvPr>
        </p:nvSpPr>
        <p:spPr/>
        <p:txBody>
          <a:bodyPr/>
          <a:lstStyle/>
          <a:p>
            <a:r>
              <a:rPr lang="en-US" dirty="0"/>
              <a:t>Month 00, 0000</a:t>
            </a:r>
          </a:p>
        </p:txBody>
      </p:sp>
      <p:sp>
        <p:nvSpPr>
          <p:cNvPr id="4" name="Footer Placeholder 3"/>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5" name="Slide Number Placeholder 4"/>
          <p:cNvSpPr>
            <a:spLocks noGrp="1"/>
          </p:cNvSpPr>
          <p:nvPr>
            <p:ph type="sldNum" sz="quarter" idx="18"/>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366910565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ext &amp; On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Content Placeholder 2"/>
          <p:cNvSpPr>
            <a:spLocks noGrp="1"/>
          </p:cNvSpPr>
          <p:nvPr>
            <p:ph idx="1"/>
          </p:nvPr>
        </p:nvSpPr>
        <p:spPr bwMode="gray">
          <a:xfrm>
            <a:off x="609600" y="423005"/>
            <a:ext cx="2840736" cy="5746020"/>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8"/>
          <p:cNvSpPr>
            <a:spLocks noGrp="1"/>
          </p:cNvSpPr>
          <p:nvPr>
            <p:ph type="pic" sz="quarter" idx="21" hasCustomPrompt="1"/>
          </p:nvPr>
        </p:nvSpPr>
        <p:spPr bwMode="gray">
          <a:xfrm>
            <a:off x="4492752" y="1371600"/>
            <a:ext cx="7089648" cy="3190342"/>
          </a:xfrm>
          <a:noFill/>
        </p:spPr>
        <p:txBody>
          <a:bodyPr anchor="ctr" anchorCtr="0">
            <a:normAutofit/>
          </a:bodyPr>
          <a:lstStyle>
            <a:lvl1pPr algn="ctr">
              <a:spcBef>
                <a:spcPts val="0"/>
              </a:spcBef>
              <a:defRPr sz="1200" b="0"/>
            </a:lvl1pPr>
          </a:lstStyle>
          <a:p>
            <a:r>
              <a:rPr lang="en-US" dirty="0"/>
              <a:t>Click icon to add picture. </a:t>
            </a:r>
            <a:br>
              <a:rPr lang="en-US" dirty="0"/>
            </a:br>
            <a:r>
              <a:rPr lang="en-US" dirty="0"/>
              <a:t>Placeholder is 5:3 proportion.</a:t>
            </a:r>
          </a:p>
        </p:txBody>
      </p:sp>
      <p:sp>
        <p:nvSpPr>
          <p:cNvPr id="11" name="Text Placeholder 9"/>
          <p:cNvSpPr>
            <a:spLocks noGrp="1"/>
          </p:cNvSpPr>
          <p:nvPr>
            <p:ph type="body" sz="quarter" idx="27" hasCustomPrompt="1"/>
          </p:nvPr>
        </p:nvSpPr>
        <p:spPr>
          <a:xfrm>
            <a:off x="4492752" y="4663440"/>
            <a:ext cx="7089648"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8"/>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0564629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ext &amp; Two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1"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12"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4" name="Content Placeholder 2"/>
          <p:cNvSpPr>
            <a:spLocks noGrp="1"/>
          </p:cNvSpPr>
          <p:nvPr>
            <p:ph idx="1"/>
          </p:nvPr>
        </p:nvSpPr>
        <p:spPr bwMode="gray">
          <a:xfrm>
            <a:off x="609600" y="423012"/>
            <a:ext cx="2840736" cy="5746019"/>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9"/>
          <p:cNvSpPr>
            <a:spLocks noGrp="1"/>
          </p:cNvSpPr>
          <p:nvPr>
            <p:ph type="body" sz="quarter" idx="27"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6" name="Text Placeholder 9"/>
          <p:cNvSpPr>
            <a:spLocks noGrp="1"/>
          </p:cNvSpPr>
          <p:nvPr>
            <p:ph type="body" sz="quarter" idx="28" hasCustomPrompt="1"/>
          </p:nvPr>
        </p:nvSpPr>
        <p:spPr>
          <a:xfrm>
            <a:off x="8375904" y="4663440"/>
            <a:ext cx="3206496" cy="365760"/>
          </a:xfrm>
        </p:spPr>
        <p:txBody>
          <a:bodyPr>
            <a:noAutofit/>
          </a:bodyPr>
          <a:lstStyle>
            <a:lvl1pPr marL="0" marR="0" indent="0" algn="l" defTabSz="457200" rtl="0" eaLnBrk="1" fontAlgn="auto" latinLnBrk="0" hangingPunct="1">
              <a:lnSpc>
                <a:spcPct val="100000"/>
              </a:lnSpc>
              <a:spcBef>
                <a:spcPts val="0"/>
              </a:spcBef>
              <a:spcAft>
                <a:spcPts val="0"/>
              </a:spcAft>
              <a:buClrTx/>
              <a:buSzTx/>
              <a:buFontTx/>
              <a:buNone/>
              <a:tabLst/>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9"/>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12565346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re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Picture Placeholder 8"/>
          <p:cNvSpPr>
            <a:spLocks noGrp="1"/>
          </p:cNvSpPr>
          <p:nvPr>
            <p:ph type="pic" sz="quarter" idx="13" hasCustomPrompt="1"/>
          </p:nvPr>
        </p:nvSpPr>
        <p:spPr bwMode="gray">
          <a:xfrm>
            <a:off x="609600"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24"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25"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3" name="Text Placeholder 9"/>
          <p:cNvSpPr>
            <a:spLocks noGrp="1"/>
          </p:cNvSpPr>
          <p:nvPr>
            <p:ph type="body" sz="quarter" idx="28" hasCustomPrompt="1"/>
          </p:nvPr>
        </p:nvSpPr>
        <p:spPr>
          <a:xfrm>
            <a:off x="8375904"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4" name="Text Placeholder 9"/>
          <p:cNvSpPr>
            <a:spLocks noGrp="1"/>
          </p:cNvSpPr>
          <p:nvPr>
            <p:ph type="body" sz="quarter" idx="29" hasCustomPrompt="1"/>
          </p:nvPr>
        </p:nvSpPr>
        <p:spPr>
          <a:xfrm>
            <a:off x="609600"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5" name="Text Placeholder 9"/>
          <p:cNvSpPr>
            <a:spLocks noGrp="1"/>
          </p:cNvSpPr>
          <p:nvPr>
            <p:ph type="body" sz="quarter" idx="30"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3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76301966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Full-Screen Picture">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bwMode="gray">
          <a:xfrm>
            <a:off x="0" y="0"/>
            <a:ext cx="12192000" cy="6858000"/>
          </a:xfrm>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a:lvl1pPr>
          </a:lstStyle>
          <a:p>
            <a:r>
              <a:rPr lang="en-US" dirty="0"/>
              <a:t>Click icon to add picture. </a:t>
            </a:r>
            <a:br>
              <a:rPr lang="en-US" dirty="0"/>
            </a:br>
            <a:r>
              <a:rPr lang="en-US" dirty="0"/>
              <a:t>Placeholder is 4:3 proportion.</a:t>
            </a:r>
          </a:p>
        </p:txBody>
      </p:sp>
      <p:sp>
        <p:nvSpPr>
          <p:cNvPr id="2" name="Date Placeholder 1"/>
          <p:cNvSpPr>
            <a:spLocks noGrp="1"/>
          </p:cNvSpPr>
          <p:nvPr>
            <p:ph type="dt" sz="half" idx="11"/>
          </p:nvPr>
        </p:nvSpPr>
        <p:spPr/>
        <p:txBody>
          <a:bodyPr/>
          <a:lstStyle/>
          <a:p>
            <a:r>
              <a:rPr lang="en-US" dirty="0"/>
              <a:t>Month 00, 0000</a:t>
            </a:r>
          </a:p>
        </p:txBody>
      </p:sp>
      <p:sp>
        <p:nvSpPr>
          <p:cNvPr id="3" name="Footer Placeholder 2"/>
          <p:cNvSpPr>
            <a:spLocks noGrp="1"/>
          </p:cNvSpPr>
          <p:nvPr>
            <p:ph type="ftr" sz="quarter" idx="12"/>
          </p:nvPr>
        </p:nvSpPr>
        <p:spPr>
          <a:xfrm>
            <a:off x="609600"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4" name="Slide Number Placeholder 3"/>
          <p:cNvSpPr>
            <a:spLocks noGrp="1"/>
          </p:cNvSpPr>
          <p:nvPr>
            <p:ph type="sldNum" sz="quarter" idx="13"/>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185488411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2"/>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3" name="TextBox 2"/>
          <p:cNvSpPr txBox="1"/>
          <p:nvPr userDrawn="1"/>
        </p:nvSpPr>
        <p:spPr bwMode="gray">
          <a:xfrm>
            <a:off x="4206240" y="2103120"/>
            <a:ext cx="3779520" cy="2468880"/>
          </a:xfrm>
          <a:prstGeom prst="rect">
            <a:avLst/>
          </a:prstGeom>
          <a:noFill/>
        </p:spPr>
        <p:txBody>
          <a:bodyPr wrap="square" lIns="0" tIns="0" rIns="0" bIns="0" rtlCol="0" anchor="ctr" anchorCtr="0">
            <a:normAutofit/>
          </a:bodyPr>
          <a:lstStyle/>
          <a:p>
            <a:pPr algn="ctr">
              <a:lnSpc>
                <a:spcPct val="90000"/>
              </a:lnSpc>
            </a:pPr>
            <a:r>
              <a:rPr lang="en-US" sz="4000" b="1" dirty="0">
                <a:solidFill>
                  <a:srgbClr val="CC050A"/>
                </a:solidFill>
                <a:latin typeface="+mj-lt"/>
              </a:rPr>
              <a:t>Thank you.</a:t>
            </a:r>
          </a:p>
        </p:txBody>
      </p:sp>
      <p:sp>
        <p:nvSpPr>
          <p:cNvPr id="4" name="Date Placeholder 3"/>
          <p:cNvSpPr>
            <a:spLocks noGrp="1"/>
          </p:cNvSpPr>
          <p:nvPr>
            <p:ph type="dt" sz="half" idx="10"/>
          </p:nvPr>
        </p:nvSpPr>
        <p:spPr/>
        <p:txBody>
          <a:bodyPr/>
          <a:lstStyle/>
          <a:p>
            <a:r>
              <a:rPr lang="en-US" dirty="0"/>
              <a:t>Month 00, 0000</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6" name="Slide Number Placeholder 5"/>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2673526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able of Contents">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lvl1pPr marL="342900" indent="-342900">
              <a:buFont typeface="+mj-lt"/>
              <a:buAutoNum type="arabicPeriod"/>
              <a:tabLst>
                <a:tab pos="339725" algn="l"/>
              </a:tabLst>
              <a:defRPr sz="22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8332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6561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Line 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609600" y="1691640"/>
            <a:ext cx="9448800" cy="44805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a:xfrm>
            <a:off x="609600" y="423005"/>
            <a:ext cx="9448800" cy="914400"/>
          </a:xfrm>
        </p:spPr>
        <p:txBody>
          <a:bodyPr/>
          <a:lstStyle/>
          <a:p>
            <a:r>
              <a:rPr lang="en-US"/>
              <a:t>Click to edit Master title style</a:t>
            </a:r>
            <a:endParaRPr lang="en-US" dirty="0"/>
          </a:p>
        </p:txBody>
      </p:sp>
      <p:sp>
        <p:nvSpPr>
          <p:cNvPr id="5" name="Date Placeholder 4"/>
          <p:cNvSpPr>
            <a:spLocks noGrp="1"/>
          </p:cNvSpPr>
          <p:nvPr>
            <p:ph type="dt" sz="half" idx="10"/>
          </p:nvPr>
        </p:nvSpPr>
        <p:spPr/>
        <p:txBody>
          <a:bodyPr/>
          <a:lstStyle/>
          <a:p>
            <a:r>
              <a:rPr lang="en-US" dirty="0"/>
              <a:t>Month 00, 0000</a:t>
            </a:r>
          </a:p>
        </p:txBody>
      </p:sp>
      <p:sp>
        <p:nvSpPr>
          <p:cNvPr id="8" name="Footer Placeholder 7"/>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9" name="Slide Number Placeholder 8"/>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3845356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2" name="Title 1"/>
          <p:cNvSpPr>
            <a:spLocks noGrp="1"/>
          </p:cNvSpPr>
          <p:nvPr>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224116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18" Type="http://schemas.openxmlformats.org/officeDocument/2006/relationships/slideLayout" Target="../slideLayouts/slideLayout47.xml"/><Relationship Id="rId26" Type="http://schemas.openxmlformats.org/officeDocument/2006/relationships/slideLayout" Target="../slideLayouts/slideLayout55.xml"/><Relationship Id="rId3" Type="http://schemas.openxmlformats.org/officeDocument/2006/relationships/slideLayout" Target="../slideLayouts/slideLayout32.xml"/><Relationship Id="rId21" Type="http://schemas.openxmlformats.org/officeDocument/2006/relationships/slideLayout" Target="../slideLayouts/slideLayout50.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17" Type="http://schemas.openxmlformats.org/officeDocument/2006/relationships/slideLayout" Target="../slideLayouts/slideLayout46.xml"/><Relationship Id="rId25" Type="http://schemas.openxmlformats.org/officeDocument/2006/relationships/slideLayout" Target="../slideLayouts/slideLayout54.xml"/><Relationship Id="rId2" Type="http://schemas.openxmlformats.org/officeDocument/2006/relationships/slideLayout" Target="../slideLayouts/slideLayout31.xml"/><Relationship Id="rId16" Type="http://schemas.openxmlformats.org/officeDocument/2006/relationships/slideLayout" Target="../slideLayouts/slideLayout45.xml"/><Relationship Id="rId20" Type="http://schemas.openxmlformats.org/officeDocument/2006/relationships/slideLayout" Target="../slideLayouts/slideLayout49.xml"/><Relationship Id="rId29" Type="http://schemas.openxmlformats.org/officeDocument/2006/relationships/slideLayout" Target="../slideLayouts/slideLayout58.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24" Type="http://schemas.openxmlformats.org/officeDocument/2006/relationships/slideLayout" Target="../slideLayouts/slideLayout53.xml"/><Relationship Id="rId5" Type="http://schemas.openxmlformats.org/officeDocument/2006/relationships/slideLayout" Target="../slideLayouts/slideLayout34.xml"/><Relationship Id="rId15" Type="http://schemas.openxmlformats.org/officeDocument/2006/relationships/slideLayout" Target="../slideLayouts/slideLayout44.xml"/><Relationship Id="rId23" Type="http://schemas.openxmlformats.org/officeDocument/2006/relationships/slideLayout" Target="../slideLayouts/slideLayout52.xml"/><Relationship Id="rId28" Type="http://schemas.openxmlformats.org/officeDocument/2006/relationships/slideLayout" Target="../slideLayouts/slideLayout57.xml"/><Relationship Id="rId10" Type="http://schemas.openxmlformats.org/officeDocument/2006/relationships/slideLayout" Target="../slideLayouts/slideLayout39.xml"/><Relationship Id="rId19" Type="http://schemas.openxmlformats.org/officeDocument/2006/relationships/slideLayout" Target="../slideLayouts/slideLayout48.xml"/><Relationship Id="rId31" Type="http://schemas.openxmlformats.org/officeDocument/2006/relationships/image" Target="../media/image1.emf"/><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 Id="rId22" Type="http://schemas.openxmlformats.org/officeDocument/2006/relationships/slideLayout" Target="../slideLayouts/slideLayout51.xml"/><Relationship Id="rId27" Type="http://schemas.openxmlformats.org/officeDocument/2006/relationships/slideLayout" Target="../slideLayouts/slideLayout56.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609600" y="423005"/>
            <a:ext cx="9448800" cy="457200"/>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p:cNvSpPr>
            <a:spLocks noGrp="1"/>
          </p:cNvSpPr>
          <p:nvPr>
            <p:ph type="body" idx="1"/>
          </p:nvPr>
        </p:nvSpPr>
        <p:spPr bwMode="gray">
          <a:xfrm>
            <a:off x="609600" y="1371600"/>
            <a:ext cx="9448800" cy="48006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bwMode="gray">
          <a:xfrm>
            <a:off x="10058400" y="6419088"/>
            <a:ext cx="1219200" cy="228600"/>
          </a:xfrm>
          <a:prstGeom prst="rect">
            <a:avLst/>
          </a:prstGeom>
        </p:spPr>
        <p:txBody>
          <a:bodyPr vert="horz" lIns="0" tIns="0" rIns="0" bIns="0" rtlCol="0" anchor="b" anchorCtr="0"/>
          <a:lstStyle>
            <a:lvl1pPr algn="l">
              <a:defRPr sz="700">
                <a:solidFill>
                  <a:schemeClr val="tx1"/>
                </a:solidFill>
              </a:defRPr>
            </a:lvl1pPr>
          </a:lstStyle>
          <a:p>
            <a:r>
              <a:rPr lang="en-US" dirty="0"/>
              <a:t>Month 00, 0000</a:t>
            </a:r>
          </a:p>
        </p:txBody>
      </p:sp>
      <p:sp>
        <p:nvSpPr>
          <p:cNvPr id="6" name="Slide Number Placeholder 5"/>
          <p:cNvSpPr>
            <a:spLocks noGrp="1"/>
          </p:cNvSpPr>
          <p:nvPr>
            <p:ph type="sldNum" sz="quarter" idx="4"/>
          </p:nvPr>
        </p:nvSpPr>
        <p:spPr bwMode="gray">
          <a:xfrm>
            <a:off x="11277600" y="6419088"/>
            <a:ext cx="304800" cy="228600"/>
          </a:xfrm>
          <a:prstGeom prst="rect">
            <a:avLst/>
          </a:prstGeom>
        </p:spPr>
        <p:txBody>
          <a:bodyPr vert="horz" lIns="0" tIns="0" rIns="0" bIns="0" rtlCol="0" anchor="b" anchorCtr="0"/>
          <a:lstStyle>
            <a:lvl1pPr algn="r">
              <a:defRPr sz="700" b="1">
                <a:solidFill>
                  <a:schemeClr val="tx1"/>
                </a:solidFill>
              </a:defRPr>
            </a:lvl1pPr>
          </a:lstStyle>
          <a:p>
            <a:fld id="{E12D0507-9F86-7A45-BE8E-43760B9F92AA}" type="slidenum">
              <a:rPr lang="en-US" smtClean="0"/>
              <a:pPr/>
              <a:t>‹#›</a:t>
            </a:fld>
            <a:endParaRPr lang="en-US" dirty="0"/>
          </a:p>
        </p:txBody>
      </p:sp>
      <p:pic>
        <p:nvPicPr>
          <p:cNvPr id="7" name="Picture 2"/>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gray">
          <a:xfrm>
            <a:off x="421968" y="6256412"/>
            <a:ext cx="1950720" cy="51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3"/>
          </p:nvPr>
        </p:nvSpPr>
        <p:spPr>
          <a:xfrm>
            <a:off x="2743200" y="6419088"/>
            <a:ext cx="5388864" cy="228600"/>
          </a:xfrm>
          <a:prstGeom prst="rect">
            <a:avLst/>
          </a:prstGeom>
          <a:noFill/>
        </p:spPr>
        <p:txBody>
          <a:bodyPr vert="horz" lIns="0" tIns="0" rIns="182880" bIns="0" rtlCol="0" anchor="b" anchorCtr="0"/>
          <a:lstStyle>
            <a:lvl1pPr algn="l">
              <a:defRPr sz="700">
                <a:solidFill>
                  <a:schemeClr val="tx2"/>
                </a:solidFill>
                <a:latin typeface="Arial Narrow"/>
                <a:cs typeface="Arial Narrow"/>
              </a:defRPr>
            </a:lvl1p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6953605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Lst>
  <p:hf hdr="0" dt="0"/>
  <p:txStyles>
    <p:titleStyle>
      <a:lvl1pPr algn="l" defTabSz="457200" rtl="0" eaLnBrk="1" latinLnBrk="0" hangingPunct="1">
        <a:lnSpc>
          <a:spcPct val="90000"/>
        </a:lnSpc>
        <a:spcBef>
          <a:spcPct val="0"/>
        </a:spcBef>
        <a:buNone/>
        <a:defRPr sz="2600" b="1" kern="1200">
          <a:solidFill>
            <a:schemeClr val="accent1"/>
          </a:solidFill>
          <a:latin typeface="+mj-lt"/>
          <a:ea typeface="+mj-ea"/>
          <a:cs typeface="+mj-cs"/>
        </a:defRPr>
      </a:lvl1pPr>
    </p:titleStyle>
    <p:bodyStyle>
      <a:lvl1pPr marL="0" indent="0" algn="l" defTabSz="457200" rtl="0" eaLnBrk="1" latinLnBrk="0" hangingPunct="1">
        <a:lnSpc>
          <a:spcPct val="100000"/>
        </a:lnSpc>
        <a:spcBef>
          <a:spcPts val="900"/>
        </a:spcBef>
        <a:buFontTx/>
        <a:buNone/>
        <a:defRPr sz="1600" b="1" kern="1200">
          <a:solidFill>
            <a:schemeClr val="tx1"/>
          </a:solidFill>
          <a:latin typeface="+mn-lt"/>
          <a:ea typeface="+mn-ea"/>
          <a:cs typeface="+mn-cs"/>
        </a:defRPr>
      </a:lvl1pPr>
      <a:lvl2pPr marL="0" indent="0" algn="l" defTabSz="457200" rtl="0" eaLnBrk="1" latinLnBrk="0" hangingPunct="1">
        <a:lnSpc>
          <a:spcPct val="100000"/>
        </a:lnSpc>
        <a:spcBef>
          <a:spcPts val="900"/>
        </a:spcBef>
        <a:buFontTx/>
        <a:buNone/>
        <a:defRPr sz="1600" kern="1200">
          <a:solidFill>
            <a:schemeClr val="tx1"/>
          </a:solidFill>
          <a:latin typeface="+mn-lt"/>
          <a:ea typeface="+mn-ea"/>
          <a:cs typeface="+mn-cs"/>
        </a:defRPr>
      </a:lvl2pPr>
      <a:lvl3pPr marL="230188"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3pPr>
      <a:lvl4pPr marL="455613" indent="-225425"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4pPr>
      <a:lvl5pPr marL="685800"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609600" y="423005"/>
            <a:ext cx="9448800" cy="457200"/>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p:cNvSpPr>
            <a:spLocks noGrp="1"/>
          </p:cNvSpPr>
          <p:nvPr>
            <p:ph type="body" idx="1"/>
          </p:nvPr>
        </p:nvSpPr>
        <p:spPr bwMode="gray">
          <a:xfrm>
            <a:off x="609600" y="1371600"/>
            <a:ext cx="9448800" cy="48006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bwMode="gray">
          <a:xfrm>
            <a:off x="10058400" y="6419088"/>
            <a:ext cx="1219200" cy="228600"/>
          </a:xfrm>
          <a:prstGeom prst="rect">
            <a:avLst/>
          </a:prstGeom>
        </p:spPr>
        <p:txBody>
          <a:bodyPr vert="horz" lIns="0" tIns="0" rIns="0" bIns="0" rtlCol="0" anchor="b" anchorCtr="0"/>
          <a:lstStyle>
            <a:lvl1pPr algn="l">
              <a:defRPr sz="700">
                <a:solidFill>
                  <a:schemeClr val="tx1"/>
                </a:solidFill>
              </a:defRPr>
            </a:lvl1pPr>
          </a:lstStyle>
          <a:p>
            <a:r>
              <a:rPr lang="en-US" dirty="0"/>
              <a:t>Month 00, 0000</a:t>
            </a:r>
          </a:p>
        </p:txBody>
      </p:sp>
      <p:sp>
        <p:nvSpPr>
          <p:cNvPr id="6" name="Slide Number Placeholder 5"/>
          <p:cNvSpPr>
            <a:spLocks noGrp="1"/>
          </p:cNvSpPr>
          <p:nvPr>
            <p:ph type="sldNum" sz="quarter" idx="4"/>
          </p:nvPr>
        </p:nvSpPr>
        <p:spPr bwMode="gray">
          <a:xfrm>
            <a:off x="11277600" y="6419088"/>
            <a:ext cx="304800" cy="228600"/>
          </a:xfrm>
          <a:prstGeom prst="rect">
            <a:avLst/>
          </a:prstGeom>
        </p:spPr>
        <p:txBody>
          <a:bodyPr vert="horz" lIns="0" tIns="0" rIns="0" bIns="0" rtlCol="0" anchor="b" anchorCtr="0"/>
          <a:lstStyle>
            <a:lvl1pPr algn="r">
              <a:defRPr sz="700" b="1">
                <a:solidFill>
                  <a:schemeClr val="tx1"/>
                </a:solidFill>
              </a:defRPr>
            </a:lvl1pPr>
          </a:lstStyle>
          <a:p>
            <a:fld id="{E12D0507-9F86-7A45-BE8E-43760B9F92AA}" type="slidenum">
              <a:rPr lang="en-US" smtClean="0"/>
              <a:pPr/>
              <a:t>‹#›</a:t>
            </a:fld>
            <a:endParaRPr lang="en-US" dirty="0"/>
          </a:p>
        </p:txBody>
      </p:sp>
      <p:pic>
        <p:nvPicPr>
          <p:cNvPr id="7" name="Picture 2"/>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gray">
          <a:xfrm>
            <a:off x="421968" y="6256412"/>
            <a:ext cx="1950720" cy="51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3"/>
          </p:nvPr>
        </p:nvSpPr>
        <p:spPr>
          <a:xfrm>
            <a:off x="2743200" y="6419088"/>
            <a:ext cx="5388864" cy="228600"/>
          </a:xfrm>
          <a:prstGeom prst="rect">
            <a:avLst/>
          </a:prstGeom>
          <a:noFill/>
        </p:spPr>
        <p:txBody>
          <a:bodyPr vert="horz" lIns="0" tIns="0" rIns="182880" bIns="0" rtlCol="0" anchor="b" anchorCtr="0"/>
          <a:lstStyle>
            <a:lvl1pPr algn="l">
              <a:defRPr sz="700">
                <a:solidFill>
                  <a:schemeClr val="tx2"/>
                </a:solidFill>
                <a:latin typeface="Arial Narrow"/>
                <a:cs typeface="Arial Narrow"/>
              </a:defRPr>
            </a:lvl1p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765730408"/>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 id="2147483708" r:id="rId18"/>
    <p:sldLayoutId id="2147483709" r:id="rId19"/>
    <p:sldLayoutId id="2147483710" r:id="rId20"/>
    <p:sldLayoutId id="2147483711" r:id="rId21"/>
    <p:sldLayoutId id="2147483712" r:id="rId22"/>
    <p:sldLayoutId id="2147483713" r:id="rId23"/>
    <p:sldLayoutId id="2147483714" r:id="rId24"/>
    <p:sldLayoutId id="2147483715" r:id="rId25"/>
    <p:sldLayoutId id="2147483716" r:id="rId26"/>
    <p:sldLayoutId id="2147483717" r:id="rId27"/>
    <p:sldLayoutId id="2147483718" r:id="rId28"/>
    <p:sldLayoutId id="2147483719" r:id="rId29"/>
  </p:sldLayoutIdLst>
  <p:hf hdr="0" dt="0"/>
  <p:txStyles>
    <p:titleStyle>
      <a:lvl1pPr algn="l" defTabSz="457200" rtl="0" eaLnBrk="1" latinLnBrk="0" hangingPunct="1">
        <a:lnSpc>
          <a:spcPct val="90000"/>
        </a:lnSpc>
        <a:spcBef>
          <a:spcPct val="0"/>
        </a:spcBef>
        <a:buNone/>
        <a:defRPr sz="2600" b="1" kern="1200">
          <a:solidFill>
            <a:schemeClr val="accent1"/>
          </a:solidFill>
          <a:latin typeface="+mj-lt"/>
          <a:ea typeface="+mj-ea"/>
          <a:cs typeface="+mj-cs"/>
        </a:defRPr>
      </a:lvl1pPr>
    </p:titleStyle>
    <p:bodyStyle>
      <a:lvl1pPr marL="0" indent="0" algn="l" defTabSz="457200" rtl="0" eaLnBrk="1" latinLnBrk="0" hangingPunct="1">
        <a:lnSpc>
          <a:spcPct val="100000"/>
        </a:lnSpc>
        <a:spcBef>
          <a:spcPts val="900"/>
        </a:spcBef>
        <a:buFontTx/>
        <a:buNone/>
        <a:defRPr sz="1600" b="1" kern="1200">
          <a:solidFill>
            <a:schemeClr val="tx1"/>
          </a:solidFill>
          <a:latin typeface="+mn-lt"/>
          <a:ea typeface="+mn-ea"/>
          <a:cs typeface="+mn-cs"/>
        </a:defRPr>
      </a:lvl1pPr>
      <a:lvl2pPr marL="0" indent="0" algn="l" defTabSz="457200" rtl="0" eaLnBrk="1" latinLnBrk="0" hangingPunct="1">
        <a:lnSpc>
          <a:spcPct val="100000"/>
        </a:lnSpc>
        <a:spcBef>
          <a:spcPts val="900"/>
        </a:spcBef>
        <a:buFontTx/>
        <a:buNone/>
        <a:defRPr sz="1600" kern="1200">
          <a:solidFill>
            <a:schemeClr val="tx1"/>
          </a:solidFill>
          <a:latin typeface="+mn-lt"/>
          <a:ea typeface="+mn-ea"/>
          <a:cs typeface="+mn-cs"/>
        </a:defRPr>
      </a:lvl2pPr>
      <a:lvl3pPr marL="230188"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3pPr>
      <a:lvl4pPr marL="455613" indent="-225425"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4pPr>
      <a:lvl5pPr marL="685800"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1.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2.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3.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58.xml"/></Relationships>
</file>

<file path=ppt/slides/_rels/slide2.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image" Target="../media/image7.png"/><Relationship Id="rId5" Type="http://schemas.openxmlformats.org/officeDocument/2006/relationships/image" Target="../media/image4.pn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4" y="1036066"/>
            <a:ext cx="3458817" cy="1737360"/>
          </a:xfrm>
        </p:spPr>
        <p:txBody>
          <a:bodyPr/>
          <a:lstStyle/>
          <a:p>
            <a:r>
              <a:rPr lang="en-US" dirty="0"/>
              <a:t>Competitive Pricing Landscape</a:t>
            </a:r>
          </a:p>
        </p:txBody>
      </p:sp>
      <p:pic>
        <p:nvPicPr>
          <p:cNvPr id="5" name="Picture 4"/>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09604" y="5050432"/>
            <a:ext cx="1302106" cy="325526"/>
          </a:xfrm>
          <a:prstGeom prst="rect">
            <a:avLst/>
          </a:prstGeom>
        </p:spPr>
      </p:pic>
      <p:sp>
        <p:nvSpPr>
          <p:cNvPr id="6" name="TextBox 5"/>
          <p:cNvSpPr txBox="1"/>
          <p:nvPr/>
        </p:nvSpPr>
        <p:spPr>
          <a:xfrm>
            <a:off x="563922" y="4742655"/>
            <a:ext cx="2695575"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Arial Narrow" panose="020B0606020202030204" pitchFamily="34" charset="0"/>
                <a:ea typeface="+mn-ea"/>
                <a:cs typeface="+mn-cs"/>
              </a:rPr>
              <a:t>Prepared by</a:t>
            </a:r>
          </a:p>
        </p:txBody>
      </p:sp>
      <p:sp>
        <p:nvSpPr>
          <p:cNvPr id="3" name="TextBox 2"/>
          <p:cNvSpPr txBox="1"/>
          <p:nvPr/>
        </p:nvSpPr>
        <p:spPr>
          <a:xfrm>
            <a:off x="548640" y="2834640"/>
            <a:ext cx="2743200" cy="365760"/>
          </a:xfrm>
          <a:prstGeom prst="rect">
            <a:avLst/>
          </a:prstGeom>
          <a:noFill/>
        </p:spPr>
        <p:txBody>
          <a:bodyPr wrap="none">
            <a:spAutoFit/>
          </a:bodyPr>
          <a:lstStyle/>
          <a:p>
            <a:r>
              <a:rPr sz="1800" b="1">
                <a:latin typeface="NeueHaasGroteskText Std (Body)"/>
              </a:rPr>
              <a:t>May 08, 2018</a:t>
            </a:r>
          </a:p>
        </p:txBody>
      </p:sp>
    </p:spTree>
    <p:extLst>
      <p:ext uri="{BB962C8B-B14F-4D97-AF65-F5344CB8AC3E}">
        <p14:creationId xmlns:p14="http://schemas.microsoft.com/office/powerpoint/2010/main" val="2222483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Tablet</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sz="1000" i="1">
                <a:latin typeface="NeueHaasGroteskText Std (Body)"/>
              </a:rPr>
              <a:t>05/08/2018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gridCol w="1828800">
                  <a:extLst>
                    <a:ext uri="{9D8B030D-6E8A-4147-A177-3AD203B41FA5}">
                      <a16:colId xmlns:a16="http://schemas.microsoft.com/office/drawing/2014/main" val="20004"/>
                    </a:ext>
                  </a:extLst>
                </a:gridCol>
                <a:gridCol w="1828800">
                  <a:extLst>
                    <a:ext uri="{9D8B030D-6E8A-4147-A177-3AD203B41FA5}">
                      <a16:colId xmlns:a16="http://schemas.microsoft.com/office/drawing/2014/main" val="20005"/>
                    </a:ext>
                  </a:extLst>
                </a:gridCol>
              </a:tblGrid>
              <a:tr h="4937760">
                <a:tc>
                  <a:txBody>
                    <a:bodyPr/>
                    <a:lstStyle/>
                    <a:p>
                      <a:r>
                        <a:rPr sz="900" b="1">
                          <a:solidFill>
                            <a:srgbClr val="000000"/>
                          </a:solidFill>
                          <a:latin typeface="NeueHaasGroteskText Std (Body)"/>
                        </a:rPr>
                        <a:t>$150 </a:t>
                      </a:r>
                      <a:r>
                        <a:rPr sz="900" b="0">
                          <a:solidFill>
                            <a:srgbClr val="000000"/>
                          </a:solidFill>
                          <a:latin typeface="NeueHaasGroteskText Std (Body)"/>
                        </a:rPr>
                        <a:t>off select iPad, and an extra </a:t>
                      </a:r>
                      <a:r>
                        <a:rPr sz="900" b="1">
                          <a:solidFill>
                            <a:srgbClr val="000000"/>
                          </a:solidFill>
                          <a:latin typeface="NeueHaasGroteskText Std (Body)"/>
                        </a:rPr>
                        <a:t>$50 </a:t>
                      </a:r>
                      <a:r>
                        <a:rPr sz="900" b="0">
                          <a:solidFill>
                            <a:srgbClr val="000000"/>
                          </a:solidFill>
                          <a:latin typeface="NeueHaasGroteskText Std (Body)"/>
                        </a:rPr>
                        <a:t>off with purchase of iPhone (reqs. device payment for iPhone and 2-yr activation for iPad)  (11/27/17)
Save </a:t>
                      </a:r>
                      <a:r>
                        <a:rPr sz="900" b="1">
                          <a:solidFill>
                            <a:srgbClr val="000000"/>
                          </a:solidFill>
                          <a:latin typeface="NeueHaasGroteskText Std (Body)"/>
                        </a:rPr>
                        <a:t>$150 </a:t>
                      </a:r>
                      <a:r>
                        <a:rPr sz="900" b="0">
                          <a:solidFill>
                            <a:srgbClr val="000000"/>
                          </a:solidFill>
                          <a:latin typeface="NeueHaasGroteskText Std (Body)"/>
                        </a:rPr>
                        <a:t>on Samsung tablet with Android Smartphone purchase (reqs. device payment for smartphone and 2-yr activation for tablet) (04/05/18)
 </a:t>
                      </a:r>
                      <a:r>
                        <a:rPr sz="900" b="1">
                          <a:solidFill>
                            <a:srgbClr val="000000"/>
                          </a:solidFill>
                          <a:latin typeface="NeueHaasGroteskText Std (Body)"/>
                        </a:rPr>
                        <a:t>$150 </a:t>
                      </a:r>
                      <a:r>
                        <a:rPr sz="900" b="0">
                          <a:solidFill>
                            <a:srgbClr val="000000"/>
                          </a:solidFill>
                          <a:latin typeface="NeueHaasGroteskText Std (Body)"/>
                        </a:rPr>
                        <a:t>instant savings on select ASUS, Ellipsis and GizmoTab tablets with 2 yr. activation  (05/01/18)
</a:t>
                      </a:r>
                    </a:p>
                  </a:txBody>
                  <a:tcPr>
                    <a:solidFill>
                      <a:schemeClr val="accent2"/>
                    </a:solidFill>
                  </a:tcPr>
                </a:tc>
                <a:tc>
                  <a:txBody>
                    <a:bodyPr/>
                    <a:lstStyle/>
                    <a:p>
                      <a:r>
                        <a:rPr sz="900" b="0">
                          <a:solidFill>
                            <a:srgbClr val="000000"/>
                          </a:solidFill>
                          <a:latin typeface="NeueHaasGroteskText Std (Body)"/>
                        </a:rPr>
                        <a:t>Get a new 6th Generation iPad 32GB for </a:t>
                      </a:r>
                      <a:r>
                        <a:rPr sz="900" b="1">
                          <a:solidFill>
                            <a:srgbClr val="000000"/>
                          </a:solidFill>
                          <a:latin typeface="NeueHaasGroteskText Std (Body)"/>
                        </a:rPr>
                        <a:t>$99.99 </a:t>
                      </a:r>
                      <a:r>
                        <a:rPr sz="900" b="0">
                          <a:solidFill>
                            <a:srgbClr val="000000"/>
                          </a:solidFill>
                          <a:latin typeface="NeueHaasGroteskText Std (Body)"/>
                        </a:rPr>
                        <a:t>when you buy any iPhone on AT&amp;T Next (eligible wireless service required for both devices) (04/17/18)
</a:t>
                      </a:r>
                    </a:p>
                  </a:txBody>
                  <a:tcPr>
                    <a:solidFill>
                      <a:schemeClr val="accent2"/>
                    </a:solidFill>
                  </a:tcPr>
                </a:tc>
                <a:tc>
                  <a:txBody>
                    <a:bodyPr/>
                    <a:lstStyle/>
                    <a:p>
                      <a:endParaRPr/>
                    </a:p>
                  </a:txBody>
                  <a:tcPr>
                    <a:solidFill>
                      <a:schemeClr val="accent2"/>
                    </a:solidFill>
                  </a:tcPr>
                </a:tc>
                <a:tc>
                  <a:txBody>
                    <a:bodyPr/>
                    <a:lstStyle/>
                    <a:p>
                      <a:r>
                        <a:rPr sz="900" b="1">
                          <a:solidFill>
                            <a:srgbClr val="000000"/>
                          </a:solidFill>
                          <a:latin typeface="NeueHaasGroteskText Std (Body)"/>
                        </a:rPr>
                        <a:t>$100 </a:t>
                      </a:r>
                      <a:r>
                        <a:rPr sz="900" b="0">
                          <a:solidFill>
                            <a:srgbClr val="000000"/>
                          </a:solidFill>
                          <a:latin typeface="NeueHaasGroteskText Std (Body)"/>
                        </a:rPr>
                        <a:t>credit on select iPads and Android tablets with 24 mo. installment billing and new line of service or eligible upgrade   (01/15/18)
</a:t>
                      </a:r>
                      <a:r>
                        <a:rPr sz="900" b="1">
                          <a:solidFill>
                            <a:srgbClr val="000000"/>
                          </a:solidFill>
                          <a:latin typeface="NeueHaasGroteskText Std (Body)"/>
                        </a:rPr>
                        <a:t>Free </a:t>
                      </a:r>
                      <a:r>
                        <a:rPr sz="900" b="0">
                          <a:solidFill>
                            <a:srgbClr val="000000"/>
                          </a:solidFill>
                          <a:latin typeface="NeueHaasGroteskText Std (Body)"/>
                        </a:rPr>
                        <a:t>LG G Pad F2 after </a:t>
                      </a:r>
                      <a:r>
                        <a:rPr sz="900" b="1">
                          <a:solidFill>
                            <a:srgbClr val="000000"/>
                          </a:solidFill>
                          <a:latin typeface="NeueHaasGroteskText Std (Body)"/>
                        </a:rPr>
                        <a:t>$149.99 </a:t>
                      </a:r>
                      <a:r>
                        <a:rPr sz="900" b="0">
                          <a:solidFill>
                            <a:srgbClr val="000000"/>
                          </a:solidFill>
                          <a:latin typeface="NeueHaasGroteskText Std (Body)"/>
                        </a:rPr>
                        <a:t>in service credits (reqs. 24 mo. installments and new line of activation)  (11/17/17)
</a:t>
                      </a:r>
                      <a:r>
                        <a:rPr sz="900" b="1">
                          <a:solidFill>
                            <a:srgbClr val="000000"/>
                          </a:solidFill>
                          <a:latin typeface="NeueHaasGroteskText Std (Body)"/>
                        </a:rPr>
                        <a:t>Free </a:t>
                      </a:r>
                      <a:r>
                        <a:rPr sz="900" b="0">
                          <a:solidFill>
                            <a:srgbClr val="000000"/>
                          </a:solidFill>
                          <a:latin typeface="NeueHaasGroteskText Std (Body)"/>
                        </a:rPr>
                        <a:t>Slate tablet after </a:t>
                      </a:r>
                      <a:r>
                        <a:rPr sz="900" b="1">
                          <a:solidFill>
                            <a:srgbClr val="000000"/>
                          </a:solidFill>
                          <a:latin typeface="NeueHaasGroteskText Std (Body)"/>
                        </a:rPr>
                        <a:t>$4.17/mo. </a:t>
                      </a:r>
                      <a:r>
                        <a:rPr sz="900" b="0">
                          <a:solidFill>
                            <a:srgbClr val="000000"/>
                          </a:solidFill>
                          <a:latin typeface="NeueHaasGroteskText Std (Body)"/>
                        </a:rPr>
                        <a:t>service credits with 24-mo. installment billing (reqs. new line of service or eligible upgrade) (04/16/18)
</a:t>
                      </a:r>
                    </a:p>
                  </a:txBody>
                  <a:tcPr>
                    <a:solidFill>
                      <a:schemeClr val="accent2"/>
                    </a:solidFill>
                  </a:tcPr>
                </a:tc>
                <a:tc>
                  <a:txBody>
                    <a:bodyPr/>
                    <a:lstStyle/>
                    <a:p>
                      <a:endParaRPr/>
                    </a:p>
                  </a:txBody>
                  <a:tcPr>
                    <a:solidFill>
                      <a:schemeClr val="accent2"/>
                    </a:solidFill>
                  </a:tcPr>
                </a:tc>
                <a:tc>
                  <a:txBody>
                    <a:bodyPr/>
                    <a:lstStyle/>
                    <a:p>
                      <a:endParaRPr/>
                    </a:p>
                  </a:txBody>
                  <a:tcPr>
                    <a:solidFill>
                      <a:schemeClr val="accent2"/>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89678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data Plan/Network</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sz="1000" i="1">
                <a:latin typeface="NeueHaasGroteskText Std (Body)"/>
              </a:rPr>
              <a:t>05/08/2018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gridCol w="1828800">
                  <a:extLst>
                    <a:ext uri="{9D8B030D-6E8A-4147-A177-3AD203B41FA5}">
                      <a16:colId xmlns:a16="http://schemas.microsoft.com/office/drawing/2014/main" val="20004"/>
                    </a:ext>
                  </a:extLst>
                </a:gridCol>
                <a:gridCol w="1828800">
                  <a:extLst>
                    <a:ext uri="{9D8B030D-6E8A-4147-A177-3AD203B41FA5}">
                      <a16:colId xmlns:a16="http://schemas.microsoft.com/office/drawing/2014/main" val="20005"/>
                    </a:ext>
                  </a:extLst>
                </a:gridCol>
              </a:tblGrid>
              <a:tr h="4937760">
                <a:tc>
                  <a:txBody>
                    <a:bodyPr/>
                    <a:lstStyle/>
                    <a:p>
                      <a:r>
                        <a:rPr sz="900" b="0">
                          <a:solidFill>
                            <a:srgbClr val="000000"/>
                          </a:solidFill>
                          <a:latin typeface="NeueHaasGroteskText Std (Body)"/>
                        </a:rPr>
                        <a:t>Get </a:t>
                      </a:r>
                      <a:r>
                        <a:rPr sz="900" b="1">
                          <a:solidFill>
                            <a:srgbClr val="000000"/>
                          </a:solidFill>
                          <a:latin typeface="NeueHaasGroteskText Std (Body)"/>
                        </a:rPr>
                        <a:t>$10 </a:t>
                      </a:r>
                      <a:r>
                        <a:rPr sz="900" b="0">
                          <a:solidFill>
                            <a:srgbClr val="000000"/>
                          </a:solidFill>
                          <a:latin typeface="NeueHaasGroteskText Std (Body)"/>
                        </a:rPr>
                        <a:t>of Fios and </a:t>
                      </a:r>
                      <a:r>
                        <a:rPr sz="900" b="1">
                          <a:solidFill>
                            <a:srgbClr val="000000"/>
                          </a:solidFill>
                          <a:latin typeface="NeueHaasGroteskText Std (Body)"/>
                        </a:rPr>
                        <a:t>$10 </a:t>
                      </a:r>
                      <a:r>
                        <a:rPr sz="900" b="0">
                          <a:solidFill>
                            <a:srgbClr val="000000"/>
                          </a:solidFill>
                          <a:latin typeface="NeueHaasGroteskText Std (Body)"/>
                        </a:rPr>
                        <a:t>off wireless. Available to new wireless customers who subscribe to a qualifying Go Unlimited or Beyond Unlimited plan.  (02/02/18)
Verizon Prepaid Unlimited Plan: Unlimited data, talk and text for </a:t>
                      </a:r>
                      <a:r>
                        <a:rPr sz="900" b="1">
                          <a:solidFill>
                            <a:srgbClr val="000000"/>
                          </a:solidFill>
                          <a:latin typeface="NeueHaasGroteskText Std (Body)"/>
                        </a:rPr>
                        <a:t>$75/mo. </a:t>
                      </a:r>
                      <a:r>
                        <a:rPr sz="900" b="0">
                          <a:solidFill>
                            <a:srgbClr val="000000"/>
                          </a:solidFill>
                          <a:latin typeface="NeueHaasGroteskText Std (Body)"/>
                        </a:rPr>
                        <a:t>with no annual contract (11/26/17)
Save up to </a:t>
                      </a:r>
                      <a:r>
                        <a:rPr sz="900" b="1">
                          <a:solidFill>
                            <a:srgbClr val="000000"/>
                          </a:solidFill>
                          <a:latin typeface="NeueHaasGroteskText Std (Body)"/>
                        </a:rPr>
                        <a:t>$80/mo. </a:t>
                      </a:r>
                      <a:r>
                        <a:rPr sz="900" b="0">
                          <a:solidFill>
                            <a:srgbClr val="000000"/>
                          </a:solidFill>
                          <a:latin typeface="NeueHaasGroteskText Std (Body)"/>
                        </a:rPr>
                        <a:t>on Verizon Prepaid when adding up to 4 lines (discount of </a:t>
                      </a:r>
                      <a:r>
                        <a:rPr sz="900" b="1">
                          <a:solidFill>
                            <a:srgbClr val="000000"/>
                          </a:solidFill>
                          <a:latin typeface="NeueHaasGroteskText Std (Body)"/>
                        </a:rPr>
                        <a:t>$20/mo. </a:t>
                      </a:r>
                      <a:r>
                        <a:rPr sz="900" b="0">
                          <a:solidFill>
                            <a:srgbClr val="000000"/>
                          </a:solidFill>
                          <a:latin typeface="NeueHaasGroteskText Std (Body)"/>
                        </a:rPr>
                        <a:t>to each </a:t>
                      </a:r>
                      <a:r>
                        <a:rPr sz="900" b="1">
                          <a:solidFill>
                            <a:srgbClr val="000000"/>
                          </a:solidFill>
                          <a:latin typeface="NeueHaasGroteskText Std (Body)"/>
                        </a:rPr>
                        <a:t>$60 </a:t>
                      </a:r>
                      <a:r>
                        <a:rPr sz="900" b="0">
                          <a:solidFill>
                            <a:srgbClr val="000000"/>
                          </a:solidFill>
                          <a:latin typeface="NeueHaasGroteskText Std (Body)"/>
                        </a:rPr>
                        <a:t>10 GB or </a:t>
                      </a:r>
                      <a:r>
                        <a:rPr sz="900" b="1">
                          <a:solidFill>
                            <a:srgbClr val="000000"/>
                          </a:solidFill>
                          <a:latin typeface="NeueHaasGroteskText Std (Body)"/>
                        </a:rPr>
                        <a:t>$75 </a:t>
                      </a:r>
                      <a:r>
                        <a:rPr sz="900" b="0">
                          <a:solidFill>
                            <a:srgbClr val="000000"/>
                          </a:solidFill>
                          <a:latin typeface="NeueHaasGroteskText Std (Body)"/>
                        </a:rPr>
                        <a:t>Unlimited plan when added as 2nd through 5th lines on a family account)  (11/30/17)
</a:t>
                      </a:r>
                      <a:r>
                        <a:rPr sz="900" b="0">
                          <a:solidFill>
                            <a:srgbClr val="00B0F0"/>
                          </a:solidFill>
                          <a:latin typeface="NeueHaasGroteskText Std (Body)"/>
                        </a:rPr>
                        <a:t>Verizon GO Unlimited Plan: Unlimited 4G LTE data, unlimited talk and text, DVD quality streaming and unlimited mobile hotspot (6000 kps) for </a:t>
                      </a:r>
                      <a:r>
                        <a:rPr sz="900" b="1">
                          <a:solidFill>
                            <a:srgbClr val="00B0F0"/>
                          </a:solidFill>
                          <a:latin typeface="NeueHaasGroteskText Std (Body)"/>
                        </a:rPr>
                        <a:t>$40/line/month </a:t>
                      </a:r>
                      <a:r>
                        <a:rPr sz="900" b="0">
                          <a:solidFill>
                            <a:srgbClr val="00B0F0"/>
                          </a:solidFill>
                          <a:latin typeface="NeueHaasGroteskText Std (Body)"/>
                        </a:rPr>
                        <a:t>for 4 lines, </a:t>
                      </a:r>
                      <a:r>
                        <a:rPr sz="900" b="1">
                          <a:solidFill>
                            <a:srgbClr val="00B0F0"/>
                          </a:solidFill>
                          <a:latin typeface="NeueHaasGroteskText Std (Body)"/>
                        </a:rPr>
                        <a:t>$50/line/month </a:t>
                      </a:r>
                      <a:r>
                        <a:rPr sz="900" b="0">
                          <a:solidFill>
                            <a:srgbClr val="00B0F0"/>
                          </a:solidFill>
                          <a:latin typeface="NeueHaasGroteskText Std (Body)"/>
                        </a:rPr>
                        <a:t>for 3 lines, </a:t>
                      </a:r>
                      <a:r>
                        <a:rPr sz="900" b="1">
                          <a:solidFill>
                            <a:srgbClr val="00B0F0"/>
                          </a:solidFill>
                          <a:latin typeface="NeueHaasGroteskText Std (Body)"/>
                        </a:rPr>
                        <a:t>$65/line/month </a:t>
                      </a:r>
                      <a:r>
                        <a:rPr sz="900" b="0">
                          <a:solidFill>
                            <a:srgbClr val="00B0F0"/>
                          </a:solidFill>
                          <a:latin typeface="NeueHaasGroteskText Std (Body)"/>
                        </a:rPr>
                        <a:t>for 2 lines and </a:t>
                      </a:r>
                      <a:r>
                        <a:rPr sz="900" b="1">
                          <a:solidFill>
                            <a:srgbClr val="00B0F0"/>
                          </a:solidFill>
                          <a:latin typeface="NeueHaasGroteskText Std (Body)"/>
                        </a:rPr>
                        <a:t>$75/month </a:t>
                      </a:r>
                      <a:r>
                        <a:rPr sz="900" b="0">
                          <a:solidFill>
                            <a:srgbClr val="00B0F0"/>
                          </a:solidFill>
                          <a:latin typeface="NeueHaasGroteskText Std (Body)"/>
                        </a:rPr>
                        <a:t>for 1 line when enrolled in Autopay (maximum up to 10 lines)  (11/30/17)
</a:t>
                      </a:r>
                      <a:r>
                        <a:rPr sz="900" b="0">
                          <a:solidFill>
                            <a:srgbClr val="000000"/>
                          </a:solidFill>
                          <a:latin typeface="NeueHaasGroteskText Std (Body)"/>
                        </a:rPr>
                        <a:t>Verizon Beyond Unlimited Plan: Unlimited 4G LTE data, unlimited talk and text, HD quality streaming and unlimited mobile hotspot with 15 GB per line for </a:t>
                      </a:r>
                      <a:r>
                        <a:rPr sz="900" b="1">
                          <a:solidFill>
                            <a:srgbClr val="000000"/>
                          </a:solidFill>
                          <a:latin typeface="NeueHaasGroteskText Std (Body)"/>
                        </a:rPr>
                        <a:t>$50/line/month </a:t>
                      </a:r>
                      <a:r>
                        <a:rPr sz="900" b="0">
                          <a:solidFill>
                            <a:srgbClr val="000000"/>
                          </a:solidFill>
                          <a:latin typeface="NeueHaasGroteskText Std (Body)"/>
                        </a:rPr>
                        <a:t>for 4 lines, </a:t>
                      </a:r>
                      <a:r>
                        <a:rPr sz="900" b="1">
                          <a:solidFill>
                            <a:srgbClr val="000000"/>
                          </a:solidFill>
                          <a:latin typeface="NeueHaasGroteskText Std (Body)"/>
                        </a:rPr>
                        <a:t>$60/line/month </a:t>
                      </a:r>
                      <a:r>
                        <a:rPr sz="900" b="0">
                          <a:solidFill>
                            <a:srgbClr val="000000"/>
                          </a:solidFill>
                          <a:latin typeface="NeueHaasGroteskText Std (Body)"/>
                        </a:rPr>
                        <a:t>for 3 lines, </a:t>
                      </a:r>
                      <a:r>
                        <a:rPr sz="900" b="1">
                          <a:solidFill>
                            <a:srgbClr val="000000"/>
                          </a:solidFill>
                          <a:latin typeface="NeueHaasGroteskText Std (Body)"/>
                        </a:rPr>
                        <a:t>$80/line/month </a:t>
                      </a:r>
                      <a:r>
                        <a:rPr sz="900" b="0">
                          <a:solidFill>
                            <a:srgbClr val="000000"/>
                          </a:solidFill>
                          <a:latin typeface="NeueHaasGroteskText Std (Body)"/>
                        </a:rPr>
                        <a:t>for 2 lines and </a:t>
                      </a:r>
                      <a:r>
                        <a:rPr sz="900" b="1">
                          <a:solidFill>
                            <a:srgbClr val="000000"/>
                          </a:solidFill>
                          <a:latin typeface="NeueHaasGroteskText Std (Body)"/>
                        </a:rPr>
                        <a:t>$85/month </a:t>
                      </a:r>
                      <a:r>
                        <a:rPr sz="900" b="0">
                          <a:solidFill>
                            <a:srgbClr val="000000"/>
                          </a:solidFill>
                          <a:latin typeface="NeueHaasGroteskText Std (Body)"/>
                        </a:rPr>
                        <a:t>for 1 line when enrolled in Autopay (maximum up to 10 lines) (11/30/17)
</a:t>
                      </a:r>
                      <a:r>
                        <a:rPr sz="900" b="0">
                          <a:solidFill>
                            <a:srgbClr val="00B0F0"/>
                          </a:solidFill>
                          <a:latin typeface="NeueHaasGroteskText Std (Body)"/>
                        </a:rPr>
                        <a:t>Special offer for military and vets: </a:t>
                      </a:r>
                      <a:r>
                        <a:rPr sz="900" b="1">
                          <a:solidFill>
                            <a:srgbClr val="00B0F0"/>
                          </a:solidFill>
                          <a:latin typeface="NeueHaasGroteskText Std (Body)"/>
                        </a:rPr>
                        <a:t>$15/mo. </a:t>
                      </a:r>
                      <a:r>
                        <a:rPr sz="900" b="0">
                          <a:solidFill>
                            <a:srgbClr val="00B0F0"/>
                          </a:solidFill>
                          <a:latin typeface="NeueHaasGroteskText Std (Body)"/>
                        </a:rPr>
                        <a:t>off Go Unlimited and Beyond Unlimited, 15% off other plans and 25% off accessories (04/09/18)
</a:t>
                      </a:r>
                    </a:p>
                  </a:txBody>
                  <a:tcPr>
                    <a:solidFill>
                      <a:schemeClr val="accent2"/>
                    </a:solidFill>
                  </a:tcPr>
                </a:tc>
                <a:tc>
                  <a:txBody>
                    <a:bodyPr/>
                    <a:lstStyle/>
                    <a:p>
                      <a:r>
                        <a:rPr sz="900" b="0">
                          <a:solidFill>
                            <a:srgbClr val="000000"/>
                          </a:solidFill>
                          <a:latin typeface="NeueHaasGroteskText Std (Body)"/>
                        </a:rPr>
                        <a:t>AT&amp;T Unlimited Plus Enhanced: Single Line plan for </a:t>
                      </a:r>
                      <a:r>
                        <a:rPr sz="900" b="1">
                          <a:solidFill>
                            <a:srgbClr val="000000"/>
                          </a:solidFill>
                          <a:latin typeface="NeueHaasGroteskText Std (Body)"/>
                        </a:rPr>
                        <a:t>$80/mo. </a:t>
                      </a:r>
                      <a:r>
                        <a:rPr sz="900" b="0">
                          <a:solidFill>
                            <a:srgbClr val="000000"/>
                          </a:solidFill>
                          <a:latin typeface="NeueHaasGroteskText Std (Body)"/>
                        </a:rPr>
                        <a:t>(includes </a:t>
                      </a:r>
                      <a:r>
                        <a:rPr sz="900" b="1">
                          <a:solidFill>
                            <a:srgbClr val="000000"/>
                          </a:solidFill>
                          <a:latin typeface="NeueHaasGroteskText Std (Body)"/>
                        </a:rPr>
                        <a:t>$5/mo. </a:t>
                      </a:r>
                      <a:r>
                        <a:rPr sz="900" b="0">
                          <a:solidFill>
                            <a:srgbClr val="000000"/>
                          </a:solidFill>
                          <a:latin typeface="NeueHaasGroteskText Std (Body)"/>
                        </a:rPr>
                        <a:t>discount with AutoPay) or less than </a:t>
                      </a:r>
                      <a:r>
                        <a:rPr sz="900" b="1">
                          <a:solidFill>
                            <a:srgbClr val="000000"/>
                          </a:solidFill>
                          <a:latin typeface="NeueHaasGroteskText Std (Body)"/>
                        </a:rPr>
                        <a:t>$48/mo. </a:t>
                      </a:r>
                      <a:r>
                        <a:rPr sz="900" b="0">
                          <a:solidFill>
                            <a:srgbClr val="000000"/>
                          </a:solidFill>
                          <a:latin typeface="NeueHaasGroteskText Std (Body)"/>
                        </a:rPr>
                        <a:t>per line for four lines (includes </a:t>
                      </a:r>
                      <a:r>
                        <a:rPr sz="900" b="1">
                          <a:solidFill>
                            <a:srgbClr val="000000"/>
                          </a:solidFill>
                          <a:latin typeface="NeueHaasGroteskText Std (Body)"/>
                        </a:rPr>
                        <a:t>$10/mo. </a:t>
                      </a:r>
                      <a:r>
                        <a:rPr sz="900" b="0">
                          <a:solidFill>
                            <a:srgbClr val="000000"/>
                          </a:solidFill>
                          <a:latin typeface="NeueHaasGroteskText Std (Body)"/>
                        </a:rPr>
                        <a:t>multi-line discount with AutoPay). Users can add up 5-10 additional devices for </a:t>
                      </a:r>
                      <a:r>
                        <a:rPr sz="900" b="1">
                          <a:solidFill>
                            <a:srgbClr val="000000"/>
                          </a:solidFill>
                          <a:latin typeface="NeueHaasGroteskText Std (Body)"/>
                        </a:rPr>
                        <a:t>$30/mo. </a:t>
                      </a:r>
                      <a:r>
                        <a:rPr sz="900" b="0">
                          <a:solidFill>
                            <a:srgbClr val="000000"/>
                          </a:solidFill>
                          <a:latin typeface="NeueHaasGroteskText Std (Body)"/>
                        </a:rPr>
                        <a:t>each. HBO included </a:t>
                      </a:r>
                      <a:r>
                        <a:rPr sz="900" b="1">
                          <a:solidFill>
                            <a:srgbClr val="000000"/>
                          </a:solidFill>
                          <a:latin typeface="NeueHaasGroteskText Std (Body)"/>
                        </a:rPr>
                        <a:t>free </a:t>
                      </a:r>
                      <a:r>
                        <a:rPr sz="900" b="0">
                          <a:solidFill>
                            <a:srgbClr val="000000"/>
                          </a:solidFill>
                          <a:latin typeface="NeueHaasGroteskText Std (Body)"/>
                        </a:rPr>
                        <a:t>via bill credit.  (03/01/18)
</a:t>
                      </a:r>
                      <a:r>
                        <a:rPr sz="900" b="0">
                          <a:solidFill>
                            <a:srgbClr val="00B0F0"/>
                          </a:solidFill>
                          <a:latin typeface="NeueHaasGroteskText Std (Body)"/>
                        </a:rPr>
                        <a:t>AT&amp;T Unlimited Choice Enhanced: Single Line plan for </a:t>
                      </a:r>
                      <a:r>
                        <a:rPr sz="900" b="1">
                          <a:solidFill>
                            <a:srgbClr val="00B0F0"/>
                          </a:solidFill>
                          <a:latin typeface="NeueHaasGroteskText Std (Body)"/>
                        </a:rPr>
                        <a:t>$65/mo. </a:t>
                      </a:r>
                      <a:r>
                        <a:rPr sz="900" b="0">
                          <a:solidFill>
                            <a:srgbClr val="00B0F0"/>
                          </a:solidFill>
                          <a:latin typeface="NeueHaasGroteskText Std (Body)"/>
                        </a:rPr>
                        <a:t>(includes </a:t>
                      </a:r>
                      <a:r>
                        <a:rPr sz="900" b="1">
                          <a:solidFill>
                            <a:srgbClr val="00B0F0"/>
                          </a:solidFill>
                          <a:latin typeface="NeueHaasGroteskText Std (Body)"/>
                        </a:rPr>
                        <a:t>$5/mo. </a:t>
                      </a:r>
                      <a:r>
                        <a:rPr sz="900" b="0">
                          <a:solidFill>
                            <a:srgbClr val="00B0F0"/>
                          </a:solidFill>
                          <a:latin typeface="NeueHaasGroteskText Std (Body)"/>
                        </a:rPr>
                        <a:t>discount with AutoPay) or </a:t>
                      </a:r>
                      <a:r>
                        <a:rPr sz="900" b="1">
                          <a:solidFill>
                            <a:srgbClr val="00B0F0"/>
                          </a:solidFill>
                          <a:latin typeface="NeueHaasGroteskText Std (Body)"/>
                        </a:rPr>
                        <a:t>$40/mo. </a:t>
                      </a:r>
                      <a:r>
                        <a:rPr sz="900" b="0">
                          <a:solidFill>
                            <a:srgbClr val="00B0F0"/>
                          </a:solidFill>
                          <a:latin typeface="NeueHaasGroteskText Std (Body)"/>
                        </a:rPr>
                        <a:t>per line for four lines (includes </a:t>
                      </a:r>
                      <a:r>
                        <a:rPr sz="900" b="1">
                          <a:solidFill>
                            <a:srgbClr val="00B0F0"/>
                          </a:solidFill>
                          <a:latin typeface="NeueHaasGroteskText Std (Body)"/>
                        </a:rPr>
                        <a:t>$10/mo. </a:t>
                      </a:r>
                      <a:r>
                        <a:rPr sz="900" b="0">
                          <a:solidFill>
                            <a:srgbClr val="00B0F0"/>
                          </a:solidFill>
                          <a:latin typeface="NeueHaasGroteskText Std (Body)"/>
                        </a:rPr>
                        <a:t>multi-line discount with AutoPay). Users can add 5-10 additional devices for </a:t>
                      </a:r>
                      <a:r>
                        <a:rPr sz="900" b="1">
                          <a:solidFill>
                            <a:srgbClr val="00B0F0"/>
                          </a:solidFill>
                          <a:latin typeface="NeueHaasGroteskText Std (Body)"/>
                        </a:rPr>
                        <a:t>$30/mo. </a:t>
                      </a:r>
                      <a:r>
                        <a:rPr sz="900" b="0">
                          <a:solidFill>
                            <a:srgbClr val="00B0F0"/>
                          </a:solidFill>
                          <a:latin typeface="NeueHaasGroteskText Std (Body)"/>
                        </a:rPr>
                        <a:t>each.  HBO included </a:t>
                      </a:r>
                      <a:r>
                        <a:rPr sz="900" b="1">
                          <a:solidFill>
                            <a:srgbClr val="00B0F0"/>
                          </a:solidFill>
                          <a:latin typeface="NeueHaasGroteskText Std (Body)"/>
                        </a:rPr>
                        <a:t>free </a:t>
                      </a:r>
                      <a:r>
                        <a:rPr sz="900" b="0">
                          <a:solidFill>
                            <a:srgbClr val="00B0F0"/>
                          </a:solidFill>
                          <a:latin typeface="NeueHaasGroteskText Std (Body)"/>
                        </a:rPr>
                        <a:t>via bill credit.  (03/01/18)
</a:t>
                      </a:r>
                      <a:r>
                        <a:rPr sz="900" b="0">
                          <a:solidFill>
                            <a:srgbClr val="000000"/>
                          </a:solidFill>
                          <a:latin typeface="NeueHaasGroteskText Std (Body)"/>
                        </a:rPr>
                        <a:t>Save </a:t>
                      </a:r>
                      <a:r>
                        <a:rPr sz="900" b="1">
                          <a:solidFill>
                            <a:srgbClr val="000000"/>
                          </a:solidFill>
                          <a:latin typeface="NeueHaasGroteskText Std (Body)"/>
                        </a:rPr>
                        <a:t>$15/mo. </a:t>
                      </a:r>
                      <a:r>
                        <a:rPr sz="900" b="0">
                          <a:solidFill>
                            <a:srgbClr val="000000"/>
                          </a:solidFill>
                          <a:latin typeface="NeueHaasGroteskText Std (Body)"/>
                        </a:rPr>
                        <a:t>when you bundle DirecTV or DirecTV Now with AT&amp;T Unlimited Plus plan or DirecTV Now with AT&amp;T Unlimited Choice plan.  (11/13/17)
Mobile Share Flex </a:t>
                      </a:r>
                      <a:r>
                        <a:rPr sz="900" b="1">
                          <a:solidFill>
                            <a:srgbClr val="000000"/>
                          </a:solidFill>
                          <a:latin typeface="NeueHaasGroteskText Std (Body)"/>
                        </a:rPr>
                        <a:t>$25 </a:t>
                      </a:r>
                      <a:r>
                        <a:rPr sz="900" b="0">
                          <a:solidFill>
                            <a:srgbClr val="000000"/>
                          </a:solidFill>
                          <a:latin typeface="NeueHaasGroteskText Std (Body)"/>
                        </a:rPr>
                        <a:t>1 GB, </a:t>
                      </a:r>
                      <a:r>
                        <a:rPr sz="900" b="1">
                          <a:solidFill>
                            <a:srgbClr val="000000"/>
                          </a:solidFill>
                          <a:latin typeface="NeueHaasGroteskText Std (Body)"/>
                        </a:rPr>
                        <a:t>$50 </a:t>
                      </a:r>
                      <a:r>
                        <a:rPr sz="900" b="0">
                          <a:solidFill>
                            <a:srgbClr val="000000"/>
                          </a:solidFill>
                          <a:latin typeface="NeueHaasGroteskText Std (Body)"/>
                        </a:rPr>
                        <a:t>5 GB, </a:t>
                      </a:r>
                      <a:r>
                        <a:rPr sz="900" b="1">
                          <a:solidFill>
                            <a:srgbClr val="000000"/>
                          </a:solidFill>
                          <a:latin typeface="NeueHaasGroteskText Std (Body)"/>
                        </a:rPr>
                        <a:t>$75 </a:t>
                      </a:r>
                      <a:r>
                        <a:rPr sz="900" b="0">
                          <a:solidFill>
                            <a:srgbClr val="000000"/>
                          </a:solidFill>
                          <a:latin typeface="NeueHaasGroteskText Std (Body)"/>
                        </a:rPr>
                        <a:t>10 GB, </a:t>
                      </a:r>
                      <a:r>
                        <a:rPr sz="900" b="1">
                          <a:solidFill>
                            <a:srgbClr val="000000"/>
                          </a:solidFill>
                          <a:latin typeface="NeueHaasGroteskText Std (Body)"/>
                        </a:rPr>
                        <a:t>$100 </a:t>
                      </a:r>
                      <a:r>
                        <a:rPr sz="900" b="0">
                          <a:solidFill>
                            <a:srgbClr val="000000"/>
                          </a:solidFill>
                          <a:latin typeface="NeueHaasGroteskText Std (Body)"/>
                        </a:rPr>
                        <a:t>20 GB ($10 per month discount if enrolled in paperless billing &amp; AutoPay. Discount starts w/in 2 bill cycles, Limit 10 devices per plan)  (01/17/18)
DirecTV Now On Us: Get DirecTV Now for </a:t>
                      </a:r>
                      <a:r>
                        <a:rPr sz="900" b="1">
                          <a:solidFill>
                            <a:srgbClr val="000000"/>
                          </a:solidFill>
                          <a:latin typeface="NeueHaasGroteskText Std (Body)"/>
                        </a:rPr>
                        <a:t>free </a:t>
                      </a:r>
                      <a:r>
                        <a:rPr sz="900" b="0">
                          <a:solidFill>
                            <a:srgbClr val="000000"/>
                          </a:solidFill>
                          <a:latin typeface="NeueHaasGroteskText Std (Body)"/>
                        </a:rPr>
                        <a:t>via bill credit for 12 months when you add a new line and have an eligible Enhanced plan (max </a:t>
                      </a:r>
                      <a:r>
                        <a:rPr sz="900" b="1">
                          <a:solidFill>
                            <a:srgbClr val="000000"/>
                          </a:solidFill>
                          <a:latin typeface="NeueHaasGroteskText Std (Body)"/>
                        </a:rPr>
                        <a:t>$35 </a:t>
                      </a:r>
                      <a:r>
                        <a:rPr sz="900" b="0">
                          <a:solidFill>
                            <a:srgbClr val="000000"/>
                          </a:solidFill>
                          <a:latin typeface="NeueHaasGroteskText Std (Body)"/>
                        </a:rPr>
                        <a:t>credit per month, available to select zipcodes) (05/03/18)
</a:t>
                      </a:r>
                    </a:p>
                  </a:txBody>
                  <a:tcPr>
                    <a:solidFill>
                      <a:schemeClr val="accent2"/>
                    </a:solidFill>
                  </a:tcPr>
                </a:tc>
                <a:tc>
                  <a:txBody>
                    <a:bodyPr/>
                    <a:lstStyle/>
                    <a:p>
                      <a:r>
                        <a:rPr sz="900" b="0">
                          <a:solidFill>
                            <a:srgbClr val="00B0F0"/>
                          </a:solidFill>
                          <a:latin typeface="NeueHaasGroteskText Std (Body)"/>
                        </a:rPr>
                        <a:t>Limited time offer: 4 lines for </a:t>
                      </a:r>
                      <a:r>
                        <a:rPr sz="900" b="1">
                          <a:solidFill>
                            <a:srgbClr val="00B0F0"/>
                          </a:solidFill>
                          <a:latin typeface="NeueHaasGroteskText Std (Body)"/>
                        </a:rPr>
                        <a:t>$40. </a:t>
                      </a:r>
                      <a:r>
                        <a:rPr sz="900" b="0">
                          <a:solidFill>
                            <a:srgbClr val="00B0F0"/>
                          </a:solidFill>
                          <a:latin typeface="NeueHaasGroteskText Std (Body)"/>
                        </a:rPr>
                        <a:t>T-Mobile One: First line is </a:t>
                      </a:r>
                      <a:r>
                        <a:rPr sz="900" b="1">
                          <a:solidFill>
                            <a:srgbClr val="00B0F0"/>
                          </a:solidFill>
                          <a:latin typeface="NeueHaasGroteskText Std (Body)"/>
                        </a:rPr>
                        <a:t>$70, </a:t>
                      </a:r>
                      <a:r>
                        <a:rPr sz="900" b="0">
                          <a:solidFill>
                            <a:srgbClr val="00B0F0"/>
                          </a:solidFill>
                          <a:latin typeface="NeueHaasGroteskText Std (Body)"/>
                        </a:rPr>
                        <a:t>two lines for </a:t>
                      </a:r>
                      <a:r>
                        <a:rPr sz="900" b="1">
                          <a:solidFill>
                            <a:srgbClr val="00B0F0"/>
                          </a:solidFill>
                          <a:latin typeface="NeueHaasGroteskText Std (Body)"/>
                        </a:rPr>
                        <a:t>$120, </a:t>
                      </a:r>
                      <a:r>
                        <a:rPr sz="900" b="0">
                          <a:solidFill>
                            <a:srgbClr val="00B0F0"/>
                          </a:solidFill>
                          <a:latin typeface="NeueHaasGroteskText Std (Body)"/>
                        </a:rPr>
                        <a:t>three lines for </a:t>
                      </a:r>
                      <a:r>
                        <a:rPr sz="900" b="1">
                          <a:solidFill>
                            <a:srgbClr val="00B0F0"/>
                          </a:solidFill>
                          <a:latin typeface="NeueHaasGroteskText Std (Body)"/>
                        </a:rPr>
                        <a:t>$140 </a:t>
                      </a:r>
                      <a:r>
                        <a:rPr sz="900" b="0">
                          <a:solidFill>
                            <a:srgbClr val="00B0F0"/>
                          </a:solidFill>
                          <a:latin typeface="NeueHaasGroteskText Std (Body)"/>
                        </a:rPr>
                        <a:t>and four lines for </a:t>
                      </a:r>
                      <a:r>
                        <a:rPr sz="900" b="1">
                          <a:solidFill>
                            <a:srgbClr val="00B0F0"/>
                          </a:solidFill>
                          <a:latin typeface="NeueHaasGroteskText Std (Body)"/>
                        </a:rPr>
                        <a:t>$160 </a:t>
                      </a:r>
                      <a:r>
                        <a:rPr sz="900" b="0">
                          <a:solidFill>
                            <a:srgbClr val="00B0F0"/>
                          </a:solidFill>
                          <a:latin typeface="NeueHaasGroteskText Std (Body)"/>
                        </a:rPr>
                        <a:t>after bill credits. (Taxes and Fees Included. While using AutoPay) (02/10/18)
</a:t>
                      </a:r>
                      <a:r>
                        <a:rPr sz="900" b="0">
                          <a:solidFill>
                            <a:srgbClr val="000000"/>
                          </a:solidFill>
                          <a:latin typeface="NeueHaasGroteskText Std (Body)"/>
                        </a:rPr>
                        <a:t>T-Mobile ONE Unlimited 55+: Two lines for </a:t>
                      </a:r>
                      <a:r>
                        <a:rPr sz="900" b="1">
                          <a:solidFill>
                            <a:srgbClr val="000000"/>
                          </a:solidFill>
                          <a:latin typeface="NeueHaasGroteskText Std (Body)"/>
                        </a:rPr>
                        <a:t>$70 </a:t>
                      </a:r>
                      <a:r>
                        <a:rPr sz="900" b="0">
                          <a:solidFill>
                            <a:srgbClr val="000000"/>
                          </a:solidFill>
                          <a:latin typeface="NeueHaasGroteskText Std (Body)"/>
                        </a:rPr>
                        <a:t>or </a:t>
                      </a:r>
                      <a:r>
                        <a:rPr sz="900" b="1">
                          <a:solidFill>
                            <a:srgbClr val="000000"/>
                          </a:solidFill>
                          <a:latin typeface="NeueHaasGroteskText Std (Body)"/>
                        </a:rPr>
                        <a:t>$35 </a:t>
                      </a:r>
                      <a:r>
                        <a:rPr sz="900" b="0">
                          <a:solidFill>
                            <a:srgbClr val="000000"/>
                          </a:solidFill>
                          <a:latin typeface="NeueHaasGroteskText Std (Body)"/>
                        </a:rPr>
                        <a:t>each with AutoPay (Taxes and Fees included. While using Autopay)  (03/19/18)
</a:t>
                      </a:r>
                      <a:r>
                        <a:rPr sz="900" b="0">
                          <a:solidFill>
                            <a:srgbClr val="00B0F0"/>
                          </a:solidFill>
                          <a:latin typeface="NeueHaasGroteskText Std (Body)"/>
                        </a:rPr>
                        <a:t>Get Netflix for </a:t>
                      </a:r>
                      <a:r>
                        <a:rPr sz="900" b="1">
                          <a:solidFill>
                            <a:srgbClr val="00B0F0"/>
                          </a:solidFill>
                          <a:latin typeface="NeueHaasGroteskText Std (Body)"/>
                        </a:rPr>
                        <a:t>free </a:t>
                      </a:r>
                      <a:r>
                        <a:rPr sz="900" b="0">
                          <a:solidFill>
                            <a:srgbClr val="00B0F0"/>
                          </a:solidFill>
                          <a:latin typeface="NeueHaasGroteskText Std (Body)"/>
                        </a:rPr>
                        <a:t>with T-Mobile ONE family plan (reqs two or more lines) (09/07/17)
</a:t>
                      </a:r>
                      <a:r>
                        <a:rPr sz="900" b="0">
                          <a:solidFill>
                            <a:srgbClr val="000000"/>
                          </a:solidFill>
                          <a:latin typeface="NeueHaasGroteskText Std (Body)"/>
                        </a:rPr>
                        <a:t>Add a tablet for </a:t>
                      </a:r>
                      <a:r>
                        <a:rPr sz="900" b="1">
                          <a:solidFill>
                            <a:srgbClr val="000000"/>
                          </a:solidFill>
                          <a:latin typeface="NeueHaasGroteskText Std (Body)"/>
                        </a:rPr>
                        <a:t>$20/mo. </a:t>
                      </a:r>
                      <a:r>
                        <a:rPr sz="900" b="0">
                          <a:solidFill>
                            <a:srgbClr val="000000"/>
                          </a:solidFill>
                          <a:latin typeface="NeueHaasGroteskText Std (Body)"/>
                        </a:rPr>
                        <a:t>or a wearable for </a:t>
                      </a:r>
                      <a:r>
                        <a:rPr sz="900" b="1">
                          <a:solidFill>
                            <a:srgbClr val="000000"/>
                          </a:solidFill>
                          <a:latin typeface="NeueHaasGroteskText Std (Body)"/>
                        </a:rPr>
                        <a:t>$10/mo. </a:t>
                      </a:r>
                      <a:r>
                        <a:rPr sz="900" b="0">
                          <a:solidFill>
                            <a:srgbClr val="000000"/>
                          </a:solidFill>
                          <a:latin typeface="NeueHaasGroteskText Std (Body)"/>
                        </a:rPr>
                        <a:t>to a voice plan (while using AutoPay) (06/14/17)
Binge On: Simple Choice customers can stream unlimited movies and music without data usage (11/24/17)
T-Mobile One Military: Military families get 50% off family lines (1 line </a:t>
                      </a:r>
                      <a:r>
                        <a:rPr sz="900" b="1">
                          <a:solidFill>
                            <a:srgbClr val="000000"/>
                          </a:solidFill>
                          <a:latin typeface="NeueHaasGroteskText Std (Body)"/>
                        </a:rPr>
                        <a:t>$55, </a:t>
                      </a:r>
                      <a:r>
                        <a:rPr sz="900" b="0">
                          <a:solidFill>
                            <a:srgbClr val="000000"/>
                          </a:solidFill>
                          <a:latin typeface="NeueHaasGroteskText Std (Body)"/>
                        </a:rPr>
                        <a:t>+$25 for a 2nd line and +$10 for the 3rd-6th line, starts 4/22/18) (04/19/18)
</a:t>
                      </a:r>
                      <a:r>
                        <a:rPr sz="900" b="0">
                          <a:solidFill>
                            <a:srgbClr val="FF0000"/>
                          </a:solidFill>
                          <a:latin typeface="NeueHaasGroteskText Std (Body)"/>
                        </a:rPr>
                        <a:t>T-Mobile Tuesdays: This week get a </a:t>
                      </a:r>
                      <a:r>
                        <a:rPr sz="900" b="1">
                          <a:solidFill>
                            <a:srgbClr val="FF0000"/>
                          </a:solidFill>
                          <a:latin typeface="NeueHaasGroteskText Std (Body)"/>
                        </a:rPr>
                        <a:t>$3 </a:t>
                      </a:r>
                      <a:r>
                        <a:rPr sz="900" b="0">
                          <a:solidFill>
                            <a:srgbClr val="FF0000"/>
                          </a:solidFill>
                          <a:latin typeface="NeueHaasGroteskText Std (Body)"/>
                        </a:rPr>
                        <a:t>Starbucks card (05/08/18)
</a:t>
                      </a:r>
                    </a:p>
                  </a:txBody>
                  <a:tcPr>
                    <a:solidFill>
                      <a:schemeClr val="accent2"/>
                    </a:solidFill>
                  </a:tcPr>
                </a:tc>
                <a:tc>
                  <a:txBody>
                    <a:bodyPr/>
                    <a:lstStyle/>
                    <a:p>
                      <a:r>
                        <a:rPr sz="900" b="0">
                          <a:solidFill>
                            <a:srgbClr val="000000"/>
                          </a:solidFill>
                          <a:latin typeface="NeueHaasGroteskText Std (Body)"/>
                        </a:rPr>
                        <a:t>Refer a friend to Sprint and earn </a:t>
                      </a:r>
                      <a:r>
                        <a:rPr sz="900" b="1">
                          <a:solidFill>
                            <a:srgbClr val="000000"/>
                          </a:solidFill>
                          <a:latin typeface="NeueHaasGroteskText Std (Body)"/>
                        </a:rPr>
                        <a:t>$50 </a:t>
                      </a:r>
                      <a:r>
                        <a:rPr sz="900" b="0">
                          <a:solidFill>
                            <a:srgbClr val="000000"/>
                          </a:solidFill>
                          <a:latin typeface="NeueHaasGroteskText Std (Body)"/>
                        </a:rPr>
                        <a:t>for every activated account (up to </a:t>
                      </a:r>
                      <a:r>
                        <a:rPr sz="900" b="1">
                          <a:solidFill>
                            <a:srgbClr val="000000"/>
                          </a:solidFill>
                          <a:latin typeface="NeueHaasGroteskText Std (Body)"/>
                        </a:rPr>
                        <a:t>$500/yr. </a:t>
                      </a:r>
                      <a:r>
                        <a:rPr sz="900" b="0">
                          <a:solidFill>
                            <a:srgbClr val="000000"/>
                          </a:solidFill>
                          <a:latin typeface="NeueHaasGroteskText Std (Body)"/>
                        </a:rPr>
                        <a:t>in referral rewards) (11/26/16)
Get unlimited data for your tablet for </a:t>
                      </a:r>
                      <a:r>
                        <a:rPr sz="900" b="1">
                          <a:solidFill>
                            <a:srgbClr val="000000"/>
                          </a:solidFill>
                          <a:latin typeface="NeueHaasGroteskText Std (Body)"/>
                        </a:rPr>
                        <a:t>$25/mo./line </a:t>
                      </a:r>
                      <a:r>
                        <a:rPr sz="900" b="0">
                          <a:solidFill>
                            <a:srgbClr val="000000"/>
                          </a:solidFill>
                          <a:latin typeface="NeueHaasGroteskText Std (Body)"/>
                        </a:rPr>
                        <a:t>more (price reflects Autopay discount). In store only. (03/16/18)
</a:t>
                      </a:r>
                      <a:r>
                        <a:rPr sz="900" b="0">
                          <a:solidFill>
                            <a:srgbClr val="00B0F0"/>
                          </a:solidFill>
                          <a:latin typeface="NeueHaasGroteskText Std (Body)"/>
                        </a:rPr>
                        <a:t>Get unlimited data, talk and text plus access to Hulu for </a:t>
                      </a:r>
                      <a:r>
                        <a:rPr sz="900" b="1">
                          <a:solidFill>
                            <a:srgbClr val="00B0F0"/>
                          </a:solidFill>
                          <a:latin typeface="NeueHaasGroteskText Std (Body)"/>
                        </a:rPr>
                        <a:t>$100 </a:t>
                      </a:r>
                      <a:r>
                        <a:rPr sz="900" b="0">
                          <a:solidFill>
                            <a:srgbClr val="00B0F0"/>
                          </a:solidFill>
                          <a:latin typeface="NeueHaasGroteskText Std (Body)"/>
                        </a:rPr>
                        <a:t>per month for two to five lines. (11/17/17)
</a:t>
                      </a:r>
                      <a:r>
                        <a:rPr sz="900" b="0">
                          <a:solidFill>
                            <a:srgbClr val="000000"/>
                          </a:solidFill>
                          <a:latin typeface="NeueHaasGroteskText Std (Body)"/>
                        </a:rPr>
                        <a:t>Switch to Sprint and get unlimited data, talk, and text </a:t>
                      </a:r>
                      <a:r>
                        <a:rPr sz="900" b="1">
                          <a:solidFill>
                            <a:srgbClr val="000000"/>
                          </a:solidFill>
                          <a:latin typeface="NeueHaasGroteskText Std (Body)"/>
                        </a:rPr>
                        <a:t>free </a:t>
                      </a:r>
                      <a:r>
                        <a:rPr sz="900" b="0">
                          <a:solidFill>
                            <a:srgbClr val="000000"/>
                          </a:solidFill>
                          <a:latin typeface="NeueHaasGroteskText Std (Body)"/>
                        </a:rPr>
                        <a:t>for one year with no annual contract when you bring an eligible device (reqs. unlocked device, purchase of Sprint SIM card, ebill and autopay, activation fee waived)  (09/05/17)
</a:t>
                      </a:r>
                    </a:p>
                  </a:txBody>
                  <a:tcPr>
                    <a:solidFill>
                      <a:schemeClr val="accent2"/>
                    </a:solidFill>
                  </a:tcPr>
                </a:tc>
                <a:tc>
                  <a:txBody>
                    <a:bodyPr/>
                    <a:lstStyle/>
                    <a:p>
                      <a:r>
                        <a:rPr sz="900" b="1">
                          <a:solidFill>
                            <a:srgbClr val="000000"/>
                          </a:solidFill>
                          <a:latin typeface="NeueHaasGroteskText Std (Body)"/>
                        </a:rPr>
                        <a:t>$30 </a:t>
                      </a:r>
                      <a:r>
                        <a:rPr sz="900" b="0">
                          <a:solidFill>
                            <a:srgbClr val="000000"/>
                          </a:solidFill>
                          <a:latin typeface="NeueHaasGroteskText Std (Body)"/>
                        </a:rPr>
                        <a:t>2GB, </a:t>
                      </a:r>
                      <a:r>
                        <a:rPr sz="900" b="1">
                          <a:solidFill>
                            <a:srgbClr val="000000"/>
                          </a:solidFill>
                          <a:latin typeface="NeueHaasGroteskText Std (Body)"/>
                        </a:rPr>
                        <a:t>$40 </a:t>
                      </a:r>
                      <a:r>
                        <a:rPr sz="900" b="0">
                          <a:solidFill>
                            <a:srgbClr val="000000"/>
                          </a:solidFill>
                          <a:latin typeface="NeueHaasGroteskText Std (Body)"/>
                        </a:rPr>
                        <a:t>5GB, </a:t>
                      </a:r>
                      <a:r>
                        <a:rPr sz="900" b="1">
                          <a:solidFill>
                            <a:srgbClr val="000000"/>
                          </a:solidFill>
                          <a:latin typeface="NeueHaasGroteskText Std (Body)"/>
                        </a:rPr>
                        <a:t>$50 </a:t>
                      </a:r>
                      <a:r>
                        <a:rPr sz="900" b="0">
                          <a:solidFill>
                            <a:srgbClr val="000000"/>
                          </a:solidFill>
                          <a:latin typeface="NeueHaasGroteskText Std (Body)"/>
                        </a:rPr>
                        <a:t>unlimited, or </a:t>
                      </a:r>
                      <a:r>
                        <a:rPr sz="900" b="1">
                          <a:solidFill>
                            <a:srgbClr val="000000"/>
                          </a:solidFill>
                          <a:latin typeface="NeueHaasGroteskText Std (Body)"/>
                        </a:rPr>
                        <a:t>$60 </a:t>
                      </a:r>
                      <a:r>
                        <a:rPr sz="900" b="0">
                          <a:solidFill>
                            <a:srgbClr val="000000"/>
                          </a:solidFill>
                          <a:latin typeface="NeueHaasGroteskText Std (Body)"/>
                        </a:rPr>
                        <a:t>unlimited + 10GB hotspot. Add a line for </a:t>
                      </a:r>
                      <a:r>
                        <a:rPr sz="900" b="1">
                          <a:solidFill>
                            <a:srgbClr val="000000"/>
                          </a:solidFill>
                          <a:latin typeface="NeueHaasGroteskText Std (Body)"/>
                        </a:rPr>
                        <a:t>$30 </a:t>
                      </a:r>
                      <a:r>
                        <a:rPr sz="900" b="0">
                          <a:solidFill>
                            <a:srgbClr val="000000"/>
                          </a:solidFill>
                          <a:latin typeface="NeueHaasGroteskText Std (Body)"/>
                        </a:rPr>
                        <a:t>to any plan. (10/11/17)
</a:t>
                      </a:r>
                    </a:p>
                  </a:txBody>
                  <a:tcPr>
                    <a:solidFill>
                      <a:schemeClr val="accent2"/>
                    </a:solidFill>
                  </a:tcPr>
                </a:tc>
                <a:tc>
                  <a:txBody>
                    <a:bodyPr/>
                    <a:lstStyle/>
                    <a:p>
                      <a:r>
                        <a:rPr sz="900" b="1">
                          <a:solidFill>
                            <a:srgbClr val="000000"/>
                          </a:solidFill>
                          <a:latin typeface="NeueHaasGroteskText Std (Body)"/>
                        </a:rPr>
                        <a:t>$30 </a:t>
                      </a:r>
                      <a:r>
                        <a:rPr sz="900" b="0">
                          <a:solidFill>
                            <a:srgbClr val="000000"/>
                          </a:solidFill>
                          <a:latin typeface="NeueHaasGroteskText Std (Body)"/>
                        </a:rPr>
                        <a:t>2 GB, </a:t>
                      </a:r>
                      <a:r>
                        <a:rPr sz="900" b="1">
                          <a:solidFill>
                            <a:srgbClr val="000000"/>
                          </a:solidFill>
                          <a:latin typeface="NeueHaasGroteskText Std (Body)"/>
                        </a:rPr>
                        <a:t>$40 </a:t>
                      </a:r>
                      <a:r>
                        <a:rPr sz="900" b="0">
                          <a:solidFill>
                            <a:srgbClr val="000000"/>
                          </a:solidFill>
                          <a:latin typeface="NeueHaasGroteskText Std (Body)"/>
                        </a:rPr>
                        <a:t>5 GB, </a:t>
                      </a:r>
                      <a:r>
                        <a:rPr sz="900" b="1">
                          <a:solidFill>
                            <a:srgbClr val="000000"/>
                          </a:solidFill>
                          <a:latin typeface="NeueHaasGroteskText Std (Body)"/>
                        </a:rPr>
                        <a:t>$55 </a:t>
                      </a:r>
                      <a:r>
                        <a:rPr sz="900" b="0">
                          <a:solidFill>
                            <a:srgbClr val="000000"/>
                          </a:solidFill>
                          <a:latin typeface="NeueHaasGroteskText Std (Body)"/>
                        </a:rPr>
                        <a:t>Unlimited, </a:t>
                      </a:r>
                      <a:r>
                        <a:rPr sz="900" b="1">
                          <a:solidFill>
                            <a:srgbClr val="000000"/>
                          </a:solidFill>
                          <a:latin typeface="NeueHaasGroteskText Std (Body)"/>
                        </a:rPr>
                        <a:t>$60 </a:t>
                      </a:r>
                      <a:r>
                        <a:rPr sz="900" b="0">
                          <a:solidFill>
                            <a:srgbClr val="000000"/>
                          </a:solidFill>
                          <a:latin typeface="NeueHaasGroteskText Std (Body)"/>
                        </a:rPr>
                        <a:t>Unlimited Max (11/26/16)
</a:t>
                      </a:r>
                      <a:r>
                        <a:rPr sz="900" b="1">
                          <a:solidFill>
                            <a:srgbClr val="00B0F0"/>
                          </a:solidFill>
                          <a:latin typeface="NeueHaasGroteskText Std (Body)"/>
                        </a:rPr>
                        <a:t>$10 </a:t>
                      </a:r>
                      <a:r>
                        <a:rPr sz="900" b="0">
                          <a:solidFill>
                            <a:srgbClr val="00B0F0"/>
                          </a:solidFill>
                          <a:latin typeface="NeueHaasGroteskText Std (Body)"/>
                        </a:rPr>
                        <a:t>off 2nd line, </a:t>
                      </a:r>
                      <a:r>
                        <a:rPr sz="900" b="1">
                          <a:solidFill>
                            <a:srgbClr val="00B0F0"/>
                          </a:solidFill>
                          <a:latin typeface="NeueHaasGroteskText Std (Body)"/>
                        </a:rPr>
                        <a:t>$20 </a:t>
                      </a:r>
                      <a:r>
                        <a:rPr sz="900" b="0">
                          <a:solidFill>
                            <a:srgbClr val="00B0F0"/>
                          </a:solidFill>
                          <a:latin typeface="NeueHaasGroteskText Std (Body)"/>
                        </a:rPr>
                        <a:t>off 3rd line, </a:t>
                      </a:r>
                      <a:r>
                        <a:rPr sz="900" b="1">
                          <a:solidFill>
                            <a:srgbClr val="00B0F0"/>
                          </a:solidFill>
                          <a:latin typeface="NeueHaasGroteskText Std (Body)"/>
                        </a:rPr>
                        <a:t>$20 </a:t>
                      </a:r>
                      <a:r>
                        <a:rPr sz="900" b="0">
                          <a:solidFill>
                            <a:srgbClr val="00B0F0"/>
                          </a:solidFill>
                          <a:latin typeface="NeueHaasGroteskText Std (Body)"/>
                        </a:rPr>
                        <a:t>off 4th line and </a:t>
                      </a:r>
                      <a:r>
                        <a:rPr sz="900" b="1">
                          <a:solidFill>
                            <a:srgbClr val="00B0F0"/>
                          </a:solidFill>
                          <a:latin typeface="NeueHaasGroteskText Std (Body)"/>
                        </a:rPr>
                        <a:t>$20 </a:t>
                      </a:r>
                      <a:r>
                        <a:rPr sz="900" b="0">
                          <a:solidFill>
                            <a:srgbClr val="00B0F0"/>
                          </a:solidFill>
                          <a:latin typeface="NeueHaasGroteskText Std (Body)"/>
                        </a:rPr>
                        <a:t>off 5th line ($70 savings on 5 lines) (11/26/16)
</a:t>
                      </a:r>
                      <a:r>
                        <a:rPr sz="900" b="1">
                          <a:solidFill>
                            <a:srgbClr val="000000"/>
                          </a:solidFill>
                          <a:latin typeface="NeueHaasGroteskText Std (Body)"/>
                        </a:rPr>
                        <a:t>$5/mo. </a:t>
                      </a:r>
                      <a:r>
                        <a:rPr sz="900" b="0">
                          <a:solidFill>
                            <a:srgbClr val="000000"/>
                          </a:solidFill>
                          <a:latin typeface="NeueHaasGroteskText Std (Body)"/>
                        </a:rPr>
                        <a:t>discount with Auto Pay (not available with Group Save Discount) (11/26/16)
</a:t>
                      </a:r>
                      <a:r>
                        <a:rPr sz="900" b="0">
                          <a:solidFill>
                            <a:srgbClr val="00B0F0"/>
                          </a:solidFill>
                          <a:latin typeface="NeueHaasGroteskText Std (Body)"/>
                        </a:rPr>
                        <a:t>Get 4 lines of Unlimited data for </a:t>
                      </a:r>
                      <a:r>
                        <a:rPr sz="900" b="1">
                          <a:solidFill>
                            <a:srgbClr val="00B0F0"/>
                          </a:solidFill>
                          <a:latin typeface="NeueHaasGroteskText Std (Body)"/>
                        </a:rPr>
                        <a:t>$100 </a:t>
                      </a:r>
                      <a:r>
                        <a:rPr sz="900" b="0">
                          <a:solidFill>
                            <a:srgbClr val="00B0F0"/>
                          </a:solidFill>
                          <a:latin typeface="NeueHaasGroteskText Std (Body)"/>
                        </a:rPr>
                        <a:t>with Unlimited plan (11/26/16)
</a:t>
                      </a:r>
                    </a:p>
                  </a:txBody>
                  <a:tcPr>
                    <a:solidFill>
                      <a:schemeClr val="accent2"/>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321203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Trade-in</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sz="1000" i="1">
                <a:latin typeface="NeueHaasGroteskText Std (Body)"/>
              </a:rPr>
              <a:t>05/08/2018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gridCol w="1828800">
                  <a:extLst>
                    <a:ext uri="{9D8B030D-6E8A-4147-A177-3AD203B41FA5}">
                      <a16:colId xmlns:a16="http://schemas.microsoft.com/office/drawing/2014/main" val="20004"/>
                    </a:ext>
                  </a:extLst>
                </a:gridCol>
                <a:gridCol w="1828800">
                  <a:extLst>
                    <a:ext uri="{9D8B030D-6E8A-4147-A177-3AD203B41FA5}">
                      <a16:colId xmlns:a16="http://schemas.microsoft.com/office/drawing/2014/main" val="20005"/>
                    </a:ext>
                  </a:extLst>
                </a:gridCol>
              </a:tblGrid>
              <a:tr h="4937760">
                <a:tc>
                  <a:txBody>
                    <a:bodyPr/>
                    <a:lstStyle/>
                    <a:p>
                      <a:endParaRPr/>
                    </a:p>
                  </a:txBody>
                  <a:tcPr>
                    <a:solidFill>
                      <a:schemeClr val="accent2"/>
                    </a:solidFill>
                  </a:tcPr>
                </a:tc>
                <a:tc>
                  <a:txBody>
                    <a:bodyPr/>
                    <a:lstStyle/>
                    <a:p>
                      <a:endParaRPr/>
                    </a:p>
                  </a:txBody>
                  <a:tcPr>
                    <a:solidFill>
                      <a:schemeClr val="accent2"/>
                    </a:solidFill>
                  </a:tcPr>
                </a:tc>
                <a:tc>
                  <a:txBody>
                    <a:bodyPr/>
                    <a:lstStyle/>
                    <a:p>
                      <a:r>
                        <a:rPr sz="900" b="0">
                          <a:solidFill>
                            <a:srgbClr val="000000"/>
                          </a:solidFill>
                          <a:latin typeface="NeueHaasGroteskText Std (Body)"/>
                        </a:rPr>
                        <a:t>Get an eligible smartphone with no down payment with JUMP! On Demand. 18-month lease agreement. Trade-in and uprade to a new device once every 30 days. (08/10/17)
</a:t>
                      </a:r>
                    </a:p>
                  </a:txBody>
                  <a:tcPr>
                    <a:solidFill>
                      <a:schemeClr val="accent2"/>
                    </a:solidFill>
                  </a:tcPr>
                </a:tc>
                <a:tc>
                  <a:txBody>
                    <a:bodyPr/>
                    <a:lstStyle/>
                    <a:p>
                      <a:endParaRPr/>
                    </a:p>
                  </a:txBody>
                  <a:tcPr>
                    <a:solidFill>
                      <a:schemeClr val="accent2"/>
                    </a:solidFill>
                  </a:tcPr>
                </a:tc>
                <a:tc>
                  <a:txBody>
                    <a:bodyPr/>
                    <a:lstStyle/>
                    <a:p>
                      <a:endParaRPr/>
                    </a:p>
                  </a:txBody>
                  <a:tcPr>
                    <a:solidFill>
                      <a:schemeClr val="accent2"/>
                    </a:solidFill>
                  </a:tcPr>
                </a:tc>
                <a:tc>
                  <a:txBody>
                    <a:bodyPr/>
                    <a:lstStyle/>
                    <a:p>
                      <a:endParaRPr/>
                    </a:p>
                  </a:txBody>
                  <a:tcPr>
                    <a:solidFill>
                      <a:schemeClr val="accent2"/>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964157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Switcher</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sz="1000" i="1">
                <a:latin typeface="NeueHaasGroteskText Std (Body)"/>
              </a:rPr>
              <a:t>05/08/2018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gridCol w="1828800">
                  <a:extLst>
                    <a:ext uri="{9D8B030D-6E8A-4147-A177-3AD203B41FA5}">
                      <a16:colId xmlns:a16="http://schemas.microsoft.com/office/drawing/2014/main" val="20004"/>
                    </a:ext>
                  </a:extLst>
                </a:gridCol>
                <a:gridCol w="1828800">
                  <a:extLst>
                    <a:ext uri="{9D8B030D-6E8A-4147-A177-3AD203B41FA5}">
                      <a16:colId xmlns:a16="http://schemas.microsoft.com/office/drawing/2014/main" val="20005"/>
                    </a:ext>
                  </a:extLst>
                </a:gridCol>
              </a:tblGrid>
              <a:tr h="4937760">
                <a:tc>
                  <a:txBody>
                    <a:bodyPr/>
                    <a:lstStyle/>
                    <a:p>
                      <a:r>
                        <a:rPr sz="900" b="0">
                          <a:solidFill>
                            <a:srgbClr val="00B0F0"/>
                          </a:solidFill>
                          <a:latin typeface="NeueHaasGroteskText Std (Body)"/>
                        </a:rPr>
                        <a:t>Get a </a:t>
                      </a:r>
                      <a:r>
                        <a:rPr sz="900" b="1">
                          <a:solidFill>
                            <a:srgbClr val="00B0F0"/>
                          </a:solidFill>
                          <a:latin typeface="NeueHaasGroteskText Std (Body)"/>
                        </a:rPr>
                        <a:t>$150 </a:t>
                      </a:r>
                      <a:r>
                        <a:rPr sz="900" b="0">
                          <a:solidFill>
                            <a:srgbClr val="00B0F0"/>
                          </a:solidFill>
                          <a:latin typeface="NeueHaasGroteskText Std (Body)"/>
                        </a:rPr>
                        <a:t>Prepaid Mastercard when switch and bring your own device. (reqs. port in and eligible 4G LTE smartphone)  (05/06/17)
Special offer for Military: Get </a:t>
                      </a:r>
                      <a:r>
                        <a:rPr sz="900" b="1">
                          <a:solidFill>
                            <a:srgbClr val="00B0F0"/>
                          </a:solidFill>
                          <a:latin typeface="NeueHaasGroteskText Std (Body)"/>
                        </a:rPr>
                        <a:t>$200 </a:t>
                      </a:r>
                      <a:r>
                        <a:rPr sz="900" b="0">
                          <a:solidFill>
                            <a:srgbClr val="00B0F0"/>
                          </a:solidFill>
                          <a:latin typeface="NeueHaasGroteskText Std (Body)"/>
                        </a:rPr>
                        <a:t>Prepaid Mastercard with switch and purchase of new smartphone (04/30/18)
</a:t>
                      </a:r>
                    </a:p>
                  </a:txBody>
                  <a:tcPr>
                    <a:solidFill>
                      <a:schemeClr val="accent2"/>
                    </a:solidFill>
                  </a:tcPr>
                </a:tc>
                <a:tc>
                  <a:txBody>
                    <a:bodyPr/>
                    <a:lstStyle/>
                    <a:p>
                      <a:r>
                        <a:rPr sz="900" b="0">
                          <a:solidFill>
                            <a:srgbClr val="000000"/>
                          </a:solidFill>
                          <a:latin typeface="NeueHaasGroteskText Std (Body)"/>
                        </a:rPr>
                        <a:t>Pay off ETFs with up to </a:t>
                      </a:r>
                      <a:r>
                        <a:rPr sz="900" b="1">
                          <a:solidFill>
                            <a:srgbClr val="000000"/>
                          </a:solidFill>
                          <a:latin typeface="NeueHaasGroteskText Std (Body)"/>
                        </a:rPr>
                        <a:t>$650 </a:t>
                      </a:r>
                      <a:r>
                        <a:rPr sz="900" b="0">
                          <a:solidFill>
                            <a:srgbClr val="000000"/>
                          </a:solidFill>
                          <a:latin typeface="NeueHaasGroteskText Std (Body)"/>
                        </a:rPr>
                        <a:t>in bill credits per line when you switch to AT&amp;T (03/01/17)
</a:t>
                      </a:r>
                    </a:p>
                  </a:txBody>
                  <a:tcPr>
                    <a:solidFill>
                      <a:schemeClr val="accent2"/>
                    </a:solidFill>
                  </a:tcPr>
                </a:tc>
                <a:tc>
                  <a:txBody>
                    <a:bodyPr/>
                    <a:lstStyle/>
                    <a:p>
                      <a:r>
                        <a:rPr sz="900" b="0">
                          <a:solidFill>
                            <a:srgbClr val="000000"/>
                          </a:solidFill>
                          <a:latin typeface="NeueHaasGroteskText Std (Body)"/>
                        </a:rPr>
                        <a:t>Carrier Freedom: Get up to </a:t>
                      </a:r>
                      <a:r>
                        <a:rPr sz="900" b="1">
                          <a:solidFill>
                            <a:srgbClr val="000000"/>
                          </a:solidFill>
                          <a:latin typeface="NeueHaasGroteskText Std (Body)"/>
                        </a:rPr>
                        <a:t>$650 </a:t>
                      </a:r>
                      <a:r>
                        <a:rPr sz="900" b="0">
                          <a:solidFill>
                            <a:srgbClr val="000000"/>
                          </a:solidFill>
                          <a:latin typeface="NeueHaasGroteskText Std (Body)"/>
                        </a:rPr>
                        <a:t>per line to pay early termination fees (11/24/17)
Switch from Verizon, keep your eligible iPhone, Pixel, or Galaxy S8/S8+ and get the remaining balance paid by Prepaid MasterCard (reqs. Verizon port-in and PDP Plus, covers up to 5 lines; starts 5/31)  (05/31/17)
</a:t>
                      </a:r>
                    </a:p>
                  </a:txBody>
                  <a:tcPr>
                    <a:solidFill>
                      <a:schemeClr val="accent2"/>
                    </a:solidFill>
                  </a:tcPr>
                </a:tc>
                <a:tc>
                  <a:txBody>
                    <a:bodyPr/>
                    <a:lstStyle/>
                    <a:p>
                      <a:r>
                        <a:rPr sz="900" b="0">
                          <a:solidFill>
                            <a:srgbClr val="000000"/>
                          </a:solidFill>
                          <a:latin typeface="NeueHaasGroteskText Std (Body)"/>
                        </a:rPr>
                        <a:t>Switch to Sprint and get up to </a:t>
                      </a:r>
                      <a:r>
                        <a:rPr sz="900" b="1">
                          <a:solidFill>
                            <a:srgbClr val="000000"/>
                          </a:solidFill>
                          <a:latin typeface="NeueHaasGroteskText Std (Body)"/>
                        </a:rPr>
                        <a:t>$550 </a:t>
                      </a:r>
                      <a:r>
                        <a:rPr sz="900" b="0">
                          <a:solidFill>
                            <a:srgbClr val="000000"/>
                          </a:solidFill>
                          <a:latin typeface="NeueHaasGroteskText Std (Body)"/>
                        </a:rPr>
                        <a:t>per line via Visa prepaid card (less phone trade-in credit) (reqs. online registration and new line of activation)  (06/29/17)
</a:t>
                      </a:r>
                    </a:p>
                  </a:txBody>
                  <a:tcPr>
                    <a:solidFill>
                      <a:schemeClr val="accent2"/>
                    </a:solidFill>
                  </a:tcPr>
                </a:tc>
                <a:tc>
                  <a:txBody>
                    <a:bodyPr/>
                    <a:lstStyle/>
                    <a:p>
                      <a:r>
                        <a:rPr sz="900" b="0">
                          <a:solidFill>
                            <a:srgbClr val="00B0F0"/>
                          </a:solidFill>
                          <a:latin typeface="NeueHaasGroteskText Std (Body)"/>
                        </a:rPr>
                        <a:t>Get 4 lines of unlimited LTE data for </a:t>
                      </a:r>
                      <a:r>
                        <a:rPr sz="900" b="1">
                          <a:solidFill>
                            <a:srgbClr val="00B0F0"/>
                          </a:solidFill>
                          <a:latin typeface="NeueHaasGroteskText Std (Body)"/>
                        </a:rPr>
                        <a:t>$100/mo. </a:t>
                      </a:r>
                      <a:r>
                        <a:rPr sz="900" b="0">
                          <a:solidFill>
                            <a:srgbClr val="00B0F0"/>
                          </a:solidFill>
                          <a:latin typeface="NeueHaasGroteskText Std (Body)"/>
                        </a:rPr>
                        <a:t>when you port in at least one eligible wireless number. (01/18/18)
Get 2 months unlimited LTE data free. Port-in an existing eligible wireless number to MetroPCS on an unlimited LTE rate plan and receive a </a:t>
                      </a:r>
                      <a:r>
                        <a:rPr sz="900" b="1">
                          <a:solidFill>
                            <a:srgbClr val="00B0F0"/>
                          </a:solidFill>
                          <a:latin typeface="NeueHaasGroteskText Std (Body)"/>
                        </a:rPr>
                        <a:t>$100 </a:t>
                      </a:r>
                      <a:r>
                        <a:rPr sz="900" b="0">
                          <a:solidFill>
                            <a:srgbClr val="00B0F0"/>
                          </a:solidFill>
                          <a:latin typeface="NeueHaasGroteskText Std (Body)"/>
                        </a:rPr>
                        <a:t>MetroPCS Prepaid Mastercard card (04/12/18)
Port-in an existing line and get Samsung Galaxy J3 Prime, LG Aristo 2, Moto e4, ZTE Avid 4, or Coolpad Defiant for free (04/12/18)
</a:t>
                      </a:r>
                    </a:p>
                  </a:txBody>
                  <a:tcPr>
                    <a:solidFill>
                      <a:schemeClr val="accent2"/>
                    </a:solidFill>
                  </a:tcPr>
                </a:tc>
                <a:tc>
                  <a:txBody>
                    <a:bodyPr/>
                    <a:lstStyle/>
                    <a:p>
                      <a:r>
                        <a:rPr sz="900" b="0">
                          <a:solidFill>
                            <a:srgbClr val="000000"/>
                          </a:solidFill>
                          <a:latin typeface="NeueHaasGroteskText Std (Body)"/>
                        </a:rPr>
                        <a:t>Get the Alcatel OneTouch Idol 3 for </a:t>
                      </a:r>
                      <a:r>
                        <a:rPr sz="900" b="1">
                          <a:solidFill>
                            <a:srgbClr val="000000"/>
                          </a:solidFill>
                          <a:latin typeface="NeueHaasGroteskText Std (Body)"/>
                        </a:rPr>
                        <a:t>$19.99 </a:t>
                      </a:r>
                      <a:r>
                        <a:rPr sz="900" b="0">
                          <a:solidFill>
                            <a:srgbClr val="000000"/>
                          </a:solidFill>
                          <a:latin typeface="NeueHaasGroteskText Std (Body)"/>
                        </a:rPr>
                        <a:t>when porting a number  (03/31/18)
</a:t>
                      </a:r>
                      <a:r>
                        <a:rPr sz="900" b="0">
                          <a:solidFill>
                            <a:srgbClr val="00B0F0"/>
                          </a:solidFill>
                          <a:latin typeface="NeueHaasGroteskText Std (Body)"/>
                        </a:rPr>
                        <a:t>Online Only: Get </a:t>
                      </a:r>
                      <a:r>
                        <a:rPr sz="900" b="1">
                          <a:solidFill>
                            <a:srgbClr val="00B0F0"/>
                          </a:solidFill>
                          <a:latin typeface="NeueHaasGroteskText Std (Body)"/>
                        </a:rPr>
                        <a:t>$200 </a:t>
                      </a:r>
                      <a:r>
                        <a:rPr sz="900" b="0">
                          <a:solidFill>
                            <a:srgbClr val="00B0F0"/>
                          </a:solidFill>
                          <a:latin typeface="NeueHaasGroteskText Std (Body)"/>
                        </a:rPr>
                        <a:t>off selected smartphones when porting a number  (03/30/18)
Get Alcatel Verso </a:t>
                      </a:r>
                      <a:r>
                        <a:rPr sz="900" b="1">
                          <a:solidFill>
                            <a:srgbClr val="00B0F0"/>
                          </a:solidFill>
                          <a:latin typeface="NeueHaasGroteskText Std (Body)"/>
                        </a:rPr>
                        <a:t>free </a:t>
                      </a:r>
                      <a:r>
                        <a:rPr sz="900" b="0">
                          <a:solidFill>
                            <a:srgbClr val="00B0F0"/>
                          </a:solidFill>
                          <a:latin typeface="NeueHaasGroteskText Std (Body)"/>
                        </a:rPr>
                        <a:t>when porting a number (01/22/17)
</a:t>
                      </a:r>
                      <a:r>
                        <a:rPr sz="900" b="0">
                          <a:solidFill>
                            <a:srgbClr val="000000"/>
                          </a:solidFill>
                          <a:latin typeface="NeueHaasGroteskText Std (Body)"/>
                        </a:rPr>
                        <a:t>Get Alcatel PULSEMIX </a:t>
                      </a:r>
                      <a:r>
                        <a:rPr sz="900" b="1">
                          <a:solidFill>
                            <a:srgbClr val="000000"/>
                          </a:solidFill>
                          <a:latin typeface="NeueHaasGroteskText Std (Body)"/>
                        </a:rPr>
                        <a:t>free </a:t>
                      </a:r>
                      <a:r>
                        <a:rPr sz="900" b="0">
                          <a:solidFill>
                            <a:srgbClr val="000000"/>
                          </a:solidFill>
                          <a:latin typeface="NeueHaasGroteskText Std (Body)"/>
                        </a:rPr>
                        <a:t>when porting a number (01/15/17)
Get Samsung Amp 2 (32 GB) </a:t>
                      </a:r>
                      <a:r>
                        <a:rPr sz="900" b="1">
                          <a:solidFill>
                            <a:srgbClr val="000000"/>
                          </a:solidFill>
                          <a:latin typeface="NeueHaasGroteskText Std (Body)"/>
                        </a:rPr>
                        <a:t>free </a:t>
                      </a:r>
                      <a:r>
                        <a:rPr sz="900" b="0">
                          <a:solidFill>
                            <a:srgbClr val="000000"/>
                          </a:solidFill>
                          <a:latin typeface="NeueHaasGroteskText Std (Body)"/>
                        </a:rPr>
                        <a:t>when porting a number  (02/07/18)
Get ZTE Blade X Max for </a:t>
                      </a:r>
                      <a:r>
                        <a:rPr sz="900" b="1">
                          <a:solidFill>
                            <a:srgbClr val="000000"/>
                          </a:solidFill>
                          <a:latin typeface="NeueHaasGroteskText Std (Body)"/>
                        </a:rPr>
                        <a:t>$99.99 </a:t>
                      </a:r>
                      <a:r>
                        <a:rPr sz="900" b="0">
                          <a:solidFill>
                            <a:srgbClr val="000000"/>
                          </a:solidFill>
                          <a:latin typeface="NeueHaasGroteskText Std (Body)"/>
                        </a:rPr>
                        <a:t>when porting a number. (01/15/17)
Get the Samsung Halo (32 GB) for </a:t>
                      </a:r>
                      <a:r>
                        <a:rPr sz="900" b="1">
                          <a:solidFill>
                            <a:srgbClr val="000000"/>
                          </a:solidFill>
                          <a:latin typeface="NeueHaasGroteskText Std (Body)"/>
                        </a:rPr>
                        <a:t>$99.99 </a:t>
                      </a:r>
                      <a:r>
                        <a:rPr sz="900" b="0">
                          <a:solidFill>
                            <a:srgbClr val="000000"/>
                          </a:solidFill>
                          <a:latin typeface="NeueHaasGroteskText Std (Body)"/>
                        </a:rPr>
                        <a:t>when porting a number  (01/26/18)
Get Amp Prime 2 for </a:t>
                      </a:r>
                      <a:r>
                        <a:rPr sz="900" b="1">
                          <a:solidFill>
                            <a:srgbClr val="000000"/>
                          </a:solidFill>
                          <a:latin typeface="NeueHaasGroteskText Std (Body)"/>
                        </a:rPr>
                        <a:t>$49.99 </a:t>
                      </a:r>
                      <a:r>
                        <a:rPr sz="900" b="0">
                          <a:solidFill>
                            <a:srgbClr val="000000"/>
                          </a:solidFill>
                          <a:latin typeface="NeueHaasGroteskText Std (Body)"/>
                        </a:rPr>
                        <a:t>when porting a number and subscribing to at least a </a:t>
                      </a:r>
                      <a:r>
                        <a:rPr sz="900" b="1">
                          <a:solidFill>
                            <a:srgbClr val="000000"/>
                          </a:solidFill>
                          <a:latin typeface="NeueHaasGroteskText Std (Body)"/>
                        </a:rPr>
                        <a:t>$30/mo. </a:t>
                      </a:r>
                      <a:r>
                        <a:rPr sz="900" b="0">
                          <a:solidFill>
                            <a:srgbClr val="000000"/>
                          </a:solidFill>
                          <a:latin typeface="NeueHaasGroteskText Std (Body)"/>
                        </a:rPr>
                        <a:t>plan (11/10/17)
</a:t>
                      </a:r>
                      <a:r>
                        <a:rPr sz="900" b="0">
                          <a:solidFill>
                            <a:srgbClr val="00B0F0"/>
                          </a:solidFill>
                          <a:latin typeface="NeueHaasGroteskText Std (Body)"/>
                        </a:rPr>
                        <a:t>Get ZTE Overture 3 </a:t>
                      </a:r>
                      <a:r>
                        <a:rPr sz="900" b="1">
                          <a:solidFill>
                            <a:srgbClr val="00B0F0"/>
                          </a:solidFill>
                          <a:latin typeface="NeueHaasGroteskText Std (Body)"/>
                        </a:rPr>
                        <a:t>free </a:t>
                      </a:r>
                      <a:r>
                        <a:rPr sz="900" b="0">
                          <a:solidFill>
                            <a:srgbClr val="00B0F0"/>
                          </a:solidFill>
                          <a:latin typeface="NeueHaasGroteskText Std (Body)"/>
                        </a:rPr>
                        <a:t>when porting a number and subscribing to at least a </a:t>
                      </a:r>
                      <a:r>
                        <a:rPr sz="900" b="1">
                          <a:solidFill>
                            <a:srgbClr val="00B0F0"/>
                          </a:solidFill>
                          <a:latin typeface="NeueHaasGroteskText Std (Body)"/>
                        </a:rPr>
                        <a:t>$30/mo. </a:t>
                      </a:r>
                      <a:r>
                        <a:rPr sz="900" b="0">
                          <a:solidFill>
                            <a:srgbClr val="00B0F0"/>
                          </a:solidFill>
                          <a:latin typeface="NeueHaasGroteskText Std (Body)"/>
                        </a:rPr>
                        <a:t>plan  (11/10/17)
</a:t>
                      </a:r>
                      <a:r>
                        <a:rPr sz="900" b="0">
                          <a:solidFill>
                            <a:srgbClr val="000000"/>
                          </a:solidFill>
                          <a:latin typeface="NeueHaasGroteskText Std (Body)"/>
                        </a:rPr>
                        <a:t>Get Alcatel Idol 5 for </a:t>
                      </a:r>
                      <a:r>
                        <a:rPr sz="900" b="1">
                          <a:solidFill>
                            <a:srgbClr val="000000"/>
                          </a:solidFill>
                          <a:latin typeface="NeueHaasGroteskText Std (Body)"/>
                        </a:rPr>
                        <a:t>$129.99 </a:t>
                      </a:r>
                      <a:r>
                        <a:rPr sz="900" b="0">
                          <a:solidFill>
                            <a:srgbClr val="000000"/>
                          </a:solidFill>
                          <a:latin typeface="NeueHaasGroteskText Std (Body)"/>
                        </a:rPr>
                        <a:t>when porting a number and subscribing to at least a $30/mo. (11/10/17)
Get Alcatel Idol 4 with VR goggles for </a:t>
                      </a:r>
                      <a:r>
                        <a:rPr sz="900" b="1">
                          <a:solidFill>
                            <a:srgbClr val="000000"/>
                          </a:solidFill>
                          <a:latin typeface="NeueHaasGroteskText Std (Body)"/>
                        </a:rPr>
                        <a:t>$39.99 </a:t>
                      </a:r>
                      <a:r>
                        <a:rPr sz="900" b="0">
                          <a:solidFill>
                            <a:srgbClr val="000000"/>
                          </a:solidFill>
                          <a:latin typeface="NeueHaasGroteskText Std (Body)"/>
                        </a:rPr>
                        <a:t>when porting a number  (11/10/17)
Get LG Harmony for </a:t>
                      </a:r>
                      <a:r>
                        <a:rPr sz="900" b="1">
                          <a:solidFill>
                            <a:srgbClr val="000000"/>
                          </a:solidFill>
                          <a:latin typeface="NeueHaasGroteskText Std (Body)"/>
                        </a:rPr>
                        <a:t>$49.99 </a:t>
                      </a:r>
                      <a:r>
                        <a:rPr sz="900" b="0">
                          <a:solidFill>
                            <a:srgbClr val="000000"/>
                          </a:solidFill>
                          <a:latin typeface="NeueHaasGroteskText Std (Body)"/>
                        </a:rPr>
                        <a:t>when porting a number and subscribing to at least a </a:t>
                      </a:r>
                      <a:r>
                        <a:rPr sz="900" b="1">
                          <a:solidFill>
                            <a:srgbClr val="000000"/>
                          </a:solidFill>
                          <a:latin typeface="NeueHaasGroteskText Std (Body)"/>
                        </a:rPr>
                        <a:t>$30/mo. </a:t>
                      </a:r>
                      <a:r>
                        <a:rPr sz="900" b="0">
                          <a:solidFill>
                            <a:srgbClr val="000000"/>
                          </a:solidFill>
                          <a:latin typeface="NeueHaasGroteskText Std (Body)"/>
                        </a:rPr>
                        <a:t>plan  (06/23/17)
</a:t>
                      </a:r>
                      <a:r>
                        <a:rPr sz="900" b="0">
                          <a:solidFill>
                            <a:srgbClr val="00B0F0"/>
                          </a:solidFill>
                          <a:latin typeface="NeueHaasGroteskText Std (Body)"/>
                        </a:rPr>
                        <a:t>Get LG Fortune for </a:t>
                      </a:r>
                      <a:r>
                        <a:rPr sz="900" b="1">
                          <a:solidFill>
                            <a:srgbClr val="00B0F0"/>
                          </a:solidFill>
                          <a:latin typeface="NeueHaasGroteskText Std (Body)"/>
                        </a:rPr>
                        <a:t>free </a:t>
                      </a:r>
                      <a:r>
                        <a:rPr sz="900" b="0">
                          <a:solidFill>
                            <a:srgbClr val="00B0F0"/>
                          </a:solidFill>
                          <a:latin typeface="NeueHaasGroteskText Std (Body)"/>
                        </a:rPr>
                        <a:t>when porting a number and subscribing to at least a </a:t>
                      </a:r>
                      <a:r>
                        <a:rPr sz="900" b="1">
                          <a:solidFill>
                            <a:srgbClr val="00B0F0"/>
                          </a:solidFill>
                          <a:latin typeface="NeueHaasGroteskText Std (Body)"/>
                        </a:rPr>
                        <a:t>$30/mo. </a:t>
                      </a:r>
                      <a:r>
                        <a:rPr sz="900" b="0">
                          <a:solidFill>
                            <a:srgbClr val="00B0F0"/>
                          </a:solidFill>
                          <a:latin typeface="NeueHaasGroteskText Std (Body)"/>
                        </a:rPr>
                        <a:t>plan  (11/10/17)
</a:t>
                      </a:r>
                      <a:r>
                        <a:rPr sz="900" b="0">
                          <a:solidFill>
                            <a:srgbClr val="000000"/>
                          </a:solidFill>
                          <a:latin typeface="NeueHaasGroteskText Std (Body)"/>
                        </a:rPr>
                        <a:t>Get LG Stylo 3 for </a:t>
                      </a:r>
                      <a:r>
                        <a:rPr sz="900" b="1">
                          <a:solidFill>
                            <a:srgbClr val="000000"/>
                          </a:solidFill>
                          <a:latin typeface="NeueHaasGroteskText Std (Body)"/>
                        </a:rPr>
                        <a:t>$99.99 </a:t>
                      </a:r>
                      <a:r>
                        <a:rPr sz="900" b="0">
                          <a:solidFill>
                            <a:srgbClr val="000000"/>
                          </a:solidFill>
                          <a:latin typeface="NeueHaasGroteskText Std (Body)"/>
                        </a:rPr>
                        <a:t>when porting a number  (07/21/17)
Get LG X Charge for </a:t>
                      </a:r>
                      <a:r>
                        <a:rPr sz="900" b="1">
                          <a:solidFill>
                            <a:srgbClr val="000000"/>
                          </a:solidFill>
                          <a:latin typeface="NeueHaasGroteskText Std (Body)"/>
                        </a:rPr>
                        <a:t>$79.99 </a:t>
                      </a:r>
                      <a:r>
                        <a:rPr sz="900" b="0">
                          <a:solidFill>
                            <a:srgbClr val="000000"/>
                          </a:solidFill>
                          <a:latin typeface="NeueHaasGroteskText Std (Body)"/>
                        </a:rPr>
                        <a:t>when porting a number (07/21/17)
Get ZTE Blade X </a:t>
                      </a:r>
                      <a:r>
                        <a:rPr sz="900" b="1">
                          <a:solidFill>
                            <a:srgbClr val="000000"/>
                          </a:solidFill>
                          <a:latin typeface="NeueHaasGroteskText Std (Body)"/>
                        </a:rPr>
                        <a:t>$39.99 </a:t>
                      </a:r>
                      <a:r>
                        <a:rPr sz="900" b="0">
                          <a:solidFill>
                            <a:srgbClr val="000000"/>
                          </a:solidFill>
                          <a:latin typeface="NeueHaasGroteskText Std (Body)"/>
                        </a:rPr>
                        <a:t>when porting a number and subscribing to at least a </a:t>
                      </a:r>
                      <a:r>
                        <a:rPr sz="900" b="1">
                          <a:solidFill>
                            <a:srgbClr val="000000"/>
                          </a:solidFill>
                          <a:latin typeface="NeueHaasGroteskText Std (Body)"/>
                        </a:rPr>
                        <a:t>$30/mo. </a:t>
                      </a:r>
                      <a:r>
                        <a:rPr sz="900" b="0">
                          <a:solidFill>
                            <a:srgbClr val="000000"/>
                          </a:solidFill>
                          <a:latin typeface="NeueHaasGroteskText Std (Body)"/>
                        </a:rPr>
                        <a:t>plan  (11/12/17)
</a:t>
                      </a:r>
                    </a:p>
                  </a:txBody>
                  <a:tcPr>
                    <a:solidFill>
                      <a:schemeClr val="accent2"/>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275172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37602" y="6374484"/>
            <a:ext cx="925228"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Narrow" panose="020B0606020202030204" pitchFamily="34" charset="0"/>
                <a:ea typeface="+mn-ea"/>
                <a:cs typeface="+mn-cs"/>
              </a:rPr>
              <a:t>Prepared by</a:t>
            </a:r>
          </a:p>
        </p:txBody>
      </p:sp>
      <p:pic>
        <p:nvPicPr>
          <p:cNvPr id="3" name="Picture 2"/>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988938" y="6277557"/>
            <a:ext cx="1302106" cy="325526"/>
          </a:xfrm>
          <a:prstGeom prst="rect">
            <a:avLst/>
          </a:prstGeom>
        </p:spPr>
      </p:pic>
    </p:spTree>
    <p:extLst>
      <p:ext uri="{BB962C8B-B14F-4D97-AF65-F5344CB8AC3E}">
        <p14:creationId xmlns:p14="http://schemas.microsoft.com/office/powerpoint/2010/main" val="1891634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a:t>Smartphone: </a:t>
            </a:r>
            <a:r>
              <a:rPr lang="en-US" dirty="0"/>
              <a:t>Competitive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graphicFrame>
        <p:nvGraphicFramePr>
          <p:cNvPr id="2" name="Table 1"/>
          <p:cNvGraphicFramePr>
            <a:graphicFrameLocks noGrp="1"/>
          </p:cNvGraphicFramePr>
          <p:nvPr/>
        </p:nvGraphicFramePr>
        <p:xfrm>
          <a:off x="594360" y="1600200"/>
          <a:ext cx="11085342" cy="4648200"/>
        </p:xfrm>
        <a:graphic>
          <a:graphicData uri="http://schemas.openxmlformats.org/drawingml/2006/table">
            <a:tbl>
              <a:tblPr firstRow="1" bandRow="1">
                <a:tableStyleId>{5C22544A-7EE6-4342-B048-85BDC9FD1C3A}</a:tableStyleId>
              </a:tblPr>
              <a:tblGrid>
                <a:gridCol w="2011680">
                  <a:extLst>
                    <a:ext uri="{9D8B030D-6E8A-4147-A177-3AD203B41FA5}">
                      <a16:colId xmlns:a16="http://schemas.microsoft.com/office/drawing/2014/main" val="20000"/>
                    </a:ext>
                  </a:extLst>
                </a:gridCol>
                <a:gridCol w="756138">
                  <a:extLst>
                    <a:ext uri="{9D8B030D-6E8A-4147-A177-3AD203B41FA5}">
                      <a16:colId xmlns:a16="http://schemas.microsoft.com/office/drawing/2014/main" val="20001"/>
                    </a:ext>
                  </a:extLst>
                </a:gridCol>
                <a:gridCol w="756138">
                  <a:extLst>
                    <a:ext uri="{9D8B030D-6E8A-4147-A177-3AD203B41FA5}">
                      <a16:colId xmlns:a16="http://schemas.microsoft.com/office/drawing/2014/main" val="20002"/>
                    </a:ext>
                  </a:extLst>
                </a:gridCol>
                <a:gridCol w="756138">
                  <a:extLst>
                    <a:ext uri="{9D8B030D-6E8A-4147-A177-3AD203B41FA5}">
                      <a16:colId xmlns:a16="http://schemas.microsoft.com/office/drawing/2014/main" val="20003"/>
                    </a:ext>
                  </a:extLst>
                </a:gridCol>
                <a:gridCol w="756138">
                  <a:extLst>
                    <a:ext uri="{9D8B030D-6E8A-4147-A177-3AD203B41FA5}">
                      <a16:colId xmlns:a16="http://schemas.microsoft.com/office/drawing/2014/main" val="20004"/>
                    </a:ext>
                  </a:extLst>
                </a:gridCol>
                <a:gridCol w="756138">
                  <a:extLst>
                    <a:ext uri="{9D8B030D-6E8A-4147-A177-3AD203B41FA5}">
                      <a16:colId xmlns:a16="http://schemas.microsoft.com/office/drawing/2014/main" val="20005"/>
                    </a:ext>
                  </a:extLst>
                </a:gridCol>
                <a:gridCol w="756138">
                  <a:extLst>
                    <a:ext uri="{9D8B030D-6E8A-4147-A177-3AD203B41FA5}">
                      <a16:colId xmlns:a16="http://schemas.microsoft.com/office/drawing/2014/main" val="20006"/>
                    </a:ext>
                  </a:extLst>
                </a:gridCol>
                <a:gridCol w="756138">
                  <a:extLst>
                    <a:ext uri="{9D8B030D-6E8A-4147-A177-3AD203B41FA5}">
                      <a16:colId xmlns:a16="http://schemas.microsoft.com/office/drawing/2014/main" val="20007"/>
                    </a:ext>
                  </a:extLst>
                </a:gridCol>
                <a:gridCol w="756138">
                  <a:extLst>
                    <a:ext uri="{9D8B030D-6E8A-4147-A177-3AD203B41FA5}">
                      <a16:colId xmlns:a16="http://schemas.microsoft.com/office/drawing/2014/main" val="20008"/>
                    </a:ext>
                  </a:extLst>
                </a:gridCol>
                <a:gridCol w="756138">
                  <a:extLst>
                    <a:ext uri="{9D8B030D-6E8A-4147-A177-3AD203B41FA5}">
                      <a16:colId xmlns:a16="http://schemas.microsoft.com/office/drawing/2014/main" val="20009"/>
                    </a:ext>
                  </a:extLst>
                </a:gridCol>
                <a:gridCol w="756138">
                  <a:extLst>
                    <a:ext uri="{9D8B030D-6E8A-4147-A177-3AD203B41FA5}">
                      <a16:colId xmlns:a16="http://schemas.microsoft.com/office/drawing/2014/main" val="20010"/>
                    </a:ext>
                  </a:extLst>
                </a:gridCol>
                <a:gridCol w="756138">
                  <a:extLst>
                    <a:ext uri="{9D8B030D-6E8A-4147-A177-3AD203B41FA5}">
                      <a16:colId xmlns:a16="http://schemas.microsoft.com/office/drawing/2014/main" val="20011"/>
                    </a:ext>
                  </a:extLst>
                </a:gridCol>
                <a:gridCol w="756144">
                  <a:extLst>
                    <a:ext uri="{9D8B030D-6E8A-4147-A177-3AD203B41FA5}">
                      <a16:colId xmlns:a16="http://schemas.microsoft.com/office/drawing/2014/main" val="20012"/>
                    </a:ext>
                  </a:extLst>
                </a:gridCol>
              </a:tblGrid>
              <a:tr h="457200">
                <a:tc>
                  <a:txBody>
                    <a:bodyPr/>
                    <a:lstStyle/>
                    <a:p>
                      <a:pPr algn="ctr"/>
                      <a:r>
                        <a:rPr sz="1000" b="1">
                          <a:solidFill>
                            <a:srgbClr val="FFFFFF"/>
                          </a:solidFill>
                          <a:latin typeface="Ariel"/>
                        </a:rPr>
                        <a:t>Device</a:t>
                      </a:r>
                    </a:p>
                  </a:txBody>
                  <a:tcPr>
                    <a:solidFill>
                      <a:srgbClr val="FF0000"/>
                    </a:solidFill>
                  </a:tcPr>
                </a:tc>
                <a:tc>
                  <a:txBody>
                    <a:bodyPr/>
                    <a:lstStyle/>
                    <a:p>
                      <a:pPr algn="ctr"/>
                      <a:r>
                        <a:rPr sz="1000" b="1">
                          <a:solidFill>
                            <a:srgbClr val="FFFFFF"/>
                          </a:solidFill>
                          <a:latin typeface="Ariel"/>
                        </a:rPr>
                        <a:t>Monthly (24-Mo.)</a:t>
                      </a:r>
                    </a:p>
                  </a:txBody>
                  <a:tcPr>
                    <a:solidFill>
                      <a:srgbClr val="FF0000"/>
                    </a:solidFill>
                  </a:tcPr>
                </a:tc>
                <a:tc>
                  <a:txBody>
                    <a:bodyPr/>
                    <a:lstStyle/>
                    <a:p>
                      <a:pPr algn="ctr"/>
                      <a:r>
                        <a:rPr sz="1000" b="1">
                          <a:solidFill>
                            <a:srgbClr val="FFFFFF"/>
                          </a:solidFill>
                          <a:latin typeface="Ariel"/>
                        </a:rPr>
                        <a:t>Retail Price</a:t>
                      </a:r>
                    </a:p>
                  </a:txBody>
                  <a:tcPr>
                    <a:solidFill>
                      <a:srgbClr val="FF0000"/>
                    </a:solidFill>
                  </a:tcPr>
                </a:tc>
                <a:tc>
                  <a:txBody>
                    <a:bodyPr/>
                    <a:lstStyle/>
                    <a:p>
                      <a:pPr algn="ctr"/>
                      <a:r>
                        <a:rPr sz="1000" b="1">
                          <a:solidFill>
                            <a:srgbClr val="FFFFFF"/>
                          </a:solidFill>
                          <a:latin typeface="Ariel"/>
                        </a:rPr>
                        <a:t>2-yr Price</a:t>
                      </a:r>
                    </a:p>
                  </a:txBody>
                  <a:tcPr>
                    <a:solidFill>
                      <a:srgbClr val="FF0000"/>
                    </a:solidFill>
                  </a:tcPr>
                </a:tc>
                <a:tc>
                  <a:txBody>
                    <a:bodyPr/>
                    <a:lstStyle/>
                    <a:p>
                      <a:pPr algn="ctr"/>
                      <a:r>
                        <a:rPr sz="1000" b="1">
                          <a:solidFill>
                            <a:srgbClr val="FFFFFF"/>
                          </a:solidFill>
                          <a:latin typeface="Ariel"/>
                        </a:rPr>
                        <a:t>Monthly (24-Mo.)</a:t>
                      </a:r>
                    </a:p>
                  </a:txBody>
                  <a:tcPr>
                    <a:solidFill>
                      <a:srgbClr val="0070C0"/>
                    </a:solidFill>
                  </a:tcPr>
                </a:tc>
                <a:tc>
                  <a:txBody>
                    <a:bodyPr/>
                    <a:lstStyle/>
                    <a:p>
                      <a:pPr algn="ctr"/>
                      <a:r>
                        <a:rPr sz="1000" b="1">
                          <a:solidFill>
                            <a:srgbClr val="FFFFFF"/>
                          </a:solidFill>
                          <a:latin typeface="Ariel"/>
                        </a:rPr>
                        <a:t>Retail Price</a:t>
                      </a:r>
                    </a:p>
                  </a:txBody>
                  <a:tcPr>
                    <a:solidFill>
                      <a:srgbClr val="0070C0"/>
                    </a:solidFill>
                  </a:tcPr>
                </a:tc>
                <a:tc>
                  <a:txBody>
                    <a:bodyPr/>
                    <a:lstStyle/>
                    <a:p>
                      <a:pPr algn="ctr"/>
                      <a:r>
                        <a:rPr sz="1000" b="1">
                          <a:solidFill>
                            <a:srgbClr val="FFFFFF"/>
                          </a:solidFill>
                          <a:latin typeface="Ariel"/>
                        </a:rPr>
                        <a:t>Money Down</a:t>
                      </a:r>
                    </a:p>
                  </a:txBody>
                  <a:tcPr>
                    <a:solidFill>
                      <a:srgbClr val="0070C0"/>
                    </a:solidFill>
                  </a:tcPr>
                </a:tc>
                <a:tc>
                  <a:txBody>
                    <a:bodyPr/>
                    <a:lstStyle/>
                    <a:p>
                      <a:pPr algn="ctr"/>
                      <a:r>
                        <a:rPr sz="1000" b="1">
                          <a:solidFill>
                            <a:srgbClr val="FFFFFF"/>
                          </a:solidFill>
                          <a:latin typeface="Ariel"/>
                        </a:rPr>
                        <a:t>Monthly (24-Mo.)</a:t>
                      </a:r>
                    </a:p>
                  </a:txBody>
                  <a:tcPr>
                    <a:solidFill>
                      <a:srgbClr val="D2669F"/>
                    </a:solidFill>
                  </a:tcPr>
                </a:tc>
                <a:tc>
                  <a:txBody>
                    <a:bodyPr/>
                    <a:lstStyle/>
                    <a:p>
                      <a:pPr algn="ctr"/>
                      <a:r>
                        <a:rPr sz="1000" b="1">
                          <a:solidFill>
                            <a:srgbClr val="FFFFFF"/>
                          </a:solidFill>
                          <a:latin typeface="Ariel"/>
                        </a:rPr>
                        <a:t>Retail Price</a:t>
                      </a:r>
                    </a:p>
                  </a:txBody>
                  <a:tcPr>
                    <a:solidFill>
                      <a:srgbClr val="D2669F"/>
                    </a:solidFill>
                  </a:tcPr>
                </a:tc>
                <a:tc>
                  <a:txBody>
                    <a:bodyPr/>
                    <a:lstStyle/>
                    <a:p>
                      <a:pPr algn="ctr"/>
                      <a:r>
                        <a:rPr sz="1000" b="1">
                          <a:solidFill>
                            <a:srgbClr val="FFFFFF"/>
                          </a:solidFill>
                          <a:latin typeface="Ariel"/>
                        </a:rPr>
                        <a:t>Money Down</a:t>
                      </a:r>
                    </a:p>
                  </a:txBody>
                  <a:tcPr>
                    <a:solidFill>
                      <a:srgbClr val="D2669F"/>
                    </a:solidFill>
                  </a:tcPr>
                </a:tc>
                <a:tc>
                  <a:txBody>
                    <a:bodyPr/>
                    <a:lstStyle/>
                    <a:p>
                      <a:pPr algn="ctr"/>
                      <a:r>
                        <a:rPr sz="1000" b="1">
                          <a:solidFill>
                            <a:srgbClr val="FFFFFF"/>
                          </a:solidFill>
                          <a:latin typeface="Ariel"/>
                        </a:rPr>
                        <a:t>Monthly (18-Mo.)</a:t>
                      </a:r>
                    </a:p>
                  </a:txBody>
                  <a:tcPr>
                    <a:solidFill>
                      <a:srgbClr val="4A9A4D"/>
                    </a:solidFill>
                  </a:tcPr>
                </a:tc>
                <a:tc>
                  <a:txBody>
                    <a:bodyPr/>
                    <a:lstStyle/>
                    <a:p>
                      <a:pPr algn="ctr"/>
                      <a:r>
                        <a:rPr sz="1000" b="1">
                          <a:solidFill>
                            <a:srgbClr val="FFFFFF"/>
                          </a:solidFill>
                          <a:latin typeface="Ariel"/>
                        </a:rPr>
                        <a:t>Retail Price</a:t>
                      </a:r>
                    </a:p>
                  </a:txBody>
                  <a:tcPr>
                    <a:solidFill>
                      <a:srgbClr val="4A9A4D"/>
                    </a:solidFill>
                  </a:tcPr>
                </a:tc>
                <a:tc>
                  <a:txBody>
                    <a:bodyPr/>
                    <a:lstStyle/>
                    <a:p>
                      <a:pPr algn="ctr"/>
                      <a:r>
                        <a:rPr sz="1000" b="1">
                          <a:solidFill>
                            <a:srgbClr val="FFFFFF"/>
                          </a:solidFill>
                          <a:latin typeface="Ariel"/>
                        </a:rPr>
                        <a:t>Money Down</a:t>
                      </a:r>
                    </a:p>
                  </a:txBody>
                  <a:tcPr>
                    <a:solidFill>
                      <a:srgbClr val="4A9A4D"/>
                    </a:solidFill>
                  </a:tcPr>
                </a:tc>
                <a:extLst>
                  <a:ext uri="{0D108BD9-81ED-4DB2-BD59-A6C34878D82A}">
                    <a16:rowId xmlns:a16="http://schemas.microsoft.com/office/drawing/2014/main" val="10000"/>
                  </a:ext>
                </a:extLst>
              </a:tr>
              <a:tr h="0">
                <a:tc>
                  <a:txBody>
                    <a:bodyPr/>
                    <a:lstStyle/>
                    <a:p>
                      <a:pPr algn="ctr"/>
                      <a:r>
                        <a:rPr sz="1100" b="1">
                          <a:solidFill>
                            <a:srgbClr val="6D6E71"/>
                          </a:solidFill>
                          <a:latin typeface="Ariel"/>
                        </a:rPr>
                        <a:t>Galaxy S9+ (64 GB)</a:t>
                      </a:r>
                    </a:p>
                  </a:txBody>
                  <a:tcPr marT="0" marB="0"/>
                </a:tc>
                <a:tc>
                  <a:txBody>
                    <a:bodyPr/>
                    <a:lstStyle/>
                    <a:p>
                      <a:pPr algn="ctr"/>
                      <a:r>
                        <a:rPr sz="1100" b="1">
                          <a:solidFill>
                            <a:srgbClr val="6D6E71"/>
                          </a:solidFill>
                          <a:latin typeface="Ariel"/>
                        </a:rPr>
                        <a:t>$38.74</a:t>
                      </a:r>
                    </a:p>
                  </a:txBody>
                  <a:tcPr marT="0" marB="0">
                    <a:solidFill>
                      <a:srgbClr val="F6E7E7"/>
                    </a:solidFill>
                  </a:tcPr>
                </a:tc>
                <a:tc>
                  <a:txBody>
                    <a:bodyPr/>
                    <a:lstStyle/>
                    <a:p>
                      <a:pPr algn="ctr"/>
                      <a:r>
                        <a:rPr sz="1100" b="1">
                          <a:solidFill>
                            <a:srgbClr val="6D6E71"/>
                          </a:solidFill>
                          <a:latin typeface="Ariel"/>
                        </a:rPr>
                        <a:t>$929.99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$38.13</a:t>
                      </a:r>
                    </a:p>
                  </a:txBody>
                  <a:tcPr marT="0" marB="0">
                    <a:solidFill>
                      <a:srgbClr val="99CCFF"/>
                    </a:solidFill>
                  </a:tcPr>
                </a:tc>
                <a:tc>
                  <a:txBody>
                    <a:bodyPr/>
                    <a:lstStyle/>
                    <a:p>
                      <a:pPr algn="ctr"/>
                      <a:r>
                        <a:rPr sz="1100" b="1">
                          <a:solidFill>
                            <a:srgbClr val="6D6E71"/>
                          </a:solidFill>
                          <a:latin typeface="Ariel"/>
                        </a:rPr>
                        <a:t>$914.99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$30.00</a:t>
                      </a:r>
                    </a:p>
                  </a:txBody>
                  <a:tcPr marT="0" marB="0">
                    <a:solidFill>
                      <a:srgbClr val="EDC2D9"/>
                    </a:solidFill>
                  </a:tcPr>
                </a:tc>
                <a:tc>
                  <a:txBody>
                    <a:bodyPr/>
                    <a:lstStyle/>
                    <a:p>
                      <a:pPr algn="ctr"/>
                      <a:r>
                        <a:rPr sz="1100" b="1">
                          <a:solidFill>
                            <a:srgbClr val="6D6E71"/>
                          </a:solidFill>
                          <a:latin typeface="Ariel"/>
                        </a:rPr>
                        <a:t>$840.00</a:t>
                      </a:r>
                    </a:p>
                  </a:txBody>
                  <a:tcPr marT="0" marB="0">
                    <a:solidFill>
                      <a:srgbClr val="EDC2D9"/>
                    </a:solidFill>
                  </a:tcPr>
                </a:tc>
                <a:tc>
                  <a:txBody>
                    <a:bodyPr/>
                    <a:lstStyle/>
                    <a:p>
                      <a:pPr algn="ctr"/>
                      <a:r>
                        <a:rPr sz="1100" b="1">
                          <a:solidFill>
                            <a:srgbClr val="6D6E71"/>
                          </a:solidFill>
                          <a:latin typeface="Ariel"/>
                        </a:rPr>
                        <a:t>$120.00</a:t>
                      </a:r>
                    </a:p>
                  </a:txBody>
                  <a:tcPr marT="0" marB="0">
                    <a:solidFill>
                      <a:srgbClr val="EDC2D9"/>
                    </a:solidFill>
                  </a:tcPr>
                </a:tc>
                <a:tc>
                  <a:txBody>
                    <a:bodyPr/>
                    <a:lstStyle/>
                    <a:p>
                      <a:pPr algn="ctr"/>
                      <a:r>
                        <a:rPr sz="1100" b="1">
                          <a:solidFill>
                            <a:srgbClr val="6D6E71"/>
                          </a:solidFill>
                          <a:latin typeface="Ariel"/>
                        </a:rPr>
                        <a:t>$38.00</a:t>
                      </a:r>
                    </a:p>
                  </a:txBody>
                  <a:tcPr marT="0" marB="0">
                    <a:solidFill>
                      <a:srgbClr val="B3DAB4"/>
                    </a:solidFill>
                  </a:tcPr>
                </a:tc>
                <a:tc>
                  <a:txBody>
                    <a:bodyPr/>
                    <a:lstStyle/>
                    <a:p>
                      <a:pPr algn="ctr"/>
                      <a:r>
                        <a:rPr sz="1100" b="1">
                          <a:solidFill>
                            <a:srgbClr val="6D6E71"/>
                          </a:solidFill>
                          <a:latin typeface="Ariel"/>
                        </a:rPr>
                        <a:t>$912.00</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01"/>
                  </a:ext>
                </a:extLst>
              </a:tr>
              <a:tr h="0">
                <a:tc>
                  <a:txBody>
                    <a:bodyPr/>
                    <a:lstStyle/>
                    <a:p>
                      <a:pPr algn="ctr"/>
                      <a:r>
                        <a:rPr sz="1100" b="1">
                          <a:solidFill>
                            <a:srgbClr val="6D6E71"/>
                          </a:solidFill>
                          <a:latin typeface="Ariel"/>
                        </a:rPr>
                        <a:t>Galaxy S9 (64 GB)</a:t>
                      </a:r>
                    </a:p>
                  </a:txBody>
                  <a:tcPr marT="0" marB="0"/>
                </a:tc>
                <a:tc>
                  <a:txBody>
                    <a:bodyPr/>
                    <a:lstStyle/>
                    <a:p>
                      <a:pPr algn="ctr"/>
                      <a:r>
                        <a:rPr sz="1100" b="1">
                          <a:solidFill>
                            <a:srgbClr val="6D6E71"/>
                          </a:solidFill>
                          <a:latin typeface="Ariel"/>
                        </a:rPr>
                        <a:t>$33.33</a:t>
                      </a:r>
                    </a:p>
                  </a:txBody>
                  <a:tcPr marT="0" marB="0">
                    <a:solidFill>
                      <a:srgbClr val="F6E7E7"/>
                    </a:solidFill>
                  </a:tcPr>
                </a:tc>
                <a:tc>
                  <a:txBody>
                    <a:bodyPr/>
                    <a:lstStyle/>
                    <a:p>
                      <a:pPr algn="ctr"/>
                      <a:r>
                        <a:rPr sz="1100" b="1">
                          <a:solidFill>
                            <a:srgbClr val="6D6E71"/>
                          </a:solidFill>
                          <a:latin typeface="Ariel"/>
                        </a:rPr>
                        <a:t>$799.99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$32.92</a:t>
                      </a:r>
                    </a:p>
                  </a:txBody>
                  <a:tcPr marT="0" marB="0">
                    <a:solidFill>
                      <a:srgbClr val="99CCFF"/>
                    </a:solidFill>
                  </a:tcPr>
                </a:tc>
                <a:tc>
                  <a:txBody>
                    <a:bodyPr/>
                    <a:lstStyle/>
                    <a:p>
                      <a:pPr algn="ctr"/>
                      <a:r>
                        <a:rPr sz="1100" b="1">
                          <a:solidFill>
                            <a:srgbClr val="6D6E71"/>
                          </a:solidFill>
                          <a:latin typeface="Ariel"/>
                        </a:rPr>
                        <a:t>$789.99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$30.00</a:t>
                      </a:r>
                    </a:p>
                  </a:txBody>
                  <a:tcPr marT="0" marB="0">
                    <a:solidFill>
                      <a:srgbClr val="EDC2D9"/>
                    </a:solidFill>
                  </a:tcPr>
                </a:tc>
                <a:tc>
                  <a:txBody>
                    <a:bodyPr/>
                    <a:lstStyle/>
                    <a:p>
                      <a:pPr algn="ctr"/>
                      <a:r>
                        <a:rPr sz="1100" b="1">
                          <a:solidFill>
                            <a:srgbClr val="6D6E71"/>
                          </a:solidFill>
                          <a:latin typeface="Ariel"/>
                        </a:rPr>
                        <a:t>$720.00</a:t>
                      </a:r>
                    </a:p>
                  </a:txBody>
                  <a:tcPr marT="0" marB="0">
                    <a:solidFill>
                      <a:srgbClr val="EDC2D9"/>
                    </a:solidFill>
                  </a:tcPr>
                </a:tc>
                <a:tc>
                  <a:txBody>
                    <a:bodyPr/>
                    <a:lstStyle/>
                    <a:p>
                      <a:pPr algn="ctr"/>
                      <a:r>
                        <a:rPr sz="1100" b="1">
                          <a:solidFill>
                            <a:srgbClr val="6D6E71"/>
                          </a:solidFill>
                          <a:latin typeface="Ariel"/>
                        </a:rPr>
                        <a:t>NA</a:t>
                      </a:r>
                    </a:p>
                  </a:txBody>
                  <a:tcPr marT="0" marB="0">
                    <a:solidFill>
                      <a:srgbClr val="EDC2D9"/>
                    </a:solidFill>
                  </a:tcPr>
                </a:tc>
                <a:tc>
                  <a:txBody>
                    <a:bodyPr/>
                    <a:lstStyle/>
                    <a:p>
                      <a:pPr algn="ctr"/>
                      <a:r>
                        <a:rPr sz="1100" b="1">
                          <a:solidFill>
                            <a:srgbClr val="6D6E71"/>
                          </a:solidFill>
                          <a:latin typeface="Ariel"/>
                        </a:rPr>
                        <a:t>$33.00</a:t>
                      </a:r>
                    </a:p>
                  </a:txBody>
                  <a:tcPr marT="0" marB="0">
                    <a:solidFill>
                      <a:srgbClr val="B3DAB4"/>
                    </a:solidFill>
                  </a:tcPr>
                </a:tc>
                <a:tc>
                  <a:txBody>
                    <a:bodyPr/>
                    <a:lstStyle/>
                    <a:p>
                      <a:pPr algn="ctr"/>
                      <a:r>
                        <a:rPr sz="1100" b="1">
                          <a:solidFill>
                            <a:srgbClr val="6D6E71"/>
                          </a:solidFill>
                          <a:latin typeface="Ariel"/>
                        </a:rPr>
                        <a:t>$792.00</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02"/>
                  </a:ext>
                </a:extLst>
              </a:tr>
              <a:tr h="0">
                <a:tc>
                  <a:txBody>
                    <a:bodyPr/>
                    <a:lstStyle/>
                    <a:p>
                      <a:pPr algn="ctr"/>
                      <a:r>
                        <a:rPr sz="1100" b="1">
                          <a:solidFill>
                            <a:srgbClr val="6D6E71"/>
                          </a:solidFill>
                          <a:latin typeface="Ariel"/>
                        </a:rPr>
                        <a:t>iPhone X (64 GB)</a:t>
                      </a:r>
                    </a:p>
                  </a:txBody>
                  <a:tcPr marT="0" marB="0"/>
                </a:tc>
                <a:tc>
                  <a:txBody>
                    <a:bodyPr/>
                    <a:lstStyle/>
                    <a:p>
                      <a:pPr algn="ctr"/>
                      <a:r>
                        <a:rPr sz="1100" b="1">
                          <a:solidFill>
                            <a:srgbClr val="6D6E71"/>
                          </a:solidFill>
                          <a:latin typeface="Ariel"/>
                        </a:rPr>
                        <a:t>$41.66</a:t>
                      </a:r>
                    </a:p>
                  </a:txBody>
                  <a:tcPr marT="0" marB="0">
                    <a:solidFill>
                      <a:srgbClr val="F6E7E7"/>
                    </a:solidFill>
                  </a:tcPr>
                </a:tc>
                <a:tc>
                  <a:txBody>
                    <a:bodyPr/>
                    <a:lstStyle/>
                    <a:p>
                      <a:pPr algn="ctr"/>
                      <a:r>
                        <a:rPr sz="1100" b="1">
                          <a:solidFill>
                            <a:srgbClr val="6D6E71"/>
                          </a:solidFill>
                          <a:latin typeface="Ariel"/>
                        </a:rPr>
                        <a:t>$999.99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$41.67</a:t>
                      </a:r>
                    </a:p>
                  </a:txBody>
                  <a:tcPr marT="0" marB="0">
                    <a:solidFill>
                      <a:srgbClr val="99CCFF"/>
                    </a:solidFill>
                  </a:tcPr>
                </a:tc>
                <a:tc>
                  <a:txBody>
                    <a:bodyPr/>
                    <a:lstStyle/>
                    <a:p>
                      <a:pPr algn="ctr"/>
                      <a:r>
                        <a:rPr sz="1100" b="1">
                          <a:solidFill>
                            <a:srgbClr val="6D6E71"/>
                          </a:solidFill>
                          <a:latin typeface="Ariel"/>
                        </a:rPr>
                        <a:t>$999.99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$30.00</a:t>
                      </a:r>
                    </a:p>
                  </a:txBody>
                  <a:tcPr marT="0" marB="0">
                    <a:solidFill>
                      <a:srgbClr val="EDC2D9"/>
                    </a:solidFill>
                  </a:tcPr>
                </a:tc>
                <a:tc>
                  <a:txBody>
                    <a:bodyPr/>
                    <a:lstStyle/>
                    <a:p>
                      <a:pPr algn="ctr"/>
                      <a:r>
                        <a:rPr sz="1100" b="1">
                          <a:solidFill>
                            <a:srgbClr val="6D6E71"/>
                          </a:solidFill>
                          <a:latin typeface="Ariel"/>
                        </a:rPr>
                        <a:t>$999.99</a:t>
                      </a:r>
                    </a:p>
                  </a:txBody>
                  <a:tcPr marT="0" marB="0">
                    <a:solidFill>
                      <a:srgbClr val="EDC2D9"/>
                    </a:solidFill>
                  </a:tcPr>
                </a:tc>
                <a:tc>
                  <a:txBody>
                    <a:bodyPr/>
                    <a:lstStyle/>
                    <a:p>
                      <a:pPr algn="ctr"/>
                      <a:r>
                        <a:rPr sz="1100" b="1">
                          <a:solidFill>
                            <a:srgbClr val="6D6E71"/>
                          </a:solidFill>
                          <a:latin typeface="Ariel"/>
                        </a:rPr>
                        <a:t>$279.99</a:t>
                      </a:r>
                    </a:p>
                  </a:txBody>
                  <a:tcPr marT="0" marB="0">
                    <a:solidFill>
                      <a:srgbClr val="EDC2D9"/>
                    </a:solidFill>
                  </a:tcPr>
                </a:tc>
                <a:tc>
                  <a:txBody>
                    <a:bodyPr/>
                    <a:lstStyle/>
                    <a:p>
                      <a:pPr algn="ctr"/>
                      <a:r>
                        <a:rPr sz="1100" b="1">
                          <a:solidFill>
                            <a:srgbClr val="6D6E71"/>
                          </a:solidFill>
                          <a:latin typeface="Ariel"/>
                        </a:rPr>
                        <a:t>$41.67</a:t>
                      </a:r>
                    </a:p>
                  </a:txBody>
                  <a:tcPr marT="0" marB="0">
                    <a:solidFill>
                      <a:srgbClr val="B3DAB4"/>
                    </a:solidFill>
                  </a:tcPr>
                </a:tc>
                <a:tc>
                  <a:txBody>
                    <a:bodyPr/>
                    <a:lstStyle/>
                    <a:p>
                      <a:pPr algn="ctr"/>
                      <a:r>
                        <a:rPr sz="1100" b="1">
                          <a:solidFill>
                            <a:srgbClr val="6D6E71"/>
                          </a:solidFill>
                          <a:latin typeface="Ariel"/>
                        </a:rPr>
                        <a:t>$999.99</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03"/>
                  </a:ext>
                </a:extLst>
              </a:tr>
              <a:tr h="0">
                <a:tc>
                  <a:txBody>
                    <a:bodyPr/>
                    <a:lstStyle/>
                    <a:p>
                      <a:pPr algn="ctr"/>
                      <a:r>
                        <a:rPr sz="1100" b="1">
                          <a:solidFill>
                            <a:srgbClr val="6D6E71"/>
                          </a:solidFill>
                          <a:latin typeface="Ariel"/>
                        </a:rPr>
                        <a:t>Google Pixel 2 XL (64 GB)</a:t>
                      </a:r>
                    </a:p>
                  </a:txBody>
                  <a:tcPr marT="0" marB="0"/>
                </a:tc>
                <a:tc>
                  <a:txBody>
                    <a:bodyPr/>
                    <a:lstStyle/>
                    <a:p>
                      <a:pPr algn="ctr"/>
                      <a:r>
                        <a:rPr sz="1100" b="1">
                          <a:solidFill>
                            <a:srgbClr val="6D6E71"/>
                          </a:solidFill>
                          <a:latin typeface="Ariel"/>
                        </a:rPr>
                        <a:t>$31.24</a:t>
                      </a:r>
                    </a:p>
                  </a:txBody>
                  <a:tcPr marT="0" marB="0">
                    <a:solidFill>
                      <a:srgbClr val="F6E7E7"/>
                    </a:solidFill>
                  </a:tcPr>
                </a:tc>
                <a:tc>
                  <a:txBody>
                    <a:bodyPr/>
                    <a:lstStyle/>
                    <a:p>
                      <a:pPr algn="ctr"/>
                      <a:r>
                        <a:rPr sz="1100" b="1">
                          <a:solidFill>
                            <a:srgbClr val="6D6E71"/>
                          </a:solidFill>
                          <a:latin typeface="Ariel"/>
                        </a:rPr>
                        <a:t>$849.99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04"/>
                  </a:ext>
                </a:extLst>
              </a:tr>
              <a:tr h="0">
                <a:tc>
                  <a:txBody>
                    <a:bodyPr/>
                    <a:lstStyle/>
                    <a:p>
                      <a:pPr algn="ctr"/>
                      <a:r>
                        <a:rPr sz="1100" b="1">
                          <a:solidFill>
                            <a:srgbClr val="6D6E71"/>
                          </a:solidFill>
                          <a:latin typeface="Ariel"/>
                        </a:rPr>
                        <a:t>iPhone 8 Plus (64 GB)</a:t>
                      </a:r>
                    </a:p>
                  </a:txBody>
                  <a:tcPr marT="0" marB="0"/>
                </a:tc>
                <a:tc>
                  <a:txBody>
                    <a:bodyPr/>
                    <a:lstStyle/>
                    <a:p>
                      <a:pPr algn="ctr"/>
                      <a:r>
                        <a:rPr sz="1100" b="1">
                          <a:solidFill>
                            <a:srgbClr val="6D6E71"/>
                          </a:solidFill>
                          <a:latin typeface="Ariel"/>
                        </a:rPr>
                        <a:t>$33.33</a:t>
                      </a:r>
                    </a:p>
                  </a:txBody>
                  <a:tcPr marT="0" marB="0">
                    <a:solidFill>
                      <a:srgbClr val="F6E7E7"/>
                    </a:solidFill>
                  </a:tcPr>
                </a:tc>
                <a:tc>
                  <a:txBody>
                    <a:bodyPr/>
                    <a:lstStyle/>
                    <a:p>
                      <a:pPr algn="ctr"/>
                      <a:r>
                        <a:rPr sz="1100" b="1">
                          <a:solidFill>
                            <a:srgbClr val="6D6E71"/>
                          </a:solidFill>
                          <a:latin typeface="Ariel"/>
                        </a:rPr>
                        <a:t>$799.99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$33.34</a:t>
                      </a:r>
                    </a:p>
                  </a:txBody>
                  <a:tcPr marT="0" marB="0">
                    <a:solidFill>
                      <a:srgbClr val="99CCFF"/>
                    </a:solidFill>
                  </a:tcPr>
                </a:tc>
                <a:tc>
                  <a:txBody>
                    <a:bodyPr/>
                    <a:lstStyle/>
                    <a:p>
                      <a:pPr algn="ctr"/>
                      <a:r>
                        <a:rPr sz="1100" b="1">
                          <a:solidFill>
                            <a:srgbClr val="6D6E71"/>
                          </a:solidFill>
                          <a:latin typeface="Ariel"/>
                        </a:rPr>
                        <a:t>$799.99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$30.00</a:t>
                      </a:r>
                    </a:p>
                  </a:txBody>
                  <a:tcPr marT="0" marB="0">
                    <a:solidFill>
                      <a:srgbClr val="EDC2D9"/>
                    </a:solidFill>
                  </a:tcPr>
                </a:tc>
                <a:tc>
                  <a:txBody>
                    <a:bodyPr/>
                    <a:lstStyle/>
                    <a:p>
                      <a:pPr algn="ctr"/>
                      <a:r>
                        <a:rPr sz="1100" b="1">
                          <a:solidFill>
                            <a:srgbClr val="6D6E71"/>
                          </a:solidFill>
                          <a:latin typeface="Ariel"/>
                        </a:rPr>
                        <a:t>$799.99</a:t>
                      </a:r>
                    </a:p>
                  </a:txBody>
                  <a:tcPr marT="0" marB="0">
                    <a:solidFill>
                      <a:srgbClr val="EDC2D9"/>
                    </a:solidFill>
                  </a:tcPr>
                </a:tc>
                <a:tc>
                  <a:txBody>
                    <a:bodyPr/>
                    <a:lstStyle/>
                    <a:p>
                      <a:pPr algn="ctr"/>
                      <a:r>
                        <a:rPr sz="1100" b="1">
                          <a:solidFill>
                            <a:srgbClr val="6D6E71"/>
                          </a:solidFill>
                          <a:latin typeface="Ariel"/>
                        </a:rPr>
                        <a:t>$79.99</a:t>
                      </a:r>
                    </a:p>
                  </a:txBody>
                  <a:tcPr marT="0" marB="0">
                    <a:solidFill>
                      <a:srgbClr val="EDC2D9"/>
                    </a:solidFill>
                  </a:tcPr>
                </a:tc>
                <a:tc>
                  <a:txBody>
                    <a:bodyPr/>
                    <a:lstStyle/>
                    <a:p>
                      <a:pPr algn="ctr"/>
                      <a:r>
                        <a:rPr sz="1100" b="1">
                          <a:solidFill>
                            <a:srgbClr val="6D6E71"/>
                          </a:solidFill>
                          <a:latin typeface="Ariel"/>
                        </a:rPr>
                        <a:t>$33.34</a:t>
                      </a:r>
                    </a:p>
                  </a:txBody>
                  <a:tcPr marT="0" marB="0">
                    <a:solidFill>
                      <a:srgbClr val="B3DAB4"/>
                    </a:solidFill>
                  </a:tcPr>
                </a:tc>
                <a:tc>
                  <a:txBody>
                    <a:bodyPr/>
                    <a:lstStyle/>
                    <a:p>
                      <a:pPr algn="ctr"/>
                      <a:r>
                        <a:rPr sz="1100" b="1">
                          <a:solidFill>
                            <a:srgbClr val="6D6E71"/>
                          </a:solidFill>
                          <a:latin typeface="Ariel"/>
                        </a:rPr>
                        <a:t>$799.99</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05"/>
                  </a:ext>
                </a:extLst>
              </a:tr>
              <a:tr h="0">
                <a:tc>
                  <a:txBody>
                    <a:bodyPr/>
                    <a:lstStyle/>
                    <a:p>
                      <a:pPr algn="ctr"/>
                      <a:r>
                        <a:rPr sz="1100" b="1">
                          <a:solidFill>
                            <a:srgbClr val="6D6E71"/>
                          </a:solidFill>
                          <a:latin typeface="Ariel"/>
                        </a:rPr>
                        <a:t>Moto Z2 Force Edition (64 GB)</a:t>
                      </a:r>
                    </a:p>
                  </a:txBody>
                  <a:tcPr marT="0" marB="0"/>
                </a:tc>
                <a:tc>
                  <a:txBody>
                    <a:bodyPr/>
                    <a:lstStyle/>
                    <a:p>
                      <a:pPr algn="ctr"/>
                      <a:r>
                        <a:rPr sz="1100" b="1">
                          <a:solidFill>
                            <a:srgbClr val="6D6E71"/>
                          </a:solidFill>
                          <a:latin typeface="Ariel"/>
                        </a:rPr>
                        <a:t>$31.50</a:t>
                      </a:r>
                    </a:p>
                  </a:txBody>
                  <a:tcPr marT="0" marB="0">
                    <a:solidFill>
                      <a:srgbClr val="F6E7E7"/>
                    </a:solidFill>
                  </a:tcPr>
                </a:tc>
                <a:tc>
                  <a:txBody>
                    <a:bodyPr/>
                    <a:lstStyle/>
                    <a:p>
                      <a:pPr algn="ctr"/>
                      <a:r>
                        <a:rPr sz="1100" b="1">
                          <a:solidFill>
                            <a:srgbClr val="6D6E71"/>
                          </a:solidFill>
                          <a:latin typeface="Ariel"/>
                        </a:rPr>
                        <a:t>$756.00</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$25.63</a:t>
                      </a:r>
                    </a:p>
                  </a:txBody>
                  <a:tcPr marT="0" marB="0">
                    <a:solidFill>
                      <a:srgbClr val="99CCFF"/>
                    </a:solidFill>
                  </a:tcPr>
                </a:tc>
                <a:tc>
                  <a:txBody>
                    <a:bodyPr/>
                    <a:lstStyle/>
                    <a:p>
                      <a:pPr algn="ctr"/>
                      <a:r>
                        <a:rPr sz="1100" b="1">
                          <a:solidFill>
                            <a:srgbClr val="6D6E71"/>
                          </a:solidFill>
                          <a:latin typeface="Ariel"/>
                        </a:rPr>
                        <a:t>$614.99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$15.00</a:t>
                      </a:r>
                    </a:p>
                  </a:txBody>
                  <a:tcPr marT="0" marB="0">
                    <a:solidFill>
                      <a:srgbClr val="EDC2D9"/>
                    </a:solidFill>
                  </a:tcPr>
                </a:tc>
                <a:tc>
                  <a:txBody>
                    <a:bodyPr/>
                    <a:lstStyle/>
                    <a:p>
                      <a:pPr algn="ctr"/>
                      <a:r>
                        <a:rPr sz="1100" b="1">
                          <a:solidFill>
                            <a:srgbClr val="6D6E71"/>
                          </a:solidFill>
                          <a:latin typeface="Ariel"/>
                        </a:rPr>
                        <a:t>$375.00</a:t>
                      </a:r>
                    </a:p>
                  </a:txBody>
                  <a:tcPr marT="0" marB="0">
                    <a:solidFill>
                      <a:srgbClr val="EDC2D9"/>
                    </a:solidFill>
                  </a:tcPr>
                </a:tc>
                <a:tc>
                  <a:txBody>
                    <a:bodyPr/>
                    <a:lstStyle/>
                    <a:p>
                      <a:pPr algn="ctr"/>
                      <a:r>
                        <a:rPr sz="1100" b="1">
                          <a:solidFill>
                            <a:srgbClr val="6D6E71"/>
                          </a:solidFill>
                          <a:latin typeface="Ariel"/>
                        </a:rPr>
                        <a:t>$15.00</a:t>
                      </a:r>
                    </a:p>
                  </a:txBody>
                  <a:tcPr marT="0" marB="0">
                    <a:solidFill>
                      <a:srgbClr val="EDC2D9"/>
                    </a:solidFill>
                  </a:tcPr>
                </a:tc>
                <a:tc>
                  <a:txBody>
                    <a:bodyPr/>
                    <a:lstStyle/>
                    <a:p>
                      <a:pPr algn="ctr"/>
                      <a:r>
                        <a:rPr sz="1100" b="1">
                          <a:solidFill>
                            <a:srgbClr val="6D6E71"/>
                          </a:solidFill>
                          <a:latin typeface="Ariel"/>
                        </a:rPr>
                        <a:t>$16.50</a:t>
                      </a:r>
                    </a:p>
                  </a:txBody>
                  <a:tcPr marT="0" marB="0">
                    <a:solidFill>
                      <a:srgbClr val="B3DAB4"/>
                    </a:solidFill>
                  </a:tcPr>
                </a:tc>
                <a:tc>
                  <a:txBody>
                    <a:bodyPr/>
                    <a:lstStyle/>
                    <a:p>
                      <a:pPr algn="ctr"/>
                      <a:r>
                        <a:rPr sz="1100" b="1">
                          <a:solidFill>
                            <a:srgbClr val="6D6E71"/>
                          </a:solidFill>
                          <a:latin typeface="Ariel"/>
                        </a:rPr>
                        <a:t>$792.00</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06"/>
                  </a:ext>
                </a:extLst>
              </a:tr>
              <a:tr h="0">
                <a:tc>
                  <a:txBody>
                    <a:bodyPr/>
                    <a:lstStyle/>
                    <a:p>
                      <a:pPr algn="ctr"/>
                      <a:r>
                        <a:rPr sz="1100" b="1">
                          <a:solidFill>
                            <a:srgbClr val="6D6E71"/>
                          </a:solidFill>
                          <a:latin typeface="Ariel"/>
                        </a:rPr>
                        <a:t>iPhone 8 (64 GB)</a:t>
                      </a:r>
                    </a:p>
                  </a:txBody>
                  <a:tcPr marT="0" marB="0"/>
                </a:tc>
                <a:tc>
                  <a:txBody>
                    <a:bodyPr/>
                    <a:lstStyle/>
                    <a:p>
                      <a:pPr algn="ctr"/>
                      <a:r>
                        <a:rPr sz="1100" b="1">
                          <a:solidFill>
                            <a:srgbClr val="6D6E71"/>
                          </a:solidFill>
                          <a:latin typeface="Ariel"/>
                        </a:rPr>
                        <a:t>$29.16</a:t>
                      </a:r>
                    </a:p>
                  </a:txBody>
                  <a:tcPr marT="0" marB="0">
                    <a:solidFill>
                      <a:srgbClr val="F6E7E7"/>
                    </a:solidFill>
                  </a:tcPr>
                </a:tc>
                <a:tc>
                  <a:txBody>
                    <a:bodyPr/>
                    <a:lstStyle/>
                    <a:p>
                      <a:pPr algn="ctr"/>
                      <a:r>
                        <a:rPr sz="1100" b="1">
                          <a:solidFill>
                            <a:srgbClr val="6D6E71"/>
                          </a:solidFill>
                          <a:latin typeface="Ariel"/>
                        </a:rPr>
                        <a:t>$699.99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$29.17</a:t>
                      </a:r>
                    </a:p>
                  </a:txBody>
                  <a:tcPr marT="0" marB="0">
                    <a:solidFill>
                      <a:srgbClr val="99CCFF"/>
                    </a:solidFill>
                  </a:tcPr>
                </a:tc>
                <a:tc>
                  <a:txBody>
                    <a:bodyPr/>
                    <a:lstStyle/>
                    <a:p>
                      <a:pPr algn="ctr"/>
                      <a:r>
                        <a:rPr sz="1100" b="1">
                          <a:solidFill>
                            <a:srgbClr val="6D6E71"/>
                          </a:solidFill>
                          <a:latin typeface="Ariel"/>
                        </a:rPr>
                        <a:t>$699.99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$29.17</a:t>
                      </a:r>
                    </a:p>
                  </a:txBody>
                  <a:tcPr marT="0" marB="0">
                    <a:solidFill>
                      <a:srgbClr val="EDC2D9"/>
                    </a:solidFill>
                  </a:tcPr>
                </a:tc>
                <a:tc>
                  <a:txBody>
                    <a:bodyPr/>
                    <a:lstStyle/>
                    <a:p>
                      <a:pPr algn="ctr"/>
                      <a:r>
                        <a:rPr sz="1100" b="1">
                          <a:solidFill>
                            <a:srgbClr val="6D6E71"/>
                          </a:solidFill>
                          <a:latin typeface="Ariel"/>
                        </a:rPr>
                        <a:t>$699.99</a:t>
                      </a:r>
                    </a:p>
                  </a:txBody>
                  <a:tcPr marT="0" marB="0">
                    <a:solidFill>
                      <a:srgbClr val="EDC2D9"/>
                    </a:solidFill>
                  </a:tcPr>
                </a:tc>
                <a:tc>
                  <a:txBody>
                    <a:bodyPr/>
                    <a:lstStyle/>
                    <a:p>
                      <a:pPr algn="ctr"/>
                      <a:r>
                        <a:rPr sz="1100" b="1">
                          <a:solidFill>
                            <a:srgbClr val="6D6E71"/>
                          </a:solidFill>
                          <a:latin typeface="Ariel"/>
                        </a:rPr>
                        <a:t>NA</a:t>
                      </a:r>
                    </a:p>
                  </a:txBody>
                  <a:tcPr marT="0" marB="0">
                    <a:solidFill>
                      <a:srgbClr val="EDC2D9"/>
                    </a:solidFill>
                  </a:tcPr>
                </a:tc>
                <a:tc>
                  <a:txBody>
                    <a:bodyPr/>
                    <a:lstStyle/>
                    <a:p>
                      <a:pPr algn="ctr"/>
                      <a:r>
                        <a:rPr sz="1100" b="1">
                          <a:solidFill>
                            <a:srgbClr val="6D6E71"/>
                          </a:solidFill>
                          <a:latin typeface="Ariel"/>
                        </a:rPr>
                        <a:t>$29.17</a:t>
                      </a:r>
                    </a:p>
                  </a:txBody>
                  <a:tcPr marT="0" marB="0">
                    <a:solidFill>
                      <a:srgbClr val="B3DAB4"/>
                    </a:solidFill>
                  </a:tcPr>
                </a:tc>
                <a:tc>
                  <a:txBody>
                    <a:bodyPr/>
                    <a:lstStyle/>
                    <a:p>
                      <a:pPr algn="ctr"/>
                      <a:r>
                        <a:rPr sz="1100" b="1">
                          <a:solidFill>
                            <a:srgbClr val="6D6E71"/>
                          </a:solidFill>
                          <a:latin typeface="Ariel"/>
                        </a:rPr>
                        <a:t>$699.99</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07"/>
                  </a:ext>
                </a:extLst>
              </a:tr>
              <a:tr h="0">
                <a:tc>
                  <a:txBody>
                    <a:bodyPr/>
                    <a:lstStyle/>
                    <a:p>
                      <a:pPr algn="ctr"/>
                      <a:r>
                        <a:rPr sz="1100" b="1">
                          <a:solidFill>
                            <a:srgbClr val="6D6E71"/>
                          </a:solidFill>
                          <a:latin typeface="Ariel"/>
                        </a:rPr>
                        <a:t>Galaxy Note8 (64 GB)</a:t>
                      </a:r>
                    </a:p>
                  </a:txBody>
                  <a:tcPr marT="0" marB="0"/>
                </a:tc>
                <a:tc>
                  <a:txBody>
                    <a:bodyPr/>
                    <a:lstStyle/>
                    <a:p>
                      <a:pPr algn="ctr"/>
                      <a:r>
                        <a:rPr sz="1100" b="1">
                          <a:solidFill>
                            <a:srgbClr val="6D6E71"/>
                          </a:solidFill>
                          <a:latin typeface="Ariel"/>
                        </a:rPr>
                        <a:t>$40.00</a:t>
                      </a:r>
                    </a:p>
                  </a:txBody>
                  <a:tcPr marT="0" marB="0">
                    <a:solidFill>
                      <a:srgbClr val="F6E7E7"/>
                    </a:solidFill>
                  </a:tcPr>
                </a:tc>
                <a:tc>
                  <a:txBody>
                    <a:bodyPr/>
                    <a:lstStyle/>
                    <a:p>
                      <a:pPr algn="ctr"/>
                      <a:r>
                        <a:rPr sz="1100" b="1">
                          <a:solidFill>
                            <a:srgbClr val="6D6E71"/>
                          </a:solidFill>
                          <a:latin typeface="Ariel"/>
                        </a:rPr>
                        <a:t>$960.00</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$39.59</a:t>
                      </a:r>
                    </a:p>
                  </a:txBody>
                  <a:tcPr marT="0" marB="0">
                    <a:solidFill>
                      <a:srgbClr val="99CCFF"/>
                    </a:solidFill>
                  </a:tcPr>
                </a:tc>
                <a:tc>
                  <a:txBody>
                    <a:bodyPr/>
                    <a:lstStyle/>
                    <a:p>
                      <a:pPr algn="ctr"/>
                      <a:r>
                        <a:rPr sz="1100" b="1">
                          <a:solidFill>
                            <a:srgbClr val="6D6E71"/>
                          </a:solidFill>
                          <a:latin typeface="Ariel"/>
                        </a:rPr>
                        <a:t>$949.99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$30.00</a:t>
                      </a:r>
                    </a:p>
                  </a:txBody>
                  <a:tcPr marT="0" marB="0">
                    <a:solidFill>
                      <a:srgbClr val="EDC2D9"/>
                    </a:solidFill>
                  </a:tcPr>
                </a:tc>
                <a:tc>
                  <a:txBody>
                    <a:bodyPr/>
                    <a:lstStyle/>
                    <a:p>
                      <a:pPr algn="ctr"/>
                      <a:r>
                        <a:rPr sz="1100" b="1">
                          <a:solidFill>
                            <a:srgbClr val="6D6E71"/>
                          </a:solidFill>
                          <a:latin typeface="Ariel"/>
                        </a:rPr>
                        <a:t>$950.00</a:t>
                      </a:r>
                    </a:p>
                  </a:txBody>
                  <a:tcPr marT="0" marB="0">
                    <a:solidFill>
                      <a:srgbClr val="EDC2D9"/>
                    </a:solidFill>
                  </a:tcPr>
                </a:tc>
                <a:tc>
                  <a:txBody>
                    <a:bodyPr/>
                    <a:lstStyle/>
                    <a:p>
                      <a:pPr algn="ctr"/>
                      <a:r>
                        <a:rPr sz="1100" b="1">
                          <a:solidFill>
                            <a:srgbClr val="6D6E71"/>
                          </a:solidFill>
                          <a:latin typeface="Ariel"/>
                        </a:rPr>
                        <a:t>$230.00</a:t>
                      </a:r>
                    </a:p>
                  </a:txBody>
                  <a:tcPr marT="0" marB="0">
                    <a:solidFill>
                      <a:srgbClr val="EDC2D9"/>
                    </a:solidFill>
                  </a:tcPr>
                </a:tc>
                <a:tc>
                  <a:txBody>
                    <a:bodyPr/>
                    <a:lstStyle/>
                    <a:p>
                      <a:pPr algn="ctr"/>
                      <a:r>
                        <a:rPr sz="1100" b="1">
                          <a:solidFill>
                            <a:srgbClr val="6D6E71"/>
                          </a:solidFill>
                          <a:latin typeface="Ariel"/>
                        </a:rPr>
                        <a:t>$40.00</a:t>
                      </a:r>
                    </a:p>
                  </a:txBody>
                  <a:tcPr marT="0" marB="0">
                    <a:solidFill>
                      <a:srgbClr val="B3DAB4"/>
                    </a:solidFill>
                  </a:tcPr>
                </a:tc>
                <a:tc>
                  <a:txBody>
                    <a:bodyPr/>
                    <a:lstStyle/>
                    <a:p>
                      <a:pPr algn="ctr"/>
                      <a:r>
                        <a:rPr sz="1100" b="1">
                          <a:solidFill>
                            <a:srgbClr val="6D6E71"/>
                          </a:solidFill>
                          <a:latin typeface="Ariel"/>
                        </a:rPr>
                        <a:t>$960.00</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08"/>
                  </a:ext>
                </a:extLst>
              </a:tr>
              <a:tr h="0">
                <a:tc>
                  <a:txBody>
                    <a:bodyPr/>
                    <a:lstStyle/>
                    <a:p>
                      <a:pPr algn="ctr"/>
                      <a:r>
                        <a:rPr sz="1100" b="1">
                          <a:solidFill>
                            <a:srgbClr val="6D6E71"/>
                          </a:solidFill>
                          <a:latin typeface="Ariel"/>
                        </a:rPr>
                        <a:t>Google Pixel 2 (64 GB)</a:t>
                      </a:r>
                    </a:p>
                  </a:txBody>
                  <a:tcPr marT="0" marB="0"/>
                </a:tc>
                <a:tc>
                  <a:txBody>
                    <a:bodyPr/>
                    <a:lstStyle/>
                    <a:p>
                      <a:pPr algn="ctr"/>
                      <a:r>
                        <a:rPr sz="1100" b="1">
                          <a:solidFill>
                            <a:srgbClr val="6D6E71"/>
                          </a:solidFill>
                          <a:latin typeface="Ariel"/>
                        </a:rPr>
                        <a:t>$22.91</a:t>
                      </a:r>
                    </a:p>
                  </a:txBody>
                  <a:tcPr marT="0" marB="0">
                    <a:solidFill>
                      <a:srgbClr val="F6E7E7"/>
                    </a:solidFill>
                  </a:tcPr>
                </a:tc>
                <a:tc>
                  <a:txBody>
                    <a:bodyPr/>
                    <a:lstStyle/>
                    <a:p>
                      <a:pPr algn="ctr"/>
                      <a:r>
                        <a:rPr sz="1100" b="1">
                          <a:solidFill>
                            <a:srgbClr val="6D6E71"/>
                          </a:solidFill>
                          <a:latin typeface="Ariel"/>
                        </a:rPr>
                        <a:t>$649.99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09"/>
                  </a:ext>
                </a:extLst>
              </a:tr>
              <a:tr h="0">
                <a:tc>
                  <a:txBody>
                    <a:bodyPr/>
                    <a:lstStyle/>
                    <a:p>
                      <a:pPr algn="ctr"/>
                      <a:r>
                        <a:rPr sz="1100" b="1">
                          <a:solidFill>
                            <a:srgbClr val="6D6E71"/>
                          </a:solidFill>
                          <a:latin typeface="Ariel"/>
                        </a:rPr>
                        <a:t>iPhone 7 (32 GB)</a:t>
                      </a:r>
                    </a:p>
                  </a:txBody>
                  <a:tcPr marT="0" marB="0"/>
                </a:tc>
                <a:tc>
                  <a:txBody>
                    <a:bodyPr/>
                    <a:lstStyle/>
                    <a:p>
                      <a:pPr algn="ctr"/>
                      <a:r>
                        <a:rPr sz="1100" b="1">
                          <a:solidFill>
                            <a:srgbClr val="6D6E71"/>
                          </a:solidFill>
                          <a:latin typeface="Ariel"/>
                        </a:rPr>
                        <a:t>$22.91</a:t>
                      </a:r>
                    </a:p>
                  </a:txBody>
                  <a:tcPr marT="0" marB="0">
                    <a:solidFill>
                      <a:srgbClr val="F6E7E7"/>
                    </a:solidFill>
                  </a:tcPr>
                </a:tc>
                <a:tc>
                  <a:txBody>
                    <a:bodyPr/>
                    <a:lstStyle/>
                    <a:p>
                      <a:pPr algn="ctr"/>
                      <a:r>
                        <a:rPr sz="1100" b="1">
                          <a:solidFill>
                            <a:srgbClr val="6D6E71"/>
                          </a:solidFill>
                          <a:latin typeface="Ariel"/>
                        </a:rPr>
                        <a:t>$549.99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$22.92</a:t>
                      </a:r>
                    </a:p>
                  </a:txBody>
                  <a:tcPr marT="0" marB="0">
                    <a:solidFill>
                      <a:srgbClr val="99CCFF"/>
                    </a:solidFill>
                  </a:tcPr>
                </a:tc>
                <a:tc>
                  <a:txBody>
                    <a:bodyPr/>
                    <a:lstStyle/>
                    <a:p>
                      <a:pPr algn="ctr"/>
                      <a:r>
                        <a:rPr sz="1100" b="1">
                          <a:solidFill>
                            <a:srgbClr val="6D6E71"/>
                          </a:solidFill>
                          <a:latin typeface="Ariel"/>
                        </a:rPr>
                        <a:t>$549.99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$22.00</a:t>
                      </a:r>
                    </a:p>
                  </a:txBody>
                  <a:tcPr marT="0" marB="0">
                    <a:solidFill>
                      <a:srgbClr val="EDC2D9"/>
                    </a:solidFill>
                  </a:tcPr>
                </a:tc>
                <a:tc>
                  <a:txBody>
                    <a:bodyPr/>
                    <a:lstStyle/>
                    <a:p>
                      <a:pPr algn="ctr"/>
                      <a:r>
                        <a:rPr sz="1100" b="1">
                          <a:solidFill>
                            <a:srgbClr val="6D6E71"/>
                          </a:solidFill>
                          <a:latin typeface="Ariel"/>
                        </a:rPr>
                        <a:t>$549.99</a:t>
                      </a:r>
                    </a:p>
                  </a:txBody>
                  <a:tcPr marT="0" marB="0">
                    <a:solidFill>
                      <a:srgbClr val="EDC2D9"/>
                    </a:solidFill>
                  </a:tcPr>
                </a:tc>
                <a:tc>
                  <a:txBody>
                    <a:bodyPr/>
                    <a:lstStyle/>
                    <a:p>
                      <a:pPr algn="ctr"/>
                      <a:r>
                        <a:rPr sz="1100" b="1">
                          <a:solidFill>
                            <a:srgbClr val="6D6E71"/>
                          </a:solidFill>
                          <a:latin typeface="Ariel"/>
                        </a:rPr>
                        <a:t>$21.99</a:t>
                      </a:r>
                    </a:p>
                  </a:txBody>
                  <a:tcPr marT="0" marB="0">
                    <a:solidFill>
                      <a:srgbClr val="EDC2D9"/>
                    </a:solidFill>
                  </a:tcPr>
                </a:tc>
                <a:tc>
                  <a:txBody>
                    <a:bodyPr/>
                    <a:lstStyle/>
                    <a:p>
                      <a:pPr algn="ctr"/>
                      <a:r>
                        <a:rPr sz="1100" b="1">
                          <a:solidFill>
                            <a:srgbClr val="6D6E71"/>
                          </a:solidFill>
                          <a:latin typeface="Ariel"/>
                        </a:rPr>
                        <a:t>$22.92</a:t>
                      </a:r>
                    </a:p>
                  </a:txBody>
                  <a:tcPr marT="0" marB="0">
                    <a:solidFill>
                      <a:srgbClr val="B3DAB4"/>
                    </a:solidFill>
                  </a:tcPr>
                </a:tc>
                <a:tc>
                  <a:txBody>
                    <a:bodyPr/>
                    <a:lstStyle/>
                    <a:p>
                      <a:pPr algn="ctr"/>
                      <a:r>
                        <a:rPr sz="1100" b="1">
                          <a:solidFill>
                            <a:srgbClr val="6D6E71"/>
                          </a:solidFill>
                          <a:latin typeface="Ariel"/>
                        </a:rPr>
                        <a:t>$549.99</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10"/>
                  </a:ext>
                </a:extLst>
              </a:tr>
              <a:tr h="0">
                <a:tc>
                  <a:txBody>
                    <a:bodyPr/>
                    <a:lstStyle/>
                    <a:p>
                      <a:pPr algn="ctr"/>
                      <a:r>
                        <a:rPr sz="1100" b="1">
                          <a:solidFill>
                            <a:srgbClr val="6D6E71"/>
                          </a:solidFill>
                          <a:latin typeface="Ariel"/>
                        </a:rPr>
                        <a:t>Galaxy S8+ (64 GB)</a:t>
                      </a:r>
                    </a:p>
                  </a:txBody>
                  <a:tcPr marT="0" marB="0"/>
                </a:tc>
                <a:tc>
                  <a:txBody>
                    <a:bodyPr/>
                    <a:lstStyle/>
                    <a:p>
                      <a:pPr algn="ctr"/>
                      <a:r>
                        <a:rPr sz="1100" b="1">
                          <a:solidFill>
                            <a:srgbClr val="6D6E71"/>
                          </a:solidFill>
                          <a:latin typeface="Ariel"/>
                        </a:rPr>
                        <a:t>$32.00</a:t>
                      </a:r>
                    </a:p>
                  </a:txBody>
                  <a:tcPr marT="0" marB="0">
                    <a:solidFill>
                      <a:srgbClr val="F6E7E7"/>
                    </a:solidFill>
                  </a:tcPr>
                </a:tc>
                <a:tc>
                  <a:txBody>
                    <a:bodyPr/>
                    <a:lstStyle/>
                    <a:p>
                      <a:pPr algn="ctr"/>
                      <a:r>
                        <a:rPr sz="1100" b="1">
                          <a:solidFill>
                            <a:srgbClr val="6D6E71"/>
                          </a:solidFill>
                          <a:latin typeface="Ariel"/>
                        </a:rPr>
                        <a:t>$768.00</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$31.46</a:t>
                      </a:r>
                    </a:p>
                  </a:txBody>
                  <a:tcPr marT="0" marB="0">
                    <a:solidFill>
                      <a:srgbClr val="99CCFF"/>
                    </a:solidFill>
                  </a:tcPr>
                </a:tc>
                <a:tc>
                  <a:txBody>
                    <a:bodyPr/>
                    <a:lstStyle/>
                    <a:p>
                      <a:pPr algn="ctr"/>
                      <a:r>
                        <a:rPr sz="1100" b="1">
                          <a:solidFill>
                            <a:srgbClr val="6D6E71"/>
                          </a:solidFill>
                          <a:latin typeface="Ariel"/>
                        </a:rPr>
                        <a:t>$754.99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11"/>
                  </a:ext>
                </a:extLst>
              </a:tr>
              <a:tr h="0">
                <a:tc>
                  <a:txBody>
                    <a:bodyPr/>
                    <a:lstStyle/>
                    <a:p>
                      <a:pPr algn="ctr"/>
                      <a:r>
                        <a:rPr sz="1100" b="1">
                          <a:solidFill>
                            <a:srgbClr val="6D6E71"/>
                          </a:solidFill>
                          <a:latin typeface="Ariel"/>
                        </a:rPr>
                        <a:t>Galaxy S7 (32 GB)</a:t>
                      </a:r>
                    </a:p>
                  </a:txBody>
                  <a:tcPr marT="0" marB="0"/>
                </a:tc>
                <a:tc>
                  <a:txBody>
                    <a:bodyPr/>
                    <a:lstStyle/>
                    <a:p>
                      <a:pPr algn="ctr"/>
                      <a:r>
                        <a:rPr sz="1100" b="1">
                          <a:solidFill>
                            <a:srgbClr val="6D6E71"/>
                          </a:solidFill>
                          <a:latin typeface="Ariel"/>
                        </a:rPr>
                        <a:t>$20.00</a:t>
                      </a:r>
                    </a:p>
                  </a:txBody>
                  <a:tcPr marT="0" marB="0">
                    <a:solidFill>
                      <a:srgbClr val="F6E7E7"/>
                    </a:solidFill>
                  </a:tcPr>
                </a:tc>
                <a:tc>
                  <a:txBody>
                    <a:bodyPr/>
                    <a:lstStyle/>
                    <a:p>
                      <a:pPr algn="ctr"/>
                      <a:r>
                        <a:rPr sz="1100" b="1">
                          <a:solidFill>
                            <a:srgbClr val="6D6E71"/>
                          </a:solidFill>
                          <a:latin typeface="Ariel"/>
                        </a:rPr>
                        <a:t>$480.00</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$20.00</a:t>
                      </a:r>
                    </a:p>
                  </a:txBody>
                  <a:tcPr marT="0" marB="0">
                    <a:solidFill>
                      <a:srgbClr val="99CCFF"/>
                    </a:solidFill>
                  </a:tcPr>
                </a:tc>
                <a:tc>
                  <a:txBody>
                    <a:bodyPr/>
                    <a:lstStyle/>
                    <a:p>
                      <a:pPr algn="ctr"/>
                      <a:r>
                        <a:rPr sz="1100" b="1">
                          <a:solidFill>
                            <a:srgbClr val="6D6E71"/>
                          </a:solidFill>
                          <a:latin typeface="Ariel"/>
                        </a:rPr>
                        <a:t>$479.99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$24.80</a:t>
                      </a:r>
                    </a:p>
                  </a:txBody>
                  <a:tcPr marT="0" marB="0">
                    <a:solidFill>
                      <a:srgbClr val="B3DAB4"/>
                    </a:solidFill>
                  </a:tcPr>
                </a:tc>
                <a:tc>
                  <a:txBody>
                    <a:bodyPr/>
                    <a:lstStyle/>
                    <a:p>
                      <a:pPr algn="ctr"/>
                      <a:r>
                        <a:rPr sz="1100" b="1">
                          <a:solidFill>
                            <a:srgbClr val="6D6E71"/>
                          </a:solidFill>
                          <a:latin typeface="Ariel"/>
                        </a:rPr>
                        <a:t>$594.99</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12"/>
                  </a:ext>
                </a:extLst>
              </a:tr>
              <a:tr h="0">
                <a:tc>
                  <a:txBody>
                    <a:bodyPr/>
                    <a:lstStyle/>
                    <a:p>
                      <a:pPr algn="ctr"/>
                      <a:r>
                        <a:rPr sz="1100" b="1">
                          <a:solidFill>
                            <a:srgbClr val="6D6E71"/>
                          </a:solidFill>
                          <a:latin typeface="Ariel"/>
                        </a:rPr>
                        <a:t>Galaxy S8 (64 GB)</a:t>
                      </a:r>
                    </a:p>
                  </a:txBody>
                  <a:tcPr marT="0" marB="0"/>
                </a:tc>
                <a:tc>
                  <a:txBody>
                    <a:bodyPr/>
                    <a:lstStyle/>
                    <a:p>
                      <a:pPr algn="ctr"/>
                      <a:r>
                        <a:rPr sz="1100" b="1">
                          <a:solidFill>
                            <a:srgbClr val="6D6E71"/>
                          </a:solidFill>
                          <a:latin typeface="Ariel"/>
                        </a:rPr>
                        <a:t>$29.00</a:t>
                      </a:r>
                    </a:p>
                  </a:txBody>
                  <a:tcPr marT="0" marB="0">
                    <a:solidFill>
                      <a:srgbClr val="F6E7E7"/>
                    </a:solidFill>
                  </a:tcPr>
                </a:tc>
                <a:tc>
                  <a:txBody>
                    <a:bodyPr/>
                    <a:lstStyle/>
                    <a:p>
                      <a:pPr algn="ctr"/>
                      <a:r>
                        <a:rPr sz="1100" b="1">
                          <a:solidFill>
                            <a:srgbClr val="6D6E71"/>
                          </a:solidFill>
                          <a:latin typeface="Ariel"/>
                        </a:rPr>
                        <a:t>$696.00</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$27.30</a:t>
                      </a:r>
                    </a:p>
                  </a:txBody>
                  <a:tcPr marT="0" marB="0">
                    <a:solidFill>
                      <a:srgbClr val="99CCFF"/>
                    </a:solidFill>
                  </a:tcPr>
                </a:tc>
                <a:tc>
                  <a:txBody>
                    <a:bodyPr/>
                    <a:lstStyle/>
                    <a:p>
                      <a:pPr algn="ctr"/>
                      <a:r>
                        <a:rPr sz="1100" b="1">
                          <a:solidFill>
                            <a:srgbClr val="6D6E71"/>
                          </a:solidFill>
                          <a:latin typeface="Ariel"/>
                        </a:rPr>
                        <a:t>$654.99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$25.00</a:t>
                      </a:r>
                    </a:p>
                  </a:txBody>
                  <a:tcPr marT="0" marB="0">
                    <a:solidFill>
                      <a:srgbClr val="EDC2D9"/>
                    </a:solidFill>
                  </a:tcPr>
                </a:tc>
                <a:tc>
                  <a:txBody>
                    <a:bodyPr/>
                    <a:lstStyle/>
                    <a:p>
                      <a:pPr algn="ctr"/>
                      <a:r>
                        <a:rPr sz="1100" b="1">
                          <a:solidFill>
                            <a:srgbClr val="6D6E71"/>
                          </a:solidFill>
                          <a:latin typeface="Ariel"/>
                        </a:rPr>
                        <a:t>$600.00</a:t>
                      </a:r>
                    </a:p>
                  </a:txBody>
                  <a:tcPr marT="0" marB="0">
                    <a:solidFill>
                      <a:srgbClr val="EDC2D9"/>
                    </a:solidFill>
                  </a:tcPr>
                </a:tc>
                <a:tc>
                  <a:txBody>
                    <a:bodyPr/>
                    <a:lstStyle/>
                    <a:p>
                      <a:pPr algn="ctr"/>
                      <a:r>
                        <a:rPr sz="1100" b="1">
                          <a:solidFill>
                            <a:srgbClr val="6D6E71"/>
                          </a:solidFill>
                          <a:latin typeface="Ariel"/>
                        </a:rPr>
                        <a:t>NA</a:t>
                      </a:r>
                    </a:p>
                  </a:txBody>
                  <a:tcPr marT="0" marB="0">
                    <a:solidFill>
                      <a:srgbClr val="EDC2D9"/>
                    </a:solidFill>
                  </a:tcPr>
                </a:tc>
                <a:tc>
                  <a:txBody>
                    <a:bodyPr/>
                    <a:lstStyle/>
                    <a:p>
                      <a:pPr algn="ctr"/>
                      <a:r>
                        <a:rPr sz="1100" b="1">
                          <a:solidFill>
                            <a:srgbClr val="6D6E71"/>
                          </a:solidFill>
                          <a:latin typeface="Ariel"/>
                        </a:rPr>
                        <a:t>$28.00</a:t>
                      </a:r>
                    </a:p>
                  </a:txBody>
                  <a:tcPr marT="0" marB="0">
                    <a:solidFill>
                      <a:srgbClr val="B3DAB4"/>
                    </a:solidFill>
                  </a:tcPr>
                </a:tc>
                <a:tc>
                  <a:txBody>
                    <a:bodyPr/>
                    <a:lstStyle/>
                    <a:p>
                      <a:pPr algn="ctr"/>
                      <a:r>
                        <a:rPr sz="1100" b="1">
                          <a:solidFill>
                            <a:srgbClr val="6D6E71"/>
                          </a:solidFill>
                          <a:latin typeface="Ariel"/>
                        </a:rPr>
                        <a:t>$672.00</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13"/>
                  </a:ext>
                </a:extLst>
              </a:tr>
              <a:tr h="0">
                <a:tc>
                  <a:txBody>
                    <a:bodyPr/>
                    <a:lstStyle/>
                    <a:p>
                      <a:pPr algn="ctr"/>
                      <a:r>
                        <a:rPr sz="1100" b="1">
                          <a:solidFill>
                            <a:srgbClr val="6D6E71"/>
                          </a:solidFill>
                          <a:latin typeface="Ariel"/>
                        </a:rPr>
                        <a:t>iPhone 6s (32 GB)</a:t>
                      </a:r>
                    </a:p>
                  </a:txBody>
                  <a:tcPr marT="0" marB="0"/>
                </a:tc>
                <a:tc>
                  <a:txBody>
                    <a:bodyPr/>
                    <a:lstStyle/>
                    <a:p>
                      <a:pPr algn="ctr"/>
                      <a:r>
                        <a:rPr sz="1100" b="1">
                          <a:solidFill>
                            <a:srgbClr val="6D6E71"/>
                          </a:solidFill>
                          <a:latin typeface="Ariel"/>
                        </a:rPr>
                        <a:t>$18.74</a:t>
                      </a:r>
                    </a:p>
                  </a:txBody>
                  <a:tcPr marT="0" marB="0">
                    <a:solidFill>
                      <a:srgbClr val="F6E7E7"/>
                    </a:solidFill>
                  </a:tcPr>
                </a:tc>
                <a:tc>
                  <a:txBody>
                    <a:bodyPr/>
                    <a:lstStyle/>
                    <a:p>
                      <a:pPr algn="ctr"/>
                      <a:r>
                        <a:rPr sz="1100" b="1">
                          <a:solidFill>
                            <a:srgbClr val="6D6E71"/>
                          </a:solidFill>
                          <a:latin typeface="Ariel"/>
                        </a:rPr>
                        <a:t>$449.99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$18.75</a:t>
                      </a:r>
                    </a:p>
                  </a:txBody>
                  <a:tcPr marT="0" marB="0">
                    <a:solidFill>
                      <a:srgbClr val="99CCFF"/>
                    </a:solidFill>
                  </a:tcPr>
                </a:tc>
                <a:tc>
                  <a:txBody>
                    <a:bodyPr/>
                    <a:lstStyle/>
                    <a:p>
                      <a:pPr algn="ctr"/>
                      <a:r>
                        <a:rPr sz="1100" b="1">
                          <a:solidFill>
                            <a:srgbClr val="6D6E71"/>
                          </a:solidFill>
                          <a:latin typeface="Ariel"/>
                        </a:rPr>
                        <a:t>$449.99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$18.00</a:t>
                      </a:r>
                    </a:p>
                  </a:txBody>
                  <a:tcPr marT="0" marB="0">
                    <a:solidFill>
                      <a:srgbClr val="EDC2D9"/>
                    </a:solidFill>
                  </a:tcPr>
                </a:tc>
                <a:tc>
                  <a:txBody>
                    <a:bodyPr/>
                    <a:lstStyle/>
                    <a:p>
                      <a:pPr algn="ctr"/>
                      <a:r>
                        <a:rPr sz="1100" b="1">
                          <a:solidFill>
                            <a:srgbClr val="6D6E71"/>
                          </a:solidFill>
                          <a:latin typeface="Ariel"/>
                        </a:rPr>
                        <a:t>$449.00</a:t>
                      </a:r>
                    </a:p>
                  </a:txBody>
                  <a:tcPr marT="0" marB="0">
                    <a:solidFill>
                      <a:srgbClr val="EDC2D9"/>
                    </a:solidFill>
                  </a:tcPr>
                </a:tc>
                <a:tc>
                  <a:txBody>
                    <a:bodyPr/>
                    <a:lstStyle/>
                    <a:p>
                      <a:pPr algn="ctr"/>
                      <a:r>
                        <a:rPr sz="1100" b="1">
                          <a:solidFill>
                            <a:srgbClr val="6D6E71"/>
                          </a:solidFill>
                          <a:latin typeface="Ariel"/>
                        </a:rPr>
                        <a:t>$17.99</a:t>
                      </a:r>
                    </a:p>
                  </a:txBody>
                  <a:tcPr marT="0" marB="0">
                    <a:solidFill>
                      <a:srgbClr val="EDC2D9"/>
                    </a:solidFill>
                  </a:tcPr>
                </a:tc>
                <a:tc>
                  <a:txBody>
                    <a:bodyPr/>
                    <a:lstStyle/>
                    <a:p>
                      <a:pPr algn="ctr"/>
                      <a:r>
                        <a:rPr sz="1100" b="1">
                          <a:solidFill>
                            <a:srgbClr val="6D6E71"/>
                          </a:solidFill>
                          <a:latin typeface="Ariel"/>
                        </a:rPr>
                        <a:t>$18.75</a:t>
                      </a:r>
                    </a:p>
                  </a:txBody>
                  <a:tcPr marT="0" marB="0">
                    <a:solidFill>
                      <a:srgbClr val="B3DAB4"/>
                    </a:solidFill>
                  </a:tcPr>
                </a:tc>
                <a:tc>
                  <a:txBody>
                    <a:bodyPr/>
                    <a:lstStyle/>
                    <a:p>
                      <a:pPr algn="ctr"/>
                      <a:r>
                        <a:rPr sz="1100" b="1">
                          <a:solidFill>
                            <a:srgbClr val="6D6E71"/>
                          </a:solidFill>
                          <a:latin typeface="Ariel"/>
                        </a:rPr>
                        <a:t>$449.99</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14"/>
                  </a:ext>
                </a:extLst>
              </a:tr>
              <a:tr h="0">
                <a:tc>
                  <a:txBody>
                    <a:bodyPr/>
                    <a:lstStyle/>
                    <a:p>
                      <a:pPr algn="ctr"/>
                      <a:r>
                        <a:rPr sz="1100" b="1">
                          <a:solidFill>
                            <a:srgbClr val="6D6E71"/>
                          </a:solidFill>
                          <a:latin typeface="Ariel"/>
                        </a:rPr>
                        <a:t>iPhone 7 Plus (32 GB)</a:t>
                      </a:r>
                    </a:p>
                  </a:txBody>
                  <a:tcPr marT="0" marB="0"/>
                </a:tc>
                <a:tc>
                  <a:txBody>
                    <a:bodyPr/>
                    <a:lstStyle/>
                    <a:p>
                      <a:pPr algn="ctr"/>
                      <a:r>
                        <a:rPr sz="1100" b="1">
                          <a:solidFill>
                            <a:srgbClr val="6D6E71"/>
                          </a:solidFill>
                          <a:latin typeface="Ariel"/>
                        </a:rPr>
                        <a:t>$27.91</a:t>
                      </a:r>
                    </a:p>
                  </a:txBody>
                  <a:tcPr marT="0" marB="0">
                    <a:solidFill>
                      <a:srgbClr val="F6E7E7"/>
                    </a:solidFill>
                  </a:tcPr>
                </a:tc>
                <a:tc>
                  <a:txBody>
                    <a:bodyPr/>
                    <a:lstStyle/>
                    <a:p>
                      <a:pPr algn="ctr"/>
                      <a:r>
                        <a:rPr sz="1100" b="1">
                          <a:solidFill>
                            <a:srgbClr val="6D6E71"/>
                          </a:solidFill>
                          <a:latin typeface="Ariel"/>
                        </a:rPr>
                        <a:t>$669.99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$27.92</a:t>
                      </a:r>
                    </a:p>
                  </a:txBody>
                  <a:tcPr marT="0" marB="0">
                    <a:solidFill>
                      <a:srgbClr val="99CCFF"/>
                    </a:solidFill>
                  </a:tcPr>
                </a:tc>
                <a:tc>
                  <a:txBody>
                    <a:bodyPr/>
                    <a:lstStyle/>
                    <a:p>
                      <a:pPr algn="ctr"/>
                      <a:r>
                        <a:rPr sz="1100" b="1">
                          <a:solidFill>
                            <a:srgbClr val="6D6E71"/>
                          </a:solidFill>
                          <a:latin typeface="Ariel"/>
                        </a:rPr>
                        <a:t>$669.99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$26.00</a:t>
                      </a:r>
                    </a:p>
                  </a:txBody>
                  <a:tcPr marT="0" marB="0">
                    <a:solidFill>
                      <a:srgbClr val="EDC2D9"/>
                    </a:solidFill>
                  </a:tcPr>
                </a:tc>
                <a:tc>
                  <a:txBody>
                    <a:bodyPr/>
                    <a:lstStyle/>
                    <a:p>
                      <a:pPr algn="ctr"/>
                      <a:r>
                        <a:rPr sz="1100" b="1">
                          <a:solidFill>
                            <a:srgbClr val="6D6E71"/>
                          </a:solidFill>
                          <a:latin typeface="Ariel"/>
                        </a:rPr>
                        <a:t>$669.99</a:t>
                      </a:r>
                    </a:p>
                  </a:txBody>
                  <a:tcPr marT="0" marB="0">
                    <a:solidFill>
                      <a:srgbClr val="EDC2D9"/>
                    </a:solidFill>
                  </a:tcPr>
                </a:tc>
                <a:tc>
                  <a:txBody>
                    <a:bodyPr/>
                    <a:lstStyle/>
                    <a:p>
                      <a:pPr algn="ctr"/>
                      <a:r>
                        <a:rPr sz="1100" b="1">
                          <a:solidFill>
                            <a:srgbClr val="6D6E71"/>
                          </a:solidFill>
                          <a:latin typeface="Ariel"/>
                        </a:rPr>
                        <a:t>$45.99</a:t>
                      </a:r>
                    </a:p>
                  </a:txBody>
                  <a:tcPr marT="0" marB="0">
                    <a:solidFill>
                      <a:srgbClr val="EDC2D9"/>
                    </a:solidFill>
                  </a:tcPr>
                </a:tc>
                <a:tc>
                  <a:txBody>
                    <a:bodyPr/>
                    <a:lstStyle/>
                    <a:p>
                      <a:pPr algn="ctr"/>
                      <a:r>
                        <a:rPr sz="1100" b="1">
                          <a:solidFill>
                            <a:srgbClr val="6D6E71"/>
                          </a:solidFill>
                          <a:latin typeface="Ariel"/>
                        </a:rPr>
                        <a:t>$27.92</a:t>
                      </a:r>
                    </a:p>
                  </a:txBody>
                  <a:tcPr marT="0" marB="0">
                    <a:solidFill>
                      <a:srgbClr val="B3DAB4"/>
                    </a:solidFill>
                  </a:tcPr>
                </a:tc>
                <a:tc>
                  <a:txBody>
                    <a:bodyPr/>
                    <a:lstStyle/>
                    <a:p>
                      <a:pPr algn="ctr"/>
                      <a:r>
                        <a:rPr sz="1100" b="1">
                          <a:solidFill>
                            <a:srgbClr val="6D6E71"/>
                          </a:solidFill>
                          <a:latin typeface="Ariel"/>
                        </a:rPr>
                        <a:t>$669.99</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15"/>
                  </a:ext>
                </a:extLst>
              </a:tr>
              <a:tr h="0">
                <a:tc>
                  <a:txBody>
                    <a:bodyPr/>
                    <a:lstStyle/>
                    <a:p>
                      <a:pPr algn="ctr"/>
                      <a:r>
                        <a:rPr sz="1100" b="1">
                          <a:solidFill>
                            <a:srgbClr val="6D6E71"/>
                          </a:solidFill>
                          <a:latin typeface="Ariel"/>
                        </a:rPr>
                        <a:t>Kyocera Duraforce Pro (32 GB)</a:t>
                      </a:r>
                    </a:p>
                  </a:txBody>
                  <a:tcPr marT="0" marB="0"/>
                </a:tc>
                <a:tc>
                  <a:txBody>
                    <a:bodyPr/>
                    <a:lstStyle/>
                    <a:p>
                      <a:pPr algn="ctr"/>
                      <a:r>
                        <a:rPr sz="1100" b="1">
                          <a:solidFill>
                            <a:srgbClr val="6D6E71"/>
                          </a:solidFill>
                          <a:latin typeface="Ariel"/>
                        </a:rPr>
                        <a:t>$17.00</a:t>
                      </a:r>
                    </a:p>
                  </a:txBody>
                  <a:tcPr marT="0" marB="0">
                    <a:solidFill>
                      <a:srgbClr val="F6E7E7"/>
                    </a:solidFill>
                  </a:tcPr>
                </a:tc>
                <a:tc>
                  <a:txBody>
                    <a:bodyPr/>
                    <a:lstStyle/>
                    <a:p>
                      <a:pPr algn="ctr"/>
                      <a:r>
                        <a:rPr sz="1100" b="1">
                          <a:solidFill>
                            <a:srgbClr val="6D6E71"/>
                          </a:solidFill>
                          <a:latin typeface="Ariel"/>
                        </a:rPr>
                        <a:t>$408.00</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$17.46</a:t>
                      </a:r>
                    </a:p>
                  </a:txBody>
                  <a:tcPr marT="0" marB="0">
                    <a:solidFill>
                      <a:srgbClr val="99CCFF"/>
                    </a:solidFill>
                  </a:tcPr>
                </a:tc>
                <a:tc>
                  <a:txBody>
                    <a:bodyPr/>
                    <a:lstStyle/>
                    <a:p>
                      <a:pPr algn="ctr"/>
                      <a:r>
                        <a:rPr sz="1100" b="1">
                          <a:solidFill>
                            <a:srgbClr val="6D6E71"/>
                          </a:solidFill>
                          <a:latin typeface="Ariel"/>
                        </a:rPr>
                        <a:t>$418.99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$18.00</a:t>
                      </a:r>
                    </a:p>
                  </a:txBody>
                  <a:tcPr marT="0" marB="0">
                    <a:solidFill>
                      <a:srgbClr val="B3DAB4"/>
                    </a:solidFill>
                  </a:tcPr>
                </a:tc>
                <a:tc>
                  <a:txBody>
                    <a:bodyPr/>
                    <a:lstStyle/>
                    <a:p>
                      <a:pPr algn="ctr"/>
                      <a:r>
                        <a:rPr sz="1100" b="1">
                          <a:solidFill>
                            <a:srgbClr val="6D6E71"/>
                          </a:solidFill>
                          <a:latin typeface="Ariel"/>
                        </a:rPr>
                        <a:t>$432.00</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16"/>
                  </a:ext>
                </a:extLst>
              </a:tr>
              <a:tr h="0">
                <a:tc>
                  <a:txBody>
                    <a:bodyPr/>
                    <a:lstStyle/>
                    <a:p>
                      <a:pPr algn="ctr"/>
                      <a:r>
                        <a:rPr sz="1100" b="1">
                          <a:solidFill>
                            <a:srgbClr val="6D6E71"/>
                          </a:solidFill>
                          <a:latin typeface="Ariel"/>
                        </a:rPr>
                        <a:t>Google Pixel XL (32 GB)</a:t>
                      </a:r>
                    </a:p>
                  </a:txBody>
                  <a:tcPr marT="0" marB="0"/>
                </a:tc>
                <a:tc>
                  <a:txBody>
                    <a:bodyPr/>
                    <a:lstStyle/>
                    <a:p>
                      <a:pPr algn="ctr"/>
                      <a:r>
                        <a:rPr sz="1100" b="1">
                          <a:solidFill>
                            <a:srgbClr val="6D6E71"/>
                          </a:solidFill>
                          <a:latin typeface="Ariel"/>
                        </a:rPr>
                        <a:t>$27.91</a:t>
                      </a:r>
                    </a:p>
                  </a:txBody>
                  <a:tcPr marT="0" marB="0">
                    <a:solidFill>
                      <a:srgbClr val="F6E7E7"/>
                    </a:solidFill>
                  </a:tcPr>
                </a:tc>
                <a:tc>
                  <a:txBody>
                    <a:bodyPr/>
                    <a:lstStyle/>
                    <a:p>
                      <a:pPr algn="ctr"/>
                      <a:r>
                        <a:rPr sz="1100" b="1">
                          <a:solidFill>
                            <a:srgbClr val="6D6E71"/>
                          </a:solidFill>
                          <a:latin typeface="Ariel"/>
                        </a:rPr>
                        <a:t>$669.99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17"/>
                  </a:ext>
                </a:extLst>
              </a:tr>
              <a:tr h="0">
                <a:tc>
                  <a:txBody>
                    <a:bodyPr/>
                    <a:lstStyle/>
                    <a:p>
                      <a:pPr algn="ctr"/>
                      <a:r>
                        <a:rPr sz="1100" b="1">
                          <a:solidFill>
                            <a:srgbClr val="6D6E71"/>
                          </a:solidFill>
                          <a:latin typeface="Ariel"/>
                        </a:rPr>
                        <a:t>LG G6 (32 GB)</a:t>
                      </a:r>
                    </a:p>
                  </a:txBody>
                  <a:tcPr marT="0" marB="0"/>
                </a:tc>
                <a:tc>
                  <a:txBody>
                    <a:bodyPr/>
                    <a:lstStyle/>
                    <a:p>
                      <a:pPr algn="ctr"/>
                      <a:r>
                        <a:rPr sz="1100" b="1">
                          <a:solidFill>
                            <a:srgbClr val="6D6E71"/>
                          </a:solidFill>
                          <a:latin typeface="Ariel"/>
                        </a:rPr>
                        <a:t>$28.00</a:t>
                      </a:r>
                    </a:p>
                  </a:txBody>
                  <a:tcPr marT="0" marB="0">
                    <a:solidFill>
                      <a:srgbClr val="F6E7E7"/>
                    </a:solidFill>
                  </a:tcPr>
                </a:tc>
                <a:tc>
                  <a:txBody>
                    <a:bodyPr/>
                    <a:lstStyle/>
                    <a:p>
                      <a:pPr algn="ctr"/>
                      <a:r>
                        <a:rPr sz="1100" b="1">
                          <a:solidFill>
                            <a:srgbClr val="6D6E71"/>
                          </a:solidFill>
                          <a:latin typeface="Ariel"/>
                        </a:rPr>
                        <a:t>$672.00</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$24.38</a:t>
                      </a:r>
                    </a:p>
                  </a:txBody>
                  <a:tcPr marT="0" marB="0">
                    <a:solidFill>
                      <a:srgbClr val="99CCFF"/>
                    </a:solidFill>
                  </a:tcPr>
                </a:tc>
                <a:tc>
                  <a:txBody>
                    <a:bodyPr/>
                    <a:lstStyle/>
                    <a:p>
                      <a:pPr algn="ctr"/>
                      <a:r>
                        <a:rPr sz="1100" b="1">
                          <a:solidFill>
                            <a:srgbClr val="6D6E71"/>
                          </a:solidFill>
                          <a:latin typeface="Ariel"/>
                        </a:rPr>
                        <a:t>$584.99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$19.00</a:t>
                      </a:r>
                    </a:p>
                  </a:txBody>
                  <a:tcPr marT="0" marB="0">
                    <a:solidFill>
                      <a:srgbClr val="EDC2D9"/>
                    </a:solidFill>
                  </a:tcPr>
                </a:tc>
                <a:tc>
                  <a:txBody>
                    <a:bodyPr/>
                    <a:lstStyle/>
                    <a:p>
                      <a:pPr algn="ctr"/>
                      <a:r>
                        <a:rPr sz="1100" b="1">
                          <a:solidFill>
                            <a:srgbClr val="6D6E71"/>
                          </a:solidFill>
                          <a:latin typeface="Ariel"/>
                        </a:rPr>
                        <a:t>$456.00</a:t>
                      </a:r>
                    </a:p>
                  </a:txBody>
                  <a:tcPr marT="0" marB="0">
                    <a:solidFill>
                      <a:srgbClr val="EDC2D9"/>
                    </a:solidFill>
                  </a:tcPr>
                </a:tc>
                <a:tc>
                  <a:txBody>
                    <a:bodyPr/>
                    <a:lstStyle/>
                    <a:p>
                      <a:pPr algn="ctr"/>
                      <a:r>
                        <a:rPr sz="1100" b="1">
                          <a:solidFill>
                            <a:srgbClr val="6D6E71"/>
                          </a:solidFill>
                          <a:latin typeface="Ariel"/>
                        </a:rPr>
                        <a:t>NA</a:t>
                      </a:r>
                    </a:p>
                  </a:txBody>
                  <a:tcPr marT="0" marB="0">
                    <a:solidFill>
                      <a:srgbClr val="EDC2D9"/>
                    </a:solidFill>
                  </a:tcPr>
                </a:tc>
                <a:tc>
                  <a:txBody>
                    <a:bodyPr/>
                    <a:lstStyle/>
                    <a:p>
                      <a:pPr algn="ctr"/>
                      <a:r>
                        <a:rPr sz="1100" b="1">
                          <a:solidFill>
                            <a:srgbClr val="6D6E71"/>
                          </a:solidFill>
                          <a:latin typeface="Ariel"/>
                        </a:rPr>
                        <a:t>$6.00</a:t>
                      </a:r>
                    </a:p>
                  </a:txBody>
                  <a:tcPr marT="0" marB="0">
                    <a:solidFill>
                      <a:srgbClr val="B3DAB4"/>
                    </a:solidFill>
                  </a:tcPr>
                </a:tc>
                <a:tc>
                  <a:txBody>
                    <a:bodyPr/>
                    <a:lstStyle/>
                    <a:p>
                      <a:pPr algn="ctr"/>
                      <a:r>
                        <a:rPr sz="1100" b="1">
                          <a:solidFill>
                            <a:srgbClr val="6D6E71"/>
                          </a:solidFill>
                          <a:latin typeface="Ariel"/>
                        </a:rPr>
                        <a:t>$480.00</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18"/>
                  </a:ext>
                </a:extLst>
              </a:tr>
              <a:tr h="0">
                <a:tc>
                  <a:txBody>
                    <a:bodyPr/>
                    <a:lstStyle/>
                    <a:p>
                      <a:pPr algn="ctr"/>
                      <a:r>
                        <a:rPr sz="1100" b="1">
                          <a:solidFill>
                            <a:srgbClr val="6D6E71"/>
                          </a:solidFill>
                          <a:latin typeface="Ariel"/>
                        </a:rPr>
                        <a:t>iPhone 6s Plus (32 GB)</a:t>
                      </a:r>
                    </a:p>
                  </a:txBody>
                  <a:tcPr marT="0" marB="0"/>
                </a:tc>
                <a:tc>
                  <a:txBody>
                    <a:bodyPr/>
                    <a:lstStyle/>
                    <a:p>
                      <a:pPr algn="ctr"/>
                      <a:r>
                        <a:rPr sz="1100" b="1">
                          <a:solidFill>
                            <a:srgbClr val="6D6E71"/>
                          </a:solidFill>
                          <a:latin typeface="Ariel"/>
                        </a:rPr>
                        <a:t>$22.91</a:t>
                      </a:r>
                    </a:p>
                  </a:txBody>
                  <a:tcPr marT="0" marB="0">
                    <a:solidFill>
                      <a:srgbClr val="F6E7E7"/>
                    </a:solidFill>
                  </a:tcPr>
                </a:tc>
                <a:tc>
                  <a:txBody>
                    <a:bodyPr/>
                    <a:lstStyle/>
                    <a:p>
                      <a:pPr algn="ctr"/>
                      <a:r>
                        <a:rPr sz="1100" b="1">
                          <a:solidFill>
                            <a:srgbClr val="6D6E71"/>
                          </a:solidFill>
                          <a:latin typeface="Ariel"/>
                        </a:rPr>
                        <a:t>$549.99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$22.92</a:t>
                      </a:r>
                    </a:p>
                  </a:txBody>
                  <a:tcPr marT="0" marB="0">
                    <a:solidFill>
                      <a:srgbClr val="99CCFF"/>
                    </a:solidFill>
                  </a:tcPr>
                </a:tc>
                <a:tc>
                  <a:txBody>
                    <a:bodyPr/>
                    <a:lstStyle/>
                    <a:p>
                      <a:pPr algn="ctr"/>
                      <a:r>
                        <a:rPr sz="1100" b="1">
                          <a:solidFill>
                            <a:srgbClr val="6D6E71"/>
                          </a:solidFill>
                          <a:latin typeface="Ariel"/>
                        </a:rPr>
                        <a:t>$549.99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$22.00</a:t>
                      </a:r>
                    </a:p>
                  </a:txBody>
                  <a:tcPr marT="0" marB="0">
                    <a:solidFill>
                      <a:srgbClr val="EDC2D9"/>
                    </a:solidFill>
                  </a:tcPr>
                </a:tc>
                <a:tc>
                  <a:txBody>
                    <a:bodyPr/>
                    <a:lstStyle/>
                    <a:p>
                      <a:pPr algn="ctr"/>
                      <a:r>
                        <a:rPr sz="1100" b="1">
                          <a:solidFill>
                            <a:srgbClr val="6D6E71"/>
                          </a:solidFill>
                          <a:latin typeface="Ariel"/>
                        </a:rPr>
                        <a:t>$549.00</a:t>
                      </a:r>
                    </a:p>
                  </a:txBody>
                  <a:tcPr marT="0" marB="0">
                    <a:solidFill>
                      <a:srgbClr val="EDC2D9"/>
                    </a:solidFill>
                  </a:tcPr>
                </a:tc>
                <a:tc>
                  <a:txBody>
                    <a:bodyPr/>
                    <a:lstStyle/>
                    <a:p>
                      <a:pPr algn="ctr"/>
                      <a:r>
                        <a:rPr sz="1100" b="1">
                          <a:solidFill>
                            <a:srgbClr val="6D6E71"/>
                          </a:solidFill>
                          <a:latin typeface="Ariel"/>
                        </a:rPr>
                        <a:t>$21.99</a:t>
                      </a:r>
                    </a:p>
                  </a:txBody>
                  <a:tcPr marT="0" marB="0">
                    <a:solidFill>
                      <a:srgbClr val="EDC2D9"/>
                    </a:solidFill>
                  </a:tcPr>
                </a:tc>
                <a:tc>
                  <a:txBody>
                    <a:bodyPr/>
                    <a:lstStyle/>
                    <a:p>
                      <a:pPr algn="ctr"/>
                      <a:r>
                        <a:rPr sz="1100" b="1">
                          <a:solidFill>
                            <a:srgbClr val="6D6E71"/>
                          </a:solidFill>
                          <a:latin typeface="Ariel"/>
                        </a:rPr>
                        <a:t>$22.92</a:t>
                      </a:r>
                    </a:p>
                  </a:txBody>
                  <a:tcPr marT="0" marB="0">
                    <a:solidFill>
                      <a:srgbClr val="B3DAB4"/>
                    </a:solidFill>
                  </a:tcPr>
                </a:tc>
                <a:tc>
                  <a:txBody>
                    <a:bodyPr/>
                    <a:lstStyle/>
                    <a:p>
                      <a:pPr algn="ctr"/>
                      <a:r>
                        <a:rPr sz="1100" b="1">
                          <a:solidFill>
                            <a:srgbClr val="6D6E71"/>
                          </a:solidFill>
                          <a:latin typeface="Ariel"/>
                        </a:rPr>
                        <a:t>$549.99</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19"/>
                  </a:ext>
                </a:extLst>
              </a:tr>
              <a:tr h="0">
                <a:tc>
                  <a:txBody>
                    <a:bodyPr/>
                    <a:lstStyle/>
                    <a:p>
                      <a:pPr algn="ctr"/>
                      <a:r>
                        <a:rPr sz="1100" b="1">
                          <a:solidFill>
                            <a:srgbClr val="6D6E71"/>
                          </a:solidFill>
                          <a:latin typeface="Ariel"/>
                        </a:rPr>
                        <a:t>LG V30 (64 GB)</a:t>
                      </a:r>
                    </a:p>
                  </a:txBody>
                  <a:tcPr marT="0" marB="0"/>
                </a:tc>
                <a:tc>
                  <a:txBody>
                    <a:bodyPr/>
                    <a:lstStyle/>
                    <a:p>
                      <a:pPr algn="ctr"/>
                      <a:r>
                        <a:rPr sz="1100" b="1">
                          <a:solidFill>
                            <a:srgbClr val="6D6E71"/>
                          </a:solidFill>
                          <a:latin typeface="Ariel"/>
                        </a:rPr>
                        <a:t>$35.00</a:t>
                      </a:r>
                    </a:p>
                  </a:txBody>
                  <a:tcPr marT="0" marB="0">
                    <a:solidFill>
                      <a:srgbClr val="F6E7E7"/>
                    </a:solidFill>
                  </a:tcPr>
                </a:tc>
                <a:tc>
                  <a:txBody>
                    <a:bodyPr/>
                    <a:lstStyle/>
                    <a:p>
                      <a:pPr algn="ctr"/>
                      <a:r>
                        <a:rPr sz="1100" b="1">
                          <a:solidFill>
                            <a:srgbClr val="6D6E71"/>
                          </a:solidFill>
                          <a:latin typeface="Ariel"/>
                        </a:rPr>
                        <a:t>$840.00</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$33.34</a:t>
                      </a:r>
                    </a:p>
                  </a:txBody>
                  <a:tcPr marT="0" marB="0">
                    <a:solidFill>
                      <a:srgbClr val="99CCFF"/>
                    </a:solidFill>
                  </a:tcPr>
                </a:tc>
                <a:tc>
                  <a:txBody>
                    <a:bodyPr/>
                    <a:lstStyle/>
                    <a:p>
                      <a:pPr algn="ctr"/>
                      <a:r>
                        <a:rPr sz="1100" b="1">
                          <a:solidFill>
                            <a:srgbClr val="6D6E71"/>
                          </a:solidFill>
                          <a:latin typeface="Ariel"/>
                        </a:rPr>
                        <a:t>$799.99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$29.00</a:t>
                      </a:r>
                    </a:p>
                  </a:txBody>
                  <a:tcPr marT="0" marB="0">
                    <a:solidFill>
                      <a:srgbClr val="EDC2D9"/>
                    </a:solidFill>
                  </a:tcPr>
                </a:tc>
                <a:tc>
                  <a:txBody>
                    <a:bodyPr/>
                    <a:lstStyle/>
                    <a:p>
                      <a:pPr algn="ctr"/>
                      <a:r>
                        <a:rPr sz="1100" b="1">
                          <a:solidFill>
                            <a:srgbClr val="6D6E71"/>
                          </a:solidFill>
                          <a:latin typeface="Ariel"/>
                        </a:rPr>
                        <a:t>$696.00</a:t>
                      </a:r>
                    </a:p>
                  </a:txBody>
                  <a:tcPr marT="0" marB="0">
                    <a:solidFill>
                      <a:srgbClr val="EDC2D9"/>
                    </a:solidFill>
                  </a:tcPr>
                </a:tc>
                <a:tc>
                  <a:txBody>
                    <a:bodyPr/>
                    <a:lstStyle/>
                    <a:p>
                      <a:pPr algn="ctr"/>
                      <a:r>
                        <a:rPr sz="1100" b="1">
                          <a:solidFill>
                            <a:srgbClr val="6D6E71"/>
                          </a:solidFill>
                          <a:latin typeface="Ariel"/>
                        </a:rPr>
                        <a:t>NA</a:t>
                      </a:r>
                    </a:p>
                  </a:txBody>
                  <a:tcPr marT="0" marB="0">
                    <a:solidFill>
                      <a:srgbClr val="EDC2D9"/>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20"/>
                  </a:ext>
                </a:extLst>
              </a:tr>
              <a:tr h="0">
                <a:tc>
                  <a:txBody>
                    <a:bodyPr/>
                    <a:lstStyle/>
                    <a:p>
                      <a:pPr algn="ctr"/>
                      <a:r>
                        <a:rPr sz="1100" b="1">
                          <a:solidFill>
                            <a:srgbClr val="6D6E71"/>
                          </a:solidFill>
                          <a:latin typeface="Ariel"/>
                        </a:rPr>
                        <a:t>Galaxy S8 Active (64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$35.42</a:t>
                      </a:r>
                    </a:p>
                  </a:txBody>
                  <a:tcPr marT="0" marB="0">
                    <a:solidFill>
                      <a:srgbClr val="99CCFF"/>
                    </a:solidFill>
                  </a:tcPr>
                </a:tc>
                <a:tc>
                  <a:txBody>
                    <a:bodyPr/>
                    <a:lstStyle/>
                    <a:p>
                      <a:pPr algn="ctr"/>
                      <a:r>
                        <a:rPr sz="1100" b="1">
                          <a:solidFill>
                            <a:srgbClr val="6D6E71"/>
                          </a:solidFill>
                          <a:latin typeface="Ariel"/>
                        </a:rPr>
                        <a:t>$849.99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$30.00</a:t>
                      </a:r>
                    </a:p>
                  </a:txBody>
                  <a:tcPr marT="0" marB="0">
                    <a:solidFill>
                      <a:srgbClr val="EDC2D9"/>
                    </a:solidFill>
                  </a:tcPr>
                </a:tc>
                <a:tc>
                  <a:txBody>
                    <a:bodyPr/>
                    <a:lstStyle/>
                    <a:p>
                      <a:pPr algn="ctr"/>
                      <a:r>
                        <a:rPr sz="1100" b="1">
                          <a:solidFill>
                            <a:srgbClr val="6D6E71"/>
                          </a:solidFill>
                          <a:latin typeface="Ariel"/>
                        </a:rPr>
                        <a:t>$850.00</a:t>
                      </a:r>
                    </a:p>
                  </a:txBody>
                  <a:tcPr marT="0" marB="0">
                    <a:solidFill>
                      <a:srgbClr val="EDC2D9"/>
                    </a:solidFill>
                  </a:tcPr>
                </a:tc>
                <a:tc>
                  <a:txBody>
                    <a:bodyPr/>
                    <a:lstStyle/>
                    <a:p>
                      <a:pPr algn="ctr"/>
                      <a:r>
                        <a:rPr sz="1100" b="1">
                          <a:solidFill>
                            <a:srgbClr val="6D6E71"/>
                          </a:solidFill>
                          <a:latin typeface="Ariel"/>
                        </a:rPr>
                        <a:t>$130.00</a:t>
                      </a:r>
                    </a:p>
                  </a:txBody>
                  <a:tcPr marT="0" marB="0">
                    <a:solidFill>
                      <a:srgbClr val="EDC2D9"/>
                    </a:solidFill>
                  </a:tcPr>
                </a:tc>
                <a:tc>
                  <a:txBody>
                    <a:bodyPr/>
                    <a:lstStyle/>
                    <a:p>
                      <a:pPr algn="ctr"/>
                      <a:r>
                        <a:rPr sz="1100" b="1">
                          <a:solidFill>
                            <a:srgbClr val="6D6E71"/>
                          </a:solidFill>
                          <a:latin typeface="Ariel"/>
                        </a:rPr>
                        <a:t>$35.42</a:t>
                      </a:r>
                    </a:p>
                  </a:txBody>
                  <a:tcPr marT="0" marB="0">
                    <a:solidFill>
                      <a:srgbClr val="B3DAB4"/>
                    </a:solidFill>
                  </a:tcPr>
                </a:tc>
                <a:tc>
                  <a:txBody>
                    <a:bodyPr/>
                    <a:lstStyle/>
                    <a:p>
                      <a:pPr algn="ctr"/>
                      <a:r>
                        <a:rPr sz="1100" b="1">
                          <a:solidFill>
                            <a:srgbClr val="6D6E71"/>
                          </a:solidFill>
                          <a:latin typeface="Ariel"/>
                        </a:rPr>
                        <a:t>$850.00</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21"/>
                  </a:ext>
                </a:extLst>
              </a:tr>
              <a:tr h="0">
                <a:tc>
                  <a:txBody>
                    <a:bodyPr/>
                    <a:lstStyle/>
                    <a:p>
                      <a:pPr algn="ctr"/>
                      <a:r>
                        <a:rPr sz="1100" b="1">
                          <a:solidFill>
                            <a:srgbClr val="6D6E71"/>
                          </a:solidFill>
                          <a:latin typeface="Ariel"/>
                        </a:rPr>
                        <a:t>ZTE Axon M (64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$30.21</a:t>
                      </a:r>
                    </a:p>
                  </a:txBody>
                  <a:tcPr marT="0" marB="0">
                    <a:solidFill>
                      <a:srgbClr val="99CCFF"/>
                    </a:solidFill>
                  </a:tcPr>
                </a:tc>
                <a:tc>
                  <a:txBody>
                    <a:bodyPr/>
                    <a:lstStyle/>
                    <a:p>
                      <a:pPr algn="ctr"/>
                      <a:r>
                        <a:rPr sz="1100" b="1">
                          <a:solidFill>
                            <a:srgbClr val="6D6E71"/>
                          </a:solidFill>
                          <a:latin typeface="Ariel"/>
                        </a:rPr>
                        <a:t>$724.99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22"/>
                  </a:ext>
                </a:extLst>
              </a:tr>
              <a:tr h="0">
                <a:tc>
                  <a:txBody>
                    <a:bodyPr/>
                    <a:lstStyle/>
                    <a:p>
                      <a:pPr algn="ctr"/>
                      <a:r>
                        <a:rPr sz="1100" b="1">
                          <a:solidFill>
                            <a:srgbClr val="6D6E71"/>
                          </a:solidFill>
                          <a:latin typeface="Ariel"/>
                        </a:rPr>
                        <a:t>Blackberry Keyone (32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$20.84</a:t>
                      </a:r>
                    </a:p>
                  </a:txBody>
                  <a:tcPr marT="0" marB="0">
                    <a:solidFill>
                      <a:srgbClr val="99CCFF"/>
                    </a:solidFill>
                  </a:tcPr>
                </a:tc>
                <a:tc>
                  <a:txBody>
                    <a:bodyPr/>
                    <a:lstStyle/>
                    <a:p>
                      <a:pPr algn="ctr"/>
                      <a:r>
                        <a:rPr sz="1100" b="1">
                          <a:solidFill>
                            <a:srgbClr val="6D6E71"/>
                          </a:solidFill>
                          <a:latin typeface="Ariel"/>
                        </a:rPr>
                        <a:t>$499.99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$19.92</a:t>
                      </a:r>
                    </a:p>
                  </a:txBody>
                  <a:tcPr marT="0" marB="0">
                    <a:solidFill>
                      <a:srgbClr val="B3DAB4"/>
                    </a:solidFill>
                  </a:tcPr>
                </a:tc>
                <a:tc>
                  <a:txBody>
                    <a:bodyPr/>
                    <a:lstStyle/>
                    <a:p>
                      <a:pPr algn="ctr"/>
                      <a:r>
                        <a:rPr sz="1100" b="1">
                          <a:solidFill>
                            <a:srgbClr val="6D6E71"/>
                          </a:solidFill>
                          <a:latin typeface="Ariel"/>
                        </a:rPr>
                        <a:t>$478.00</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23"/>
                  </a:ext>
                </a:extLst>
              </a:tr>
              <a:tr h="0">
                <a:tc>
                  <a:txBody>
                    <a:bodyPr/>
                    <a:lstStyle/>
                    <a:p>
                      <a:pPr algn="ctr"/>
                      <a:r>
                        <a:rPr sz="1100" b="1">
                          <a:solidFill>
                            <a:srgbClr val="6D6E71"/>
                          </a:solidFill>
                          <a:latin typeface="Ariel"/>
                        </a:rPr>
                        <a:t>Sonim XP8 (64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$29.17</a:t>
                      </a:r>
                    </a:p>
                  </a:txBody>
                  <a:tcPr marT="0" marB="0">
                    <a:solidFill>
                      <a:srgbClr val="99CCFF"/>
                    </a:solidFill>
                  </a:tcPr>
                </a:tc>
                <a:tc>
                  <a:txBody>
                    <a:bodyPr/>
                    <a:lstStyle/>
                    <a:p>
                      <a:pPr algn="ctr"/>
                      <a:r>
                        <a:rPr sz="1100" b="1">
                          <a:solidFill>
                            <a:srgbClr val="6D6E71"/>
                          </a:solidFill>
                          <a:latin typeface="Ariel"/>
                        </a:rPr>
                        <a:t>$699.99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24"/>
                  </a:ext>
                </a:extLst>
              </a:tr>
              <a:tr h="0">
                <a:tc>
                  <a:txBody>
                    <a:bodyPr/>
                    <a:lstStyle/>
                    <a:p>
                      <a:pPr algn="ctr"/>
                      <a:r>
                        <a:rPr sz="1100" b="1">
                          <a:solidFill>
                            <a:srgbClr val="6D6E71"/>
                          </a:solidFill>
                          <a:latin typeface="Ariel"/>
                        </a:rPr>
                        <a:t>Essential Phone (128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$20.84</a:t>
                      </a:r>
                    </a:p>
                  </a:txBody>
                  <a:tcPr marT="0" marB="0">
                    <a:solidFill>
                      <a:srgbClr val="B3DAB4"/>
                    </a:solidFill>
                  </a:tcPr>
                </a:tc>
                <a:tc>
                  <a:txBody>
                    <a:bodyPr/>
                    <a:lstStyle/>
                    <a:p>
                      <a:pPr algn="ctr"/>
                      <a:r>
                        <a:rPr sz="1100" b="1">
                          <a:solidFill>
                            <a:srgbClr val="6D6E71"/>
                          </a:solidFill>
                          <a:latin typeface="Ariel"/>
                        </a:rPr>
                        <a:t>$499.99</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25"/>
                  </a:ext>
                </a:extLst>
              </a:tr>
            </a:tbl>
          </a:graphicData>
        </a:graphic>
      </p:graphicFrame>
    </p:spTree>
    <p:extLst>
      <p:ext uri="{BB962C8B-B14F-4D97-AF65-F5344CB8AC3E}">
        <p14:creationId xmlns:p14="http://schemas.microsoft.com/office/powerpoint/2010/main" val="3546094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Tablet: Competitive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graphicFrame>
        <p:nvGraphicFramePr>
          <p:cNvPr id="2" name="Table 1"/>
          <p:cNvGraphicFramePr>
            <a:graphicFrameLocks noGrp="1"/>
          </p:cNvGraphicFramePr>
          <p:nvPr/>
        </p:nvGraphicFramePr>
        <p:xfrm>
          <a:off x="594360" y="1600200"/>
          <a:ext cx="10958733" cy="3901440"/>
        </p:xfrm>
        <a:graphic>
          <a:graphicData uri="http://schemas.openxmlformats.org/drawingml/2006/table">
            <a:tbl>
              <a:tblPr firstRow="1" bandRow="1">
                <a:tableStyleId>{5C22544A-7EE6-4342-B048-85BDC9FD1C3A}</a:tableStyleId>
              </a:tblPr>
              <a:tblGrid>
                <a:gridCol w="2011680">
                  <a:extLst>
                    <a:ext uri="{9D8B030D-6E8A-4147-A177-3AD203B41FA5}">
                      <a16:colId xmlns:a16="http://schemas.microsoft.com/office/drawing/2014/main" val="20000"/>
                    </a:ext>
                  </a:extLst>
                </a:gridCol>
                <a:gridCol w="745587">
                  <a:extLst>
                    <a:ext uri="{9D8B030D-6E8A-4147-A177-3AD203B41FA5}">
                      <a16:colId xmlns:a16="http://schemas.microsoft.com/office/drawing/2014/main" val="20001"/>
                    </a:ext>
                  </a:extLst>
                </a:gridCol>
                <a:gridCol w="745587">
                  <a:extLst>
                    <a:ext uri="{9D8B030D-6E8A-4147-A177-3AD203B41FA5}">
                      <a16:colId xmlns:a16="http://schemas.microsoft.com/office/drawing/2014/main" val="20002"/>
                    </a:ext>
                  </a:extLst>
                </a:gridCol>
                <a:gridCol w="745587">
                  <a:extLst>
                    <a:ext uri="{9D8B030D-6E8A-4147-A177-3AD203B41FA5}">
                      <a16:colId xmlns:a16="http://schemas.microsoft.com/office/drawing/2014/main" val="20003"/>
                    </a:ext>
                  </a:extLst>
                </a:gridCol>
                <a:gridCol w="745587">
                  <a:extLst>
                    <a:ext uri="{9D8B030D-6E8A-4147-A177-3AD203B41FA5}">
                      <a16:colId xmlns:a16="http://schemas.microsoft.com/office/drawing/2014/main" val="20004"/>
                    </a:ext>
                  </a:extLst>
                </a:gridCol>
                <a:gridCol w="745587">
                  <a:extLst>
                    <a:ext uri="{9D8B030D-6E8A-4147-A177-3AD203B41FA5}">
                      <a16:colId xmlns:a16="http://schemas.microsoft.com/office/drawing/2014/main" val="20005"/>
                    </a:ext>
                  </a:extLst>
                </a:gridCol>
                <a:gridCol w="745587">
                  <a:extLst>
                    <a:ext uri="{9D8B030D-6E8A-4147-A177-3AD203B41FA5}">
                      <a16:colId xmlns:a16="http://schemas.microsoft.com/office/drawing/2014/main" val="20006"/>
                    </a:ext>
                  </a:extLst>
                </a:gridCol>
                <a:gridCol w="745587">
                  <a:extLst>
                    <a:ext uri="{9D8B030D-6E8A-4147-A177-3AD203B41FA5}">
                      <a16:colId xmlns:a16="http://schemas.microsoft.com/office/drawing/2014/main" val="20007"/>
                    </a:ext>
                  </a:extLst>
                </a:gridCol>
                <a:gridCol w="745587">
                  <a:extLst>
                    <a:ext uri="{9D8B030D-6E8A-4147-A177-3AD203B41FA5}">
                      <a16:colId xmlns:a16="http://schemas.microsoft.com/office/drawing/2014/main" val="20008"/>
                    </a:ext>
                  </a:extLst>
                </a:gridCol>
                <a:gridCol w="745587">
                  <a:extLst>
                    <a:ext uri="{9D8B030D-6E8A-4147-A177-3AD203B41FA5}">
                      <a16:colId xmlns:a16="http://schemas.microsoft.com/office/drawing/2014/main" val="20009"/>
                    </a:ext>
                  </a:extLst>
                </a:gridCol>
                <a:gridCol w="745587">
                  <a:extLst>
                    <a:ext uri="{9D8B030D-6E8A-4147-A177-3AD203B41FA5}">
                      <a16:colId xmlns:a16="http://schemas.microsoft.com/office/drawing/2014/main" val="20010"/>
                    </a:ext>
                  </a:extLst>
                </a:gridCol>
                <a:gridCol w="745587">
                  <a:extLst>
                    <a:ext uri="{9D8B030D-6E8A-4147-A177-3AD203B41FA5}">
                      <a16:colId xmlns:a16="http://schemas.microsoft.com/office/drawing/2014/main" val="20011"/>
                    </a:ext>
                  </a:extLst>
                </a:gridCol>
                <a:gridCol w="745596">
                  <a:extLst>
                    <a:ext uri="{9D8B030D-6E8A-4147-A177-3AD203B41FA5}">
                      <a16:colId xmlns:a16="http://schemas.microsoft.com/office/drawing/2014/main" val="20012"/>
                    </a:ext>
                  </a:extLst>
                </a:gridCol>
              </a:tblGrid>
              <a:tr h="457200">
                <a:tc>
                  <a:txBody>
                    <a:bodyPr/>
                    <a:lstStyle/>
                    <a:p>
                      <a:pPr algn="ctr"/>
                      <a:r>
                        <a:rPr sz="1000" b="1">
                          <a:solidFill>
                            <a:srgbClr val="FFFFFF"/>
                          </a:solidFill>
                          <a:latin typeface="Ariel"/>
                        </a:rPr>
                        <a:t>Device</a:t>
                      </a:r>
                    </a:p>
                  </a:txBody>
                  <a:tcPr>
                    <a:solidFill>
                      <a:srgbClr val="FF0000"/>
                    </a:solidFill>
                  </a:tcPr>
                </a:tc>
                <a:tc>
                  <a:txBody>
                    <a:bodyPr/>
                    <a:lstStyle/>
                    <a:p>
                      <a:pPr algn="ctr"/>
                      <a:r>
                        <a:rPr sz="1000" b="1">
                          <a:solidFill>
                            <a:srgbClr val="FFFFFF"/>
                          </a:solidFill>
                          <a:latin typeface="Ariel"/>
                        </a:rPr>
                        <a:t>Monthly (24-Mo.)</a:t>
                      </a:r>
                    </a:p>
                  </a:txBody>
                  <a:tcPr>
                    <a:solidFill>
                      <a:srgbClr val="FF0000"/>
                    </a:solidFill>
                  </a:tcPr>
                </a:tc>
                <a:tc>
                  <a:txBody>
                    <a:bodyPr/>
                    <a:lstStyle/>
                    <a:p>
                      <a:pPr algn="ctr"/>
                      <a:r>
                        <a:rPr sz="1000" b="1">
                          <a:solidFill>
                            <a:srgbClr val="FFFFFF"/>
                          </a:solidFill>
                          <a:latin typeface="Ariel"/>
                        </a:rPr>
                        <a:t>Retail Price</a:t>
                      </a:r>
                    </a:p>
                  </a:txBody>
                  <a:tcPr>
                    <a:solidFill>
                      <a:srgbClr val="FF0000"/>
                    </a:solidFill>
                  </a:tcPr>
                </a:tc>
                <a:tc>
                  <a:txBody>
                    <a:bodyPr/>
                    <a:lstStyle/>
                    <a:p>
                      <a:pPr algn="ctr"/>
                      <a:r>
                        <a:rPr sz="1000" b="1">
                          <a:solidFill>
                            <a:srgbClr val="FFFFFF"/>
                          </a:solidFill>
                          <a:latin typeface="Ariel"/>
                        </a:rPr>
                        <a:t>2-yr Price</a:t>
                      </a:r>
                    </a:p>
                  </a:txBody>
                  <a:tcPr>
                    <a:solidFill>
                      <a:srgbClr val="FF0000"/>
                    </a:solidFill>
                  </a:tcPr>
                </a:tc>
                <a:tc>
                  <a:txBody>
                    <a:bodyPr/>
                    <a:lstStyle/>
                    <a:p>
                      <a:pPr algn="ctr"/>
                      <a:r>
                        <a:rPr sz="1000" b="1">
                          <a:solidFill>
                            <a:srgbClr val="FFFFFF"/>
                          </a:solidFill>
                          <a:latin typeface="Ariel"/>
                        </a:rPr>
                        <a:t>Monthly (24-Mo.)</a:t>
                      </a:r>
                    </a:p>
                  </a:txBody>
                  <a:tcPr>
                    <a:solidFill>
                      <a:srgbClr val="0070C0"/>
                    </a:solidFill>
                  </a:tcPr>
                </a:tc>
                <a:tc>
                  <a:txBody>
                    <a:bodyPr/>
                    <a:lstStyle/>
                    <a:p>
                      <a:pPr algn="ctr"/>
                      <a:r>
                        <a:rPr sz="1000" b="1">
                          <a:solidFill>
                            <a:srgbClr val="FFFFFF"/>
                          </a:solidFill>
                          <a:latin typeface="Ariel"/>
                        </a:rPr>
                        <a:t>Retail Price</a:t>
                      </a:r>
                    </a:p>
                  </a:txBody>
                  <a:tcPr>
                    <a:solidFill>
                      <a:srgbClr val="0070C0"/>
                    </a:solidFill>
                  </a:tcPr>
                </a:tc>
                <a:tc>
                  <a:txBody>
                    <a:bodyPr/>
                    <a:lstStyle/>
                    <a:p>
                      <a:pPr algn="ctr"/>
                      <a:r>
                        <a:rPr sz="1000" b="1">
                          <a:solidFill>
                            <a:srgbClr val="FFFFFF"/>
                          </a:solidFill>
                          <a:latin typeface="Ariel"/>
                        </a:rPr>
                        <a:t>24-Mo. Contract (UFC)</a:t>
                      </a:r>
                    </a:p>
                  </a:txBody>
                  <a:tcPr>
                    <a:solidFill>
                      <a:srgbClr val="0070C0"/>
                    </a:solidFill>
                  </a:tcPr>
                </a:tc>
                <a:tc>
                  <a:txBody>
                    <a:bodyPr/>
                    <a:lstStyle/>
                    <a:p>
                      <a:pPr algn="ctr"/>
                      <a:r>
                        <a:rPr sz="1000" b="1">
                          <a:solidFill>
                            <a:srgbClr val="FFFFFF"/>
                          </a:solidFill>
                          <a:latin typeface="Ariel"/>
                        </a:rPr>
                        <a:t>Monthly (24-Mo.)</a:t>
                      </a:r>
                    </a:p>
                  </a:txBody>
                  <a:tcPr>
                    <a:solidFill>
                      <a:srgbClr val="D2669F"/>
                    </a:solidFill>
                  </a:tcPr>
                </a:tc>
                <a:tc>
                  <a:txBody>
                    <a:bodyPr/>
                    <a:lstStyle/>
                    <a:p>
                      <a:pPr algn="ctr"/>
                      <a:r>
                        <a:rPr sz="1000" b="1">
                          <a:solidFill>
                            <a:srgbClr val="FFFFFF"/>
                          </a:solidFill>
                          <a:latin typeface="Ariel"/>
                        </a:rPr>
                        <a:t>Retail Price</a:t>
                      </a:r>
                    </a:p>
                  </a:txBody>
                  <a:tcPr>
                    <a:solidFill>
                      <a:srgbClr val="D2669F"/>
                    </a:solidFill>
                  </a:tcPr>
                </a:tc>
                <a:tc>
                  <a:txBody>
                    <a:bodyPr/>
                    <a:lstStyle/>
                    <a:p>
                      <a:pPr algn="ctr"/>
                      <a:r>
                        <a:rPr sz="1000" b="1">
                          <a:solidFill>
                            <a:srgbClr val="FFFFFF"/>
                          </a:solidFill>
                          <a:latin typeface="Ariel"/>
                        </a:rPr>
                        <a:t>Money Down</a:t>
                      </a:r>
                    </a:p>
                  </a:txBody>
                  <a:tcPr>
                    <a:solidFill>
                      <a:srgbClr val="D2669F"/>
                    </a:solidFill>
                  </a:tcPr>
                </a:tc>
                <a:tc>
                  <a:txBody>
                    <a:bodyPr/>
                    <a:lstStyle/>
                    <a:p>
                      <a:pPr algn="ctr"/>
                      <a:r>
                        <a:rPr sz="1000" b="1">
                          <a:solidFill>
                            <a:srgbClr val="FFFFFF"/>
                          </a:solidFill>
                          <a:latin typeface="Ariel"/>
                        </a:rPr>
                        <a:t>Monthly (18-Mo.)</a:t>
                      </a:r>
                    </a:p>
                  </a:txBody>
                  <a:tcPr>
                    <a:solidFill>
                      <a:srgbClr val="4A9A4D"/>
                    </a:solidFill>
                  </a:tcPr>
                </a:tc>
                <a:tc>
                  <a:txBody>
                    <a:bodyPr/>
                    <a:lstStyle/>
                    <a:p>
                      <a:pPr algn="ctr"/>
                      <a:r>
                        <a:rPr sz="1000" b="1">
                          <a:solidFill>
                            <a:srgbClr val="FFFFFF"/>
                          </a:solidFill>
                          <a:latin typeface="Ariel"/>
                        </a:rPr>
                        <a:t>Retail Price</a:t>
                      </a:r>
                    </a:p>
                  </a:txBody>
                  <a:tcPr>
                    <a:solidFill>
                      <a:srgbClr val="4A9A4D"/>
                    </a:solidFill>
                  </a:tcPr>
                </a:tc>
                <a:tc>
                  <a:txBody>
                    <a:bodyPr/>
                    <a:lstStyle/>
                    <a:p>
                      <a:pPr algn="ctr"/>
                      <a:r>
                        <a:rPr sz="1000" b="1">
                          <a:solidFill>
                            <a:srgbClr val="FFFFFF"/>
                          </a:solidFill>
                          <a:latin typeface="Ariel"/>
                        </a:rPr>
                        <a:t>Money Down</a:t>
                      </a:r>
                    </a:p>
                  </a:txBody>
                  <a:tcPr>
                    <a:solidFill>
                      <a:srgbClr val="4A9A4D"/>
                    </a:solidFill>
                  </a:tcPr>
                </a:tc>
                <a:extLst>
                  <a:ext uri="{0D108BD9-81ED-4DB2-BD59-A6C34878D82A}">
                    <a16:rowId xmlns:a16="http://schemas.microsoft.com/office/drawing/2014/main" val="10000"/>
                  </a:ext>
                </a:extLst>
              </a:tr>
              <a:tr h="43542">
                <a:tc>
                  <a:txBody>
                    <a:bodyPr/>
                    <a:lstStyle/>
                    <a:p>
                      <a:pPr algn="ctr"/>
                      <a:r>
                        <a:rPr sz="1100" b="1">
                          <a:solidFill>
                            <a:srgbClr val="6D6E71"/>
                          </a:solidFill>
                          <a:latin typeface="Ariel"/>
                        </a:rPr>
                        <a:t>Galaxy Tab S3 (32 GB)</a:t>
                      </a:r>
                    </a:p>
                  </a:txBody>
                  <a:tcPr marT="0" marB="0"/>
                </a:tc>
                <a:tc>
                  <a:txBody>
                    <a:bodyPr/>
                    <a:lstStyle/>
                    <a:p>
                      <a:pPr algn="ctr"/>
                      <a:r>
                        <a:rPr sz="1100" b="1">
                          <a:solidFill>
                            <a:srgbClr val="6D6E71"/>
                          </a:solidFill>
                          <a:latin typeface="Ariel"/>
                        </a:rPr>
                        <a:t>$29.16</a:t>
                      </a:r>
                    </a:p>
                  </a:txBody>
                  <a:tcPr marT="0" marB="0">
                    <a:solidFill>
                      <a:srgbClr val="F6E7E7"/>
                    </a:solidFill>
                  </a:tcPr>
                </a:tc>
                <a:tc>
                  <a:txBody>
                    <a:bodyPr/>
                    <a:lstStyle/>
                    <a:p>
                      <a:pPr algn="ctr"/>
                      <a:r>
                        <a:rPr sz="1100" b="1">
                          <a:solidFill>
                            <a:srgbClr val="6D6E71"/>
                          </a:solidFill>
                          <a:latin typeface="Ariel"/>
                        </a:rPr>
                        <a:t>$699.99</a:t>
                      </a:r>
                    </a:p>
                  </a:txBody>
                  <a:tcPr marT="0" marB="0">
                    <a:solidFill>
                      <a:srgbClr val="F6E7E7"/>
                    </a:solidFill>
                  </a:tcPr>
                </a:tc>
                <a:tc>
                  <a:txBody>
                    <a:bodyPr/>
                    <a:lstStyle/>
                    <a:p>
                      <a:pPr algn="ctr"/>
                      <a:r>
                        <a:rPr sz="1100" b="1">
                          <a:solidFill>
                            <a:srgbClr val="6D6E71"/>
                          </a:solidFill>
                          <a:latin typeface="Ariel"/>
                        </a:rPr>
                        <a:t>$599.99</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01"/>
                  </a:ext>
                </a:extLst>
              </a:tr>
              <a:tr h="43542">
                <a:tc>
                  <a:txBody>
                    <a:bodyPr/>
                    <a:lstStyle/>
                    <a:p>
                      <a:pPr algn="ctr"/>
                      <a:r>
                        <a:rPr sz="1100" b="1">
                          <a:solidFill>
                            <a:srgbClr val="6D6E71"/>
                          </a:solidFill>
                          <a:latin typeface="Ariel"/>
                        </a:rPr>
                        <a:t>iPad Pro 12.9 (64 GB)</a:t>
                      </a:r>
                    </a:p>
                  </a:txBody>
                  <a:tcPr marT="0" marB="0"/>
                </a:tc>
                <a:tc>
                  <a:txBody>
                    <a:bodyPr/>
                    <a:lstStyle/>
                    <a:p>
                      <a:pPr algn="ctr"/>
                      <a:r>
                        <a:rPr sz="1100" b="1">
                          <a:solidFill>
                            <a:srgbClr val="6D6E71"/>
                          </a:solidFill>
                          <a:latin typeface="Ariel"/>
                        </a:rPr>
                        <a:t>$38.74</a:t>
                      </a:r>
                    </a:p>
                  </a:txBody>
                  <a:tcPr marT="0" marB="0">
                    <a:solidFill>
                      <a:srgbClr val="F6E7E7"/>
                    </a:solidFill>
                  </a:tcPr>
                </a:tc>
                <a:tc>
                  <a:txBody>
                    <a:bodyPr/>
                    <a:lstStyle/>
                    <a:p>
                      <a:pPr algn="ctr"/>
                      <a:r>
                        <a:rPr sz="1100" b="1">
                          <a:solidFill>
                            <a:srgbClr val="6D6E71"/>
                          </a:solidFill>
                          <a:latin typeface="Ariel"/>
                        </a:rPr>
                        <a:t>$929.99</a:t>
                      </a:r>
                    </a:p>
                  </a:txBody>
                  <a:tcPr marT="0" marB="0">
                    <a:solidFill>
                      <a:srgbClr val="F6E7E7"/>
                    </a:solidFill>
                  </a:tcPr>
                </a:tc>
                <a:tc>
                  <a:txBody>
                    <a:bodyPr/>
                    <a:lstStyle/>
                    <a:p>
                      <a:pPr algn="ctr"/>
                      <a:r>
                        <a:rPr sz="1100" b="1">
                          <a:solidFill>
                            <a:srgbClr val="6D6E71"/>
                          </a:solidFill>
                          <a:latin typeface="Ariel"/>
                        </a:rPr>
                        <a:t>$779.99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$929.99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$30.00</a:t>
                      </a:r>
                    </a:p>
                  </a:txBody>
                  <a:tcPr marT="0" marB="0">
                    <a:solidFill>
                      <a:srgbClr val="EDC2D9"/>
                    </a:solidFill>
                  </a:tcPr>
                </a:tc>
                <a:tc>
                  <a:txBody>
                    <a:bodyPr/>
                    <a:lstStyle/>
                    <a:p>
                      <a:pPr algn="ctr"/>
                      <a:r>
                        <a:rPr sz="1100" b="1">
                          <a:solidFill>
                            <a:srgbClr val="6D6E71"/>
                          </a:solidFill>
                          <a:latin typeface="Ariel"/>
                        </a:rPr>
                        <a:t>$929.99</a:t>
                      </a:r>
                    </a:p>
                  </a:txBody>
                  <a:tcPr marT="0" marB="0">
                    <a:solidFill>
                      <a:srgbClr val="EDC2D9"/>
                    </a:solidFill>
                  </a:tcPr>
                </a:tc>
                <a:tc>
                  <a:txBody>
                    <a:bodyPr/>
                    <a:lstStyle/>
                    <a:p>
                      <a:pPr algn="ctr"/>
                      <a:r>
                        <a:rPr sz="1100" b="1">
                          <a:solidFill>
                            <a:srgbClr val="6D6E71"/>
                          </a:solidFill>
                          <a:latin typeface="Ariel"/>
                        </a:rPr>
                        <a:t>$209.99</a:t>
                      </a:r>
                    </a:p>
                  </a:txBody>
                  <a:tcPr marT="0" marB="0">
                    <a:solidFill>
                      <a:srgbClr val="EDC2D9"/>
                    </a:solidFill>
                  </a:tcPr>
                </a:tc>
                <a:tc>
                  <a:txBody>
                    <a:bodyPr/>
                    <a:lstStyle/>
                    <a:p>
                      <a:pPr algn="ctr"/>
                      <a:r>
                        <a:rPr sz="1100" b="1">
                          <a:solidFill>
                            <a:srgbClr val="6D6E71"/>
                          </a:solidFill>
                          <a:latin typeface="Ariel"/>
                        </a:rPr>
                        <a:t>$30.42</a:t>
                      </a:r>
                    </a:p>
                  </a:txBody>
                  <a:tcPr marT="0" marB="0">
                    <a:solidFill>
                      <a:srgbClr val="B3DAB4"/>
                    </a:solidFill>
                  </a:tcPr>
                </a:tc>
                <a:tc>
                  <a:txBody>
                    <a:bodyPr/>
                    <a:lstStyle/>
                    <a:p>
                      <a:pPr algn="ctr"/>
                      <a:r>
                        <a:rPr sz="1100" b="1">
                          <a:solidFill>
                            <a:srgbClr val="6D6E71"/>
                          </a:solidFill>
                          <a:latin typeface="Ariel"/>
                        </a:rPr>
                        <a:t>$929.99</a:t>
                      </a:r>
                    </a:p>
                  </a:txBody>
                  <a:tcPr marT="0" marB="0">
                    <a:solidFill>
                      <a:srgbClr val="B3DAB4"/>
                    </a:solidFill>
                  </a:tcPr>
                </a:tc>
                <a:tc>
                  <a:txBody>
                    <a:bodyPr/>
                    <a:lstStyle/>
                    <a:p>
                      <a:pPr algn="ctr"/>
                      <a:r>
                        <a:rPr sz="1100" b="1">
                          <a:solidFill>
                            <a:srgbClr val="6D6E71"/>
                          </a:solidFill>
                          <a:latin typeface="Ariel"/>
                        </a:rPr>
                        <a:t>$100.00</a:t>
                      </a:r>
                    </a:p>
                  </a:txBody>
                  <a:tcPr marT="0" marB="0">
                    <a:solidFill>
                      <a:srgbClr val="B3DAB4"/>
                    </a:solidFill>
                  </a:tcPr>
                </a:tc>
                <a:extLst>
                  <a:ext uri="{0D108BD9-81ED-4DB2-BD59-A6C34878D82A}">
                    <a16:rowId xmlns:a16="http://schemas.microsoft.com/office/drawing/2014/main" val="10002"/>
                  </a:ext>
                </a:extLst>
              </a:tr>
              <a:tr h="43542">
                <a:tc>
                  <a:txBody>
                    <a:bodyPr/>
                    <a:lstStyle/>
                    <a:p>
                      <a:pPr algn="ctr"/>
                      <a:r>
                        <a:rPr sz="1100" b="1">
                          <a:solidFill>
                            <a:srgbClr val="6D6E71"/>
                          </a:solidFill>
                          <a:latin typeface="Ariel"/>
                        </a:rPr>
                        <a:t>iPad Pro 10.5 (64 GB)</a:t>
                      </a:r>
                    </a:p>
                  </a:txBody>
                  <a:tcPr marT="0" marB="0"/>
                </a:tc>
                <a:tc>
                  <a:txBody>
                    <a:bodyPr/>
                    <a:lstStyle/>
                    <a:p>
                      <a:pPr algn="ctr"/>
                      <a:r>
                        <a:rPr sz="1100" b="1">
                          <a:solidFill>
                            <a:srgbClr val="6D6E71"/>
                          </a:solidFill>
                          <a:latin typeface="Ariel"/>
                        </a:rPr>
                        <a:t>$32.49</a:t>
                      </a:r>
                    </a:p>
                  </a:txBody>
                  <a:tcPr marT="0" marB="0">
                    <a:solidFill>
                      <a:srgbClr val="F6E7E7"/>
                    </a:solidFill>
                  </a:tcPr>
                </a:tc>
                <a:tc>
                  <a:txBody>
                    <a:bodyPr/>
                    <a:lstStyle/>
                    <a:p>
                      <a:pPr algn="ctr"/>
                      <a:r>
                        <a:rPr sz="1100" b="1">
                          <a:solidFill>
                            <a:srgbClr val="6D6E71"/>
                          </a:solidFill>
                          <a:latin typeface="Ariel"/>
                        </a:rPr>
                        <a:t>$779.99</a:t>
                      </a:r>
                    </a:p>
                  </a:txBody>
                  <a:tcPr marT="0" marB="0">
                    <a:solidFill>
                      <a:srgbClr val="F6E7E7"/>
                    </a:solidFill>
                  </a:tcPr>
                </a:tc>
                <a:tc>
                  <a:txBody>
                    <a:bodyPr/>
                    <a:lstStyle/>
                    <a:p>
                      <a:pPr algn="ctr"/>
                      <a:r>
                        <a:rPr sz="1100" b="1">
                          <a:solidFill>
                            <a:srgbClr val="6D6E71"/>
                          </a:solidFill>
                          <a:latin typeface="Ariel"/>
                        </a:rPr>
                        <a:t>$629.99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$779.99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$30.00</a:t>
                      </a:r>
                    </a:p>
                  </a:txBody>
                  <a:tcPr marT="0" marB="0">
                    <a:solidFill>
                      <a:srgbClr val="EDC2D9"/>
                    </a:solidFill>
                  </a:tcPr>
                </a:tc>
                <a:tc>
                  <a:txBody>
                    <a:bodyPr/>
                    <a:lstStyle/>
                    <a:p>
                      <a:pPr algn="ctr"/>
                      <a:r>
                        <a:rPr sz="1100" b="1">
                          <a:solidFill>
                            <a:srgbClr val="6D6E71"/>
                          </a:solidFill>
                          <a:latin typeface="Ariel"/>
                        </a:rPr>
                        <a:t>$779.99</a:t>
                      </a:r>
                    </a:p>
                  </a:txBody>
                  <a:tcPr marT="0" marB="0">
                    <a:solidFill>
                      <a:srgbClr val="EDC2D9"/>
                    </a:solidFill>
                  </a:tcPr>
                </a:tc>
                <a:tc>
                  <a:txBody>
                    <a:bodyPr/>
                    <a:lstStyle/>
                    <a:p>
                      <a:pPr algn="ctr"/>
                      <a:r>
                        <a:rPr sz="1100" b="1">
                          <a:solidFill>
                            <a:srgbClr val="6D6E71"/>
                          </a:solidFill>
                          <a:latin typeface="Ariel"/>
                        </a:rPr>
                        <a:t>$59.99</a:t>
                      </a:r>
                    </a:p>
                  </a:txBody>
                  <a:tcPr marT="0" marB="0">
                    <a:solidFill>
                      <a:srgbClr val="EDC2D9"/>
                    </a:solidFill>
                  </a:tcPr>
                </a:tc>
                <a:tc>
                  <a:txBody>
                    <a:bodyPr/>
                    <a:lstStyle/>
                    <a:p>
                      <a:pPr algn="ctr"/>
                      <a:r>
                        <a:rPr sz="1100" b="1">
                          <a:solidFill>
                            <a:srgbClr val="6D6E71"/>
                          </a:solidFill>
                          <a:latin typeface="Ariel"/>
                        </a:rPr>
                        <a:t>$28.33</a:t>
                      </a:r>
                    </a:p>
                  </a:txBody>
                  <a:tcPr marT="0" marB="0">
                    <a:solidFill>
                      <a:srgbClr val="B3DAB4"/>
                    </a:solidFill>
                  </a:tcPr>
                </a:tc>
                <a:tc>
                  <a:txBody>
                    <a:bodyPr/>
                    <a:lstStyle/>
                    <a:p>
                      <a:pPr algn="ctr"/>
                      <a:r>
                        <a:rPr sz="1100" b="1">
                          <a:solidFill>
                            <a:srgbClr val="6D6E71"/>
                          </a:solidFill>
                          <a:latin typeface="Ariel"/>
                        </a:rPr>
                        <a:t>$779.99</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03"/>
                  </a:ext>
                </a:extLst>
              </a:tr>
              <a:tr h="43542">
                <a:tc>
                  <a:txBody>
                    <a:bodyPr/>
                    <a:lstStyle/>
                    <a:p>
                      <a:pPr algn="ctr"/>
                      <a:r>
                        <a:rPr sz="1100" b="1">
                          <a:solidFill>
                            <a:srgbClr val="6D6E71"/>
                          </a:solidFill>
                          <a:latin typeface="Ariel"/>
                        </a:rPr>
                        <a:t>iPad Mini 4 (128 GB)</a:t>
                      </a:r>
                    </a:p>
                  </a:txBody>
                  <a:tcPr marT="0" marB="0"/>
                </a:tc>
                <a:tc>
                  <a:txBody>
                    <a:bodyPr/>
                    <a:lstStyle/>
                    <a:p>
                      <a:pPr algn="ctr"/>
                      <a:r>
                        <a:rPr sz="1100" b="1">
                          <a:solidFill>
                            <a:srgbClr val="6D6E71"/>
                          </a:solidFill>
                          <a:latin typeface="Ariel"/>
                        </a:rPr>
                        <a:t>$22.08</a:t>
                      </a:r>
                    </a:p>
                  </a:txBody>
                  <a:tcPr marT="0" marB="0">
                    <a:solidFill>
                      <a:srgbClr val="F6E7E7"/>
                    </a:solidFill>
                  </a:tcPr>
                </a:tc>
                <a:tc>
                  <a:txBody>
                    <a:bodyPr/>
                    <a:lstStyle/>
                    <a:p>
                      <a:pPr algn="ctr"/>
                      <a:r>
                        <a:rPr sz="1100" b="1">
                          <a:solidFill>
                            <a:srgbClr val="6D6E71"/>
                          </a:solidFill>
                          <a:latin typeface="Ariel"/>
                        </a:rPr>
                        <a:t>$529.99</a:t>
                      </a:r>
                    </a:p>
                  </a:txBody>
                  <a:tcPr marT="0" marB="0">
                    <a:solidFill>
                      <a:srgbClr val="F6E7E7"/>
                    </a:solidFill>
                  </a:tcPr>
                </a:tc>
                <a:tc>
                  <a:txBody>
                    <a:bodyPr/>
                    <a:lstStyle/>
                    <a:p>
                      <a:pPr algn="ctr"/>
                      <a:r>
                        <a:rPr sz="1100" b="1">
                          <a:solidFill>
                            <a:srgbClr val="6D6E71"/>
                          </a:solidFill>
                          <a:latin typeface="Ariel"/>
                        </a:rPr>
                        <a:t>$379.99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$529.99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$20.00</a:t>
                      </a:r>
                    </a:p>
                  </a:txBody>
                  <a:tcPr marT="0" marB="0">
                    <a:solidFill>
                      <a:srgbClr val="EDC2D9"/>
                    </a:solidFill>
                  </a:tcPr>
                </a:tc>
                <a:tc>
                  <a:txBody>
                    <a:bodyPr/>
                    <a:lstStyle/>
                    <a:p>
                      <a:pPr algn="ctr"/>
                      <a:r>
                        <a:rPr sz="1100" b="1">
                          <a:solidFill>
                            <a:srgbClr val="6D6E71"/>
                          </a:solidFill>
                          <a:latin typeface="Ariel"/>
                        </a:rPr>
                        <a:t>$529.99</a:t>
                      </a:r>
                    </a:p>
                  </a:txBody>
                  <a:tcPr marT="0" marB="0">
                    <a:solidFill>
                      <a:srgbClr val="EDC2D9"/>
                    </a:solidFill>
                  </a:tcPr>
                </a:tc>
                <a:tc>
                  <a:txBody>
                    <a:bodyPr/>
                    <a:lstStyle/>
                    <a:p>
                      <a:pPr algn="ctr"/>
                      <a:r>
                        <a:rPr sz="1100" b="1">
                          <a:solidFill>
                            <a:srgbClr val="6D6E71"/>
                          </a:solidFill>
                          <a:latin typeface="Ariel"/>
                        </a:rPr>
                        <a:t>$49.99</a:t>
                      </a:r>
                    </a:p>
                  </a:txBody>
                  <a:tcPr marT="0" marB="0">
                    <a:solidFill>
                      <a:srgbClr val="EDC2D9"/>
                    </a:solidFill>
                  </a:tcPr>
                </a:tc>
                <a:tc>
                  <a:txBody>
                    <a:bodyPr/>
                    <a:lstStyle/>
                    <a:p>
                      <a:pPr algn="ctr"/>
                      <a:r>
                        <a:rPr sz="1100" b="1">
                          <a:solidFill>
                            <a:srgbClr val="6D6E71"/>
                          </a:solidFill>
                          <a:latin typeface="Ariel"/>
                        </a:rPr>
                        <a:t>$17.92</a:t>
                      </a:r>
                    </a:p>
                  </a:txBody>
                  <a:tcPr marT="0" marB="0">
                    <a:solidFill>
                      <a:srgbClr val="B3DAB4"/>
                    </a:solidFill>
                  </a:tcPr>
                </a:tc>
                <a:tc>
                  <a:txBody>
                    <a:bodyPr/>
                    <a:lstStyle/>
                    <a:p>
                      <a:pPr algn="ctr"/>
                      <a:r>
                        <a:rPr sz="1100" b="1">
                          <a:solidFill>
                            <a:srgbClr val="6D6E71"/>
                          </a:solidFill>
                          <a:latin typeface="Ariel"/>
                        </a:rPr>
                        <a:t>$529.99</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04"/>
                  </a:ext>
                </a:extLst>
              </a:tr>
              <a:tr h="43542">
                <a:tc>
                  <a:txBody>
                    <a:bodyPr/>
                    <a:lstStyle/>
                    <a:p>
                      <a:pPr algn="ctr"/>
                      <a:r>
                        <a:rPr sz="1100" b="1">
                          <a:solidFill>
                            <a:srgbClr val="6D6E71"/>
                          </a:solidFill>
                          <a:latin typeface="Ariel"/>
                        </a:rPr>
                        <a:t>Verizon Ellipsis 10 (16 GB)</a:t>
                      </a:r>
                    </a:p>
                  </a:txBody>
                  <a:tcPr marT="0" marB="0"/>
                </a:tc>
                <a:tc>
                  <a:txBody>
                    <a:bodyPr/>
                    <a:lstStyle/>
                    <a:p>
                      <a:pPr algn="ctr"/>
                      <a:r>
                        <a:rPr sz="1100" b="1">
                          <a:solidFill>
                            <a:srgbClr val="6D6E71"/>
                          </a:solidFill>
                          <a:latin typeface="Ariel"/>
                        </a:rPr>
                        <a:t>$12.49</a:t>
                      </a:r>
                    </a:p>
                  </a:txBody>
                  <a:tcPr marT="0" marB="0">
                    <a:solidFill>
                      <a:srgbClr val="F6E7E7"/>
                    </a:solidFill>
                  </a:tcPr>
                </a:tc>
                <a:tc>
                  <a:txBody>
                    <a:bodyPr/>
                    <a:lstStyle/>
                    <a:p>
                      <a:pPr algn="ctr"/>
                      <a:r>
                        <a:rPr sz="1100" b="1">
                          <a:solidFill>
                            <a:srgbClr val="6D6E71"/>
                          </a:solidFill>
                          <a:latin typeface="Ariel"/>
                        </a:rPr>
                        <a:t>$299.99</a:t>
                      </a:r>
                    </a:p>
                  </a:txBody>
                  <a:tcPr marT="0" marB="0">
                    <a:solidFill>
                      <a:srgbClr val="F6E7E7"/>
                    </a:solidFill>
                  </a:tcPr>
                </a:tc>
                <a:tc>
                  <a:txBody>
                    <a:bodyPr/>
                    <a:lstStyle/>
                    <a:p>
                      <a:pPr algn="ctr"/>
                      <a:r>
                        <a:rPr sz="1100" b="1">
                          <a:solidFill>
                            <a:srgbClr val="6D6E71"/>
                          </a:solidFill>
                          <a:latin typeface="Ariel"/>
                        </a:rPr>
                        <a:t>$149.99</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05"/>
                  </a:ext>
                </a:extLst>
              </a:tr>
              <a:tr h="43542">
                <a:tc>
                  <a:txBody>
                    <a:bodyPr/>
                    <a:lstStyle/>
                    <a:p>
                      <a:pPr algn="ctr"/>
                      <a:r>
                        <a:rPr sz="1100" b="1">
                          <a:solidFill>
                            <a:srgbClr val="6D6E71"/>
                          </a:solidFill>
                          <a:latin typeface="Ariel"/>
                        </a:rPr>
                        <a:t>Verizon GizmoTab (16 GB)</a:t>
                      </a:r>
                    </a:p>
                  </a:txBody>
                  <a:tcPr marT="0" marB="0"/>
                </a:tc>
                <a:tc>
                  <a:txBody>
                    <a:bodyPr/>
                    <a:lstStyle/>
                    <a:p>
                      <a:pPr algn="ctr"/>
                      <a:r>
                        <a:rPr sz="1100" b="1">
                          <a:solidFill>
                            <a:srgbClr val="6D6E71"/>
                          </a:solidFill>
                          <a:latin typeface="Ariel"/>
                        </a:rPr>
                        <a:t>$10.41</a:t>
                      </a:r>
                    </a:p>
                  </a:txBody>
                  <a:tcPr marT="0" marB="0">
                    <a:solidFill>
                      <a:srgbClr val="F6E7E7"/>
                    </a:solidFill>
                  </a:tcPr>
                </a:tc>
                <a:tc>
                  <a:txBody>
                    <a:bodyPr/>
                    <a:lstStyle/>
                    <a:p>
                      <a:pPr algn="ctr"/>
                      <a:r>
                        <a:rPr sz="1100" b="1">
                          <a:solidFill>
                            <a:srgbClr val="6D6E71"/>
                          </a:solidFill>
                          <a:latin typeface="Ariel"/>
                        </a:rPr>
                        <a:t>$249.99</a:t>
                      </a:r>
                    </a:p>
                  </a:txBody>
                  <a:tcPr marT="0" marB="0">
                    <a:solidFill>
                      <a:srgbClr val="F6E7E7"/>
                    </a:solidFill>
                  </a:tcPr>
                </a:tc>
                <a:tc>
                  <a:txBody>
                    <a:bodyPr/>
                    <a:lstStyle/>
                    <a:p>
                      <a:pPr algn="ctr"/>
                      <a:r>
                        <a:rPr sz="1100" b="1">
                          <a:solidFill>
                            <a:srgbClr val="6D6E71"/>
                          </a:solidFill>
                          <a:latin typeface="Ariel"/>
                        </a:rPr>
                        <a:t>$99.99</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06"/>
                  </a:ext>
                </a:extLst>
              </a:tr>
              <a:tr h="43542">
                <a:tc>
                  <a:txBody>
                    <a:bodyPr/>
                    <a:lstStyle/>
                    <a:p>
                      <a:pPr algn="ctr"/>
                      <a:r>
                        <a:rPr sz="1100" b="1">
                          <a:solidFill>
                            <a:srgbClr val="6D6E71"/>
                          </a:solidFill>
                          <a:latin typeface="Ariel"/>
                        </a:rPr>
                        <a:t>Asus Zenpad 10 (32 GB)</a:t>
                      </a:r>
                    </a:p>
                  </a:txBody>
                  <a:tcPr marT="0" marB="0"/>
                </a:tc>
                <a:tc>
                  <a:txBody>
                    <a:bodyPr/>
                    <a:lstStyle/>
                    <a:p>
                      <a:pPr algn="ctr"/>
                      <a:r>
                        <a:rPr sz="1100" b="1">
                          <a:solidFill>
                            <a:srgbClr val="6D6E71"/>
                          </a:solidFill>
                          <a:latin typeface="Ariel"/>
                        </a:rPr>
                        <a:t>$13.74</a:t>
                      </a:r>
                    </a:p>
                  </a:txBody>
                  <a:tcPr marT="0" marB="0">
                    <a:solidFill>
                      <a:srgbClr val="F6E7E7"/>
                    </a:solidFill>
                  </a:tcPr>
                </a:tc>
                <a:tc>
                  <a:txBody>
                    <a:bodyPr/>
                    <a:lstStyle/>
                    <a:p>
                      <a:pPr algn="ctr"/>
                      <a:r>
                        <a:rPr sz="1100" b="1">
                          <a:solidFill>
                            <a:srgbClr val="6D6E71"/>
                          </a:solidFill>
                          <a:latin typeface="Ariel"/>
                        </a:rPr>
                        <a:t>$329.99</a:t>
                      </a:r>
                    </a:p>
                  </a:txBody>
                  <a:tcPr marT="0" marB="0">
                    <a:solidFill>
                      <a:srgbClr val="F6E7E7"/>
                    </a:solidFill>
                  </a:tcPr>
                </a:tc>
                <a:tc>
                  <a:txBody>
                    <a:bodyPr/>
                    <a:lstStyle/>
                    <a:p>
                      <a:pPr algn="ctr"/>
                      <a:r>
                        <a:rPr sz="1100" b="1">
                          <a:solidFill>
                            <a:srgbClr val="6D6E71"/>
                          </a:solidFill>
                          <a:latin typeface="Ariel"/>
                        </a:rPr>
                        <a:t>$179.99</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07"/>
                  </a:ext>
                </a:extLst>
              </a:tr>
              <a:tr h="43542">
                <a:tc>
                  <a:txBody>
                    <a:bodyPr/>
                    <a:lstStyle/>
                    <a:p>
                      <a:pPr algn="ctr"/>
                      <a:r>
                        <a:rPr sz="1100" b="1">
                          <a:solidFill>
                            <a:srgbClr val="6D6E71"/>
                          </a:solidFill>
                          <a:latin typeface="Ariel"/>
                        </a:rPr>
                        <a:t>Verizon Ellipsis 8 Hd (16 GB)</a:t>
                      </a:r>
                    </a:p>
                  </a:txBody>
                  <a:tcPr marT="0" marB="0"/>
                </a:tc>
                <a:tc>
                  <a:txBody>
                    <a:bodyPr/>
                    <a:lstStyle/>
                    <a:p>
                      <a:pPr algn="ctr"/>
                      <a:r>
                        <a:rPr sz="1100" b="1">
                          <a:solidFill>
                            <a:srgbClr val="6D6E71"/>
                          </a:solidFill>
                          <a:latin typeface="Ariel"/>
                        </a:rPr>
                        <a:t>$10.41</a:t>
                      </a:r>
                    </a:p>
                  </a:txBody>
                  <a:tcPr marT="0" marB="0">
                    <a:solidFill>
                      <a:srgbClr val="F6E7E7"/>
                    </a:solidFill>
                  </a:tcPr>
                </a:tc>
                <a:tc>
                  <a:txBody>
                    <a:bodyPr/>
                    <a:lstStyle/>
                    <a:p>
                      <a:pPr algn="ctr"/>
                      <a:r>
                        <a:rPr sz="1100" b="1">
                          <a:solidFill>
                            <a:srgbClr val="6D6E71"/>
                          </a:solidFill>
                          <a:latin typeface="Ariel"/>
                        </a:rPr>
                        <a:t>$249.99</a:t>
                      </a:r>
                    </a:p>
                  </a:txBody>
                  <a:tcPr marT="0" marB="0">
                    <a:solidFill>
                      <a:srgbClr val="F6E7E7"/>
                    </a:solidFill>
                  </a:tcPr>
                </a:tc>
                <a:tc>
                  <a:txBody>
                    <a:bodyPr/>
                    <a:lstStyle/>
                    <a:p>
                      <a:pPr algn="ctr"/>
                      <a:r>
                        <a:rPr sz="1100" b="1">
                          <a:solidFill>
                            <a:srgbClr val="6D6E71"/>
                          </a:solidFill>
                          <a:latin typeface="Ariel"/>
                        </a:rPr>
                        <a:t>$99.99</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08"/>
                  </a:ext>
                </a:extLst>
              </a:tr>
              <a:tr h="43542">
                <a:tc>
                  <a:txBody>
                    <a:bodyPr/>
                    <a:lstStyle/>
                    <a:p>
                      <a:pPr algn="ctr"/>
                      <a:r>
                        <a:rPr sz="1100" b="1">
                          <a:solidFill>
                            <a:srgbClr val="6D6E71"/>
                          </a:solidFill>
                          <a:latin typeface="Ariel"/>
                        </a:rPr>
                        <a:t>iPad 9.7 (2018) (32 GB)</a:t>
                      </a:r>
                    </a:p>
                  </a:txBody>
                  <a:tcPr marT="0" marB="0"/>
                </a:tc>
                <a:tc>
                  <a:txBody>
                    <a:bodyPr/>
                    <a:lstStyle/>
                    <a:p>
                      <a:pPr algn="ctr"/>
                      <a:r>
                        <a:rPr sz="1100" b="1">
                          <a:solidFill>
                            <a:srgbClr val="6D6E71"/>
                          </a:solidFill>
                          <a:latin typeface="Ariel"/>
                        </a:rPr>
                        <a:t>$19.16</a:t>
                      </a:r>
                    </a:p>
                  </a:txBody>
                  <a:tcPr marT="0" marB="0">
                    <a:solidFill>
                      <a:srgbClr val="F6E7E7"/>
                    </a:solidFill>
                  </a:tcPr>
                </a:tc>
                <a:tc>
                  <a:txBody>
                    <a:bodyPr/>
                    <a:lstStyle/>
                    <a:p>
                      <a:pPr algn="ctr"/>
                      <a:r>
                        <a:rPr sz="1100" b="1">
                          <a:solidFill>
                            <a:srgbClr val="6D6E71"/>
                          </a:solidFill>
                          <a:latin typeface="Ariel"/>
                        </a:rPr>
                        <a:t>$459.99</a:t>
                      </a:r>
                    </a:p>
                  </a:txBody>
                  <a:tcPr marT="0" marB="0">
                    <a:solidFill>
                      <a:srgbClr val="F6E7E7"/>
                    </a:solidFill>
                  </a:tcPr>
                </a:tc>
                <a:tc>
                  <a:txBody>
                    <a:bodyPr/>
                    <a:lstStyle/>
                    <a:p>
                      <a:pPr algn="ctr"/>
                      <a:r>
                        <a:rPr sz="1100" b="1">
                          <a:solidFill>
                            <a:srgbClr val="6D6E71"/>
                          </a:solidFill>
                          <a:latin typeface="Ariel"/>
                        </a:rPr>
                        <a:t>$309.99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$459.99</a:t>
                      </a:r>
                    </a:p>
                  </a:txBody>
                  <a:tcPr marT="0" marB="0">
                    <a:solidFill>
                      <a:srgbClr val="99CCFF"/>
                    </a:solidFill>
                  </a:tcPr>
                </a:tc>
                <a:tc>
                  <a:txBody>
                    <a:bodyPr/>
                    <a:lstStyle/>
                    <a:p>
                      <a:pPr algn="ctr"/>
                      <a:r>
                        <a:rPr sz="1100" b="1">
                          <a:solidFill>
                            <a:srgbClr val="6D6E71"/>
                          </a:solidFill>
                          <a:latin typeface="Ariel"/>
                        </a:rPr>
                        <a:t>$359.99</a:t>
                      </a:r>
                    </a:p>
                  </a:txBody>
                  <a:tcPr marT="0" marB="0">
                    <a:solidFill>
                      <a:srgbClr val="99CCFF"/>
                    </a:solidFill>
                  </a:tcPr>
                </a:tc>
                <a:tc>
                  <a:txBody>
                    <a:bodyPr/>
                    <a:lstStyle/>
                    <a:p>
                      <a:pPr algn="ctr"/>
                      <a:r>
                        <a:rPr sz="1100" b="1">
                          <a:solidFill>
                            <a:srgbClr val="6D6E71"/>
                          </a:solidFill>
                          <a:latin typeface="Ariel"/>
                        </a:rPr>
                        <a:t>$17.92</a:t>
                      </a:r>
                    </a:p>
                  </a:txBody>
                  <a:tcPr marT="0" marB="0">
                    <a:solidFill>
                      <a:srgbClr val="EDC2D9"/>
                    </a:solidFill>
                  </a:tcPr>
                </a:tc>
                <a:tc>
                  <a:txBody>
                    <a:bodyPr/>
                    <a:lstStyle/>
                    <a:p>
                      <a:pPr algn="ctr"/>
                      <a:r>
                        <a:rPr sz="1100" b="1">
                          <a:solidFill>
                            <a:srgbClr val="6D6E71"/>
                          </a:solidFill>
                          <a:latin typeface="Ariel"/>
                        </a:rPr>
                        <a:t>$429.99</a:t>
                      </a:r>
                    </a:p>
                  </a:txBody>
                  <a:tcPr marT="0" marB="0">
                    <a:solidFill>
                      <a:srgbClr val="EDC2D9"/>
                    </a:solidFill>
                  </a:tcPr>
                </a:tc>
                <a:tc>
                  <a:txBody>
                    <a:bodyPr/>
                    <a:lstStyle/>
                    <a:p>
                      <a:pPr algn="ctr"/>
                      <a:r>
                        <a:rPr sz="1100" b="1">
                          <a:solidFill>
                            <a:srgbClr val="6D6E71"/>
                          </a:solidFill>
                          <a:latin typeface="Ariel"/>
                        </a:rPr>
                        <a:t>NA</a:t>
                      </a:r>
                    </a:p>
                  </a:txBody>
                  <a:tcPr marT="0" marB="0">
                    <a:solidFill>
                      <a:srgbClr val="EDC2D9"/>
                    </a:solidFill>
                  </a:tcPr>
                </a:tc>
                <a:tc>
                  <a:txBody>
                    <a:bodyPr/>
                    <a:lstStyle/>
                    <a:p>
                      <a:pPr algn="ctr"/>
                      <a:r>
                        <a:rPr sz="1100" b="1">
                          <a:solidFill>
                            <a:srgbClr val="6D6E71"/>
                          </a:solidFill>
                          <a:latin typeface="Ariel"/>
                        </a:rPr>
                        <a:t>$15.00</a:t>
                      </a:r>
                    </a:p>
                  </a:txBody>
                  <a:tcPr marT="0" marB="0">
                    <a:solidFill>
                      <a:srgbClr val="B3DAB4"/>
                    </a:solidFill>
                  </a:tcPr>
                </a:tc>
                <a:tc>
                  <a:txBody>
                    <a:bodyPr/>
                    <a:lstStyle/>
                    <a:p>
                      <a:pPr algn="ctr"/>
                      <a:r>
                        <a:rPr sz="1100" b="1">
                          <a:solidFill>
                            <a:srgbClr val="6D6E71"/>
                          </a:solidFill>
                          <a:latin typeface="Ariel"/>
                        </a:rPr>
                        <a:t>$459.99</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09"/>
                  </a:ext>
                </a:extLst>
              </a:tr>
              <a:tr h="43542">
                <a:tc>
                  <a:txBody>
                    <a:bodyPr/>
                    <a:lstStyle/>
                    <a:p>
                      <a:pPr algn="ctr"/>
                      <a:r>
                        <a:rPr sz="1100" b="1">
                          <a:solidFill>
                            <a:srgbClr val="6D6E71"/>
                          </a:solidFill>
                          <a:latin typeface="Ariel"/>
                        </a:rPr>
                        <a:t>Asus Zenpad 8S (16 GB)</a:t>
                      </a:r>
                    </a:p>
                  </a:txBody>
                  <a:tcPr marT="0" marB="0"/>
                </a:tc>
                <a:tc>
                  <a:txBody>
                    <a:bodyPr/>
                    <a:lstStyle/>
                    <a:p>
                      <a:pPr algn="ctr"/>
                      <a:r>
                        <a:rPr sz="1100" b="1">
                          <a:solidFill>
                            <a:srgbClr val="6D6E71"/>
                          </a:solidFill>
                          <a:latin typeface="Ariel"/>
                        </a:rPr>
                        <a:t>$10.41</a:t>
                      </a:r>
                    </a:p>
                  </a:txBody>
                  <a:tcPr marT="0" marB="0">
                    <a:solidFill>
                      <a:srgbClr val="F6E7E7"/>
                    </a:solidFill>
                  </a:tcPr>
                </a:tc>
                <a:tc>
                  <a:txBody>
                    <a:bodyPr/>
                    <a:lstStyle/>
                    <a:p>
                      <a:pPr algn="ctr"/>
                      <a:r>
                        <a:rPr sz="1100" b="1">
                          <a:solidFill>
                            <a:srgbClr val="6D6E71"/>
                          </a:solidFill>
                          <a:latin typeface="Ariel"/>
                        </a:rPr>
                        <a:t>$249.99</a:t>
                      </a:r>
                    </a:p>
                  </a:txBody>
                  <a:tcPr marT="0" marB="0">
                    <a:solidFill>
                      <a:srgbClr val="F6E7E7"/>
                    </a:solidFill>
                  </a:tcPr>
                </a:tc>
                <a:tc>
                  <a:txBody>
                    <a:bodyPr/>
                    <a:lstStyle/>
                    <a:p>
                      <a:pPr algn="ctr"/>
                      <a:r>
                        <a:rPr sz="1100" b="1">
                          <a:solidFill>
                            <a:srgbClr val="6D6E71"/>
                          </a:solidFill>
                          <a:latin typeface="Ariel"/>
                        </a:rPr>
                        <a:t>$99.99</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10"/>
                  </a:ext>
                </a:extLst>
              </a:tr>
              <a:tr h="43542">
                <a:tc>
                  <a:txBody>
                    <a:bodyPr/>
                    <a:lstStyle/>
                    <a:p>
                      <a:pPr algn="ctr"/>
                      <a:r>
                        <a:rPr sz="1100" b="1">
                          <a:solidFill>
                            <a:srgbClr val="6D6E71"/>
                          </a:solidFill>
                          <a:latin typeface="Ariel"/>
                        </a:rPr>
                        <a:t>iPad 9.7 (32 GB)</a:t>
                      </a:r>
                    </a:p>
                  </a:txBody>
                  <a:tcPr marT="0" marB="0"/>
                </a:tc>
                <a:tc>
                  <a:txBody>
                    <a:bodyPr/>
                    <a:lstStyle/>
                    <a:p>
                      <a:pPr algn="ctr"/>
                      <a:r>
                        <a:rPr sz="1100" b="1">
                          <a:solidFill>
                            <a:srgbClr val="6D6E71"/>
                          </a:solidFill>
                          <a:latin typeface="Ariel"/>
                        </a:rPr>
                        <a:t>$19.16</a:t>
                      </a:r>
                    </a:p>
                  </a:txBody>
                  <a:tcPr marT="0" marB="0">
                    <a:solidFill>
                      <a:srgbClr val="F6E7E7"/>
                    </a:solidFill>
                  </a:tcPr>
                </a:tc>
                <a:tc>
                  <a:txBody>
                    <a:bodyPr/>
                    <a:lstStyle/>
                    <a:p>
                      <a:pPr algn="ctr"/>
                      <a:r>
                        <a:rPr sz="1100" b="1">
                          <a:solidFill>
                            <a:srgbClr val="6D6E71"/>
                          </a:solidFill>
                          <a:latin typeface="Ariel"/>
                        </a:rPr>
                        <a:t>$459.99</a:t>
                      </a:r>
                    </a:p>
                  </a:txBody>
                  <a:tcPr marT="0" marB="0">
                    <a:solidFill>
                      <a:srgbClr val="F6E7E7"/>
                    </a:solidFill>
                  </a:tcPr>
                </a:tc>
                <a:tc>
                  <a:txBody>
                    <a:bodyPr/>
                    <a:lstStyle/>
                    <a:p>
                      <a:pPr algn="ctr"/>
                      <a:r>
                        <a:rPr sz="1100" b="1">
                          <a:solidFill>
                            <a:srgbClr val="6D6E71"/>
                          </a:solidFill>
                          <a:latin typeface="Ariel"/>
                        </a:rPr>
                        <a:t>$309.99</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11"/>
                  </a:ext>
                </a:extLst>
              </a:tr>
              <a:tr h="43542">
                <a:tc>
                  <a:txBody>
                    <a:bodyPr/>
                    <a:lstStyle/>
                    <a:p>
                      <a:pPr algn="ctr"/>
                      <a:r>
                        <a:rPr sz="1100" b="1">
                          <a:solidFill>
                            <a:srgbClr val="6D6E71"/>
                          </a:solidFill>
                          <a:latin typeface="Ariel"/>
                        </a:rPr>
                        <a:t>Lenovo Moto Tab (32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$300.00</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12"/>
                  </a:ext>
                </a:extLst>
              </a:tr>
              <a:tr h="43542">
                <a:tc>
                  <a:txBody>
                    <a:bodyPr/>
                    <a:lstStyle/>
                    <a:p>
                      <a:pPr algn="ctr"/>
                      <a:r>
                        <a:rPr sz="1100" b="1">
                          <a:solidFill>
                            <a:srgbClr val="6D6E71"/>
                          </a:solidFill>
                          <a:latin typeface="Ariel"/>
                        </a:rPr>
                        <a:t>Galaxy Tab E 8 (16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$199.99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FF0000"/>
                          </a:solidFill>
                          <a:latin typeface="Ariel"/>
                        </a:rPr>
                        <a:t>$8.34</a:t>
                      </a:r>
                    </a:p>
                  </a:txBody>
                  <a:tcPr marT="0" marB="0">
                    <a:solidFill>
                      <a:srgbClr val="B3DAB4"/>
                    </a:solidFill>
                  </a:tcPr>
                </a:tc>
                <a:tc>
                  <a:txBody>
                    <a:bodyPr/>
                    <a:lstStyle/>
                    <a:p>
                      <a:pPr algn="ctr"/>
                      <a:r>
                        <a:rPr sz="1100" b="1">
                          <a:solidFill>
                            <a:srgbClr val="6D6E71"/>
                          </a:solidFill>
                          <a:latin typeface="Ariel"/>
                        </a:rPr>
                        <a:t>$199.99</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13"/>
                  </a:ext>
                </a:extLst>
              </a:tr>
              <a:tr h="43542">
                <a:tc>
                  <a:txBody>
                    <a:bodyPr/>
                    <a:lstStyle/>
                    <a:p>
                      <a:pPr algn="ctr"/>
                      <a:r>
                        <a:rPr sz="1100" b="1">
                          <a:solidFill>
                            <a:srgbClr val="6D6E71"/>
                          </a:solidFill>
                          <a:latin typeface="Ariel"/>
                        </a:rPr>
                        <a:t>Galaxy Tab S2 (32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$599.99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14"/>
                  </a:ext>
                </a:extLst>
              </a:tr>
              <a:tr h="43542">
                <a:tc>
                  <a:txBody>
                    <a:bodyPr/>
                    <a:lstStyle/>
                    <a:p>
                      <a:pPr algn="ctr"/>
                      <a:r>
                        <a:rPr sz="1100" b="1">
                          <a:solidFill>
                            <a:srgbClr val="6D6E71"/>
                          </a:solidFill>
                          <a:latin typeface="Ariel"/>
                        </a:rPr>
                        <a:t>Alcatel A30 8 (16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$6.00</a:t>
                      </a:r>
                    </a:p>
                  </a:txBody>
                  <a:tcPr marT="0" marB="0">
                    <a:solidFill>
                      <a:srgbClr val="EDC2D9"/>
                    </a:solidFill>
                  </a:tcPr>
                </a:tc>
                <a:tc>
                  <a:txBody>
                    <a:bodyPr/>
                    <a:lstStyle/>
                    <a:p>
                      <a:pPr algn="ctr"/>
                      <a:r>
                        <a:rPr sz="1100" b="1">
                          <a:solidFill>
                            <a:srgbClr val="6D6E71"/>
                          </a:solidFill>
                          <a:latin typeface="Ariel"/>
                        </a:rPr>
                        <a:t>$144.00</a:t>
                      </a:r>
                    </a:p>
                  </a:txBody>
                  <a:tcPr marT="0" marB="0">
                    <a:solidFill>
                      <a:srgbClr val="EDC2D9"/>
                    </a:solidFill>
                  </a:tcPr>
                </a:tc>
                <a:tc>
                  <a:txBody>
                    <a:bodyPr/>
                    <a:lstStyle/>
                    <a:p>
                      <a:pPr algn="ctr"/>
                      <a:r>
                        <a:rPr sz="1100" b="1">
                          <a:solidFill>
                            <a:srgbClr val="6D6E71"/>
                          </a:solidFill>
                          <a:latin typeface="Ariel"/>
                        </a:rPr>
                        <a:t>NA</a:t>
                      </a:r>
                    </a:p>
                  </a:txBody>
                  <a:tcPr marT="0" marB="0">
                    <a:solidFill>
                      <a:srgbClr val="EDC2D9"/>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15"/>
                  </a:ext>
                </a:extLst>
              </a:tr>
              <a:tr h="43542">
                <a:tc>
                  <a:txBody>
                    <a:bodyPr/>
                    <a:lstStyle/>
                    <a:p>
                      <a:pPr algn="ctr"/>
                      <a:r>
                        <a:rPr sz="1100" b="1">
                          <a:solidFill>
                            <a:srgbClr val="6D6E71"/>
                          </a:solidFill>
                          <a:latin typeface="Ariel"/>
                        </a:rPr>
                        <a:t>LG G Pad X2 8 Plus (32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$10.00</a:t>
                      </a:r>
                    </a:p>
                  </a:txBody>
                  <a:tcPr marT="0" marB="0">
                    <a:solidFill>
                      <a:srgbClr val="EDC2D9"/>
                    </a:solidFill>
                  </a:tcPr>
                </a:tc>
                <a:tc>
                  <a:txBody>
                    <a:bodyPr/>
                    <a:lstStyle/>
                    <a:p>
                      <a:pPr algn="ctr"/>
                      <a:r>
                        <a:rPr sz="1100" b="1">
                          <a:solidFill>
                            <a:srgbClr val="6D6E71"/>
                          </a:solidFill>
                          <a:latin typeface="Ariel"/>
                        </a:rPr>
                        <a:t>$240.00</a:t>
                      </a:r>
                    </a:p>
                  </a:txBody>
                  <a:tcPr marT="0" marB="0">
                    <a:solidFill>
                      <a:srgbClr val="EDC2D9"/>
                    </a:solidFill>
                  </a:tcPr>
                </a:tc>
                <a:tc>
                  <a:txBody>
                    <a:bodyPr/>
                    <a:lstStyle/>
                    <a:p>
                      <a:pPr algn="ctr"/>
                      <a:r>
                        <a:rPr sz="1100" b="1">
                          <a:solidFill>
                            <a:srgbClr val="6D6E71"/>
                          </a:solidFill>
                          <a:latin typeface="Ariel"/>
                        </a:rPr>
                        <a:t>NA</a:t>
                      </a:r>
                    </a:p>
                  </a:txBody>
                  <a:tcPr marT="0" marB="0">
                    <a:solidFill>
                      <a:srgbClr val="EDC2D9"/>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16"/>
                  </a:ext>
                </a:extLst>
              </a:tr>
              <a:tr h="43542">
                <a:tc>
                  <a:txBody>
                    <a:bodyPr/>
                    <a:lstStyle/>
                    <a:p>
                      <a:pPr algn="ctr"/>
                      <a:r>
                        <a:rPr sz="1100" b="1">
                          <a:solidFill>
                            <a:srgbClr val="6D6E71"/>
                          </a:solidFill>
                          <a:latin typeface="Ariel"/>
                        </a:rPr>
                        <a:t>Slate 8 Tablet (16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NA</a:t>
                      </a:r>
                    </a:p>
                  </a:txBody>
                  <a:tcPr marT="0" marB="0">
                    <a:solidFill>
                      <a:srgbClr val="B3DAB4"/>
                    </a:solidFill>
                  </a:tcPr>
                </a:tc>
                <a:tc>
                  <a:txBody>
                    <a:bodyPr/>
                    <a:lstStyle/>
                    <a:p>
                      <a:pPr algn="ctr"/>
                      <a:r>
                        <a:rPr sz="1100" b="1">
                          <a:solidFill>
                            <a:srgbClr val="6D6E71"/>
                          </a:solidFill>
                          <a:latin typeface="Ariel"/>
                        </a:rPr>
                        <a:t>$100.00</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17"/>
                  </a:ext>
                </a:extLst>
              </a:tr>
              <a:tr h="43542">
                <a:tc>
                  <a:txBody>
                    <a:bodyPr/>
                    <a:lstStyle/>
                    <a:p>
                      <a:pPr algn="ctr"/>
                      <a:r>
                        <a:rPr sz="1100" b="1">
                          <a:solidFill>
                            <a:srgbClr val="6D6E71"/>
                          </a:solidFill>
                          <a:latin typeface="Ariel"/>
                        </a:rPr>
                        <a:t>Galaxy Tab A (16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$11.83</a:t>
                      </a:r>
                    </a:p>
                  </a:txBody>
                  <a:tcPr marT="0" marB="0">
                    <a:solidFill>
                      <a:srgbClr val="B3DAB4"/>
                    </a:solidFill>
                  </a:tcPr>
                </a:tc>
                <a:tc>
                  <a:txBody>
                    <a:bodyPr/>
                    <a:lstStyle/>
                    <a:p>
                      <a:pPr algn="ctr"/>
                      <a:r>
                        <a:rPr sz="1100" b="1">
                          <a:solidFill>
                            <a:srgbClr val="6D6E71"/>
                          </a:solidFill>
                          <a:latin typeface="Ariel"/>
                        </a:rPr>
                        <a:t>$384.00</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18"/>
                  </a:ext>
                </a:extLst>
              </a:tr>
              <a:tr h="43542">
                <a:tc>
                  <a:txBody>
                    <a:bodyPr/>
                    <a:lstStyle/>
                    <a:p>
                      <a:pPr algn="ctr"/>
                      <a:r>
                        <a:rPr sz="1100" b="1">
                          <a:solidFill>
                            <a:srgbClr val="6D6E71"/>
                          </a:solidFill>
                          <a:latin typeface="Ariel"/>
                        </a:rPr>
                        <a:t>Slate 8 Plus Tablet (16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$0.83</a:t>
                      </a:r>
                    </a:p>
                  </a:txBody>
                  <a:tcPr marT="0" marB="0">
                    <a:solidFill>
                      <a:srgbClr val="B3DAB4"/>
                    </a:solidFill>
                  </a:tcPr>
                </a:tc>
                <a:tc>
                  <a:txBody>
                    <a:bodyPr/>
                    <a:lstStyle/>
                    <a:p>
                      <a:pPr algn="ctr"/>
                      <a:r>
                        <a:rPr sz="1100" b="1">
                          <a:solidFill>
                            <a:srgbClr val="6D6E71"/>
                          </a:solidFill>
                          <a:latin typeface="Ariel"/>
                        </a:rPr>
                        <a:t>$119.99</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19"/>
                  </a:ext>
                </a:extLst>
              </a:tr>
              <a:tr h="43560">
                <a:tc>
                  <a:txBody>
                    <a:bodyPr/>
                    <a:lstStyle/>
                    <a:p>
                      <a:pPr algn="ctr"/>
                      <a:r>
                        <a:rPr sz="1100" b="1">
                          <a:solidFill>
                            <a:srgbClr val="6D6E71"/>
                          </a:solidFill>
                          <a:latin typeface="Ariel"/>
                        </a:rPr>
                        <a:t>LG G Pad F2 8.0 (16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NA</a:t>
                      </a:r>
                    </a:p>
                  </a:txBody>
                  <a:tcPr marT="0" marB="0">
                    <a:solidFill>
                      <a:srgbClr val="B3DAB4"/>
                    </a:solidFill>
                  </a:tcPr>
                </a:tc>
                <a:tc>
                  <a:txBody>
                    <a:bodyPr/>
                    <a:lstStyle/>
                    <a:p>
                      <a:pPr algn="ctr"/>
                      <a:r>
                        <a:rPr sz="1100" b="1">
                          <a:solidFill>
                            <a:srgbClr val="6D6E71"/>
                          </a:solidFill>
                          <a:latin typeface="Ariel"/>
                        </a:rPr>
                        <a:t>$149.99</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20"/>
                  </a:ext>
                </a:extLst>
              </a:tr>
            </a:tbl>
          </a:graphicData>
        </a:graphic>
      </p:graphicFrame>
    </p:spTree>
    <p:extLst>
      <p:ext uri="{BB962C8B-B14F-4D97-AF65-F5344CB8AC3E}">
        <p14:creationId xmlns:p14="http://schemas.microsoft.com/office/powerpoint/2010/main" val="3120342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Sub $15 Smartphone: Full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graphicFrame>
        <p:nvGraphicFramePr>
          <p:cNvPr id="2" name="Table 1"/>
          <p:cNvGraphicFramePr>
            <a:graphicFrameLocks noGrp="1"/>
          </p:cNvGraphicFramePr>
          <p:nvPr/>
        </p:nvGraphicFramePr>
        <p:xfrm>
          <a:off x="594360" y="1600200"/>
          <a:ext cx="10874327" cy="4587240"/>
        </p:xfrm>
        <a:graphic>
          <a:graphicData uri="http://schemas.openxmlformats.org/drawingml/2006/table">
            <a:tbl>
              <a:tblPr firstRow="1" bandRow="1">
                <a:tableStyleId>{5C22544A-7EE6-4342-B048-85BDC9FD1C3A}</a:tableStyleId>
              </a:tblPr>
              <a:tblGrid>
                <a:gridCol w="2011680">
                  <a:extLst>
                    <a:ext uri="{9D8B030D-6E8A-4147-A177-3AD203B41FA5}">
                      <a16:colId xmlns:a16="http://schemas.microsoft.com/office/drawing/2014/main" val="20000"/>
                    </a:ext>
                  </a:extLst>
                </a:gridCol>
                <a:gridCol w="738553">
                  <a:extLst>
                    <a:ext uri="{9D8B030D-6E8A-4147-A177-3AD203B41FA5}">
                      <a16:colId xmlns:a16="http://schemas.microsoft.com/office/drawing/2014/main" val="20001"/>
                    </a:ext>
                  </a:extLst>
                </a:gridCol>
                <a:gridCol w="738553">
                  <a:extLst>
                    <a:ext uri="{9D8B030D-6E8A-4147-A177-3AD203B41FA5}">
                      <a16:colId xmlns:a16="http://schemas.microsoft.com/office/drawing/2014/main" val="20002"/>
                    </a:ext>
                  </a:extLst>
                </a:gridCol>
                <a:gridCol w="738553">
                  <a:extLst>
                    <a:ext uri="{9D8B030D-6E8A-4147-A177-3AD203B41FA5}">
                      <a16:colId xmlns:a16="http://schemas.microsoft.com/office/drawing/2014/main" val="20003"/>
                    </a:ext>
                  </a:extLst>
                </a:gridCol>
                <a:gridCol w="738553">
                  <a:extLst>
                    <a:ext uri="{9D8B030D-6E8A-4147-A177-3AD203B41FA5}">
                      <a16:colId xmlns:a16="http://schemas.microsoft.com/office/drawing/2014/main" val="20004"/>
                    </a:ext>
                  </a:extLst>
                </a:gridCol>
                <a:gridCol w="738553">
                  <a:extLst>
                    <a:ext uri="{9D8B030D-6E8A-4147-A177-3AD203B41FA5}">
                      <a16:colId xmlns:a16="http://schemas.microsoft.com/office/drawing/2014/main" val="20005"/>
                    </a:ext>
                  </a:extLst>
                </a:gridCol>
                <a:gridCol w="738553">
                  <a:extLst>
                    <a:ext uri="{9D8B030D-6E8A-4147-A177-3AD203B41FA5}">
                      <a16:colId xmlns:a16="http://schemas.microsoft.com/office/drawing/2014/main" val="20006"/>
                    </a:ext>
                  </a:extLst>
                </a:gridCol>
                <a:gridCol w="738553">
                  <a:extLst>
                    <a:ext uri="{9D8B030D-6E8A-4147-A177-3AD203B41FA5}">
                      <a16:colId xmlns:a16="http://schemas.microsoft.com/office/drawing/2014/main" val="20007"/>
                    </a:ext>
                  </a:extLst>
                </a:gridCol>
                <a:gridCol w="738553">
                  <a:extLst>
                    <a:ext uri="{9D8B030D-6E8A-4147-A177-3AD203B41FA5}">
                      <a16:colId xmlns:a16="http://schemas.microsoft.com/office/drawing/2014/main" val="20008"/>
                    </a:ext>
                  </a:extLst>
                </a:gridCol>
                <a:gridCol w="738553">
                  <a:extLst>
                    <a:ext uri="{9D8B030D-6E8A-4147-A177-3AD203B41FA5}">
                      <a16:colId xmlns:a16="http://schemas.microsoft.com/office/drawing/2014/main" val="20009"/>
                    </a:ext>
                  </a:extLst>
                </a:gridCol>
                <a:gridCol w="738553">
                  <a:extLst>
                    <a:ext uri="{9D8B030D-6E8A-4147-A177-3AD203B41FA5}">
                      <a16:colId xmlns:a16="http://schemas.microsoft.com/office/drawing/2014/main" val="20010"/>
                    </a:ext>
                  </a:extLst>
                </a:gridCol>
                <a:gridCol w="738553">
                  <a:extLst>
                    <a:ext uri="{9D8B030D-6E8A-4147-A177-3AD203B41FA5}">
                      <a16:colId xmlns:a16="http://schemas.microsoft.com/office/drawing/2014/main" val="20011"/>
                    </a:ext>
                  </a:extLst>
                </a:gridCol>
                <a:gridCol w="738564">
                  <a:extLst>
                    <a:ext uri="{9D8B030D-6E8A-4147-A177-3AD203B41FA5}">
                      <a16:colId xmlns:a16="http://schemas.microsoft.com/office/drawing/2014/main" val="20012"/>
                    </a:ext>
                  </a:extLst>
                </a:gridCol>
              </a:tblGrid>
              <a:tr h="182880">
                <a:tc>
                  <a:txBody>
                    <a:bodyPr/>
                    <a:lstStyle/>
                    <a:p>
                      <a:pPr algn="ctr"/>
                      <a:r>
                        <a:rPr sz="1000" b="1">
                          <a:solidFill>
                            <a:srgbClr val="FFFFFF"/>
                          </a:solidFill>
                          <a:latin typeface="Ariel"/>
                        </a:rPr>
                        <a:t>Device</a:t>
                      </a:r>
                    </a:p>
                  </a:txBody>
                  <a:tcPr>
                    <a:solidFill>
                      <a:srgbClr val="FF0000"/>
                    </a:solidFill>
                  </a:tcPr>
                </a:tc>
                <a:tc>
                  <a:txBody>
                    <a:bodyPr/>
                    <a:lstStyle/>
                    <a:p>
                      <a:pPr algn="ctr"/>
                      <a:r>
                        <a:rPr sz="1000" b="1">
                          <a:solidFill>
                            <a:srgbClr val="FFFFFF"/>
                          </a:solidFill>
                          <a:latin typeface="Ariel"/>
                        </a:rPr>
                        <a:t>Monthly (24-Mo.)</a:t>
                      </a:r>
                    </a:p>
                  </a:txBody>
                  <a:tcPr>
                    <a:solidFill>
                      <a:srgbClr val="FF0000"/>
                    </a:solidFill>
                  </a:tcPr>
                </a:tc>
                <a:tc>
                  <a:txBody>
                    <a:bodyPr/>
                    <a:lstStyle/>
                    <a:p>
                      <a:pPr algn="ctr"/>
                      <a:r>
                        <a:rPr sz="1000" b="1">
                          <a:solidFill>
                            <a:srgbClr val="FFFFFF"/>
                          </a:solidFill>
                          <a:latin typeface="Ariel"/>
                        </a:rPr>
                        <a:t>Retail Price</a:t>
                      </a:r>
                    </a:p>
                  </a:txBody>
                  <a:tcPr>
                    <a:solidFill>
                      <a:srgbClr val="FF0000"/>
                    </a:solidFill>
                  </a:tcPr>
                </a:tc>
                <a:tc>
                  <a:txBody>
                    <a:bodyPr/>
                    <a:lstStyle/>
                    <a:p>
                      <a:pPr algn="ctr"/>
                      <a:r>
                        <a:rPr sz="1000" b="1">
                          <a:solidFill>
                            <a:srgbClr val="FFFFFF"/>
                          </a:solidFill>
                          <a:latin typeface="Ariel"/>
                        </a:rPr>
                        <a:t>2-yr Price</a:t>
                      </a:r>
                    </a:p>
                  </a:txBody>
                  <a:tcPr>
                    <a:solidFill>
                      <a:srgbClr val="FF0000"/>
                    </a:solidFill>
                  </a:tcPr>
                </a:tc>
                <a:tc>
                  <a:txBody>
                    <a:bodyPr/>
                    <a:lstStyle/>
                    <a:p>
                      <a:pPr algn="ctr"/>
                      <a:r>
                        <a:rPr sz="1000" b="1">
                          <a:solidFill>
                            <a:srgbClr val="FFFFFF"/>
                          </a:solidFill>
                          <a:latin typeface="Ariel"/>
                        </a:rPr>
                        <a:t>Monthly (24-Mo.)</a:t>
                      </a:r>
                    </a:p>
                  </a:txBody>
                  <a:tcPr>
                    <a:solidFill>
                      <a:srgbClr val="0070C0"/>
                    </a:solidFill>
                  </a:tcPr>
                </a:tc>
                <a:tc>
                  <a:txBody>
                    <a:bodyPr/>
                    <a:lstStyle/>
                    <a:p>
                      <a:pPr algn="ctr"/>
                      <a:r>
                        <a:rPr sz="1000" b="1">
                          <a:solidFill>
                            <a:srgbClr val="FFFFFF"/>
                          </a:solidFill>
                          <a:latin typeface="Ariel"/>
                        </a:rPr>
                        <a:t>Retail Price</a:t>
                      </a:r>
                    </a:p>
                  </a:txBody>
                  <a:tcPr>
                    <a:solidFill>
                      <a:srgbClr val="0070C0"/>
                    </a:solidFill>
                  </a:tcPr>
                </a:tc>
                <a:tc>
                  <a:txBody>
                    <a:bodyPr/>
                    <a:lstStyle/>
                    <a:p>
                      <a:pPr algn="ctr"/>
                      <a:r>
                        <a:rPr sz="1000" b="1">
                          <a:solidFill>
                            <a:srgbClr val="FFFFFF"/>
                          </a:solidFill>
                          <a:latin typeface="Ariel"/>
                        </a:rPr>
                        <a:t>Money Down</a:t>
                      </a:r>
                    </a:p>
                  </a:txBody>
                  <a:tcPr>
                    <a:solidFill>
                      <a:srgbClr val="0070C0"/>
                    </a:solidFill>
                  </a:tcPr>
                </a:tc>
                <a:tc>
                  <a:txBody>
                    <a:bodyPr/>
                    <a:lstStyle/>
                    <a:p>
                      <a:pPr algn="ctr"/>
                      <a:r>
                        <a:rPr sz="1000" b="1">
                          <a:solidFill>
                            <a:srgbClr val="FFFFFF"/>
                          </a:solidFill>
                          <a:latin typeface="Ariel"/>
                        </a:rPr>
                        <a:t>Monthly (24-Mo.)</a:t>
                      </a:r>
                    </a:p>
                  </a:txBody>
                  <a:tcPr>
                    <a:solidFill>
                      <a:srgbClr val="D2669F"/>
                    </a:solidFill>
                  </a:tcPr>
                </a:tc>
                <a:tc>
                  <a:txBody>
                    <a:bodyPr/>
                    <a:lstStyle/>
                    <a:p>
                      <a:pPr algn="ctr"/>
                      <a:r>
                        <a:rPr sz="1000" b="1">
                          <a:solidFill>
                            <a:srgbClr val="FFFFFF"/>
                          </a:solidFill>
                          <a:latin typeface="Ariel"/>
                        </a:rPr>
                        <a:t>Retail Price</a:t>
                      </a:r>
                    </a:p>
                  </a:txBody>
                  <a:tcPr>
                    <a:solidFill>
                      <a:srgbClr val="D2669F"/>
                    </a:solidFill>
                  </a:tcPr>
                </a:tc>
                <a:tc>
                  <a:txBody>
                    <a:bodyPr/>
                    <a:lstStyle/>
                    <a:p>
                      <a:pPr algn="ctr"/>
                      <a:r>
                        <a:rPr sz="1000" b="1">
                          <a:solidFill>
                            <a:srgbClr val="FFFFFF"/>
                          </a:solidFill>
                          <a:latin typeface="Ariel"/>
                        </a:rPr>
                        <a:t>Money Down</a:t>
                      </a:r>
                    </a:p>
                  </a:txBody>
                  <a:tcPr>
                    <a:solidFill>
                      <a:srgbClr val="D2669F"/>
                    </a:solidFill>
                  </a:tcPr>
                </a:tc>
                <a:tc>
                  <a:txBody>
                    <a:bodyPr/>
                    <a:lstStyle/>
                    <a:p>
                      <a:pPr algn="ctr"/>
                      <a:r>
                        <a:rPr sz="1000" b="1">
                          <a:solidFill>
                            <a:srgbClr val="FFFFFF"/>
                          </a:solidFill>
                          <a:latin typeface="Ariel"/>
                        </a:rPr>
                        <a:t>Monthly (18-Mo.)</a:t>
                      </a:r>
                    </a:p>
                  </a:txBody>
                  <a:tcPr>
                    <a:solidFill>
                      <a:srgbClr val="4A9A4D"/>
                    </a:solidFill>
                  </a:tcPr>
                </a:tc>
                <a:tc>
                  <a:txBody>
                    <a:bodyPr/>
                    <a:lstStyle/>
                    <a:p>
                      <a:pPr algn="ctr"/>
                      <a:r>
                        <a:rPr sz="1000" b="1">
                          <a:solidFill>
                            <a:srgbClr val="FFFFFF"/>
                          </a:solidFill>
                          <a:latin typeface="Ariel"/>
                        </a:rPr>
                        <a:t>Retail Price</a:t>
                      </a:r>
                    </a:p>
                  </a:txBody>
                  <a:tcPr>
                    <a:solidFill>
                      <a:srgbClr val="4A9A4D"/>
                    </a:solidFill>
                  </a:tcPr>
                </a:tc>
                <a:tc>
                  <a:txBody>
                    <a:bodyPr/>
                    <a:lstStyle/>
                    <a:p>
                      <a:pPr algn="ctr"/>
                      <a:r>
                        <a:rPr sz="1000" b="1">
                          <a:solidFill>
                            <a:srgbClr val="FFFFFF"/>
                          </a:solidFill>
                          <a:latin typeface="Ariel"/>
                        </a:rPr>
                        <a:t>Money Down</a:t>
                      </a:r>
                    </a:p>
                  </a:txBody>
                  <a:tcPr>
                    <a:solidFill>
                      <a:srgbClr val="4A9A4D"/>
                    </a:solidFill>
                  </a:tcPr>
                </a:tc>
                <a:extLst>
                  <a:ext uri="{0D108BD9-81ED-4DB2-BD59-A6C34878D82A}">
                    <a16:rowId xmlns:a16="http://schemas.microsoft.com/office/drawing/2014/main" val="10000"/>
                  </a:ext>
                </a:extLst>
              </a:tr>
              <a:tr h="35169">
                <a:tc>
                  <a:txBody>
                    <a:bodyPr/>
                    <a:lstStyle/>
                    <a:p>
                      <a:pPr algn="ctr"/>
                      <a:r>
                        <a:rPr sz="1100" b="1">
                          <a:solidFill>
                            <a:srgbClr val="6D6E71"/>
                          </a:solidFill>
                          <a:latin typeface="Ariel"/>
                        </a:rPr>
                        <a:t>iPhone SE (32 GB)</a:t>
                      </a:r>
                    </a:p>
                  </a:txBody>
                  <a:tcPr marT="0" marB="0"/>
                </a:tc>
                <a:tc>
                  <a:txBody>
                    <a:bodyPr/>
                    <a:lstStyle/>
                    <a:p>
                      <a:pPr algn="ctr"/>
                      <a:r>
                        <a:rPr sz="1100" b="1">
                          <a:solidFill>
                            <a:srgbClr val="6D6E71"/>
                          </a:solidFill>
                          <a:latin typeface="Ariel"/>
                        </a:rPr>
                        <a:t>$9.99</a:t>
                      </a:r>
                    </a:p>
                  </a:txBody>
                  <a:tcPr marT="0" marB="0">
                    <a:solidFill>
                      <a:srgbClr val="F6E7E7"/>
                    </a:solidFill>
                  </a:tcPr>
                </a:tc>
                <a:tc>
                  <a:txBody>
                    <a:bodyPr/>
                    <a:lstStyle/>
                    <a:p>
                      <a:pPr algn="ctr"/>
                      <a:r>
                        <a:rPr sz="1100" b="1">
                          <a:solidFill>
                            <a:srgbClr val="6D6E71"/>
                          </a:solidFill>
                          <a:latin typeface="Ariel"/>
                        </a:rPr>
                        <a:t>$349.99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$14.59</a:t>
                      </a:r>
                    </a:p>
                  </a:txBody>
                  <a:tcPr marT="0" marB="0">
                    <a:solidFill>
                      <a:srgbClr val="99CCFF"/>
                    </a:solidFill>
                  </a:tcPr>
                </a:tc>
                <a:tc>
                  <a:txBody>
                    <a:bodyPr/>
                    <a:lstStyle/>
                    <a:p>
                      <a:pPr algn="ctr"/>
                      <a:r>
                        <a:rPr sz="1100" b="1">
                          <a:solidFill>
                            <a:srgbClr val="6D6E71"/>
                          </a:solidFill>
                          <a:latin typeface="Ariel"/>
                        </a:rPr>
                        <a:t>$349.99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$14.00</a:t>
                      </a:r>
                    </a:p>
                  </a:txBody>
                  <a:tcPr marT="0" marB="0">
                    <a:solidFill>
                      <a:srgbClr val="EDC2D9"/>
                    </a:solidFill>
                  </a:tcPr>
                </a:tc>
                <a:tc>
                  <a:txBody>
                    <a:bodyPr/>
                    <a:lstStyle/>
                    <a:p>
                      <a:pPr algn="ctr"/>
                      <a:r>
                        <a:rPr sz="1100" b="1">
                          <a:solidFill>
                            <a:srgbClr val="6D6E71"/>
                          </a:solidFill>
                          <a:latin typeface="Ariel"/>
                        </a:rPr>
                        <a:t>$349.99</a:t>
                      </a:r>
                    </a:p>
                  </a:txBody>
                  <a:tcPr marT="0" marB="0">
                    <a:solidFill>
                      <a:srgbClr val="EDC2D9"/>
                    </a:solidFill>
                  </a:tcPr>
                </a:tc>
                <a:tc>
                  <a:txBody>
                    <a:bodyPr/>
                    <a:lstStyle/>
                    <a:p>
                      <a:pPr algn="ctr"/>
                      <a:r>
                        <a:rPr sz="1100" b="1">
                          <a:solidFill>
                            <a:srgbClr val="6D6E71"/>
                          </a:solidFill>
                          <a:latin typeface="Ariel"/>
                        </a:rPr>
                        <a:t>$13.99</a:t>
                      </a:r>
                    </a:p>
                  </a:txBody>
                  <a:tcPr marT="0" marB="0">
                    <a:solidFill>
                      <a:srgbClr val="EDC2D9"/>
                    </a:solidFill>
                  </a:tcPr>
                </a:tc>
                <a:tc>
                  <a:txBody>
                    <a:bodyPr/>
                    <a:lstStyle/>
                    <a:p>
                      <a:pPr algn="ctr"/>
                      <a:r>
                        <a:rPr sz="1100" b="1">
                          <a:solidFill>
                            <a:srgbClr val="6D6E71"/>
                          </a:solidFill>
                          <a:latin typeface="Ariel"/>
                        </a:rPr>
                        <a:t>$14.59</a:t>
                      </a:r>
                    </a:p>
                  </a:txBody>
                  <a:tcPr marT="0" marB="0">
                    <a:solidFill>
                      <a:srgbClr val="B3DAB4"/>
                    </a:solidFill>
                  </a:tcPr>
                </a:tc>
                <a:tc>
                  <a:txBody>
                    <a:bodyPr/>
                    <a:lstStyle/>
                    <a:p>
                      <a:pPr algn="ctr"/>
                      <a:r>
                        <a:rPr sz="1100" b="1">
                          <a:solidFill>
                            <a:srgbClr val="6D6E71"/>
                          </a:solidFill>
                          <a:latin typeface="Ariel"/>
                        </a:rPr>
                        <a:t>$349.99</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01"/>
                  </a:ext>
                </a:extLst>
              </a:tr>
              <a:tr h="35169">
                <a:tc>
                  <a:txBody>
                    <a:bodyPr/>
                    <a:lstStyle/>
                    <a:p>
                      <a:pPr algn="ctr"/>
                      <a:r>
                        <a:rPr sz="1100" b="1">
                          <a:solidFill>
                            <a:srgbClr val="6D6E71"/>
                          </a:solidFill>
                          <a:latin typeface="Ariel"/>
                        </a:rPr>
                        <a:t>Moto Z2 Play (32 GB)</a:t>
                      </a:r>
                    </a:p>
                  </a:txBody>
                  <a:tcPr marT="0" marB="0"/>
                </a:tc>
                <a:tc>
                  <a:txBody>
                    <a:bodyPr/>
                    <a:lstStyle/>
                    <a:p>
                      <a:pPr algn="ctr"/>
                      <a:r>
                        <a:rPr sz="1100" b="1">
                          <a:solidFill>
                            <a:srgbClr val="6D6E71"/>
                          </a:solidFill>
                          <a:latin typeface="Ariel"/>
                        </a:rPr>
                        <a:t>$10.00</a:t>
                      </a:r>
                    </a:p>
                  </a:txBody>
                  <a:tcPr marT="0" marB="0">
                    <a:solidFill>
                      <a:srgbClr val="F6E7E7"/>
                    </a:solidFill>
                  </a:tcPr>
                </a:tc>
                <a:tc>
                  <a:txBody>
                    <a:bodyPr/>
                    <a:lstStyle/>
                    <a:p>
                      <a:pPr algn="ctr"/>
                      <a:r>
                        <a:rPr sz="1100" b="1">
                          <a:solidFill>
                            <a:srgbClr val="6D6E71"/>
                          </a:solidFill>
                          <a:latin typeface="Ariel"/>
                        </a:rPr>
                        <a:t>$408.00</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02"/>
                  </a:ext>
                </a:extLst>
              </a:tr>
              <a:tr h="35169">
                <a:tc>
                  <a:txBody>
                    <a:bodyPr/>
                    <a:lstStyle/>
                    <a:p>
                      <a:pPr algn="ctr"/>
                      <a:r>
                        <a:rPr sz="1100" b="1">
                          <a:solidFill>
                            <a:srgbClr val="6D6E71"/>
                          </a:solidFill>
                          <a:latin typeface="Ariel"/>
                        </a:rPr>
                        <a:t>Asus Zenfone V (32 GB)</a:t>
                      </a:r>
                    </a:p>
                  </a:txBody>
                  <a:tcPr marT="0" marB="0"/>
                </a:tc>
                <a:tc>
                  <a:txBody>
                    <a:bodyPr/>
                    <a:lstStyle/>
                    <a:p>
                      <a:pPr algn="ctr"/>
                      <a:r>
                        <a:rPr sz="1100" b="1">
                          <a:solidFill>
                            <a:srgbClr val="6D6E71"/>
                          </a:solidFill>
                          <a:latin typeface="Ariel"/>
                        </a:rPr>
                        <a:t>Free</a:t>
                      </a:r>
                    </a:p>
                  </a:txBody>
                  <a:tcPr marT="0" marB="0">
                    <a:solidFill>
                      <a:srgbClr val="F6E7E7"/>
                    </a:solidFill>
                  </a:tcPr>
                </a:tc>
                <a:tc>
                  <a:txBody>
                    <a:bodyPr/>
                    <a:lstStyle/>
                    <a:p>
                      <a:pPr algn="ctr"/>
                      <a:r>
                        <a:rPr sz="1100" b="1">
                          <a:solidFill>
                            <a:srgbClr val="6D6E71"/>
                          </a:solidFill>
                          <a:latin typeface="Ariel"/>
                        </a:rPr>
                        <a:t>$240.00</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03"/>
                  </a:ext>
                </a:extLst>
              </a:tr>
              <a:tr h="35169">
                <a:tc>
                  <a:txBody>
                    <a:bodyPr/>
                    <a:lstStyle/>
                    <a:p>
                      <a:pPr algn="ctr"/>
                      <a:r>
                        <a:rPr sz="1100" b="1">
                          <a:solidFill>
                            <a:srgbClr val="6D6E71"/>
                          </a:solidFill>
                          <a:latin typeface="Ariel"/>
                        </a:rPr>
                        <a:t>Galaxy J7 V (16 GB)</a:t>
                      </a:r>
                    </a:p>
                  </a:txBody>
                  <a:tcPr marT="0" marB="0"/>
                </a:tc>
                <a:tc>
                  <a:txBody>
                    <a:bodyPr/>
                    <a:lstStyle/>
                    <a:p>
                      <a:pPr algn="ctr"/>
                      <a:r>
                        <a:rPr sz="1100" b="1">
                          <a:solidFill>
                            <a:srgbClr val="6D6E71"/>
                          </a:solidFill>
                          <a:latin typeface="Ariel"/>
                        </a:rPr>
                        <a:t>$10.00</a:t>
                      </a:r>
                    </a:p>
                  </a:txBody>
                  <a:tcPr marT="0" marB="0">
                    <a:solidFill>
                      <a:srgbClr val="F6E7E7"/>
                    </a:solidFill>
                  </a:tcPr>
                </a:tc>
                <a:tc>
                  <a:txBody>
                    <a:bodyPr/>
                    <a:lstStyle/>
                    <a:p>
                      <a:pPr algn="ctr"/>
                      <a:r>
                        <a:rPr sz="1100" b="1">
                          <a:solidFill>
                            <a:srgbClr val="6D6E71"/>
                          </a:solidFill>
                          <a:latin typeface="Ariel"/>
                        </a:rPr>
                        <a:t>$240.00</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04"/>
                  </a:ext>
                </a:extLst>
              </a:tr>
              <a:tr h="35169">
                <a:tc>
                  <a:txBody>
                    <a:bodyPr/>
                    <a:lstStyle/>
                    <a:p>
                      <a:pPr algn="ctr"/>
                      <a:r>
                        <a:rPr sz="1100" b="1">
                          <a:solidFill>
                            <a:srgbClr val="6D6E71"/>
                          </a:solidFill>
                          <a:latin typeface="Ariel"/>
                        </a:rPr>
                        <a:t>LG K20 V (16 GB)</a:t>
                      </a:r>
                    </a:p>
                  </a:txBody>
                  <a:tcPr marT="0" marB="0"/>
                </a:tc>
                <a:tc>
                  <a:txBody>
                    <a:bodyPr/>
                    <a:lstStyle/>
                    <a:p>
                      <a:pPr algn="ctr"/>
                      <a:r>
                        <a:rPr sz="1100" b="1">
                          <a:solidFill>
                            <a:srgbClr val="6D6E71"/>
                          </a:solidFill>
                          <a:latin typeface="Ariel"/>
                        </a:rPr>
                        <a:t>$7.00</a:t>
                      </a:r>
                    </a:p>
                  </a:txBody>
                  <a:tcPr marT="0" marB="0">
                    <a:solidFill>
                      <a:srgbClr val="F6E7E7"/>
                    </a:solidFill>
                  </a:tcPr>
                </a:tc>
                <a:tc>
                  <a:txBody>
                    <a:bodyPr/>
                    <a:lstStyle/>
                    <a:p>
                      <a:pPr algn="ctr"/>
                      <a:r>
                        <a:rPr sz="1100" b="1">
                          <a:solidFill>
                            <a:srgbClr val="6D6E71"/>
                          </a:solidFill>
                          <a:latin typeface="Ariel"/>
                        </a:rPr>
                        <a:t>$168.00</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05"/>
                  </a:ext>
                </a:extLst>
              </a:tr>
              <a:tr h="35169">
                <a:tc>
                  <a:txBody>
                    <a:bodyPr/>
                    <a:lstStyle/>
                    <a:p>
                      <a:pPr algn="ctr"/>
                      <a:r>
                        <a:rPr sz="1100" b="1">
                          <a:solidFill>
                            <a:srgbClr val="6D6E71"/>
                          </a:solidFill>
                          <a:latin typeface="Ariel"/>
                        </a:rPr>
                        <a:t>Galaxy J3 Eclipse (16 GB)</a:t>
                      </a:r>
                    </a:p>
                  </a:txBody>
                  <a:tcPr marT="0" marB="0"/>
                </a:tc>
                <a:tc>
                  <a:txBody>
                    <a:bodyPr/>
                    <a:lstStyle/>
                    <a:p>
                      <a:pPr algn="ctr"/>
                      <a:r>
                        <a:rPr sz="1100" b="1">
                          <a:solidFill>
                            <a:srgbClr val="6D6E71"/>
                          </a:solidFill>
                          <a:latin typeface="Ariel"/>
                        </a:rPr>
                        <a:t>$7.00</a:t>
                      </a:r>
                    </a:p>
                  </a:txBody>
                  <a:tcPr marT="0" marB="0">
                    <a:solidFill>
                      <a:srgbClr val="F6E7E7"/>
                    </a:solidFill>
                  </a:tcPr>
                </a:tc>
                <a:tc>
                  <a:txBody>
                    <a:bodyPr/>
                    <a:lstStyle/>
                    <a:p>
                      <a:pPr algn="ctr"/>
                      <a:r>
                        <a:rPr sz="1100" b="1">
                          <a:solidFill>
                            <a:srgbClr val="6D6E71"/>
                          </a:solidFill>
                          <a:latin typeface="Ariel"/>
                        </a:rPr>
                        <a:t>$168.00</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06"/>
                  </a:ext>
                </a:extLst>
              </a:tr>
              <a:tr h="35169">
                <a:tc>
                  <a:txBody>
                    <a:bodyPr/>
                    <a:lstStyle/>
                    <a:p>
                      <a:pPr algn="ctr"/>
                      <a:r>
                        <a:rPr sz="1100" b="1">
                          <a:solidFill>
                            <a:srgbClr val="6D6E71"/>
                          </a:solidFill>
                          <a:latin typeface="Ariel"/>
                        </a:rPr>
                        <a:t>LG Stylo 2 V (16 GB)</a:t>
                      </a:r>
                    </a:p>
                  </a:txBody>
                  <a:tcPr marT="0" marB="0"/>
                </a:tc>
                <a:tc>
                  <a:txBody>
                    <a:bodyPr/>
                    <a:lstStyle/>
                    <a:p>
                      <a:pPr algn="ctr"/>
                      <a:r>
                        <a:rPr sz="1100" b="1">
                          <a:solidFill>
                            <a:srgbClr val="6D6E71"/>
                          </a:solidFill>
                          <a:latin typeface="Ariel"/>
                        </a:rPr>
                        <a:t>$5.00</a:t>
                      </a:r>
                    </a:p>
                  </a:txBody>
                  <a:tcPr marT="0" marB="0">
                    <a:solidFill>
                      <a:srgbClr val="F6E7E7"/>
                    </a:solidFill>
                  </a:tcPr>
                </a:tc>
                <a:tc>
                  <a:txBody>
                    <a:bodyPr/>
                    <a:lstStyle/>
                    <a:p>
                      <a:pPr algn="ctr"/>
                      <a:r>
                        <a:rPr sz="1100" b="1">
                          <a:solidFill>
                            <a:srgbClr val="6D6E71"/>
                          </a:solidFill>
                          <a:latin typeface="Ariel"/>
                        </a:rPr>
                        <a:t>$240.00</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07"/>
                  </a:ext>
                </a:extLst>
              </a:tr>
              <a:tr h="35169">
                <a:tc>
                  <a:txBody>
                    <a:bodyPr/>
                    <a:lstStyle/>
                    <a:p>
                      <a:pPr algn="ctr"/>
                      <a:r>
                        <a:rPr sz="1100" b="1">
                          <a:solidFill>
                            <a:srgbClr val="6D6E71"/>
                          </a:solidFill>
                          <a:latin typeface="Ariel"/>
                        </a:rPr>
                        <a:t>Asus Zenfone V Live (16 GB)</a:t>
                      </a:r>
                    </a:p>
                  </a:txBody>
                  <a:tcPr marT="0" marB="0"/>
                </a:tc>
                <a:tc>
                  <a:txBody>
                    <a:bodyPr/>
                    <a:lstStyle/>
                    <a:p>
                      <a:pPr algn="ctr"/>
                      <a:r>
                        <a:rPr sz="1100" b="1">
                          <a:solidFill>
                            <a:srgbClr val="6D6E71"/>
                          </a:solidFill>
                          <a:latin typeface="Ariel"/>
                        </a:rPr>
                        <a:t>$7.00</a:t>
                      </a:r>
                    </a:p>
                  </a:txBody>
                  <a:tcPr marT="0" marB="0">
                    <a:solidFill>
                      <a:srgbClr val="F6E7E7"/>
                    </a:solidFill>
                  </a:tcPr>
                </a:tc>
                <a:tc>
                  <a:txBody>
                    <a:bodyPr/>
                    <a:lstStyle/>
                    <a:p>
                      <a:pPr algn="ctr"/>
                      <a:r>
                        <a:rPr sz="1100" b="1">
                          <a:solidFill>
                            <a:srgbClr val="6D6E71"/>
                          </a:solidFill>
                          <a:latin typeface="Ariel"/>
                        </a:rPr>
                        <a:t>$168.00</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08"/>
                  </a:ext>
                </a:extLst>
              </a:tr>
              <a:tr h="35169">
                <a:tc>
                  <a:txBody>
                    <a:bodyPr/>
                    <a:lstStyle/>
                    <a:p>
                      <a:pPr algn="ctr"/>
                      <a:r>
                        <a:rPr sz="1100" b="1">
                          <a:solidFill>
                            <a:srgbClr val="6D6E71"/>
                          </a:solidFill>
                          <a:latin typeface="Ariel"/>
                        </a:rPr>
                        <a:t>Galaxy J3 (2017) (16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$7.50</a:t>
                      </a:r>
                    </a:p>
                  </a:txBody>
                  <a:tcPr marT="0" marB="0">
                    <a:solidFill>
                      <a:srgbClr val="99CCFF"/>
                    </a:solidFill>
                  </a:tcPr>
                </a:tc>
                <a:tc>
                  <a:txBody>
                    <a:bodyPr/>
                    <a:lstStyle/>
                    <a:p>
                      <a:pPr algn="ctr"/>
                      <a:r>
                        <a:rPr sz="1100" b="1">
                          <a:solidFill>
                            <a:srgbClr val="6D6E71"/>
                          </a:solidFill>
                          <a:latin typeface="Ariel"/>
                        </a:rPr>
                        <a:t>$179.99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09"/>
                  </a:ext>
                </a:extLst>
              </a:tr>
              <a:tr h="35169">
                <a:tc>
                  <a:txBody>
                    <a:bodyPr/>
                    <a:lstStyle/>
                    <a:p>
                      <a:pPr algn="ctr"/>
                      <a:r>
                        <a:rPr sz="1100" b="1">
                          <a:solidFill>
                            <a:srgbClr val="6D6E71"/>
                          </a:solidFill>
                          <a:latin typeface="Ariel"/>
                        </a:rPr>
                        <a:t>LG K20 (16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$5.00</a:t>
                      </a:r>
                    </a:p>
                  </a:txBody>
                  <a:tcPr marT="0" marB="0">
                    <a:solidFill>
                      <a:srgbClr val="99CCFF"/>
                    </a:solidFill>
                  </a:tcPr>
                </a:tc>
                <a:tc>
                  <a:txBody>
                    <a:bodyPr/>
                    <a:lstStyle/>
                    <a:p>
                      <a:pPr algn="ctr"/>
                      <a:r>
                        <a:rPr sz="1100" b="1">
                          <a:solidFill>
                            <a:srgbClr val="6D6E71"/>
                          </a:solidFill>
                          <a:latin typeface="Ariel"/>
                        </a:rPr>
                        <a:t>$119.99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10"/>
                  </a:ext>
                </a:extLst>
              </a:tr>
              <a:tr h="35169">
                <a:tc>
                  <a:txBody>
                    <a:bodyPr/>
                    <a:lstStyle/>
                    <a:p>
                      <a:pPr algn="ctr"/>
                      <a:r>
                        <a:rPr sz="1100" b="1">
                          <a:solidFill>
                            <a:srgbClr val="6D6E71"/>
                          </a:solidFill>
                          <a:latin typeface="Ariel"/>
                        </a:rPr>
                        <a:t>Galaxy J7 (2017) (16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$10.00</a:t>
                      </a:r>
                    </a:p>
                  </a:txBody>
                  <a:tcPr marT="0" marB="0">
                    <a:solidFill>
                      <a:srgbClr val="99CCFF"/>
                    </a:solidFill>
                  </a:tcPr>
                </a:tc>
                <a:tc>
                  <a:txBody>
                    <a:bodyPr/>
                    <a:lstStyle/>
                    <a:p>
                      <a:pPr algn="ctr"/>
                      <a:r>
                        <a:rPr sz="1100" b="1">
                          <a:solidFill>
                            <a:srgbClr val="6D6E71"/>
                          </a:solidFill>
                          <a:latin typeface="Ariel"/>
                        </a:rPr>
                        <a:t>$239.99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11"/>
                  </a:ext>
                </a:extLst>
              </a:tr>
              <a:tr h="35169">
                <a:tc>
                  <a:txBody>
                    <a:bodyPr/>
                    <a:lstStyle/>
                    <a:p>
                      <a:pPr algn="ctr"/>
                      <a:r>
                        <a:rPr sz="1100" b="1">
                          <a:solidFill>
                            <a:srgbClr val="6D6E71"/>
                          </a:solidFill>
                          <a:latin typeface="Ariel"/>
                        </a:rPr>
                        <a:t>LG X Venture (32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$13.75</a:t>
                      </a:r>
                    </a:p>
                  </a:txBody>
                  <a:tcPr marT="0" marB="0">
                    <a:solidFill>
                      <a:srgbClr val="99CCFF"/>
                    </a:solidFill>
                  </a:tcPr>
                </a:tc>
                <a:tc>
                  <a:txBody>
                    <a:bodyPr/>
                    <a:lstStyle/>
                    <a:p>
                      <a:pPr algn="ctr"/>
                      <a:r>
                        <a:rPr sz="1100" b="1">
                          <a:solidFill>
                            <a:srgbClr val="6D6E71"/>
                          </a:solidFill>
                          <a:latin typeface="Ariel"/>
                        </a:rPr>
                        <a:t>$329.99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12"/>
                  </a:ext>
                </a:extLst>
              </a:tr>
              <a:tr h="35169">
                <a:tc>
                  <a:txBody>
                    <a:bodyPr/>
                    <a:lstStyle/>
                    <a:p>
                      <a:pPr algn="ctr"/>
                      <a:r>
                        <a:rPr sz="1100" b="1">
                          <a:solidFill>
                            <a:srgbClr val="6D6E71"/>
                          </a:solidFill>
                          <a:latin typeface="Ariel"/>
                        </a:rPr>
                        <a:t>Tmobile Revvl Plus (32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$9.00</a:t>
                      </a:r>
                    </a:p>
                  </a:txBody>
                  <a:tcPr marT="0" marB="0">
                    <a:solidFill>
                      <a:srgbClr val="EDC2D9"/>
                    </a:solidFill>
                  </a:tcPr>
                </a:tc>
                <a:tc>
                  <a:txBody>
                    <a:bodyPr/>
                    <a:lstStyle/>
                    <a:p>
                      <a:pPr algn="ctr"/>
                      <a:r>
                        <a:rPr sz="1100" b="1">
                          <a:solidFill>
                            <a:srgbClr val="6D6E71"/>
                          </a:solidFill>
                          <a:latin typeface="Ariel"/>
                        </a:rPr>
                        <a:t>$225.00</a:t>
                      </a:r>
                    </a:p>
                  </a:txBody>
                  <a:tcPr marT="0" marB="0">
                    <a:solidFill>
                      <a:srgbClr val="EDC2D9"/>
                    </a:solidFill>
                  </a:tcPr>
                </a:tc>
                <a:tc>
                  <a:txBody>
                    <a:bodyPr/>
                    <a:lstStyle/>
                    <a:p>
                      <a:pPr algn="ctr"/>
                      <a:r>
                        <a:rPr sz="1100" b="1">
                          <a:solidFill>
                            <a:srgbClr val="6D6E71"/>
                          </a:solidFill>
                          <a:latin typeface="Ariel"/>
                        </a:rPr>
                        <a:t>$9.00</a:t>
                      </a:r>
                    </a:p>
                  </a:txBody>
                  <a:tcPr marT="0" marB="0">
                    <a:solidFill>
                      <a:srgbClr val="EDC2D9"/>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13"/>
                  </a:ext>
                </a:extLst>
              </a:tr>
              <a:tr h="35169">
                <a:tc>
                  <a:txBody>
                    <a:bodyPr/>
                    <a:lstStyle/>
                    <a:p>
                      <a:pPr algn="ctr"/>
                      <a:r>
                        <a:rPr sz="1100" b="1">
                          <a:solidFill>
                            <a:srgbClr val="6D6E71"/>
                          </a:solidFill>
                          <a:latin typeface="Ariel"/>
                        </a:rPr>
                        <a:t>Galaxy J3 Prime (16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$7.00</a:t>
                      </a:r>
                    </a:p>
                  </a:txBody>
                  <a:tcPr marT="0" marB="0">
                    <a:solidFill>
                      <a:srgbClr val="EDC2D9"/>
                    </a:solidFill>
                  </a:tcPr>
                </a:tc>
                <a:tc>
                  <a:txBody>
                    <a:bodyPr/>
                    <a:lstStyle/>
                    <a:p>
                      <a:pPr algn="ctr"/>
                      <a:r>
                        <a:rPr sz="1100" b="1">
                          <a:solidFill>
                            <a:srgbClr val="6D6E71"/>
                          </a:solidFill>
                          <a:latin typeface="Ariel"/>
                        </a:rPr>
                        <a:t>$175.00</a:t>
                      </a:r>
                    </a:p>
                  </a:txBody>
                  <a:tcPr marT="0" marB="0">
                    <a:solidFill>
                      <a:srgbClr val="EDC2D9"/>
                    </a:solidFill>
                  </a:tcPr>
                </a:tc>
                <a:tc>
                  <a:txBody>
                    <a:bodyPr/>
                    <a:lstStyle/>
                    <a:p>
                      <a:pPr algn="ctr"/>
                      <a:r>
                        <a:rPr sz="1100" b="1">
                          <a:solidFill>
                            <a:srgbClr val="6D6E71"/>
                          </a:solidFill>
                          <a:latin typeface="Ariel"/>
                        </a:rPr>
                        <a:t>$7.00</a:t>
                      </a:r>
                    </a:p>
                  </a:txBody>
                  <a:tcPr marT="0" marB="0">
                    <a:solidFill>
                      <a:srgbClr val="EDC2D9"/>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14"/>
                  </a:ext>
                </a:extLst>
              </a:tr>
              <a:tr h="35169">
                <a:tc>
                  <a:txBody>
                    <a:bodyPr/>
                    <a:lstStyle/>
                    <a:p>
                      <a:pPr algn="ctr"/>
                      <a:r>
                        <a:rPr sz="1100" b="1">
                          <a:solidFill>
                            <a:srgbClr val="6D6E71"/>
                          </a:solidFill>
                          <a:latin typeface="Ariel"/>
                        </a:rPr>
                        <a:t>Tmobile Revvl (32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$6.00</a:t>
                      </a:r>
                    </a:p>
                  </a:txBody>
                  <a:tcPr marT="0" marB="0">
                    <a:solidFill>
                      <a:srgbClr val="EDC2D9"/>
                    </a:solidFill>
                  </a:tcPr>
                </a:tc>
                <a:tc>
                  <a:txBody>
                    <a:bodyPr/>
                    <a:lstStyle/>
                    <a:p>
                      <a:pPr algn="ctr"/>
                      <a:r>
                        <a:rPr sz="1100" b="1">
                          <a:solidFill>
                            <a:srgbClr val="6D6E71"/>
                          </a:solidFill>
                          <a:latin typeface="Ariel"/>
                        </a:rPr>
                        <a:t>$150.00</a:t>
                      </a:r>
                    </a:p>
                  </a:txBody>
                  <a:tcPr marT="0" marB="0">
                    <a:solidFill>
                      <a:srgbClr val="EDC2D9"/>
                    </a:solidFill>
                  </a:tcPr>
                </a:tc>
                <a:tc>
                  <a:txBody>
                    <a:bodyPr/>
                    <a:lstStyle/>
                    <a:p>
                      <a:pPr algn="ctr"/>
                      <a:r>
                        <a:rPr sz="1100" b="1">
                          <a:solidFill>
                            <a:srgbClr val="6D6E71"/>
                          </a:solidFill>
                          <a:latin typeface="Ariel"/>
                        </a:rPr>
                        <a:t>$6.00</a:t>
                      </a:r>
                    </a:p>
                  </a:txBody>
                  <a:tcPr marT="0" marB="0">
                    <a:solidFill>
                      <a:srgbClr val="EDC2D9"/>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15"/>
                  </a:ext>
                </a:extLst>
              </a:tr>
              <a:tr h="35169">
                <a:tc>
                  <a:txBody>
                    <a:bodyPr/>
                    <a:lstStyle/>
                    <a:p>
                      <a:pPr algn="ctr"/>
                      <a:r>
                        <a:rPr sz="1100" b="1">
                          <a:solidFill>
                            <a:srgbClr val="6D6E71"/>
                          </a:solidFill>
                          <a:latin typeface="Ariel"/>
                        </a:rPr>
                        <a:t>Galaxy J7 Prime (16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$10.00</a:t>
                      </a:r>
                    </a:p>
                  </a:txBody>
                  <a:tcPr marT="0" marB="0">
                    <a:solidFill>
                      <a:srgbClr val="EDC2D9"/>
                    </a:solidFill>
                  </a:tcPr>
                </a:tc>
                <a:tc>
                  <a:txBody>
                    <a:bodyPr/>
                    <a:lstStyle/>
                    <a:p>
                      <a:pPr algn="ctr"/>
                      <a:r>
                        <a:rPr sz="1100" b="1">
                          <a:solidFill>
                            <a:srgbClr val="6D6E71"/>
                          </a:solidFill>
                          <a:latin typeface="Ariel"/>
                        </a:rPr>
                        <a:t>$250.00</a:t>
                      </a:r>
                    </a:p>
                  </a:txBody>
                  <a:tcPr marT="0" marB="0">
                    <a:solidFill>
                      <a:srgbClr val="EDC2D9"/>
                    </a:solidFill>
                  </a:tcPr>
                </a:tc>
                <a:tc>
                  <a:txBody>
                    <a:bodyPr/>
                    <a:lstStyle/>
                    <a:p>
                      <a:pPr algn="ctr"/>
                      <a:r>
                        <a:rPr sz="1100" b="1">
                          <a:solidFill>
                            <a:srgbClr val="6D6E71"/>
                          </a:solidFill>
                          <a:latin typeface="Ariel"/>
                        </a:rPr>
                        <a:t>$10.00</a:t>
                      </a:r>
                    </a:p>
                  </a:txBody>
                  <a:tcPr marT="0" marB="0">
                    <a:solidFill>
                      <a:srgbClr val="EDC2D9"/>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16"/>
                  </a:ext>
                </a:extLst>
              </a:tr>
              <a:tr h="35169">
                <a:tc>
                  <a:txBody>
                    <a:bodyPr/>
                    <a:lstStyle/>
                    <a:p>
                      <a:pPr algn="ctr"/>
                      <a:r>
                        <a:rPr sz="1100" b="1">
                          <a:solidFill>
                            <a:srgbClr val="6D6E71"/>
                          </a:solidFill>
                          <a:latin typeface="Ariel"/>
                        </a:rPr>
                        <a:t>LG Aristo (16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$6.00</a:t>
                      </a:r>
                    </a:p>
                  </a:txBody>
                  <a:tcPr marT="0" marB="0">
                    <a:solidFill>
                      <a:srgbClr val="EDC2D9"/>
                    </a:solidFill>
                  </a:tcPr>
                </a:tc>
                <a:tc>
                  <a:txBody>
                    <a:bodyPr/>
                    <a:lstStyle/>
                    <a:p>
                      <a:pPr algn="ctr"/>
                      <a:r>
                        <a:rPr sz="1100" b="1">
                          <a:solidFill>
                            <a:srgbClr val="6D6E71"/>
                          </a:solidFill>
                          <a:latin typeface="Ariel"/>
                        </a:rPr>
                        <a:t>$150.00</a:t>
                      </a:r>
                    </a:p>
                  </a:txBody>
                  <a:tcPr marT="0" marB="0">
                    <a:solidFill>
                      <a:srgbClr val="EDC2D9"/>
                    </a:solidFill>
                  </a:tcPr>
                </a:tc>
                <a:tc>
                  <a:txBody>
                    <a:bodyPr/>
                    <a:lstStyle/>
                    <a:p>
                      <a:pPr algn="ctr"/>
                      <a:r>
                        <a:rPr sz="1100" b="1">
                          <a:solidFill>
                            <a:srgbClr val="6D6E71"/>
                          </a:solidFill>
                          <a:latin typeface="Ariel"/>
                        </a:rPr>
                        <a:t>$6.00</a:t>
                      </a:r>
                    </a:p>
                  </a:txBody>
                  <a:tcPr marT="0" marB="0">
                    <a:solidFill>
                      <a:srgbClr val="EDC2D9"/>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17"/>
                  </a:ext>
                </a:extLst>
              </a:tr>
              <a:tr h="35169">
                <a:tc>
                  <a:txBody>
                    <a:bodyPr/>
                    <a:lstStyle/>
                    <a:p>
                      <a:pPr algn="ctr"/>
                      <a:r>
                        <a:rPr sz="1100" b="1">
                          <a:solidFill>
                            <a:srgbClr val="6D6E71"/>
                          </a:solidFill>
                          <a:latin typeface="Ariel"/>
                        </a:rPr>
                        <a:t>HTC U11 Life (32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$12.00</a:t>
                      </a:r>
                    </a:p>
                  </a:txBody>
                  <a:tcPr marT="0" marB="0">
                    <a:solidFill>
                      <a:srgbClr val="EDC2D9"/>
                    </a:solidFill>
                  </a:tcPr>
                </a:tc>
                <a:tc>
                  <a:txBody>
                    <a:bodyPr/>
                    <a:lstStyle/>
                    <a:p>
                      <a:pPr algn="ctr"/>
                      <a:r>
                        <a:rPr sz="1100" b="1">
                          <a:solidFill>
                            <a:srgbClr val="6D6E71"/>
                          </a:solidFill>
                          <a:latin typeface="Ariel"/>
                        </a:rPr>
                        <a:t>$300.00</a:t>
                      </a:r>
                    </a:p>
                  </a:txBody>
                  <a:tcPr marT="0" marB="0">
                    <a:solidFill>
                      <a:srgbClr val="EDC2D9"/>
                    </a:solidFill>
                  </a:tcPr>
                </a:tc>
                <a:tc>
                  <a:txBody>
                    <a:bodyPr/>
                    <a:lstStyle/>
                    <a:p>
                      <a:pPr algn="ctr"/>
                      <a:r>
                        <a:rPr sz="1100" b="1">
                          <a:solidFill>
                            <a:srgbClr val="6D6E71"/>
                          </a:solidFill>
                          <a:latin typeface="Ariel"/>
                        </a:rPr>
                        <a:t>$12.00</a:t>
                      </a:r>
                    </a:p>
                  </a:txBody>
                  <a:tcPr marT="0" marB="0">
                    <a:solidFill>
                      <a:srgbClr val="EDC2D9"/>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18"/>
                  </a:ext>
                </a:extLst>
              </a:tr>
              <a:tr h="35169">
                <a:tc>
                  <a:txBody>
                    <a:bodyPr/>
                    <a:lstStyle/>
                    <a:p>
                      <a:pPr algn="ctr"/>
                      <a:r>
                        <a:rPr sz="1100" b="1">
                          <a:solidFill>
                            <a:srgbClr val="6D6E71"/>
                          </a:solidFill>
                          <a:latin typeface="Ariel"/>
                        </a:rPr>
                        <a:t>Moto Z2 Force Edition (64 GB)</a:t>
                      </a:r>
                    </a:p>
                  </a:txBody>
                  <a:tcPr marT="0" marB="0"/>
                </a:tc>
                <a:tc>
                  <a:txBody>
                    <a:bodyPr/>
                    <a:lstStyle/>
                    <a:p>
                      <a:pPr algn="ctr"/>
                      <a:r>
                        <a:rPr sz="1100" b="1">
                          <a:solidFill>
                            <a:srgbClr val="6D6E71"/>
                          </a:solidFill>
                          <a:latin typeface="Ariel"/>
                        </a:rPr>
                        <a:t>$31.50</a:t>
                      </a:r>
                    </a:p>
                  </a:txBody>
                  <a:tcPr marT="0" marB="0">
                    <a:solidFill>
                      <a:srgbClr val="F6E7E7"/>
                    </a:solidFill>
                  </a:tcPr>
                </a:tc>
                <a:tc>
                  <a:txBody>
                    <a:bodyPr/>
                    <a:lstStyle/>
                    <a:p>
                      <a:pPr algn="ctr"/>
                      <a:r>
                        <a:rPr sz="1100" b="1">
                          <a:solidFill>
                            <a:srgbClr val="6D6E71"/>
                          </a:solidFill>
                          <a:latin typeface="Ariel"/>
                        </a:rPr>
                        <a:t>$756.00</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$25.63</a:t>
                      </a:r>
                    </a:p>
                  </a:txBody>
                  <a:tcPr marT="0" marB="0">
                    <a:solidFill>
                      <a:srgbClr val="99CCFF"/>
                    </a:solidFill>
                  </a:tcPr>
                </a:tc>
                <a:tc>
                  <a:txBody>
                    <a:bodyPr/>
                    <a:lstStyle/>
                    <a:p>
                      <a:pPr algn="ctr"/>
                      <a:r>
                        <a:rPr sz="1100" b="1">
                          <a:solidFill>
                            <a:srgbClr val="6D6E71"/>
                          </a:solidFill>
                          <a:latin typeface="Ariel"/>
                        </a:rPr>
                        <a:t>$614.99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$15.00</a:t>
                      </a:r>
                    </a:p>
                  </a:txBody>
                  <a:tcPr marT="0" marB="0">
                    <a:solidFill>
                      <a:srgbClr val="EDC2D9"/>
                    </a:solidFill>
                  </a:tcPr>
                </a:tc>
                <a:tc>
                  <a:txBody>
                    <a:bodyPr/>
                    <a:lstStyle/>
                    <a:p>
                      <a:pPr algn="ctr"/>
                      <a:r>
                        <a:rPr sz="1100" b="1">
                          <a:solidFill>
                            <a:srgbClr val="6D6E71"/>
                          </a:solidFill>
                          <a:latin typeface="Ariel"/>
                        </a:rPr>
                        <a:t>$375.00</a:t>
                      </a:r>
                    </a:p>
                  </a:txBody>
                  <a:tcPr marT="0" marB="0">
                    <a:solidFill>
                      <a:srgbClr val="EDC2D9"/>
                    </a:solidFill>
                  </a:tcPr>
                </a:tc>
                <a:tc>
                  <a:txBody>
                    <a:bodyPr/>
                    <a:lstStyle/>
                    <a:p>
                      <a:pPr algn="ctr"/>
                      <a:r>
                        <a:rPr sz="1100" b="1">
                          <a:solidFill>
                            <a:srgbClr val="6D6E71"/>
                          </a:solidFill>
                          <a:latin typeface="Ariel"/>
                        </a:rPr>
                        <a:t>$15.00</a:t>
                      </a:r>
                    </a:p>
                  </a:txBody>
                  <a:tcPr marT="0" marB="0">
                    <a:solidFill>
                      <a:srgbClr val="EDC2D9"/>
                    </a:solidFill>
                  </a:tcPr>
                </a:tc>
                <a:tc>
                  <a:txBody>
                    <a:bodyPr/>
                    <a:lstStyle/>
                    <a:p>
                      <a:pPr algn="ctr"/>
                      <a:r>
                        <a:rPr sz="1100" b="1">
                          <a:solidFill>
                            <a:srgbClr val="6D6E71"/>
                          </a:solidFill>
                          <a:latin typeface="Ariel"/>
                        </a:rPr>
                        <a:t>$16.50</a:t>
                      </a:r>
                    </a:p>
                  </a:txBody>
                  <a:tcPr marT="0" marB="0">
                    <a:solidFill>
                      <a:srgbClr val="B3DAB4"/>
                    </a:solidFill>
                  </a:tcPr>
                </a:tc>
                <a:tc>
                  <a:txBody>
                    <a:bodyPr/>
                    <a:lstStyle/>
                    <a:p>
                      <a:pPr algn="ctr"/>
                      <a:r>
                        <a:rPr sz="1100" b="1">
                          <a:solidFill>
                            <a:srgbClr val="6D6E71"/>
                          </a:solidFill>
                          <a:latin typeface="Ariel"/>
                        </a:rPr>
                        <a:t>$792.00</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19"/>
                  </a:ext>
                </a:extLst>
              </a:tr>
              <a:tr h="35169">
                <a:tc>
                  <a:txBody>
                    <a:bodyPr/>
                    <a:lstStyle/>
                    <a:p>
                      <a:pPr algn="ctr"/>
                      <a:r>
                        <a:rPr sz="1100" b="1">
                          <a:solidFill>
                            <a:srgbClr val="6D6E71"/>
                          </a:solidFill>
                          <a:latin typeface="Ariel"/>
                        </a:rPr>
                        <a:t>Moto E4 (16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$7.00</a:t>
                      </a:r>
                    </a:p>
                  </a:txBody>
                  <a:tcPr marT="0" marB="0">
                    <a:solidFill>
                      <a:srgbClr val="EDC2D9"/>
                    </a:solidFill>
                  </a:tcPr>
                </a:tc>
                <a:tc>
                  <a:txBody>
                    <a:bodyPr/>
                    <a:lstStyle/>
                    <a:p>
                      <a:pPr algn="ctr"/>
                      <a:r>
                        <a:rPr sz="1100" b="1">
                          <a:solidFill>
                            <a:srgbClr val="6D6E71"/>
                          </a:solidFill>
                          <a:latin typeface="Ariel"/>
                        </a:rPr>
                        <a:t>$175.00</a:t>
                      </a:r>
                    </a:p>
                  </a:txBody>
                  <a:tcPr marT="0" marB="0">
                    <a:solidFill>
                      <a:srgbClr val="EDC2D9"/>
                    </a:solidFill>
                  </a:tcPr>
                </a:tc>
                <a:tc>
                  <a:txBody>
                    <a:bodyPr/>
                    <a:lstStyle/>
                    <a:p>
                      <a:pPr algn="ctr"/>
                      <a:r>
                        <a:rPr sz="1100" b="1">
                          <a:solidFill>
                            <a:srgbClr val="6D6E71"/>
                          </a:solidFill>
                          <a:latin typeface="Ariel"/>
                        </a:rPr>
                        <a:t>$7.00</a:t>
                      </a:r>
                    </a:p>
                  </a:txBody>
                  <a:tcPr marT="0" marB="0">
                    <a:solidFill>
                      <a:srgbClr val="EDC2D9"/>
                    </a:solidFill>
                  </a:tcPr>
                </a:tc>
                <a:tc>
                  <a:txBody>
                    <a:bodyPr/>
                    <a:lstStyle/>
                    <a:p>
                      <a:pPr algn="ctr"/>
                      <a:r>
                        <a:rPr sz="1100" b="1">
                          <a:solidFill>
                            <a:srgbClr val="6D6E71"/>
                          </a:solidFill>
                          <a:latin typeface="Ariel"/>
                        </a:rPr>
                        <a:t>$6.05</a:t>
                      </a:r>
                    </a:p>
                  </a:txBody>
                  <a:tcPr marT="0" marB="0">
                    <a:solidFill>
                      <a:srgbClr val="B3DAB4"/>
                    </a:solidFill>
                  </a:tcPr>
                </a:tc>
                <a:tc>
                  <a:txBody>
                    <a:bodyPr/>
                    <a:lstStyle/>
                    <a:p>
                      <a:pPr algn="ctr"/>
                      <a:r>
                        <a:rPr sz="1100" b="1">
                          <a:solidFill>
                            <a:srgbClr val="6D6E71"/>
                          </a:solidFill>
                          <a:latin typeface="Ariel"/>
                        </a:rPr>
                        <a:t>$145.00</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20"/>
                  </a:ext>
                </a:extLst>
              </a:tr>
              <a:tr h="35169">
                <a:tc>
                  <a:txBody>
                    <a:bodyPr/>
                    <a:lstStyle/>
                    <a:p>
                      <a:pPr algn="ctr"/>
                      <a:r>
                        <a:rPr sz="1100" b="1">
                          <a:solidFill>
                            <a:srgbClr val="6D6E71"/>
                          </a:solidFill>
                          <a:latin typeface="Ariel"/>
                        </a:rPr>
                        <a:t>Coolpad Defiant (8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$4.00</a:t>
                      </a:r>
                    </a:p>
                  </a:txBody>
                  <a:tcPr marT="0" marB="0">
                    <a:solidFill>
                      <a:srgbClr val="EDC2D9"/>
                    </a:solidFill>
                  </a:tcPr>
                </a:tc>
                <a:tc>
                  <a:txBody>
                    <a:bodyPr/>
                    <a:lstStyle/>
                    <a:p>
                      <a:pPr algn="ctr"/>
                      <a:r>
                        <a:rPr sz="1100" b="1">
                          <a:solidFill>
                            <a:srgbClr val="6D6E71"/>
                          </a:solidFill>
                          <a:latin typeface="Ariel"/>
                        </a:rPr>
                        <a:t>$100.00</a:t>
                      </a:r>
                    </a:p>
                  </a:txBody>
                  <a:tcPr marT="0" marB="0">
                    <a:solidFill>
                      <a:srgbClr val="EDC2D9"/>
                    </a:solidFill>
                  </a:tcPr>
                </a:tc>
                <a:tc>
                  <a:txBody>
                    <a:bodyPr/>
                    <a:lstStyle/>
                    <a:p>
                      <a:pPr algn="ctr"/>
                      <a:r>
                        <a:rPr sz="1100" b="1">
                          <a:solidFill>
                            <a:srgbClr val="6D6E71"/>
                          </a:solidFill>
                          <a:latin typeface="Ariel"/>
                        </a:rPr>
                        <a:t>$4.00</a:t>
                      </a:r>
                    </a:p>
                  </a:txBody>
                  <a:tcPr marT="0" marB="0">
                    <a:solidFill>
                      <a:srgbClr val="EDC2D9"/>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21"/>
                  </a:ext>
                </a:extLst>
              </a:tr>
              <a:tr h="35169">
                <a:tc>
                  <a:txBody>
                    <a:bodyPr/>
                    <a:lstStyle/>
                    <a:p>
                      <a:pPr algn="ctr"/>
                      <a:r>
                        <a:rPr sz="1100" b="1">
                          <a:solidFill>
                            <a:srgbClr val="6D6E71"/>
                          </a:solidFill>
                          <a:latin typeface="Ariel"/>
                        </a:rPr>
                        <a:t>LG K30 (32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$9.00</a:t>
                      </a:r>
                    </a:p>
                  </a:txBody>
                  <a:tcPr marT="0" marB="0">
                    <a:solidFill>
                      <a:srgbClr val="EDC2D9"/>
                    </a:solidFill>
                  </a:tcPr>
                </a:tc>
                <a:tc>
                  <a:txBody>
                    <a:bodyPr/>
                    <a:lstStyle/>
                    <a:p>
                      <a:pPr algn="ctr"/>
                      <a:r>
                        <a:rPr sz="1100" b="1">
                          <a:solidFill>
                            <a:srgbClr val="6D6E71"/>
                          </a:solidFill>
                          <a:latin typeface="Ariel"/>
                        </a:rPr>
                        <a:t>$225.00</a:t>
                      </a:r>
                    </a:p>
                  </a:txBody>
                  <a:tcPr marT="0" marB="0">
                    <a:solidFill>
                      <a:srgbClr val="EDC2D9"/>
                    </a:solidFill>
                  </a:tcPr>
                </a:tc>
                <a:tc>
                  <a:txBody>
                    <a:bodyPr/>
                    <a:lstStyle/>
                    <a:p>
                      <a:pPr algn="ctr"/>
                      <a:r>
                        <a:rPr sz="1100" b="1">
                          <a:solidFill>
                            <a:srgbClr val="6D6E71"/>
                          </a:solidFill>
                          <a:latin typeface="Ariel"/>
                        </a:rPr>
                        <a:t>$9.00</a:t>
                      </a:r>
                    </a:p>
                  </a:txBody>
                  <a:tcPr marT="0" marB="0">
                    <a:solidFill>
                      <a:srgbClr val="EDC2D9"/>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22"/>
                  </a:ext>
                </a:extLst>
              </a:tr>
              <a:tr h="35169">
                <a:tc>
                  <a:txBody>
                    <a:bodyPr/>
                    <a:lstStyle/>
                    <a:p>
                      <a:pPr algn="ctr"/>
                      <a:r>
                        <a:rPr sz="1100" b="1">
                          <a:solidFill>
                            <a:srgbClr val="6D6E71"/>
                          </a:solidFill>
                          <a:latin typeface="Ariel"/>
                        </a:rPr>
                        <a:t>LG V30+ (128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$12.00</a:t>
                      </a:r>
                    </a:p>
                  </a:txBody>
                  <a:tcPr marT="0" marB="0">
                    <a:solidFill>
                      <a:srgbClr val="B3DAB4"/>
                    </a:solidFill>
                  </a:tcPr>
                </a:tc>
                <a:tc>
                  <a:txBody>
                    <a:bodyPr/>
                    <a:lstStyle/>
                    <a:p>
                      <a:pPr algn="ctr"/>
                      <a:r>
                        <a:rPr sz="1100" b="1">
                          <a:solidFill>
                            <a:srgbClr val="6D6E71"/>
                          </a:solidFill>
                          <a:latin typeface="Ariel"/>
                        </a:rPr>
                        <a:t>$912.00</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23"/>
                  </a:ext>
                </a:extLst>
              </a:tr>
              <a:tr h="35169">
                <a:tc>
                  <a:txBody>
                    <a:bodyPr/>
                    <a:lstStyle/>
                    <a:p>
                      <a:pPr algn="ctr"/>
                      <a:r>
                        <a:rPr sz="1100" b="1">
                          <a:solidFill>
                            <a:srgbClr val="6D6E71"/>
                          </a:solidFill>
                          <a:latin typeface="Ariel"/>
                        </a:rPr>
                        <a:t>LG G6 (32 GB)</a:t>
                      </a:r>
                    </a:p>
                  </a:txBody>
                  <a:tcPr marT="0" marB="0"/>
                </a:tc>
                <a:tc>
                  <a:txBody>
                    <a:bodyPr/>
                    <a:lstStyle/>
                    <a:p>
                      <a:pPr algn="ctr"/>
                      <a:r>
                        <a:rPr sz="1100" b="1">
                          <a:solidFill>
                            <a:srgbClr val="6D6E71"/>
                          </a:solidFill>
                          <a:latin typeface="Ariel"/>
                        </a:rPr>
                        <a:t>$28.00</a:t>
                      </a:r>
                    </a:p>
                  </a:txBody>
                  <a:tcPr marT="0" marB="0">
                    <a:solidFill>
                      <a:srgbClr val="F6E7E7"/>
                    </a:solidFill>
                  </a:tcPr>
                </a:tc>
                <a:tc>
                  <a:txBody>
                    <a:bodyPr/>
                    <a:lstStyle/>
                    <a:p>
                      <a:pPr algn="ctr"/>
                      <a:r>
                        <a:rPr sz="1100" b="1">
                          <a:solidFill>
                            <a:srgbClr val="6D6E71"/>
                          </a:solidFill>
                          <a:latin typeface="Ariel"/>
                        </a:rPr>
                        <a:t>$672.00</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$24.38</a:t>
                      </a:r>
                    </a:p>
                  </a:txBody>
                  <a:tcPr marT="0" marB="0">
                    <a:solidFill>
                      <a:srgbClr val="99CCFF"/>
                    </a:solidFill>
                  </a:tcPr>
                </a:tc>
                <a:tc>
                  <a:txBody>
                    <a:bodyPr/>
                    <a:lstStyle/>
                    <a:p>
                      <a:pPr algn="ctr"/>
                      <a:r>
                        <a:rPr sz="1100" b="1">
                          <a:solidFill>
                            <a:srgbClr val="6D6E71"/>
                          </a:solidFill>
                          <a:latin typeface="Ariel"/>
                        </a:rPr>
                        <a:t>$584.99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$19.00</a:t>
                      </a:r>
                    </a:p>
                  </a:txBody>
                  <a:tcPr marT="0" marB="0">
                    <a:solidFill>
                      <a:srgbClr val="EDC2D9"/>
                    </a:solidFill>
                  </a:tcPr>
                </a:tc>
                <a:tc>
                  <a:txBody>
                    <a:bodyPr/>
                    <a:lstStyle/>
                    <a:p>
                      <a:pPr algn="ctr"/>
                      <a:r>
                        <a:rPr sz="1100" b="1">
                          <a:solidFill>
                            <a:srgbClr val="6D6E71"/>
                          </a:solidFill>
                          <a:latin typeface="Ariel"/>
                        </a:rPr>
                        <a:t>$456.00</a:t>
                      </a:r>
                    </a:p>
                  </a:txBody>
                  <a:tcPr marT="0" marB="0">
                    <a:solidFill>
                      <a:srgbClr val="EDC2D9"/>
                    </a:solidFill>
                  </a:tcPr>
                </a:tc>
                <a:tc>
                  <a:txBody>
                    <a:bodyPr/>
                    <a:lstStyle/>
                    <a:p>
                      <a:pPr algn="ctr"/>
                      <a:r>
                        <a:rPr sz="1100" b="1">
                          <a:solidFill>
                            <a:srgbClr val="6D6E71"/>
                          </a:solidFill>
                          <a:latin typeface="Ariel"/>
                        </a:rPr>
                        <a:t>NA</a:t>
                      </a:r>
                    </a:p>
                  </a:txBody>
                  <a:tcPr marT="0" marB="0">
                    <a:solidFill>
                      <a:srgbClr val="EDC2D9"/>
                    </a:solidFill>
                  </a:tcPr>
                </a:tc>
                <a:tc>
                  <a:txBody>
                    <a:bodyPr/>
                    <a:lstStyle/>
                    <a:p>
                      <a:pPr algn="ctr"/>
                      <a:r>
                        <a:rPr sz="1100" b="1">
                          <a:solidFill>
                            <a:srgbClr val="6D6E71"/>
                          </a:solidFill>
                          <a:latin typeface="Ariel"/>
                        </a:rPr>
                        <a:t>$6.00</a:t>
                      </a:r>
                    </a:p>
                  </a:txBody>
                  <a:tcPr marT="0" marB="0">
                    <a:solidFill>
                      <a:srgbClr val="B3DAB4"/>
                    </a:solidFill>
                  </a:tcPr>
                </a:tc>
                <a:tc>
                  <a:txBody>
                    <a:bodyPr/>
                    <a:lstStyle/>
                    <a:p>
                      <a:pPr algn="ctr"/>
                      <a:r>
                        <a:rPr sz="1100" b="1">
                          <a:solidFill>
                            <a:srgbClr val="6D6E71"/>
                          </a:solidFill>
                          <a:latin typeface="Ariel"/>
                        </a:rPr>
                        <a:t>$480.00</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24"/>
                  </a:ext>
                </a:extLst>
              </a:tr>
              <a:tr h="35175">
                <a:tc>
                  <a:txBody>
                    <a:bodyPr/>
                    <a:lstStyle/>
                    <a:p>
                      <a:pPr algn="ctr"/>
                      <a:r>
                        <a:rPr sz="1100" b="1">
                          <a:solidFill>
                            <a:srgbClr val="6D6E71"/>
                          </a:solidFill>
                          <a:latin typeface="Ariel"/>
                        </a:rPr>
                        <a:t>LG Stylo 3 (16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$10.00</a:t>
                      </a:r>
                    </a:p>
                  </a:txBody>
                  <a:tcPr marT="0" marB="0">
                    <a:solidFill>
                      <a:srgbClr val="B3DAB4"/>
                    </a:solidFill>
                  </a:tcPr>
                </a:tc>
                <a:tc>
                  <a:txBody>
                    <a:bodyPr/>
                    <a:lstStyle/>
                    <a:p>
                      <a:pPr algn="ctr"/>
                      <a:r>
                        <a:rPr sz="1100" b="1">
                          <a:solidFill>
                            <a:srgbClr val="6D6E71"/>
                          </a:solidFill>
                          <a:latin typeface="Ariel"/>
                        </a:rPr>
                        <a:t>$270.00</a:t>
                      </a:r>
                    </a:p>
                  </a:txBody>
                  <a:tcPr marT="0" marB="0">
                    <a:solidFill>
                      <a:srgbClr val="B3DAB4"/>
                    </a:solidFill>
                  </a:tcPr>
                </a:tc>
                <a:tc>
                  <a:txBody>
                    <a:bodyPr/>
                    <a:lstStyle/>
                    <a:p>
                      <a:pPr algn="ctr"/>
                      <a:r>
                        <a:rPr sz="1100" b="1">
                          <a:solidFill>
                            <a:srgbClr val="6D6E71"/>
                          </a:solidFill>
                          <a:latin typeface="Ariel"/>
                        </a:rPr>
                        <a:t>$30.00</a:t>
                      </a:r>
                    </a:p>
                  </a:txBody>
                  <a:tcPr marT="0" marB="0">
                    <a:solidFill>
                      <a:srgbClr val="B3DAB4"/>
                    </a:solidFill>
                  </a:tcPr>
                </a:tc>
                <a:extLst>
                  <a:ext uri="{0D108BD9-81ED-4DB2-BD59-A6C34878D82A}">
                    <a16:rowId xmlns:a16="http://schemas.microsoft.com/office/drawing/2014/main" val="10025"/>
                  </a:ext>
                </a:extLst>
              </a:tr>
            </a:tbl>
          </a:graphicData>
        </a:graphic>
      </p:graphicFrame>
    </p:spTree>
    <p:extLst>
      <p:ext uri="{BB962C8B-B14F-4D97-AF65-F5344CB8AC3E}">
        <p14:creationId xmlns:p14="http://schemas.microsoft.com/office/powerpoint/2010/main" val="4209887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Pre-Pay Smartphone: Full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pic>
        <p:nvPicPr>
          <p:cNvPr id="13" name="Picture 2" descr="http://www.verizon.com/about/sites/default/files/styles/vzc_hero_slide/public/hero-slides/VZ_logo_850x640.jpg?itok=TLd1K7EO">
            <a:extLst>
              <a:ext uri="{FF2B5EF4-FFF2-40B4-BE49-F238E27FC236}">
                <a16:creationId xmlns:a16="http://schemas.microsoft.com/office/drawing/2014/main" id="{93CD5F46-D75D-434E-A8BD-BC9DFE1F1D62}"/>
              </a:ext>
            </a:extLst>
          </p:cNvPr>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350221" y="939094"/>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descr="https://www.secureworldexpo.com/sites/secureworld/files/AT%26T%20Logo%20Image%20-%20Labeled%20for%20Reuse.png">
            <a:extLst>
              <a:ext uri="{FF2B5EF4-FFF2-40B4-BE49-F238E27FC236}">
                <a16:creationId xmlns:a16="http://schemas.microsoft.com/office/drawing/2014/main" id="{FFB51675-2830-4DF2-9E4A-655A43A5FEE7}"/>
              </a:ext>
            </a:extLst>
          </p:cNvP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817567" y="802804"/>
            <a:ext cx="1143000" cy="577284"/>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9">
            <a:extLst>
              <a:ext uri="{FF2B5EF4-FFF2-40B4-BE49-F238E27FC236}">
                <a16:creationId xmlns:a16="http://schemas.microsoft.com/office/drawing/2014/main" id="{6C821FE0-4426-4BA3-AF79-4E5889639FB8}"/>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t="34835" b="46470"/>
          <a:stretch/>
        </p:blipFill>
        <p:spPr>
          <a:xfrm>
            <a:off x="7885268" y="928169"/>
            <a:ext cx="1463040" cy="273515"/>
          </a:xfrm>
          <a:prstGeom prst="rect">
            <a:avLst/>
          </a:prstGeom>
        </p:spPr>
      </p:pic>
      <p:pic>
        <p:nvPicPr>
          <p:cNvPr id="21" name="Picture 20">
            <a:extLst>
              <a:ext uri="{FF2B5EF4-FFF2-40B4-BE49-F238E27FC236}">
                <a16:creationId xmlns:a16="http://schemas.microsoft.com/office/drawing/2014/main" id="{4B968FF7-143F-4DAA-8241-5C0AA244D000}"/>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959252" y="904994"/>
            <a:ext cx="1122998" cy="372904"/>
          </a:xfrm>
          <a:prstGeom prst="rect">
            <a:avLst/>
          </a:prstGeom>
        </p:spPr>
      </p:pic>
      <p:graphicFrame>
        <p:nvGraphicFramePr>
          <p:cNvPr id="2" name="Table 1"/>
          <p:cNvGraphicFramePr>
            <a:graphicFrameLocks noGrp="1"/>
          </p:cNvGraphicFramePr>
          <p:nvPr/>
        </p:nvGraphicFramePr>
        <p:xfrm>
          <a:off x="594360" y="1600200"/>
          <a:ext cx="10954512" cy="4419600"/>
        </p:xfrm>
        <a:graphic>
          <a:graphicData uri="http://schemas.openxmlformats.org/drawingml/2006/table">
            <a:tbl>
              <a:tblPr firstRow="1" bandRow="1">
                <a:tableStyleId>{5C22544A-7EE6-4342-B048-85BDC9FD1C3A}</a:tableStyleId>
              </a:tblPr>
              <a:tblGrid>
                <a:gridCol w="2286000">
                  <a:extLst>
                    <a:ext uri="{9D8B030D-6E8A-4147-A177-3AD203B41FA5}">
                      <a16:colId xmlns:a16="http://schemas.microsoft.com/office/drawing/2014/main" val="20000"/>
                    </a:ext>
                  </a:extLst>
                </a:gridCol>
                <a:gridCol w="2167128">
                  <a:extLst>
                    <a:ext uri="{9D8B030D-6E8A-4147-A177-3AD203B41FA5}">
                      <a16:colId xmlns:a16="http://schemas.microsoft.com/office/drawing/2014/main" val="20001"/>
                    </a:ext>
                  </a:extLst>
                </a:gridCol>
                <a:gridCol w="2167128">
                  <a:extLst>
                    <a:ext uri="{9D8B030D-6E8A-4147-A177-3AD203B41FA5}">
                      <a16:colId xmlns:a16="http://schemas.microsoft.com/office/drawing/2014/main" val="20002"/>
                    </a:ext>
                  </a:extLst>
                </a:gridCol>
                <a:gridCol w="2167128">
                  <a:extLst>
                    <a:ext uri="{9D8B030D-6E8A-4147-A177-3AD203B41FA5}">
                      <a16:colId xmlns:a16="http://schemas.microsoft.com/office/drawing/2014/main" val="20003"/>
                    </a:ext>
                  </a:extLst>
                </a:gridCol>
                <a:gridCol w="2167128">
                  <a:extLst>
                    <a:ext uri="{9D8B030D-6E8A-4147-A177-3AD203B41FA5}">
                      <a16:colId xmlns:a16="http://schemas.microsoft.com/office/drawing/2014/main" val="20004"/>
                    </a:ext>
                  </a:extLst>
                </a:gridCol>
              </a:tblGrid>
              <a:tr h="0">
                <a:tc>
                  <a:txBody>
                    <a:bodyPr/>
                    <a:lstStyle/>
                    <a:p>
                      <a:pPr algn="ctr"/>
                      <a:r>
                        <a:rPr sz="1000" b="1">
                          <a:solidFill>
                            <a:srgbClr val="FFFFFF"/>
                          </a:solidFill>
                          <a:latin typeface="Ariel"/>
                        </a:rPr>
                        <a:t>Devices</a:t>
                      </a:r>
                    </a:p>
                  </a:txBody>
                  <a:tcPr>
                    <a:solidFill>
                      <a:srgbClr val="FF0000"/>
                    </a:solidFill>
                  </a:tcPr>
                </a:tc>
                <a:tc>
                  <a:txBody>
                    <a:bodyPr/>
                    <a:lstStyle/>
                    <a:p>
                      <a:pPr algn="ctr"/>
                      <a:r>
                        <a:rPr sz="1000" b="1">
                          <a:solidFill>
                            <a:srgbClr val="FFFFFF"/>
                          </a:solidFill>
                          <a:latin typeface="Ariel"/>
                        </a:rPr>
                        <a:t>Retail Price</a:t>
                      </a:r>
                    </a:p>
                  </a:txBody>
                  <a:tcPr>
                    <a:solidFill>
                      <a:srgbClr val="FF0000"/>
                    </a:solidFill>
                  </a:tcPr>
                </a:tc>
                <a:tc>
                  <a:txBody>
                    <a:bodyPr/>
                    <a:lstStyle/>
                    <a:p>
                      <a:pPr algn="ctr"/>
                      <a:r>
                        <a:rPr sz="1000" b="1">
                          <a:solidFill>
                            <a:srgbClr val="FFFFFF"/>
                          </a:solidFill>
                          <a:latin typeface="Ariel"/>
                        </a:rPr>
                        <a:t>Retail Price</a:t>
                      </a:r>
                    </a:p>
                  </a:txBody>
                  <a:tcPr>
                    <a:solidFill>
                      <a:srgbClr val="0070C0"/>
                    </a:solidFill>
                  </a:tcPr>
                </a:tc>
                <a:tc>
                  <a:txBody>
                    <a:bodyPr/>
                    <a:lstStyle/>
                    <a:p>
                      <a:pPr algn="ctr"/>
                      <a:r>
                        <a:rPr sz="1000" b="1">
                          <a:solidFill>
                            <a:srgbClr val="FFFFFF"/>
                          </a:solidFill>
                          <a:latin typeface="Ariel"/>
                        </a:rPr>
                        <a:t>Retail Price</a:t>
                      </a:r>
                    </a:p>
                  </a:txBody>
                  <a:tcPr>
                    <a:solidFill>
                      <a:srgbClr val="F46E37"/>
                    </a:solidFill>
                  </a:tcPr>
                </a:tc>
                <a:tc>
                  <a:txBody>
                    <a:bodyPr/>
                    <a:lstStyle/>
                    <a:p>
                      <a:pPr algn="ctr"/>
                      <a:r>
                        <a:rPr sz="1000" b="1">
                          <a:solidFill>
                            <a:srgbClr val="FFFFFF"/>
                          </a:solidFill>
                          <a:latin typeface="Ariel"/>
                        </a:rPr>
                        <a:t>Retail Price</a:t>
                      </a:r>
                    </a:p>
                  </a:txBody>
                  <a:tcPr>
                    <a:solidFill>
                      <a:srgbClr val="92D050"/>
                    </a:solidFill>
                  </a:tcPr>
                </a:tc>
                <a:extLst>
                  <a:ext uri="{0D108BD9-81ED-4DB2-BD59-A6C34878D82A}">
                    <a16:rowId xmlns:a16="http://schemas.microsoft.com/office/drawing/2014/main" val="10000"/>
                  </a:ext>
                </a:extLst>
              </a:tr>
              <a:tr h="38100">
                <a:tc>
                  <a:txBody>
                    <a:bodyPr/>
                    <a:lstStyle/>
                    <a:p>
                      <a:pPr algn="ctr"/>
                      <a:r>
                        <a:rPr sz="1100" b="1">
                          <a:solidFill>
                            <a:srgbClr val="6D6E71"/>
                          </a:solidFill>
                          <a:latin typeface="Ariel"/>
                        </a:rPr>
                        <a:t>iPhone 6 (32 GB)</a:t>
                      </a:r>
                    </a:p>
                  </a:txBody>
                  <a:tcPr marT="0" marB="0"/>
                </a:tc>
                <a:tc>
                  <a:txBody>
                    <a:bodyPr/>
                    <a:lstStyle/>
                    <a:p>
                      <a:pPr algn="ctr"/>
                      <a:r>
                        <a:rPr sz="1100" b="1">
                          <a:solidFill>
                            <a:srgbClr val="6D6E71"/>
                          </a:solidFill>
                        </a:rPr>
                        <a:t>$199.99</a:t>
                      </a:r>
                    </a:p>
                  </a:txBody>
                  <a:tcPr marT="0" marB="0">
                    <a:solidFill>
                      <a:srgbClr val="F6E7E7"/>
                    </a:solidFill>
                  </a:tcPr>
                </a:tc>
                <a:tc>
                  <a:txBody>
                    <a:bodyPr/>
                    <a:lstStyle/>
                    <a:p>
                      <a:pPr algn="ctr"/>
                      <a:r>
                        <a:rPr sz="1100" b="1">
                          <a:solidFill>
                            <a:srgbClr val="6D6E71"/>
                          </a:solidFill>
                        </a:rPr>
                        <a:t>$244.99</a:t>
                      </a:r>
                    </a:p>
                  </a:txBody>
                  <a:tcPr marT="0" marB="0">
                    <a:solidFill>
                      <a:srgbClr val="99CCFF"/>
                    </a:solidFill>
                  </a:tcPr>
                </a:tc>
                <a:tc>
                  <a:txBody>
                    <a:bodyPr/>
                    <a:lstStyle/>
                    <a:p>
                      <a:pPr algn="ctr"/>
                      <a:r>
                        <a:t> </a:t>
                      </a:r>
                    </a:p>
                  </a:txBody>
                  <a:tcPr marT="0" marB="0">
                    <a:solidFill>
                      <a:srgbClr val="BFBFBF"/>
                    </a:solidFill>
                  </a:tcPr>
                </a:tc>
                <a:tc>
                  <a:txBody>
                    <a:bodyPr/>
                    <a:lstStyle/>
                    <a:p>
                      <a:pPr algn="ctr"/>
                      <a:r>
                        <a:rPr sz="1100" b="1">
                          <a:solidFill>
                            <a:srgbClr val="6D6E71"/>
                          </a:solidFill>
                        </a:rPr>
                        <a:t>$199.99</a:t>
                      </a:r>
                    </a:p>
                  </a:txBody>
                  <a:tcPr marT="0" marB="0">
                    <a:solidFill>
                      <a:srgbClr val="CDEBDE"/>
                    </a:solidFill>
                  </a:tcPr>
                </a:tc>
                <a:extLst>
                  <a:ext uri="{0D108BD9-81ED-4DB2-BD59-A6C34878D82A}">
                    <a16:rowId xmlns:a16="http://schemas.microsoft.com/office/drawing/2014/main" val="10001"/>
                  </a:ext>
                </a:extLst>
              </a:tr>
              <a:tr h="38100">
                <a:tc>
                  <a:txBody>
                    <a:bodyPr/>
                    <a:lstStyle/>
                    <a:p>
                      <a:pPr algn="ctr"/>
                      <a:r>
                        <a:rPr sz="1100" b="1">
                          <a:solidFill>
                            <a:srgbClr val="6D6E71"/>
                          </a:solidFill>
                          <a:latin typeface="Ariel"/>
                        </a:rPr>
                        <a:t>iPhone SE Silver (32 GB)</a:t>
                      </a:r>
                    </a:p>
                  </a:txBody>
                  <a:tcPr marT="0" marB="0"/>
                </a:tc>
                <a:tc>
                  <a:txBody>
                    <a:bodyPr/>
                    <a:lstStyle/>
                    <a:p>
                      <a:pPr algn="ctr"/>
                      <a:r>
                        <a:rPr sz="1100" b="1">
                          <a:solidFill>
                            <a:srgbClr val="6D6E71"/>
                          </a:solidFill>
                        </a:rPr>
                        <a:t>$159.99</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extLst>
                  <a:ext uri="{0D108BD9-81ED-4DB2-BD59-A6C34878D82A}">
                    <a16:rowId xmlns:a16="http://schemas.microsoft.com/office/drawing/2014/main" val="10002"/>
                  </a:ext>
                </a:extLst>
              </a:tr>
              <a:tr h="38100">
                <a:tc>
                  <a:txBody>
                    <a:bodyPr/>
                    <a:lstStyle/>
                    <a:p>
                      <a:pPr algn="ctr"/>
                      <a:r>
                        <a:rPr sz="1100" b="1">
                          <a:solidFill>
                            <a:srgbClr val="6D6E71"/>
                          </a:solidFill>
                          <a:latin typeface="Ariel"/>
                        </a:rPr>
                        <a:t>iPhone 6s (32 GB)</a:t>
                      </a:r>
                    </a:p>
                  </a:txBody>
                  <a:tcPr marT="0" marB="0"/>
                </a:tc>
                <a:tc>
                  <a:txBody>
                    <a:bodyPr/>
                    <a:lstStyle/>
                    <a:p>
                      <a:pPr algn="ctr"/>
                      <a:r>
                        <a:rPr sz="1100" b="1">
                          <a:solidFill>
                            <a:srgbClr val="6D6E71"/>
                          </a:solidFill>
                        </a:rPr>
                        <a:t>$449.99</a:t>
                      </a:r>
                    </a:p>
                  </a:txBody>
                  <a:tcPr marT="0" marB="0">
                    <a:solidFill>
                      <a:srgbClr val="F6E7E7"/>
                    </a:solidFill>
                  </a:tcPr>
                </a:tc>
                <a:tc>
                  <a:txBody>
                    <a:bodyPr/>
                    <a:lstStyle/>
                    <a:p>
                      <a:pPr algn="ctr"/>
                      <a:r>
                        <a:rPr sz="1100" b="1">
                          <a:solidFill>
                            <a:srgbClr val="6D6E71"/>
                          </a:solidFill>
                        </a:rPr>
                        <a:t>$344.99</a:t>
                      </a:r>
                    </a:p>
                  </a:txBody>
                  <a:tcPr marT="0" marB="0">
                    <a:solidFill>
                      <a:srgbClr val="99CCFF"/>
                    </a:solidFill>
                  </a:tcPr>
                </a:tc>
                <a:tc>
                  <a:txBody>
                    <a:bodyPr/>
                    <a:lstStyle/>
                    <a:p>
                      <a:pPr algn="ctr"/>
                      <a:r>
                        <a:rPr sz="1100" b="1">
                          <a:solidFill>
                            <a:srgbClr val="6D6E71"/>
                          </a:solidFill>
                        </a:rPr>
                        <a:t>$399.00</a:t>
                      </a:r>
                    </a:p>
                  </a:txBody>
                  <a:tcPr marT="0" marB="0">
                    <a:solidFill>
                      <a:srgbClr val="FDE5A1"/>
                    </a:solidFill>
                  </a:tcPr>
                </a:tc>
                <a:tc>
                  <a:txBody>
                    <a:bodyPr/>
                    <a:lstStyle/>
                    <a:p>
                      <a:pPr algn="ctr"/>
                      <a:r>
                        <a:rPr sz="1100" b="1">
                          <a:solidFill>
                            <a:srgbClr val="6D6E71"/>
                          </a:solidFill>
                        </a:rPr>
                        <a:t>$299.99</a:t>
                      </a:r>
                    </a:p>
                  </a:txBody>
                  <a:tcPr marT="0" marB="0">
                    <a:solidFill>
                      <a:srgbClr val="CDEBDE"/>
                    </a:solidFill>
                  </a:tcPr>
                </a:tc>
                <a:extLst>
                  <a:ext uri="{0D108BD9-81ED-4DB2-BD59-A6C34878D82A}">
                    <a16:rowId xmlns:a16="http://schemas.microsoft.com/office/drawing/2014/main" val="10003"/>
                  </a:ext>
                </a:extLst>
              </a:tr>
              <a:tr h="38100">
                <a:tc>
                  <a:txBody>
                    <a:bodyPr/>
                    <a:lstStyle/>
                    <a:p>
                      <a:pPr algn="ctr"/>
                      <a:r>
                        <a:rPr sz="1100" b="1">
                          <a:solidFill>
                            <a:srgbClr val="6D6E71"/>
                          </a:solidFill>
                          <a:latin typeface="Ariel"/>
                        </a:rPr>
                        <a:t>iPhone 6s Plus (32 GB)</a:t>
                      </a:r>
                    </a:p>
                  </a:txBody>
                  <a:tcPr marT="0" marB="0"/>
                </a:tc>
                <a:tc>
                  <a:txBody>
                    <a:bodyPr/>
                    <a:lstStyle/>
                    <a:p>
                      <a:pPr algn="ctr"/>
                      <a:r>
                        <a:rPr sz="1100" b="1">
                          <a:solidFill>
                            <a:srgbClr val="6D6E71"/>
                          </a:solidFill>
                        </a:rPr>
                        <a:t>$549.99</a:t>
                      </a:r>
                    </a:p>
                  </a:txBody>
                  <a:tcPr marT="0" marB="0">
                    <a:solidFill>
                      <a:srgbClr val="F6E7E7"/>
                    </a:solidFill>
                  </a:tcPr>
                </a:tc>
                <a:tc>
                  <a:txBody>
                    <a:bodyPr/>
                    <a:lstStyle/>
                    <a:p>
                      <a:pPr algn="ctr"/>
                      <a:r>
                        <a:rPr sz="1100" b="1">
                          <a:solidFill>
                            <a:srgbClr val="FF0000"/>
                          </a:solidFill>
                        </a:rPr>
                        <a:t>$444.99</a:t>
                      </a:r>
                    </a:p>
                  </a:txBody>
                  <a:tcPr marT="0" marB="0">
                    <a:solidFill>
                      <a:srgbClr val="99CCFF"/>
                    </a:solidFill>
                  </a:tcPr>
                </a:tc>
                <a:tc>
                  <a:txBody>
                    <a:bodyPr/>
                    <a:lstStyle/>
                    <a:p>
                      <a:pPr algn="ctr"/>
                      <a:r>
                        <a:t> </a:t>
                      </a:r>
                    </a:p>
                  </a:txBody>
                  <a:tcPr marT="0" marB="0">
                    <a:solidFill>
                      <a:srgbClr val="BFBFBF"/>
                    </a:solidFill>
                  </a:tcPr>
                </a:tc>
                <a:tc>
                  <a:txBody>
                    <a:bodyPr/>
                    <a:lstStyle/>
                    <a:p>
                      <a:pPr algn="ctr"/>
                      <a:r>
                        <a:rPr sz="1100" b="1">
                          <a:solidFill>
                            <a:srgbClr val="6D6E71"/>
                          </a:solidFill>
                        </a:rPr>
                        <a:t>$399.99</a:t>
                      </a:r>
                    </a:p>
                  </a:txBody>
                  <a:tcPr marT="0" marB="0">
                    <a:solidFill>
                      <a:srgbClr val="CDEBDE"/>
                    </a:solidFill>
                  </a:tcPr>
                </a:tc>
                <a:extLst>
                  <a:ext uri="{0D108BD9-81ED-4DB2-BD59-A6C34878D82A}">
                    <a16:rowId xmlns:a16="http://schemas.microsoft.com/office/drawing/2014/main" val="10004"/>
                  </a:ext>
                </a:extLst>
              </a:tr>
              <a:tr h="38100">
                <a:tc>
                  <a:txBody>
                    <a:bodyPr/>
                    <a:lstStyle/>
                    <a:p>
                      <a:pPr algn="ctr"/>
                      <a:r>
                        <a:rPr sz="1100" b="1">
                          <a:solidFill>
                            <a:srgbClr val="6D6E71"/>
                          </a:solidFill>
                          <a:latin typeface="Ariel"/>
                        </a:rPr>
                        <a:t>iPhone SE (32 GB)</a:t>
                      </a:r>
                    </a:p>
                  </a:txBody>
                  <a:tcPr marT="0" marB="0"/>
                </a:tc>
                <a:tc>
                  <a:txBody>
                    <a:bodyPr/>
                    <a:lstStyle/>
                    <a:p>
                      <a:pPr algn="ctr"/>
                      <a:r>
                        <a:rPr sz="1100" b="1">
                          <a:solidFill>
                            <a:srgbClr val="6D6E71"/>
                          </a:solidFill>
                        </a:rPr>
                        <a:t>$349.99</a:t>
                      </a:r>
                    </a:p>
                  </a:txBody>
                  <a:tcPr marT="0" marB="0">
                    <a:solidFill>
                      <a:srgbClr val="F6E7E7"/>
                    </a:solidFill>
                  </a:tcPr>
                </a:tc>
                <a:tc>
                  <a:txBody>
                    <a:bodyPr/>
                    <a:lstStyle/>
                    <a:p>
                      <a:pPr algn="ctr"/>
                      <a:r>
                        <a:rPr sz="1100" b="1">
                          <a:solidFill>
                            <a:srgbClr val="6D6E71"/>
                          </a:solidFill>
                        </a:rPr>
                        <a:t>$194.99</a:t>
                      </a:r>
                    </a:p>
                  </a:txBody>
                  <a:tcPr marT="0" marB="0">
                    <a:solidFill>
                      <a:srgbClr val="99CCFF"/>
                    </a:solidFill>
                  </a:tcPr>
                </a:tc>
                <a:tc>
                  <a:txBody>
                    <a:bodyPr/>
                    <a:lstStyle/>
                    <a:p>
                      <a:pPr algn="ctr"/>
                      <a:r>
                        <a:rPr sz="1100" b="1">
                          <a:solidFill>
                            <a:srgbClr val="6D6E71"/>
                          </a:solidFill>
                        </a:rPr>
                        <a:t>$199.00</a:t>
                      </a:r>
                    </a:p>
                  </a:txBody>
                  <a:tcPr marT="0" marB="0">
                    <a:solidFill>
                      <a:srgbClr val="FDE5A1"/>
                    </a:solidFill>
                  </a:tcPr>
                </a:tc>
                <a:tc>
                  <a:txBody>
                    <a:bodyPr/>
                    <a:lstStyle/>
                    <a:p>
                      <a:pPr algn="ctr"/>
                      <a:r>
                        <a:rPr sz="1100" b="1">
                          <a:solidFill>
                            <a:srgbClr val="6D6E71"/>
                          </a:solidFill>
                        </a:rPr>
                        <a:t>$159.99</a:t>
                      </a:r>
                    </a:p>
                  </a:txBody>
                  <a:tcPr marT="0" marB="0">
                    <a:solidFill>
                      <a:srgbClr val="CDEBDE"/>
                    </a:solidFill>
                  </a:tcPr>
                </a:tc>
                <a:extLst>
                  <a:ext uri="{0D108BD9-81ED-4DB2-BD59-A6C34878D82A}">
                    <a16:rowId xmlns:a16="http://schemas.microsoft.com/office/drawing/2014/main" val="10005"/>
                  </a:ext>
                </a:extLst>
              </a:tr>
              <a:tr h="38100">
                <a:tc>
                  <a:txBody>
                    <a:bodyPr/>
                    <a:lstStyle/>
                    <a:p>
                      <a:pPr algn="ctr"/>
                      <a:r>
                        <a:rPr sz="1100" b="1">
                          <a:solidFill>
                            <a:srgbClr val="6D6E71"/>
                          </a:solidFill>
                          <a:latin typeface="Ariel"/>
                        </a:rPr>
                        <a:t>Galaxy S7 (32 GB)</a:t>
                      </a:r>
                    </a:p>
                  </a:txBody>
                  <a:tcPr marT="0" marB="0"/>
                </a:tc>
                <a:tc>
                  <a:txBody>
                    <a:bodyPr/>
                    <a:lstStyle/>
                    <a:p>
                      <a:pPr algn="ctr"/>
                      <a:r>
                        <a:rPr sz="1100" b="1">
                          <a:solidFill>
                            <a:srgbClr val="6D6E71"/>
                          </a:solidFill>
                        </a:rPr>
                        <a:t>$480.00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extLst>
                  <a:ext uri="{0D108BD9-81ED-4DB2-BD59-A6C34878D82A}">
                    <a16:rowId xmlns:a16="http://schemas.microsoft.com/office/drawing/2014/main" val="10006"/>
                  </a:ext>
                </a:extLst>
              </a:tr>
              <a:tr h="38100">
                <a:tc>
                  <a:txBody>
                    <a:bodyPr/>
                    <a:lstStyle/>
                    <a:p>
                      <a:pPr algn="ctr"/>
                      <a:r>
                        <a:rPr sz="1100" b="1">
                          <a:solidFill>
                            <a:srgbClr val="6D6E71"/>
                          </a:solidFill>
                          <a:latin typeface="Ariel"/>
                        </a:rPr>
                        <a:t>iPhone 7 (32 GB)</a:t>
                      </a:r>
                    </a:p>
                  </a:txBody>
                  <a:tcPr marT="0" marB="0"/>
                </a:tc>
                <a:tc>
                  <a:txBody>
                    <a:bodyPr/>
                    <a:lstStyle/>
                    <a:p>
                      <a:pPr algn="ctr"/>
                      <a:r>
                        <a:rPr sz="1100" b="1">
                          <a:solidFill>
                            <a:srgbClr val="6D6E71"/>
                          </a:solidFill>
                        </a:rPr>
                        <a:t>$549.99</a:t>
                      </a:r>
                    </a:p>
                  </a:txBody>
                  <a:tcPr marT="0" marB="0">
                    <a:solidFill>
                      <a:srgbClr val="F6E7E7"/>
                    </a:solidFill>
                  </a:tcPr>
                </a:tc>
                <a:tc>
                  <a:txBody>
                    <a:bodyPr/>
                    <a:lstStyle/>
                    <a:p>
                      <a:pPr algn="ctr"/>
                      <a:r>
                        <a:t> </a:t>
                      </a:r>
                    </a:p>
                  </a:txBody>
                  <a:tcPr marT="0" marB="0">
                    <a:solidFill>
                      <a:srgbClr val="BFBFBF"/>
                    </a:solidFill>
                  </a:tcPr>
                </a:tc>
                <a:tc>
                  <a:txBody>
                    <a:bodyPr/>
                    <a:lstStyle/>
                    <a:p>
                      <a:pPr algn="ctr"/>
                      <a:r>
                        <a:rPr sz="1100" b="1">
                          <a:solidFill>
                            <a:srgbClr val="6D6E71"/>
                          </a:solidFill>
                        </a:rPr>
                        <a:t>$549.00</a:t>
                      </a:r>
                    </a:p>
                  </a:txBody>
                  <a:tcPr marT="0" marB="0">
                    <a:solidFill>
                      <a:srgbClr val="FDE5A1"/>
                    </a:solidFill>
                  </a:tcPr>
                </a:tc>
                <a:tc>
                  <a:txBody>
                    <a:bodyPr/>
                    <a:lstStyle/>
                    <a:p>
                      <a:pPr algn="ctr"/>
                      <a:r>
                        <a:rPr sz="1100" b="1">
                          <a:solidFill>
                            <a:srgbClr val="6D6E71"/>
                          </a:solidFill>
                        </a:rPr>
                        <a:t>$549.99</a:t>
                      </a:r>
                    </a:p>
                  </a:txBody>
                  <a:tcPr marT="0" marB="0">
                    <a:solidFill>
                      <a:srgbClr val="CDEBDE"/>
                    </a:solidFill>
                  </a:tcPr>
                </a:tc>
                <a:extLst>
                  <a:ext uri="{0D108BD9-81ED-4DB2-BD59-A6C34878D82A}">
                    <a16:rowId xmlns:a16="http://schemas.microsoft.com/office/drawing/2014/main" val="10007"/>
                  </a:ext>
                </a:extLst>
              </a:tr>
              <a:tr h="38100">
                <a:tc>
                  <a:txBody>
                    <a:bodyPr/>
                    <a:lstStyle/>
                    <a:p>
                      <a:pPr algn="ctr"/>
                      <a:r>
                        <a:rPr sz="1100" b="1">
                          <a:solidFill>
                            <a:srgbClr val="6D6E71"/>
                          </a:solidFill>
                          <a:latin typeface="Ariel"/>
                        </a:rPr>
                        <a:t>iPhone 7 Plus (32 GB)</a:t>
                      </a:r>
                    </a:p>
                  </a:txBody>
                  <a:tcPr marT="0" marB="0"/>
                </a:tc>
                <a:tc>
                  <a:txBody>
                    <a:bodyPr/>
                    <a:lstStyle/>
                    <a:p>
                      <a:pPr algn="ctr"/>
                      <a:r>
                        <a:rPr sz="1100" b="1">
                          <a:solidFill>
                            <a:srgbClr val="6D6E71"/>
                          </a:solidFill>
                        </a:rPr>
                        <a:t>$669.99</a:t>
                      </a:r>
                    </a:p>
                  </a:txBody>
                  <a:tcPr marT="0" marB="0">
                    <a:solidFill>
                      <a:srgbClr val="F6E7E7"/>
                    </a:solidFill>
                  </a:tcPr>
                </a:tc>
                <a:tc>
                  <a:txBody>
                    <a:bodyPr/>
                    <a:lstStyle/>
                    <a:p>
                      <a:pPr algn="ctr"/>
                      <a:r>
                        <a:t> </a:t>
                      </a:r>
                    </a:p>
                  </a:txBody>
                  <a:tcPr marT="0" marB="0">
                    <a:solidFill>
                      <a:srgbClr val="BFBFBF"/>
                    </a:solidFill>
                  </a:tcPr>
                </a:tc>
                <a:tc>
                  <a:txBody>
                    <a:bodyPr/>
                    <a:lstStyle/>
                    <a:p>
                      <a:pPr algn="ctr"/>
                      <a:r>
                        <a:rPr sz="1100" b="1">
                          <a:solidFill>
                            <a:srgbClr val="6D6E71"/>
                          </a:solidFill>
                        </a:rPr>
                        <a:t>$669.00</a:t>
                      </a:r>
                    </a:p>
                  </a:txBody>
                  <a:tcPr marT="0" marB="0">
                    <a:solidFill>
                      <a:srgbClr val="FDE5A1"/>
                    </a:solidFill>
                  </a:tcPr>
                </a:tc>
                <a:tc>
                  <a:txBody>
                    <a:bodyPr/>
                    <a:lstStyle/>
                    <a:p>
                      <a:pPr algn="ctr"/>
                      <a:r>
                        <a:rPr sz="1100" b="1">
                          <a:solidFill>
                            <a:srgbClr val="6D6E71"/>
                          </a:solidFill>
                        </a:rPr>
                        <a:t>$669.99</a:t>
                      </a:r>
                    </a:p>
                  </a:txBody>
                  <a:tcPr marT="0" marB="0">
                    <a:solidFill>
                      <a:srgbClr val="CDEBDE"/>
                    </a:solidFill>
                  </a:tcPr>
                </a:tc>
                <a:extLst>
                  <a:ext uri="{0D108BD9-81ED-4DB2-BD59-A6C34878D82A}">
                    <a16:rowId xmlns:a16="http://schemas.microsoft.com/office/drawing/2014/main" val="10008"/>
                  </a:ext>
                </a:extLst>
              </a:tr>
              <a:tr h="38100">
                <a:tc>
                  <a:txBody>
                    <a:bodyPr/>
                    <a:lstStyle/>
                    <a:p>
                      <a:pPr algn="ctr"/>
                      <a:r>
                        <a:rPr sz="1100" b="1">
                          <a:solidFill>
                            <a:srgbClr val="6D6E71"/>
                          </a:solidFill>
                          <a:latin typeface="Ariel"/>
                        </a:rPr>
                        <a:t>Galaxy S8+ (64 GB)</a:t>
                      </a:r>
                    </a:p>
                  </a:txBody>
                  <a:tcPr marT="0" marB="0"/>
                </a:tc>
                <a:tc>
                  <a:txBody>
                    <a:bodyPr/>
                    <a:lstStyle/>
                    <a:p>
                      <a:pPr algn="ctr"/>
                      <a:r>
                        <a:rPr sz="1100" b="1">
                          <a:solidFill>
                            <a:srgbClr val="6D6E71"/>
                          </a:solidFill>
                        </a:rPr>
                        <a:t>$768.00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extLst>
                  <a:ext uri="{0D108BD9-81ED-4DB2-BD59-A6C34878D82A}">
                    <a16:rowId xmlns:a16="http://schemas.microsoft.com/office/drawing/2014/main" val="10009"/>
                  </a:ext>
                </a:extLst>
              </a:tr>
              <a:tr h="38100">
                <a:tc>
                  <a:txBody>
                    <a:bodyPr/>
                    <a:lstStyle/>
                    <a:p>
                      <a:pPr algn="ctr"/>
                      <a:r>
                        <a:rPr sz="1100" b="1">
                          <a:solidFill>
                            <a:srgbClr val="6D6E71"/>
                          </a:solidFill>
                          <a:latin typeface="Ariel"/>
                        </a:rPr>
                        <a:t>Galaxy S8 (64 GB)</a:t>
                      </a:r>
                    </a:p>
                  </a:txBody>
                  <a:tcPr marT="0" marB="0"/>
                </a:tc>
                <a:tc>
                  <a:txBody>
                    <a:bodyPr/>
                    <a:lstStyle/>
                    <a:p>
                      <a:pPr algn="ctr"/>
                      <a:r>
                        <a:rPr sz="1100" b="1">
                          <a:solidFill>
                            <a:srgbClr val="6D6E71"/>
                          </a:solidFill>
                        </a:rPr>
                        <a:t>$696.00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extLst>
                  <a:ext uri="{0D108BD9-81ED-4DB2-BD59-A6C34878D82A}">
                    <a16:rowId xmlns:a16="http://schemas.microsoft.com/office/drawing/2014/main" val="10010"/>
                  </a:ext>
                </a:extLst>
              </a:tr>
              <a:tr h="38100">
                <a:tc>
                  <a:txBody>
                    <a:bodyPr/>
                    <a:lstStyle/>
                    <a:p>
                      <a:pPr algn="ctr"/>
                      <a:r>
                        <a:rPr sz="1100" b="1">
                          <a:solidFill>
                            <a:srgbClr val="6D6E71"/>
                          </a:solidFill>
                          <a:latin typeface="Ariel"/>
                        </a:rPr>
                        <a:t>Moto Z2 Play (32 GB)</a:t>
                      </a:r>
                    </a:p>
                  </a:txBody>
                  <a:tcPr marT="0" marB="0"/>
                </a:tc>
                <a:tc>
                  <a:txBody>
                    <a:bodyPr/>
                    <a:lstStyle/>
                    <a:p>
                      <a:pPr algn="ctr"/>
                      <a:r>
                        <a:rPr sz="1100" b="1">
                          <a:solidFill>
                            <a:srgbClr val="6D6E71"/>
                          </a:solidFill>
                        </a:rPr>
                        <a:t>$408.00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extLst>
                  <a:ext uri="{0D108BD9-81ED-4DB2-BD59-A6C34878D82A}">
                    <a16:rowId xmlns:a16="http://schemas.microsoft.com/office/drawing/2014/main" val="10011"/>
                  </a:ext>
                </a:extLst>
              </a:tr>
              <a:tr h="38100">
                <a:tc>
                  <a:txBody>
                    <a:bodyPr/>
                    <a:lstStyle/>
                    <a:p>
                      <a:pPr algn="ctr"/>
                      <a:r>
                        <a:rPr sz="1100" b="1">
                          <a:solidFill>
                            <a:srgbClr val="6D6E71"/>
                          </a:solidFill>
                          <a:latin typeface="Ariel"/>
                        </a:rPr>
                        <a:t>Kyocera Duraforce Pro (32 GB)</a:t>
                      </a:r>
                    </a:p>
                  </a:txBody>
                  <a:tcPr marT="0" marB="0"/>
                </a:tc>
                <a:tc>
                  <a:txBody>
                    <a:bodyPr/>
                    <a:lstStyle/>
                    <a:p>
                      <a:pPr algn="ctr"/>
                      <a:r>
                        <a:rPr sz="1100" b="1">
                          <a:solidFill>
                            <a:srgbClr val="6D6E71"/>
                          </a:solidFill>
                        </a:rPr>
                        <a:t>$408.00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extLst>
                  <a:ext uri="{0D108BD9-81ED-4DB2-BD59-A6C34878D82A}">
                    <a16:rowId xmlns:a16="http://schemas.microsoft.com/office/drawing/2014/main" val="10012"/>
                  </a:ext>
                </a:extLst>
              </a:tr>
              <a:tr h="38100">
                <a:tc>
                  <a:txBody>
                    <a:bodyPr/>
                    <a:lstStyle/>
                    <a:p>
                      <a:pPr algn="ctr"/>
                      <a:r>
                        <a:rPr sz="1100" b="1">
                          <a:solidFill>
                            <a:srgbClr val="6D6E71"/>
                          </a:solidFill>
                          <a:latin typeface="Ariel"/>
                        </a:rPr>
                        <a:t>Google Pixel XL (32 GB)</a:t>
                      </a:r>
                    </a:p>
                  </a:txBody>
                  <a:tcPr marT="0" marB="0"/>
                </a:tc>
                <a:tc>
                  <a:txBody>
                    <a:bodyPr/>
                    <a:lstStyle/>
                    <a:p>
                      <a:pPr algn="ctr"/>
                      <a:r>
                        <a:rPr sz="1100" b="1">
                          <a:solidFill>
                            <a:srgbClr val="6D6E71"/>
                          </a:solidFill>
                        </a:rPr>
                        <a:t>$669.99</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extLst>
                  <a:ext uri="{0D108BD9-81ED-4DB2-BD59-A6C34878D82A}">
                    <a16:rowId xmlns:a16="http://schemas.microsoft.com/office/drawing/2014/main" val="10013"/>
                  </a:ext>
                </a:extLst>
              </a:tr>
              <a:tr h="38100">
                <a:tc>
                  <a:txBody>
                    <a:bodyPr/>
                    <a:lstStyle/>
                    <a:p>
                      <a:pPr algn="ctr"/>
                      <a:r>
                        <a:rPr sz="1100" b="1">
                          <a:solidFill>
                            <a:srgbClr val="6D6E71"/>
                          </a:solidFill>
                          <a:latin typeface="Ariel"/>
                        </a:rPr>
                        <a:t>iPhone 8 Plus (64 GB)</a:t>
                      </a:r>
                    </a:p>
                  </a:txBody>
                  <a:tcPr marT="0" marB="0"/>
                </a:tc>
                <a:tc>
                  <a:txBody>
                    <a:bodyPr/>
                    <a:lstStyle/>
                    <a:p>
                      <a:pPr algn="ctr"/>
                      <a:r>
                        <a:rPr sz="1100" b="1">
                          <a:solidFill>
                            <a:srgbClr val="6D6E71"/>
                          </a:solidFill>
                        </a:rPr>
                        <a:t>$799.99</a:t>
                      </a:r>
                    </a:p>
                  </a:txBody>
                  <a:tcPr marT="0" marB="0">
                    <a:solidFill>
                      <a:srgbClr val="F6E7E7"/>
                    </a:solidFill>
                  </a:tcPr>
                </a:tc>
                <a:tc>
                  <a:txBody>
                    <a:bodyPr/>
                    <a:lstStyle/>
                    <a:p>
                      <a:pPr algn="ctr"/>
                      <a:r>
                        <a:t> </a:t>
                      </a:r>
                    </a:p>
                  </a:txBody>
                  <a:tcPr marT="0" marB="0">
                    <a:solidFill>
                      <a:srgbClr val="BFBFBF"/>
                    </a:solidFill>
                  </a:tcPr>
                </a:tc>
                <a:tc>
                  <a:txBody>
                    <a:bodyPr/>
                    <a:lstStyle/>
                    <a:p>
                      <a:pPr algn="ctr"/>
                      <a:r>
                        <a:rPr sz="1100" b="1">
                          <a:solidFill>
                            <a:srgbClr val="6D6E71"/>
                          </a:solidFill>
                        </a:rPr>
                        <a:t>$799.00</a:t>
                      </a:r>
                    </a:p>
                  </a:txBody>
                  <a:tcPr marT="0" marB="0">
                    <a:solidFill>
                      <a:srgbClr val="FDE5A1"/>
                    </a:solidFill>
                  </a:tcPr>
                </a:tc>
                <a:tc>
                  <a:txBody>
                    <a:bodyPr/>
                    <a:lstStyle/>
                    <a:p>
                      <a:pPr algn="ctr"/>
                      <a:r>
                        <a:rPr sz="1100" b="1">
                          <a:solidFill>
                            <a:srgbClr val="6D6E71"/>
                          </a:solidFill>
                        </a:rPr>
                        <a:t>$799.99</a:t>
                      </a:r>
                    </a:p>
                  </a:txBody>
                  <a:tcPr marT="0" marB="0">
                    <a:solidFill>
                      <a:srgbClr val="CDEBDE"/>
                    </a:solidFill>
                  </a:tcPr>
                </a:tc>
                <a:extLst>
                  <a:ext uri="{0D108BD9-81ED-4DB2-BD59-A6C34878D82A}">
                    <a16:rowId xmlns:a16="http://schemas.microsoft.com/office/drawing/2014/main" val="10014"/>
                  </a:ext>
                </a:extLst>
              </a:tr>
              <a:tr h="38100">
                <a:tc>
                  <a:txBody>
                    <a:bodyPr/>
                    <a:lstStyle/>
                    <a:p>
                      <a:pPr algn="ctr"/>
                      <a:r>
                        <a:rPr sz="1100" b="1">
                          <a:solidFill>
                            <a:srgbClr val="6D6E71"/>
                          </a:solidFill>
                          <a:latin typeface="Ariel"/>
                        </a:rPr>
                        <a:t>Google Pixel 2 XL (64 GB)</a:t>
                      </a:r>
                    </a:p>
                  </a:txBody>
                  <a:tcPr marT="0" marB="0"/>
                </a:tc>
                <a:tc>
                  <a:txBody>
                    <a:bodyPr/>
                    <a:lstStyle/>
                    <a:p>
                      <a:pPr algn="ctr"/>
                      <a:r>
                        <a:rPr sz="1100" b="1">
                          <a:solidFill>
                            <a:srgbClr val="6D6E71"/>
                          </a:solidFill>
                        </a:rPr>
                        <a:t>$849.99</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extLst>
                  <a:ext uri="{0D108BD9-81ED-4DB2-BD59-A6C34878D82A}">
                    <a16:rowId xmlns:a16="http://schemas.microsoft.com/office/drawing/2014/main" val="10015"/>
                  </a:ext>
                </a:extLst>
              </a:tr>
              <a:tr h="38100">
                <a:tc>
                  <a:txBody>
                    <a:bodyPr/>
                    <a:lstStyle/>
                    <a:p>
                      <a:pPr algn="ctr"/>
                      <a:r>
                        <a:rPr sz="1100" b="1">
                          <a:solidFill>
                            <a:srgbClr val="6D6E71"/>
                          </a:solidFill>
                          <a:latin typeface="Ariel"/>
                        </a:rPr>
                        <a:t>Google Pixel 2 (64 GB)</a:t>
                      </a:r>
                    </a:p>
                  </a:txBody>
                  <a:tcPr marT="0" marB="0"/>
                </a:tc>
                <a:tc>
                  <a:txBody>
                    <a:bodyPr/>
                    <a:lstStyle/>
                    <a:p>
                      <a:pPr algn="ctr"/>
                      <a:r>
                        <a:rPr sz="1100" b="1">
                          <a:solidFill>
                            <a:srgbClr val="6D6E71"/>
                          </a:solidFill>
                        </a:rPr>
                        <a:t>$649.99</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extLst>
                  <a:ext uri="{0D108BD9-81ED-4DB2-BD59-A6C34878D82A}">
                    <a16:rowId xmlns:a16="http://schemas.microsoft.com/office/drawing/2014/main" val="10016"/>
                  </a:ext>
                </a:extLst>
              </a:tr>
              <a:tr h="38100">
                <a:tc>
                  <a:txBody>
                    <a:bodyPr/>
                    <a:lstStyle/>
                    <a:p>
                      <a:pPr algn="ctr"/>
                      <a:r>
                        <a:rPr sz="1100" b="1">
                          <a:solidFill>
                            <a:srgbClr val="6D6E71"/>
                          </a:solidFill>
                          <a:latin typeface="Ariel"/>
                        </a:rPr>
                        <a:t>iPhone 8 (64 GB)</a:t>
                      </a:r>
                    </a:p>
                  </a:txBody>
                  <a:tcPr marT="0" marB="0"/>
                </a:tc>
                <a:tc>
                  <a:txBody>
                    <a:bodyPr/>
                    <a:lstStyle/>
                    <a:p>
                      <a:pPr algn="ctr"/>
                      <a:r>
                        <a:rPr sz="1100" b="1">
                          <a:solidFill>
                            <a:srgbClr val="6D6E71"/>
                          </a:solidFill>
                        </a:rPr>
                        <a:t>$699.99</a:t>
                      </a:r>
                    </a:p>
                  </a:txBody>
                  <a:tcPr marT="0" marB="0">
                    <a:solidFill>
                      <a:srgbClr val="F6E7E7"/>
                    </a:solidFill>
                  </a:tcPr>
                </a:tc>
                <a:tc>
                  <a:txBody>
                    <a:bodyPr/>
                    <a:lstStyle/>
                    <a:p>
                      <a:pPr algn="ctr"/>
                      <a:r>
                        <a:t> </a:t>
                      </a:r>
                    </a:p>
                  </a:txBody>
                  <a:tcPr marT="0" marB="0">
                    <a:solidFill>
                      <a:srgbClr val="BFBFBF"/>
                    </a:solidFill>
                  </a:tcPr>
                </a:tc>
                <a:tc>
                  <a:txBody>
                    <a:bodyPr/>
                    <a:lstStyle/>
                    <a:p>
                      <a:pPr algn="ctr"/>
                      <a:r>
                        <a:rPr sz="1100" b="1">
                          <a:solidFill>
                            <a:srgbClr val="6D6E71"/>
                          </a:solidFill>
                        </a:rPr>
                        <a:t>$699.00</a:t>
                      </a:r>
                    </a:p>
                  </a:txBody>
                  <a:tcPr marT="0" marB="0">
                    <a:solidFill>
                      <a:srgbClr val="FDE5A1"/>
                    </a:solidFill>
                  </a:tcPr>
                </a:tc>
                <a:tc>
                  <a:txBody>
                    <a:bodyPr/>
                    <a:lstStyle/>
                    <a:p>
                      <a:pPr algn="ctr"/>
                      <a:r>
                        <a:rPr sz="1100" b="1">
                          <a:solidFill>
                            <a:srgbClr val="6D6E71"/>
                          </a:solidFill>
                        </a:rPr>
                        <a:t>$699.99</a:t>
                      </a:r>
                    </a:p>
                  </a:txBody>
                  <a:tcPr marT="0" marB="0">
                    <a:solidFill>
                      <a:srgbClr val="CDEBDE"/>
                    </a:solidFill>
                  </a:tcPr>
                </a:tc>
                <a:extLst>
                  <a:ext uri="{0D108BD9-81ED-4DB2-BD59-A6C34878D82A}">
                    <a16:rowId xmlns:a16="http://schemas.microsoft.com/office/drawing/2014/main" val="10017"/>
                  </a:ext>
                </a:extLst>
              </a:tr>
              <a:tr h="38100">
                <a:tc>
                  <a:txBody>
                    <a:bodyPr/>
                    <a:lstStyle/>
                    <a:p>
                      <a:pPr algn="ctr"/>
                      <a:r>
                        <a:rPr sz="1100" b="1">
                          <a:solidFill>
                            <a:srgbClr val="6D6E71"/>
                          </a:solidFill>
                          <a:latin typeface="Ariel"/>
                        </a:rPr>
                        <a:t>iPhone X (64 GB)</a:t>
                      </a:r>
                    </a:p>
                  </a:txBody>
                  <a:tcPr marT="0" marB="0"/>
                </a:tc>
                <a:tc>
                  <a:txBody>
                    <a:bodyPr/>
                    <a:lstStyle/>
                    <a:p>
                      <a:pPr algn="ctr"/>
                      <a:r>
                        <a:rPr sz="1100" b="1">
                          <a:solidFill>
                            <a:srgbClr val="6D6E71"/>
                          </a:solidFill>
                        </a:rPr>
                        <a:t>$999.99</a:t>
                      </a:r>
                    </a:p>
                  </a:txBody>
                  <a:tcPr marT="0" marB="0">
                    <a:solidFill>
                      <a:srgbClr val="F6E7E7"/>
                    </a:solidFill>
                  </a:tcPr>
                </a:tc>
                <a:tc>
                  <a:txBody>
                    <a:bodyPr/>
                    <a:lstStyle/>
                    <a:p>
                      <a:pPr algn="ctr"/>
                      <a:r>
                        <a:t> </a:t>
                      </a:r>
                    </a:p>
                  </a:txBody>
                  <a:tcPr marT="0" marB="0">
                    <a:solidFill>
                      <a:srgbClr val="BFBFBF"/>
                    </a:solidFill>
                  </a:tcPr>
                </a:tc>
                <a:tc>
                  <a:txBody>
                    <a:bodyPr/>
                    <a:lstStyle/>
                    <a:p>
                      <a:pPr algn="ctr"/>
                      <a:r>
                        <a:rPr sz="1100" b="1">
                          <a:solidFill>
                            <a:srgbClr val="6D6E71"/>
                          </a:solidFill>
                        </a:rPr>
                        <a:t>$999.00</a:t>
                      </a:r>
                    </a:p>
                  </a:txBody>
                  <a:tcPr marT="0" marB="0">
                    <a:solidFill>
                      <a:srgbClr val="FDE5A1"/>
                    </a:solidFill>
                  </a:tcPr>
                </a:tc>
                <a:tc>
                  <a:txBody>
                    <a:bodyPr/>
                    <a:lstStyle/>
                    <a:p>
                      <a:pPr algn="ctr"/>
                      <a:r>
                        <a:rPr sz="1100" b="1">
                          <a:solidFill>
                            <a:srgbClr val="6D6E71"/>
                          </a:solidFill>
                        </a:rPr>
                        <a:t>$999.99</a:t>
                      </a:r>
                    </a:p>
                  </a:txBody>
                  <a:tcPr marT="0" marB="0">
                    <a:solidFill>
                      <a:srgbClr val="CDEBDE"/>
                    </a:solidFill>
                  </a:tcPr>
                </a:tc>
                <a:extLst>
                  <a:ext uri="{0D108BD9-81ED-4DB2-BD59-A6C34878D82A}">
                    <a16:rowId xmlns:a16="http://schemas.microsoft.com/office/drawing/2014/main" val="10018"/>
                  </a:ext>
                </a:extLst>
              </a:tr>
              <a:tr h="38100">
                <a:tc>
                  <a:txBody>
                    <a:bodyPr/>
                    <a:lstStyle/>
                    <a:p>
                      <a:pPr algn="ctr"/>
                      <a:r>
                        <a:rPr sz="1100" b="1">
                          <a:solidFill>
                            <a:srgbClr val="6D6E71"/>
                          </a:solidFill>
                          <a:latin typeface="Ariel"/>
                        </a:rPr>
                        <a:t>Galaxy S9+ (64 GB)</a:t>
                      </a:r>
                    </a:p>
                  </a:txBody>
                  <a:tcPr marT="0" marB="0"/>
                </a:tc>
                <a:tc>
                  <a:txBody>
                    <a:bodyPr/>
                    <a:lstStyle/>
                    <a:p>
                      <a:pPr algn="ctr"/>
                      <a:r>
                        <a:rPr sz="1100" b="1">
                          <a:solidFill>
                            <a:srgbClr val="6D6E71"/>
                          </a:solidFill>
                        </a:rPr>
                        <a:t>$929.99</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extLst>
                  <a:ext uri="{0D108BD9-81ED-4DB2-BD59-A6C34878D82A}">
                    <a16:rowId xmlns:a16="http://schemas.microsoft.com/office/drawing/2014/main" val="10019"/>
                  </a:ext>
                </a:extLst>
              </a:tr>
              <a:tr h="38100">
                <a:tc>
                  <a:txBody>
                    <a:bodyPr/>
                    <a:lstStyle/>
                    <a:p>
                      <a:pPr algn="ctr"/>
                      <a:r>
                        <a:rPr sz="1100" b="1">
                          <a:solidFill>
                            <a:srgbClr val="6D6E71"/>
                          </a:solidFill>
                          <a:latin typeface="Ariel"/>
                        </a:rPr>
                        <a:t>LG V30 (64 GB)</a:t>
                      </a:r>
                    </a:p>
                  </a:txBody>
                  <a:tcPr marT="0" marB="0"/>
                </a:tc>
                <a:tc>
                  <a:txBody>
                    <a:bodyPr/>
                    <a:lstStyle/>
                    <a:p>
                      <a:pPr algn="ctr"/>
                      <a:r>
                        <a:rPr sz="1100" b="1">
                          <a:solidFill>
                            <a:srgbClr val="6D6E71"/>
                          </a:solidFill>
                        </a:rPr>
                        <a:t>$840.00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extLst>
                  <a:ext uri="{0D108BD9-81ED-4DB2-BD59-A6C34878D82A}">
                    <a16:rowId xmlns:a16="http://schemas.microsoft.com/office/drawing/2014/main" val="10020"/>
                  </a:ext>
                </a:extLst>
              </a:tr>
              <a:tr h="38100">
                <a:tc>
                  <a:txBody>
                    <a:bodyPr/>
                    <a:lstStyle/>
                    <a:p>
                      <a:pPr algn="ctr"/>
                      <a:r>
                        <a:rPr sz="1100" b="1">
                          <a:solidFill>
                            <a:srgbClr val="6D6E71"/>
                          </a:solidFill>
                          <a:latin typeface="Ariel"/>
                        </a:rPr>
                        <a:t>Galaxy S9 (64 GB)</a:t>
                      </a:r>
                    </a:p>
                  </a:txBody>
                  <a:tcPr marT="0" marB="0"/>
                </a:tc>
                <a:tc>
                  <a:txBody>
                    <a:bodyPr/>
                    <a:lstStyle/>
                    <a:p>
                      <a:pPr algn="ctr"/>
                      <a:r>
                        <a:rPr sz="1100" b="1">
                          <a:solidFill>
                            <a:srgbClr val="6D6E71"/>
                          </a:solidFill>
                        </a:rPr>
                        <a:t>$799.99</a:t>
                      </a:r>
                    </a:p>
                  </a:txBody>
                  <a:tcPr marT="0" marB="0">
                    <a:solidFill>
                      <a:srgbClr val="F6E7E7"/>
                    </a:solidFill>
                  </a:tcPr>
                </a:tc>
                <a:tc>
                  <a:txBody>
                    <a:bodyPr/>
                    <a:lstStyle/>
                    <a:p>
                      <a:pPr algn="ctr"/>
                      <a:r>
                        <a:t> </a:t>
                      </a:r>
                    </a:p>
                  </a:txBody>
                  <a:tcPr marT="0" marB="0">
                    <a:solidFill>
                      <a:srgbClr val="BFBFBF"/>
                    </a:solidFill>
                  </a:tcPr>
                </a:tc>
                <a:tc>
                  <a:txBody>
                    <a:bodyPr/>
                    <a:lstStyle/>
                    <a:p>
                      <a:pPr algn="ctr"/>
                      <a:r>
                        <a:rPr sz="1100" b="1">
                          <a:solidFill>
                            <a:srgbClr val="6D6E71"/>
                          </a:solidFill>
                        </a:rPr>
                        <a:t>$699.00</a:t>
                      </a:r>
                    </a:p>
                  </a:txBody>
                  <a:tcPr marT="0" marB="0">
                    <a:solidFill>
                      <a:srgbClr val="FDE5A1"/>
                    </a:solidFill>
                  </a:tcPr>
                </a:tc>
                <a:tc>
                  <a:txBody>
                    <a:bodyPr/>
                    <a:lstStyle/>
                    <a:p>
                      <a:pPr algn="ctr"/>
                      <a:r>
                        <a:rPr sz="1100" b="1">
                          <a:solidFill>
                            <a:srgbClr val="6D6E71"/>
                          </a:solidFill>
                        </a:rPr>
                        <a:t>$699.99</a:t>
                      </a:r>
                    </a:p>
                  </a:txBody>
                  <a:tcPr marT="0" marB="0">
                    <a:solidFill>
                      <a:srgbClr val="CDEBDE"/>
                    </a:solidFill>
                  </a:tcPr>
                </a:tc>
                <a:extLst>
                  <a:ext uri="{0D108BD9-81ED-4DB2-BD59-A6C34878D82A}">
                    <a16:rowId xmlns:a16="http://schemas.microsoft.com/office/drawing/2014/main" val="10021"/>
                  </a:ext>
                </a:extLst>
              </a:tr>
              <a:tr h="38100">
                <a:tc>
                  <a:txBody>
                    <a:bodyPr/>
                    <a:lstStyle/>
                    <a:p>
                      <a:pPr algn="ctr"/>
                      <a:r>
                        <a:rPr sz="1100" b="1">
                          <a:solidFill>
                            <a:srgbClr val="6D6E71"/>
                          </a:solidFill>
                          <a:latin typeface="Ariel"/>
                        </a:rPr>
                        <a:t>Moto Z2 Force Edition (64 GB)</a:t>
                      </a:r>
                    </a:p>
                  </a:txBody>
                  <a:tcPr marT="0" marB="0"/>
                </a:tc>
                <a:tc>
                  <a:txBody>
                    <a:bodyPr/>
                    <a:lstStyle/>
                    <a:p>
                      <a:pPr algn="ctr"/>
                      <a:r>
                        <a:rPr sz="1100" b="1">
                          <a:solidFill>
                            <a:srgbClr val="6D6E71"/>
                          </a:solidFill>
                        </a:rPr>
                        <a:t>$756.00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extLst>
                  <a:ext uri="{0D108BD9-81ED-4DB2-BD59-A6C34878D82A}">
                    <a16:rowId xmlns:a16="http://schemas.microsoft.com/office/drawing/2014/main" val="10022"/>
                  </a:ext>
                </a:extLst>
              </a:tr>
              <a:tr h="38100">
                <a:tc>
                  <a:txBody>
                    <a:bodyPr/>
                    <a:lstStyle/>
                    <a:p>
                      <a:pPr algn="ctr"/>
                      <a:r>
                        <a:rPr sz="1100" b="1">
                          <a:solidFill>
                            <a:srgbClr val="6D6E71"/>
                          </a:solidFill>
                          <a:latin typeface="Ariel"/>
                        </a:rPr>
                        <a:t>Galaxy Note8 (64 GB)</a:t>
                      </a:r>
                    </a:p>
                  </a:txBody>
                  <a:tcPr marT="0" marB="0"/>
                </a:tc>
                <a:tc>
                  <a:txBody>
                    <a:bodyPr/>
                    <a:lstStyle/>
                    <a:p>
                      <a:pPr algn="ctr"/>
                      <a:r>
                        <a:rPr sz="1100" b="1">
                          <a:solidFill>
                            <a:srgbClr val="6D6E71"/>
                          </a:solidFill>
                          <a:latin typeface="Ariel"/>
                        </a:rPr>
                        <a:t>$960.00</a:t>
                      </a:r>
                    </a:p>
                  </a:txBody>
                  <a:tcPr marT="0" marB="0">
                    <a:solidFill>
                      <a:srgbClr val="F6E7E7"/>
                    </a:solidFill>
                  </a:tcPr>
                </a:tc>
                <a:tc>
                  <a:txBody>
                    <a:bodyPr/>
                    <a:lstStyle/>
                    <a:p>
                      <a:pPr algn="ctr"/>
                      <a:r>
                        <a:rPr>
                          <a:latin typeface="Ariel"/>
                        </a:rPr>
                        <a:t> </a:t>
                      </a:r>
                    </a:p>
                  </a:txBody>
                  <a:tcPr marT="0" marB="0">
                    <a:solidFill>
                      <a:srgbClr val="BFBFBF"/>
                    </a:solidFill>
                  </a:tcPr>
                </a:tc>
                <a:tc>
                  <a:txBody>
                    <a:bodyPr/>
                    <a:lstStyle/>
                    <a:p>
                      <a:pPr algn="ctr"/>
                      <a:r>
                        <a:rPr>
                          <a:latin typeface="Ariel"/>
                        </a:rPr>
                        <a:t> </a:t>
                      </a:r>
                    </a:p>
                  </a:txBody>
                  <a:tcPr marT="0" marB="0">
                    <a:solidFill>
                      <a:srgbClr val="BFBFBF"/>
                    </a:solidFill>
                  </a:tcPr>
                </a:tc>
                <a:tc>
                  <a:txBody>
                    <a:bodyPr/>
                    <a:lstStyle/>
                    <a:p>
                      <a:pPr algn="ctr"/>
                      <a:r>
                        <a:rPr>
                          <a:latin typeface="Ariel"/>
                        </a:rPr>
                        <a:t> </a:t>
                      </a:r>
                    </a:p>
                  </a:txBody>
                  <a:tcPr marT="0" marB="0">
                    <a:solidFill>
                      <a:srgbClr val="BFBFBF"/>
                    </a:solidFill>
                  </a:tcPr>
                </a:tc>
                <a:extLst>
                  <a:ext uri="{0D108BD9-81ED-4DB2-BD59-A6C34878D82A}">
                    <a16:rowId xmlns:a16="http://schemas.microsoft.com/office/drawing/2014/main" val="10023"/>
                  </a:ext>
                </a:extLst>
              </a:tr>
            </a:tbl>
          </a:graphicData>
        </a:graphic>
      </p:graphicFrame>
    </p:spTree>
    <p:extLst>
      <p:ext uri="{BB962C8B-B14F-4D97-AF65-F5344CB8AC3E}">
        <p14:creationId xmlns:p14="http://schemas.microsoft.com/office/powerpoint/2010/main" val="2535379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Pre-Pay Smartphone: Full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pic>
        <p:nvPicPr>
          <p:cNvPr id="18" name="Picture 17">
            <a:extLst>
              <a:ext uri="{FF2B5EF4-FFF2-40B4-BE49-F238E27FC236}">
                <a16:creationId xmlns:a16="http://schemas.microsoft.com/office/drawing/2014/main" id="{21E3EEF4-C669-4293-B641-86589AC14AD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34835" b="46470"/>
          <a:stretch/>
        </p:blipFill>
        <p:spPr>
          <a:xfrm>
            <a:off x="5782228" y="1002062"/>
            <a:ext cx="1463040" cy="273515"/>
          </a:xfrm>
          <a:prstGeom prst="rect">
            <a:avLst/>
          </a:prstGeom>
        </p:spPr>
      </p:pic>
      <p:pic>
        <p:nvPicPr>
          <p:cNvPr id="20" name="Picture 19">
            <a:extLst>
              <a:ext uri="{FF2B5EF4-FFF2-40B4-BE49-F238E27FC236}">
                <a16:creationId xmlns:a16="http://schemas.microsoft.com/office/drawing/2014/main" id="{BA36C61E-B0FD-4678-B9AD-E57C37D5388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438850" y="952367"/>
            <a:ext cx="1122998" cy="372904"/>
          </a:xfrm>
          <a:prstGeom prst="rect">
            <a:avLst/>
          </a:prstGeom>
        </p:spPr>
      </p:pic>
      <p:graphicFrame>
        <p:nvGraphicFramePr>
          <p:cNvPr id="2" name="Table 1"/>
          <p:cNvGraphicFramePr>
            <a:graphicFrameLocks noGrp="1"/>
          </p:cNvGraphicFramePr>
          <p:nvPr/>
        </p:nvGraphicFramePr>
        <p:xfrm>
          <a:off x="594360" y="1600200"/>
          <a:ext cx="10972800" cy="4450080"/>
        </p:xfrm>
        <a:graphic>
          <a:graphicData uri="http://schemas.openxmlformats.org/drawingml/2006/table">
            <a:tbl>
              <a:tblPr firstRow="1" bandRow="1">
                <a:tableStyleId>{5C22544A-7EE6-4342-B048-85BDC9FD1C3A}</a:tableStyleId>
              </a:tblPr>
              <a:tblGrid>
                <a:gridCol w="3657600">
                  <a:extLst>
                    <a:ext uri="{9D8B030D-6E8A-4147-A177-3AD203B41FA5}">
                      <a16:colId xmlns:a16="http://schemas.microsoft.com/office/drawing/2014/main" val="20000"/>
                    </a:ext>
                  </a:extLst>
                </a:gridCol>
                <a:gridCol w="3657600">
                  <a:extLst>
                    <a:ext uri="{9D8B030D-6E8A-4147-A177-3AD203B41FA5}">
                      <a16:colId xmlns:a16="http://schemas.microsoft.com/office/drawing/2014/main" val="20001"/>
                    </a:ext>
                  </a:extLst>
                </a:gridCol>
                <a:gridCol w="3657600">
                  <a:extLst>
                    <a:ext uri="{9D8B030D-6E8A-4147-A177-3AD203B41FA5}">
                      <a16:colId xmlns:a16="http://schemas.microsoft.com/office/drawing/2014/main" val="20002"/>
                    </a:ext>
                  </a:extLst>
                </a:gridCol>
              </a:tblGrid>
              <a:tr h="0">
                <a:tc>
                  <a:txBody>
                    <a:bodyPr/>
                    <a:lstStyle/>
                    <a:p>
                      <a:pPr algn="ctr"/>
                      <a:r>
                        <a:rPr sz="1000" b="1">
                          <a:solidFill>
                            <a:srgbClr val="FFFFFF"/>
                          </a:solidFill>
                          <a:latin typeface="Ariel"/>
                        </a:rPr>
                        <a:t>Device</a:t>
                      </a:r>
                    </a:p>
                  </a:txBody>
                  <a:tcPr>
                    <a:solidFill>
                      <a:srgbClr val="FF0000"/>
                    </a:solidFill>
                  </a:tcPr>
                </a:tc>
                <a:tc>
                  <a:txBody>
                    <a:bodyPr/>
                    <a:lstStyle/>
                    <a:p>
                      <a:pPr algn="ctr"/>
                      <a:r>
                        <a:rPr sz="1000" b="1">
                          <a:solidFill>
                            <a:srgbClr val="FFFFFF"/>
                          </a:solidFill>
                          <a:latin typeface="Ariel"/>
                        </a:rPr>
                        <a:t>Retail Price</a:t>
                      </a:r>
                    </a:p>
                  </a:txBody>
                  <a:tcPr>
                    <a:solidFill>
                      <a:srgbClr val="F46E37"/>
                    </a:solidFill>
                  </a:tcPr>
                </a:tc>
                <a:tc>
                  <a:txBody>
                    <a:bodyPr/>
                    <a:lstStyle/>
                    <a:p>
                      <a:pPr algn="ctr"/>
                      <a:r>
                        <a:rPr sz="1000" b="1">
                          <a:solidFill>
                            <a:srgbClr val="FFFFFF"/>
                          </a:solidFill>
                          <a:latin typeface="Ariel"/>
                        </a:rPr>
                        <a:t>Retail Price</a:t>
                      </a:r>
                    </a:p>
                  </a:txBody>
                  <a:tcPr>
                    <a:solidFill>
                      <a:srgbClr val="92D050"/>
                    </a:solidFill>
                  </a:tcPr>
                </a:tc>
                <a:extLst>
                  <a:ext uri="{0D108BD9-81ED-4DB2-BD59-A6C34878D82A}">
                    <a16:rowId xmlns:a16="http://schemas.microsoft.com/office/drawing/2014/main" val="10000"/>
                  </a:ext>
                </a:extLst>
              </a:tr>
              <a:tr h="38100">
                <a:tc>
                  <a:txBody>
                    <a:bodyPr/>
                    <a:lstStyle/>
                    <a:p>
                      <a:pPr algn="ctr"/>
                      <a:r>
                        <a:rPr sz="1100" b="1">
                          <a:solidFill>
                            <a:srgbClr val="6D6E71"/>
                          </a:solidFill>
                          <a:latin typeface="Ariel"/>
                        </a:rPr>
                        <a:t>ZTE Blade Z Max (32 GB)</a:t>
                      </a:r>
                    </a:p>
                  </a:txBody>
                  <a:tcPr marT="0" marB="0"/>
                </a:tc>
                <a:tc>
                  <a:txBody>
                    <a:bodyPr/>
                    <a:lstStyle/>
                    <a:p>
                      <a:pPr algn="ctr"/>
                      <a:r>
                        <a:rPr sz="1100" b="1">
                          <a:solidFill>
                            <a:srgbClr val="6D6E71"/>
                          </a:solidFill>
                        </a:rPr>
                        <a:t>$119.00</a:t>
                      </a:r>
                    </a:p>
                  </a:txBody>
                  <a:tcPr marT="0" marB="0">
                    <a:solidFill>
                      <a:srgbClr val="FDE5A1"/>
                    </a:solidFill>
                  </a:tcPr>
                </a:tc>
                <a:tc>
                  <a:txBody>
                    <a:bodyPr/>
                    <a:lstStyle/>
                    <a:p>
                      <a:pPr algn="ctr"/>
                      <a:r>
                        <a:t> </a:t>
                      </a:r>
                    </a:p>
                  </a:txBody>
                  <a:tcPr marT="0" marB="0">
                    <a:solidFill>
                      <a:srgbClr val="BFBFBF"/>
                    </a:solidFill>
                  </a:tcPr>
                </a:tc>
                <a:extLst>
                  <a:ext uri="{0D108BD9-81ED-4DB2-BD59-A6C34878D82A}">
                    <a16:rowId xmlns:a16="http://schemas.microsoft.com/office/drawing/2014/main" val="10001"/>
                  </a:ext>
                </a:extLst>
              </a:tr>
              <a:tr h="38100">
                <a:tc>
                  <a:txBody>
                    <a:bodyPr/>
                    <a:lstStyle/>
                    <a:p>
                      <a:pPr algn="ctr"/>
                      <a:r>
                        <a:rPr sz="1100" b="1">
                          <a:solidFill>
                            <a:srgbClr val="6D6E71"/>
                          </a:solidFill>
                          <a:latin typeface="Ariel"/>
                        </a:rPr>
                        <a:t>LG Aristo 2 (16 GB)</a:t>
                      </a:r>
                    </a:p>
                  </a:txBody>
                  <a:tcPr marT="0" marB="0"/>
                </a:tc>
                <a:tc>
                  <a:txBody>
                    <a:bodyPr/>
                    <a:lstStyle/>
                    <a:p>
                      <a:pPr algn="ctr"/>
                      <a:r>
                        <a:rPr sz="1100" b="1">
                          <a:solidFill>
                            <a:srgbClr val="6D6E71"/>
                          </a:solidFill>
                        </a:rPr>
                        <a:t>$59.00</a:t>
                      </a:r>
                    </a:p>
                  </a:txBody>
                  <a:tcPr marT="0" marB="0">
                    <a:solidFill>
                      <a:srgbClr val="FDE5A1"/>
                    </a:solidFill>
                  </a:tcPr>
                </a:tc>
                <a:tc>
                  <a:txBody>
                    <a:bodyPr/>
                    <a:lstStyle/>
                    <a:p>
                      <a:pPr algn="ctr"/>
                      <a:r>
                        <a:t> </a:t>
                      </a:r>
                    </a:p>
                  </a:txBody>
                  <a:tcPr marT="0" marB="0">
                    <a:solidFill>
                      <a:srgbClr val="BFBFBF"/>
                    </a:solidFill>
                  </a:tcPr>
                </a:tc>
                <a:extLst>
                  <a:ext uri="{0D108BD9-81ED-4DB2-BD59-A6C34878D82A}">
                    <a16:rowId xmlns:a16="http://schemas.microsoft.com/office/drawing/2014/main" val="10002"/>
                  </a:ext>
                </a:extLst>
              </a:tr>
              <a:tr h="38100">
                <a:tc>
                  <a:txBody>
                    <a:bodyPr/>
                    <a:lstStyle/>
                    <a:p>
                      <a:pPr algn="ctr"/>
                      <a:r>
                        <a:rPr sz="1100" b="1">
                          <a:solidFill>
                            <a:srgbClr val="6D6E71"/>
                          </a:solidFill>
                          <a:latin typeface="Ariel"/>
                        </a:rPr>
                        <a:t>LG K20 Plus (32 GB)</a:t>
                      </a:r>
                    </a:p>
                  </a:txBody>
                  <a:tcPr marT="0" marB="0"/>
                </a:tc>
                <a:tc>
                  <a:txBody>
                    <a:bodyPr/>
                    <a:lstStyle/>
                    <a:p>
                      <a:pPr algn="ctr"/>
                      <a:r>
                        <a:rPr sz="1100" b="1">
                          <a:solidFill>
                            <a:srgbClr val="6D6E71"/>
                          </a:solidFill>
                        </a:rPr>
                        <a:t>$99.00</a:t>
                      </a:r>
                    </a:p>
                  </a:txBody>
                  <a:tcPr marT="0" marB="0">
                    <a:solidFill>
                      <a:srgbClr val="FDE5A1"/>
                    </a:solidFill>
                  </a:tcPr>
                </a:tc>
                <a:tc>
                  <a:txBody>
                    <a:bodyPr/>
                    <a:lstStyle/>
                    <a:p>
                      <a:pPr algn="ctr"/>
                      <a:r>
                        <a:t> </a:t>
                      </a:r>
                    </a:p>
                  </a:txBody>
                  <a:tcPr marT="0" marB="0">
                    <a:solidFill>
                      <a:srgbClr val="BFBFBF"/>
                    </a:solidFill>
                  </a:tcPr>
                </a:tc>
                <a:extLst>
                  <a:ext uri="{0D108BD9-81ED-4DB2-BD59-A6C34878D82A}">
                    <a16:rowId xmlns:a16="http://schemas.microsoft.com/office/drawing/2014/main" val="10003"/>
                  </a:ext>
                </a:extLst>
              </a:tr>
              <a:tr h="38100">
                <a:tc>
                  <a:txBody>
                    <a:bodyPr/>
                    <a:lstStyle/>
                    <a:p>
                      <a:pPr algn="ctr"/>
                      <a:r>
                        <a:rPr sz="1100" b="1">
                          <a:solidFill>
                            <a:srgbClr val="6D6E71"/>
                          </a:solidFill>
                          <a:latin typeface="Ariel"/>
                        </a:rPr>
                        <a:t>ZTE Avid Trio (8 GB)</a:t>
                      </a:r>
                    </a:p>
                  </a:txBody>
                  <a:tcPr marT="0" marB="0"/>
                </a:tc>
                <a:tc>
                  <a:txBody>
                    <a:bodyPr/>
                    <a:lstStyle/>
                    <a:p>
                      <a:pPr algn="ctr"/>
                      <a:r>
                        <a:rPr sz="1100" b="1">
                          <a:solidFill>
                            <a:srgbClr val="6D6E71"/>
                          </a:solidFill>
                        </a:rPr>
                        <a:t>$19.00</a:t>
                      </a:r>
                    </a:p>
                  </a:txBody>
                  <a:tcPr marT="0" marB="0">
                    <a:solidFill>
                      <a:srgbClr val="FDE5A1"/>
                    </a:solidFill>
                  </a:tcPr>
                </a:tc>
                <a:tc>
                  <a:txBody>
                    <a:bodyPr/>
                    <a:lstStyle/>
                    <a:p>
                      <a:pPr algn="ctr"/>
                      <a:r>
                        <a:t> </a:t>
                      </a:r>
                    </a:p>
                  </a:txBody>
                  <a:tcPr marT="0" marB="0">
                    <a:solidFill>
                      <a:srgbClr val="BFBFBF"/>
                    </a:solidFill>
                  </a:tcPr>
                </a:tc>
                <a:extLst>
                  <a:ext uri="{0D108BD9-81ED-4DB2-BD59-A6C34878D82A}">
                    <a16:rowId xmlns:a16="http://schemas.microsoft.com/office/drawing/2014/main" val="10004"/>
                  </a:ext>
                </a:extLst>
              </a:tr>
              <a:tr h="38100">
                <a:tc>
                  <a:txBody>
                    <a:bodyPr/>
                    <a:lstStyle/>
                    <a:p>
                      <a:pPr algn="ctr"/>
                      <a:r>
                        <a:rPr sz="1100" b="1">
                          <a:solidFill>
                            <a:srgbClr val="6D6E71"/>
                          </a:solidFill>
                          <a:latin typeface="Ariel"/>
                        </a:rPr>
                        <a:t>Galaxy J3 Prime (16 GB)</a:t>
                      </a:r>
                    </a:p>
                  </a:txBody>
                  <a:tcPr marT="0" marB="0"/>
                </a:tc>
                <a:tc>
                  <a:txBody>
                    <a:bodyPr/>
                    <a:lstStyle/>
                    <a:p>
                      <a:pPr algn="ctr"/>
                      <a:r>
                        <a:rPr sz="1100" b="1">
                          <a:solidFill>
                            <a:srgbClr val="6D6E71"/>
                          </a:solidFill>
                        </a:rPr>
                        <a:t>$59.00</a:t>
                      </a:r>
                    </a:p>
                  </a:txBody>
                  <a:tcPr marT="0" marB="0">
                    <a:solidFill>
                      <a:srgbClr val="FDE5A1"/>
                    </a:solidFill>
                  </a:tcPr>
                </a:tc>
                <a:tc>
                  <a:txBody>
                    <a:bodyPr/>
                    <a:lstStyle/>
                    <a:p>
                      <a:pPr algn="ctr"/>
                      <a:r>
                        <a:t> </a:t>
                      </a:r>
                    </a:p>
                  </a:txBody>
                  <a:tcPr marT="0" marB="0">
                    <a:solidFill>
                      <a:srgbClr val="BFBFBF"/>
                    </a:solidFill>
                  </a:tcPr>
                </a:tc>
                <a:extLst>
                  <a:ext uri="{0D108BD9-81ED-4DB2-BD59-A6C34878D82A}">
                    <a16:rowId xmlns:a16="http://schemas.microsoft.com/office/drawing/2014/main" val="10005"/>
                  </a:ext>
                </a:extLst>
              </a:tr>
              <a:tr h="38100">
                <a:tc>
                  <a:txBody>
                    <a:bodyPr/>
                    <a:lstStyle/>
                    <a:p>
                      <a:pPr algn="ctr"/>
                      <a:r>
                        <a:rPr sz="1100" b="1">
                          <a:solidFill>
                            <a:srgbClr val="6D6E71"/>
                          </a:solidFill>
                          <a:latin typeface="Ariel"/>
                        </a:rPr>
                        <a:t>ZTE Avid 4 (16 GB)</a:t>
                      </a:r>
                    </a:p>
                  </a:txBody>
                  <a:tcPr marT="0" marB="0"/>
                </a:tc>
                <a:tc>
                  <a:txBody>
                    <a:bodyPr/>
                    <a:lstStyle/>
                    <a:p>
                      <a:pPr algn="ctr"/>
                      <a:r>
                        <a:rPr sz="1100" b="1">
                          <a:solidFill>
                            <a:srgbClr val="6D6E71"/>
                          </a:solidFill>
                        </a:rPr>
                        <a:t>$49.00</a:t>
                      </a:r>
                    </a:p>
                  </a:txBody>
                  <a:tcPr marT="0" marB="0">
                    <a:solidFill>
                      <a:srgbClr val="FDE5A1"/>
                    </a:solidFill>
                  </a:tcPr>
                </a:tc>
                <a:tc>
                  <a:txBody>
                    <a:bodyPr/>
                    <a:lstStyle/>
                    <a:p>
                      <a:pPr algn="ctr"/>
                      <a:r>
                        <a:t> </a:t>
                      </a:r>
                    </a:p>
                  </a:txBody>
                  <a:tcPr marT="0" marB="0">
                    <a:solidFill>
                      <a:srgbClr val="BFBFBF"/>
                    </a:solidFill>
                  </a:tcPr>
                </a:tc>
                <a:extLst>
                  <a:ext uri="{0D108BD9-81ED-4DB2-BD59-A6C34878D82A}">
                    <a16:rowId xmlns:a16="http://schemas.microsoft.com/office/drawing/2014/main" val="10006"/>
                  </a:ext>
                </a:extLst>
              </a:tr>
              <a:tr h="38100">
                <a:tc>
                  <a:txBody>
                    <a:bodyPr/>
                    <a:lstStyle/>
                    <a:p>
                      <a:pPr algn="ctr"/>
                      <a:r>
                        <a:rPr sz="1100" b="1">
                          <a:solidFill>
                            <a:srgbClr val="6D6E71"/>
                          </a:solidFill>
                          <a:latin typeface="Ariel"/>
                        </a:rPr>
                        <a:t>Moto E (16 GB)</a:t>
                      </a:r>
                    </a:p>
                  </a:txBody>
                  <a:tcPr marT="0" marB="0"/>
                </a:tc>
                <a:tc>
                  <a:txBody>
                    <a:bodyPr/>
                    <a:lstStyle/>
                    <a:p>
                      <a:pPr algn="ctr"/>
                      <a:r>
                        <a:rPr sz="1100" b="1">
                          <a:solidFill>
                            <a:srgbClr val="6D6E71"/>
                          </a:solidFill>
                        </a:rPr>
                        <a:t>$59.00</a:t>
                      </a:r>
                    </a:p>
                  </a:txBody>
                  <a:tcPr marT="0" marB="0">
                    <a:solidFill>
                      <a:srgbClr val="FDE5A1"/>
                    </a:solidFill>
                  </a:tcPr>
                </a:tc>
                <a:tc>
                  <a:txBody>
                    <a:bodyPr/>
                    <a:lstStyle/>
                    <a:p>
                      <a:pPr algn="ctr"/>
                      <a:r>
                        <a:t> </a:t>
                      </a:r>
                    </a:p>
                  </a:txBody>
                  <a:tcPr marT="0" marB="0">
                    <a:solidFill>
                      <a:srgbClr val="BFBFBF"/>
                    </a:solidFill>
                  </a:tcPr>
                </a:tc>
                <a:extLst>
                  <a:ext uri="{0D108BD9-81ED-4DB2-BD59-A6C34878D82A}">
                    <a16:rowId xmlns:a16="http://schemas.microsoft.com/office/drawing/2014/main" val="10007"/>
                  </a:ext>
                </a:extLst>
              </a:tr>
              <a:tr h="38100">
                <a:tc>
                  <a:txBody>
                    <a:bodyPr/>
                    <a:lstStyle/>
                    <a:p>
                      <a:pPr algn="ctr"/>
                      <a:r>
                        <a:rPr sz="1100" b="1">
                          <a:solidFill>
                            <a:srgbClr val="6D6E71"/>
                          </a:solidFill>
                          <a:latin typeface="Ariel"/>
                        </a:rPr>
                        <a:t>Alcatel A30 FIERCE (32 GB)</a:t>
                      </a:r>
                    </a:p>
                  </a:txBody>
                  <a:tcPr marT="0" marB="0"/>
                </a:tc>
                <a:tc>
                  <a:txBody>
                    <a:bodyPr/>
                    <a:lstStyle/>
                    <a:p>
                      <a:pPr algn="ctr"/>
                      <a:r>
                        <a:rPr sz="1100" b="1">
                          <a:solidFill>
                            <a:srgbClr val="6D6E71"/>
                          </a:solidFill>
                        </a:rPr>
                        <a:t>$79.00</a:t>
                      </a:r>
                    </a:p>
                  </a:txBody>
                  <a:tcPr marT="0" marB="0">
                    <a:solidFill>
                      <a:srgbClr val="FDE5A1"/>
                    </a:solidFill>
                  </a:tcPr>
                </a:tc>
                <a:tc>
                  <a:txBody>
                    <a:bodyPr/>
                    <a:lstStyle/>
                    <a:p>
                      <a:pPr algn="ctr"/>
                      <a:r>
                        <a:t> </a:t>
                      </a:r>
                    </a:p>
                  </a:txBody>
                  <a:tcPr marT="0" marB="0">
                    <a:solidFill>
                      <a:srgbClr val="BFBFBF"/>
                    </a:solidFill>
                  </a:tcPr>
                </a:tc>
                <a:extLst>
                  <a:ext uri="{0D108BD9-81ED-4DB2-BD59-A6C34878D82A}">
                    <a16:rowId xmlns:a16="http://schemas.microsoft.com/office/drawing/2014/main" val="10008"/>
                  </a:ext>
                </a:extLst>
              </a:tr>
              <a:tr h="38100">
                <a:tc>
                  <a:txBody>
                    <a:bodyPr/>
                    <a:lstStyle/>
                    <a:p>
                      <a:pPr algn="ctr"/>
                      <a:r>
                        <a:rPr sz="1100" b="1">
                          <a:solidFill>
                            <a:srgbClr val="6D6E71"/>
                          </a:solidFill>
                          <a:latin typeface="Ariel"/>
                        </a:rPr>
                        <a:t>Coolpad Defiant (8 GB)</a:t>
                      </a:r>
                    </a:p>
                  </a:txBody>
                  <a:tcPr marT="0" marB="0"/>
                </a:tc>
                <a:tc>
                  <a:txBody>
                    <a:bodyPr/>
                    <a:lstStyle/>
                    <a:p>
                      <a:pPr algn="ctr"/>
                      <a:r>
                        <a:rPr sz="1100" b="1">
                          <a:solidFill>
                            <a:srgbClr val="6D6E71"/>
                          </a:solidFill>
                        </a:rPr>
                        <a:t>$29.00</a:t>
                      </a:r>
                    </a:p>
                  </a:txBody>
                  <a:tcPr marT="0" marB="0">
                    <a:solidFill>
                      <a:srgbClr val="FDE5A1"/>
                    </a:solidFill>
                  </a:tcPr>
                </a:tc>
                <a:tc>
                  <a:txBody>
                    <a:bodyPr/>
                    <a:lstStyle/>
                    <a:p>
                      <a:pPr algn="ctr"/>
                      <a:r>
                        <a:t> </a:t>
                      </a:r>
                    </a:p>
                  </a:txBody>
                  <a:tcPr marT="0" marB="0">
                    <a:solidFill>
                      <a:srgbClr val="BFBFBF"/>
                    </a:solidFill>
                  </a:tcPr>
                </a:tc>
                <a:extLst>
                  <a:ext uri="{0D108BD9-81ED-4DB2-BD59-A6C34878D82A}">
                    <a16:rowId xmlns:a16="http://schemas.microsoft.com/office/drawing/2014/main" val="10009"/>
                  </a:ext>
                </a:extLst>
              </a:tr>
              <a:tr h="38100">
                <a:tc>
                  <a:txBody>
                    <a:bodyPr/>
                    <a:lstStyle/>
                    <a:p>
                      <a:pPr algn="ctr"/>
                      <a:r>
                        <a:rPr sz="1100" b="1">
                          <a:solidFill>
                            <a:srgbClr val="6D6E71"/>
                          </a:solidFill>
                          <a:latin typeface="Ariel"/>
                        </a:rPr>
                        <a:t>LG Stylo 3 Plus (32 GB)</a:t>
                      </a:r>
                    </a:p>
                  </a:txBody>
                  <a:tcPr marT="0" marB="0"/>
                </a:tc>
                <a:tc>
                  <a:txBody>
                    <a:bodyPr/>
                    <a:lstStyle/>
                    <a:p>
                      <a:pPr algn="ctr"/>
                      <a:r>
                        <a:rPr sz="1100" b="1">
                          <a:solidFill>
                            <a:srgbClr val="6D6E71"/>
                          </a:solidFill>
                        </a:rPr>
                        <a:t>$149.00</a:t>
                      </a:r>
                    </a:p>
                  </a:txBody>
                  <a:tcPr marT="0" marB="0">
                    <a:solidFill>
                      <a:srgbClr val="FDE5A1"/>
                    </a:solidFill>
                  </a:tcPr>
                </a:tc>
                <a:tc>
                  <a:txBody>
                    <a:bodyPr/>
                    <a:lstStyle/>
                    <a:p>
                      <a:pPr algn="ctr"/>
                      <a:r>
                        <a:t> </a:t>
                      </a:r>
                    </a:p>
                  </a:txBody>
                  <a:tcPr marT="0" marB="0">
                    <a:solidFill>
                      <a:srgbClr val="BFBFBF"/>
                    </a:solidFill>
                  </a:tcPr>
                </a:tc>
                <a:extLst>
                  <a:ext uri="{0D108BD9-81ED-4DB2-BD59-A6C34878D82A}">
                    <a16:rowId xmlns:a16="http://schemas.microsoft.com/office/drawing/2014/main" val="10010"/>
                  </a:ext>
                </a:extLst>
              </a:tr>
              <a:tr h="38100">
                <a:tc>
                  <a:txBody>
                    <a:bodyPr/>
                    <a:lstStyle/>
                    <a:p>
                      <a:pPr algn="ctr"/>
                      <a:r>
                        <a:rPr sz="1100" b="1">
                          <a:solidFill>
                            <a:srgbClr val="6D6E71"/>
                          </a:solidFill>
                          <a:latin typeface="Ariel"/>
                        </a:rPr>
                        <a:t>Galaxy J7 Prime (16 GB)</a:t>
                      </a:r>
                    </a:p>
                  </a:txBody>
                  <a:tcPr marT="0" marB="0"/>
                </a:tc>
                <a:tc>
                  <a:txBody>
                    <a:bodyPr/>
                    <a:lstStyle/>
                    <a:p>
                      <a:pPr algn="ctr"/>
                      <a:r>
                        <a:rPr sz="1100" b="1">
                          <a:solidFill>
                            <a:srgbClr val="6D6E71"/>
                          </a:solidFill>
                        </a:rPr>
                        <a:t>$119.00</a:t>
                      </a:r>
                    </a:p>
                  </a:txBody>
                  <a:tcPr marT="0" marB="0">
                    <a:solidFill>
                      <a:srgbClr val="FDE5A1"/>
                    </a:solidFill>
                  </a:tcPr>
                </a:tc>
                <a:tc>
                  <a:txBody>
                    <a:bodyPr/>
                    <a:lstStyle/>
                    <a:p>
                      <a:pPr algn="ctr"/>
                      <a:r>
                        <a:t> </a:t>
                      </a:r>
                    </a:p>
                  </a:txBody>
                  <a:tcPr marT="0" marB="0">
                    <a:solidFill>
                      <a:srgbClr val="BFBFBF"/>
                    </a:solidFill>
                  </a:tcPr>
                </a:tc>
                <a:extLst>
                  <a:ext uri="{0D108BD9-81ED-4DB2-BD59-A6C34878D82A}">
                    <a16:rowId xmlns:a16="http://schemas.microsoft.com/office/drawing/2014/main" val="10011"/>
                  </a:ext>
                </a:extLst>
              </a:tr>
              <a:tr h="38100">
                <a:tc>
                  <a:txBody>
                    <a:bodyPr/>
                    <a:lstStyle/>
                    <a:p>
                      <a:pPr algn="ctr"/>
                      <a:r>
                        <a:rPr sz="1100" b="1">
                          <a:solidFill>
                            <a:srgbClr val="6D6E71"/>
                          </a:solidFill>
                          <a:latin typeface="Ariel"/>
                        </a:rPr>
                        <a:t>LG Fortune (16 GB)</a:t>
                      </a:r>
                    </a:p>
                  </a:txBody>
                  <a:tcPr marT="0" marB="0"/>
                </a:tc>
                <a:tc>
                  <a:txBody>
                    <a:bodyPr/>
                    <a:lstStyle/>
                    <a:p>
                      <a:pPr algn="ctr"/>
                      <a:r>
                        <a:t> </a:t>
                      </a:r>
                    </a:p>
                  </a:txBody>
                  <a:tcPr marT="0" marB="0">
                    <a:solidFill>
                      <a:srgbClr val="BFBFBF"/>
                    </a:solidFill>
                  </a:tcPr>
                </a:tc>
                <a:tc>
                  <a:txBody>
                    <a:bodyPr/>
                    <a:lstStyle/>
                    <a:p>
                      <a:pPr algn="ctr"/>
                      <a:r>
                        <a:rPr sz="1100" b="1">
                          <a:solidFill>
                            <a:srgbClr val="6D6E71"/>
                          </a:solidFill>
                        </a:rPr>
                        <a:t>$39.99</a:t>
                      </a:r>
                    </a:p>
                  </a:txBody>
                  <a:tcPr marT="0" marB="0">
                    <a:solidFill>
                      <a:srgbClr val="CDEBDE"/>
                    </a:solidFill>
                  </a:tcPr>
                </a:tc>
                <a:extLst>
                  <a:ext uri="{0D108BD9-81ED-4DB2-BD59-A6C34878D82A}">
                    <a16:rowId xmlns:a16="http://schemas.microsoft.com/office/drawing/2014/main" val="10012"/>
                  </a:ext>
                </a:extLst>
              </a:tr>
              <a:tr h="38100">
                <a:tc>
                  <a:txBody>
                    <a:bodyPr/>
                    <a:lstStyle/>
                    <a:p>
                      <a:pPr algn="ctr"/>
                      <a:r>
                        <a:rPr sz="1100" b="1">
                          <a:solidFill>
                            <a:srgbClr val="6D6E71"/>
                          </a:solidFill>
                          <a:latin typeface="Ariel"/>
                        </a:rPr>
                        <a:t>Alcatel Pulsemix (16 GB)</a:t>
                      </a:r>
                    </a:p>
                  </a:txBody>
                  <a:tcPr marT="0" marB="0"/>
                </a:tc>
                <a:tc>
                  <a:txBody>
                    <a:bodyPr/>
                    <a:lstStyle/>
                    <a:p>
                      <a:pPr algn="ctr"/>
                      <a:r>
                        <a:t> </a:t>
                      </a:r>
                    </a:p>
                  </a:txBody>
                  <a:tcPr marT="0" marB="0">
                    <a:solidFill>
                      <a:srgbClr val="BFBFBF"/>
                    </a:solidFill>
                  </a:tcPr>
                </a:tc>
                <a:tc>
                  <a:txBody>
                    <a:bodyPr/>
                    <a:lstStyle/>
                    <a:p>
                      <a:pPr algn="ctr"/>
                      <a:r>
                        <a:rPr sz="1100" b="1">
                          <a:solidFill>
                            <a:srgbClr val="6D6E71"/>
                          </a:solidFill>
                        </a:rPr>
                        <a:t>$49.99</a:t>
                      </a:r>
                    </a:p>
                  </a:txBody>
                  <a:tcPr marT="0" marB="0">
                    <a:solidFill>
                      <a:srgbClr val="CDEBDE"/>
                    </a:solidFill>
                  </a:tcPr>
                </a:tc>
                <a:extLst>
                  <a:ext uri="{0D108BD9-81ED-4DB2-BD59-A6C34878D82A}">
                    <a16:rowId xmlns:a16="http://schemas.microsoft.com/office/drawing/2014/main" val="10013"/>
                  </a:ext>
                </a:extLst>
              </a:tr>
              <a:tr h="38100">
                <a:tc>
                  <a:txBody>
                    <a:bodyPr/>
                    <a:lstStyle/>
                    <a:p>
                      <a:pPr algn="ctr"/>
                      <a:r>
                        <a:rPr sz="1100" b="1">
                          <a:solidFill>
                            <a:srgbClr val="6D6E71"/>
                          </a:solidFill>
                          <a:latin typeface="Ariel"/>
                        </a:rPr>
                        <a:t>ZTE Overture 3 (16 GB)</a:t>
                      </a:r>
                    </a:p>
                  </a:txBody>
                  <a:tcPr marT="0" marB="0"/>
                </a:tc>
                <a:tc>
                  <a:txBody>
                    <a:bodyPr/>
                    <a:lstStyle/>
                    <a:p>
                      <a:pPr algn="ctr"/>
                      <a:r>
                        <a:t> </a:t>
                      </a:r>
                    </a:p>
                  </a:txBody>
                  <a:tcPr marT="0" marB="0">
                    <a:solidFill>
                      <a:srgbClr val="BFBFBF"/>
                    </a:solidFill>
                  </a:tcPr>
                </a:tc>
                <a:tc>
                  <a:txBody>
                    <a:bodyPr/>
                    <a:lstStyle/>
                    <a:p>
                      <a:pPr algn="ctr"/>
                      <a:r>
                        <a:rPr sz="1100" b="1">
                          <a:solidFill>
                            <a:srgbClr val="6D6E71"/>
                          </a:solidFill>
                        </a:rPr>
                        <a:t>$19.99</a:t>
                      </a:r>
                    </a:p>
                  </a:txBody>
                  <a:tcPr marT="0" marB="0">
                    <a:solidFill>
                      <a:srgbClr val="CDEBDE"/>
                    </a:solidFill>
                  </a:tcPr>
                </a:tc>
                <a:extLst>
                  <a:ext uri="{0D108BD9-81ED-4DB2-BD59-A6C34878D82A}">
                    <a16:rowId xmlns:a16="http://schemas.microsoft.com/office/drawing/2014/main" val="10014"/>
                  </a:ext>
                </a:extLst>
              </a:tr>
              <a:tr h="38100">
                <a:tc>
                  <a:txBody>
                    <a:bodyPr/>
                    <a:lstStyle/>
                    <a:p>
                      <a:pPr algn="ctr"/>
                      <a:r>
                        <a:rPr sz="1100" b="1">
                          <a:solidFill>
                            <a:srgbClr val="6D6E71"/>
                          </a:solidFill>
                          <a:latin typeface="Ariel"/>
                        </a:rPr>
                        <a:t>Galaxy Amp 2 (32  GB)</a:t>
                      </a:r>
                    </a:p>
                  </a:txBody>
                  <a:tcPr marT="0" marB="0"/>
                </a:tc>
                <a:tc>
                  <a:txBody>
                    <a:bodyPr/>
                    <a:lstStyle/>
                    <a:p>
                      <a:pPr algn="ctr"/>
                      <a:r>
                        <a:t> </a:t>
                      </a:r>
                    </a:p>
                  </a:txBody>
                  <a:tcPr marT="0" marB="0">
                    <a:solidFill>
                      <a:srgbClr val="BFBFBF"/>
                    </a:solidFill>
                  </a:tcPr>
                </a:tc>
                <a:tc>
                  <a:txBody>
                    <a:bodyPr/>
                    <a:lstStyle/>
                    <a:p>
                      <a:pPr algn="ctr"/>
                      <a:r>
                        <a:rPr sz="1100" b="1">
                          <a:solidFill>
                            <a:srgbClr val="6D6E71"/>
                          </a:solidFill>
                        </a:rPr>
                        <a:t>$49.99</a:t>
                      </a:r>
                    </a:p>
                  </a:txBody>
                  <a:tcPr marT="0" marB="0">
                    <a:solidFill>
                      <a:srgbClr val="CDEBDE"/>
                    </a:solidFill>
                  </a:tcPr>
                </a:tc>
                <a:extLst>
                  <a:ext uri="{0D108BD9-81ED-4DB2-BD59-A6C34878D82A}">
                    <a16:rowId xmlns:a16="http://schemas.microsoft.com/office/drawing/2014/main" val="10015"/>
                  </a:ext>
                </a:extLst>
              </a:tr>
              <a:tr h="38100">
                <a:tc>
                  <a:txBody>
                    <a:bodyPr/>
                    <a:lstStyle/>
                    <a:p>
                      <a:pPr algn="ctr"/>
                      <a:r>
                        <a:rPr sz="1100" b="1">
                          <a:solidFill>
                            <a:srgbClr val="6D6E71"/>
                          </a:solidFill>
                          <a:latin typeface="Ariel"/>
                        </a:rPr>
                        <a:t>Alcatel Verso (16 GB)</a:t>
                      </a:r>
                    </a:p>
                  </a:txBody>
                  <a:tcPr marT="0" marB="0"/>
                </a:tc>
                <a:tc>
                  <a:txBody>
                    <a:bodyPr/>
                    <a:lstStyle/>
                    <a:p>
                      <a:pPr algn="ctr"/>
                      <a:r>
                        <a:t> </a:t>
                      </a:r>
                    </a:p>
                  </a:txBody>
                  <a:tcPr marT="0" marB="0">
                    <a:solidFill>
                      <a:srgbClr val="BFBFBF"/>
                    </a:solidFill>
                  </a:tcPr>
                </a:tc>
                <a:tc>
                  <a:txBody>
                    <a:bodyPr/>
                    <a:lstStyle/>
                    <a:p>
                      <a:pPr algn="ctr"/>
                      <a:r>
                        <a:rPr sz="1100" b="1">
                          <a:solidFill>
                            <a:srgbClr val="6D6E71"/>
                          </a:solidFill>
                        </a:rPr>
                        <a:t>$19.99</a:t>
                      </a:r>
                    </a:p>
                  </a:txBody>
                  <a:tcPr marT="0" marB="0">
                    <a:solidFill>
                      <a:srgbClr val="CDEBDE"/>
                    </a:solidFill>
                  </a:tcPr>
                </a:tc>
                <a:extLst>
                  <a:ext uri="{0D108BD9-81ED-4DB2-BD59-A6C34878D82A}">
                    <a16:rowId xmlns:a16="http://schemas.microsoft.com/office/drawing/2014/main" val="10016"/>
                  </a:ext>
                </a:extLst>
              </a:tr>
              <a:tr h="38100">
                <a:tc>
                  <a:txBody>
                    <a:bodyPr/>
                    <a:lstStyle/>
                    <a:p>
                      <a:pPr algn="ctr"/>
                      <a:r>
                        <a:rPr sz="1100" b="1">
                          <a:solidFill>
                            <a:srgbClr val="6D6E71"/>
                          </a:solidFill>
                          <a:latin typeface="Ariel"/>
                        </a:rPr>
                        <a:t>LG Fortune 2 (16 GB)</a:t>
                      </a:r>
                    </a:p>
                  </a:txBody>
                  <a:tcPr marT="0" marB="0"/>
                </a:tc>
                <a:tc>
                  <a:txBody>
                    <a:bodyPr/>
                    <a:lstStyle/>
                    <a:p>
                      <a:pPr algn="ctr"/>
                      <a:r>
                        <a:t> </a:t>
                      </a:r>
                    </a:p>
                  </a:txBody>
                  <a:tcPr marT="0" marB="0">
                    <a:solidFill>
                      <a:srgbClr val="BFBFBF"/>
                    </a:solidFill>
                  </a:tcPr>
                </a:tc>
                <a:tc>
                  <a:txBody>
                    <a:bodyPr/>
                    <a:lstStyle/>
                    <a:p>
                      <a:pPr algn="ctr"/>
                      <a:r>
                        <a:rPr sz="1100" b="1">
                          <a:solidFill>
                            <a:srgbClr val="6D6E71"/>
                          </a:solidFill>
                        </a:rPr>
                        <a:t>$99.99</a:t>
                      </a:r>
                    </a:p>
                  </a:txBody>
                  <a:tcPr marT="0" marB="0">
                    <a:solidFill>
                      <a:srgbClr val="CDEBDE"/>
                    </a:solidFill>
                  </a:tcPr>
                </a:tc>
                <a:extLst>
                  <a:ext uri="{0D108BD9-81ED-4DB2-BD59-A6C34878D82A}">
                    <a16:rowId xmlns:a16="http://schemas.microsoft.com/office/drawing/2014/main" val="10017"/>
                  </a:ext>
                </a:extLst>
              </a:tr>
              <a:tr h="38100">
                <a:tc>
                  <a:txBody>
                    <a:bodyPr/>
                    <a:lstStyle/>
                    <a:p>
                      <a:pPr algn="ctr"/>
                      <a:r>
                        <a:rPr sz="1100" b="1">
                          <a:solidFill>
                            <a:srgbClr val="6D6E71"/>
                          </a:solidFill>
                          <a:latin typeface="Ariel"/>
                        </a:rPr>
                        <a:t>LG Harmony (16 GB)</a:t>
                      </a:r>
                    </a:p>
                  </a:txBody>
                  <a:tcPr marT="0" marB="0"/>
                </a:tc>
                <a:tc>
                  <a:txBody>
                    <a:bodyPr/>
                    <a:lstStyle/>
                    <a:p>
                      <a:pPr algn="ctr"/>
                      <a:r>
                        <a:t> </a:t>
                      </a:r>
                    </a:p>
                  </a:txBody>
                  <a:tcPr marT="0" marB="0">
                    <a:solidFill>
                      <a:srgbClr val="BFBFBF"/>
                    </a:solidFill>
                  </a:tcPr>
                </a:tc>
                <a:tc>
                  <a:txBody>
                    <a:bodyPr/>
                    <a:lstStyle/>
                    <a:p>
                      <a:pPr algn="ctr"/>
                      <a:r>
                        <a:rPr sz="1100" b="1">
                          <a:solidFill>
                            <a:srgbClr val="6D6E71"/>
                          </a:solidFill>
                        </a:rPr>
                        <a:t>$79.99</a:t>
                      </a:r>
                    </a:p>
                  </a:txBody>
                  <a:tcPr marT="0" marB="0">
                    <a:solidFill>
                      <a:srgbClr val="CDEBDE"/>
                    </a:solidFill>
                  </a:tcPr>
                </a:tc>
                <a:extLst>
                  <a:ext uri="{0D108BD9-81ED-4DB2-BD59-A6C34878D82A}">
                    <a16:rowId xmlns:a16="http://schemas.microsoft.com/office/drawing/2014/main" val="10018"/>
                  </a:ext>
                </a:extLst>
              </a:tr>
              <a:tr h="38100">
                <a:tc>
                  <a:txBody>
                    <a:bodyPr/>
                    <a:lstStyle/>
                    <a:p>
                      <a:pPr algn="ctr"/>
                      <a:r>
                        <a:rPr sz="1100" b="1">
                          <a:solidFill>
                            <a:srgbClr val="6D6E71"/>
                          </a:solidFill>
                          <a:latin typeface="Ariel"/>
                        </a:rPr>
                        <a:t>LG X Charge (16 GB)</a:t>
                      </a:r>
                    </a:p>
                  </a:txBody>
                  <a:tcPr marT="0" marB="0"/>
                </a:tc>
                <a:tc>
                  <a:txBody>
                    <a:bodyPr/>
                    <a:lstStyle/>
                    <a:p>
                      <a:pPr algn="ctr"/>
                      <a:r>
                        <a:t> </a:t>
                      </a:r>
                    </a:p>
                  </a:txBody>
                  <a:tcPr marT="0" marB="0">
                    <a:solidFill>
                      <a:srgbClr val="BFBFBF"/>
                    </a:solidFill>
                  </a:tcPr>
                </a:tc>
                <a:tc>
                  <a:txBody>
                    <a:bodyPr/>
                    <a:lstStyle/>
                    <a:p>
                      <a:pPr algn="ctr"/>
                      <a:r>
                        <a:rPr sz="1100" b="1">
                          <a:solidFill>
                            <a:srgbClr val="6D6E71"/>
                          </a:solidFill>
                        </a:rPr>
                        <a:t>$129.99</a:t>
                      </a:r>
                    </a:p>
                  </a:txBody>
                  <a:tcPr marT="0" marB="0">
                    <a:solidFill>
                      <a:srgbClr val="CDEBDE"/>
                    </a:solidFill>
                  </a:tcPr>
                </a:tc>
                <a:extLst>
                  <a:ext uri="{0D108BD9-81ED-4DB2-BD59-A6C34878D82A}">
                    <a16:rowId xmlns:a16="http://schemas.microsoft.com/office/drawing/2014/main" val="10019"/>
                  </a:ext>
                </a:extLst>
              </a:tr>
              <a:tr h="38100">
                <a:tc>
                  <a:txBody>
                    <a:bodyPr/>
                    <a:lstStyle/>
                    <a:p>
                      <a:pPr algn="ctr"/>
                      <a:r>
                        <a:rPr sz="1100" b="1">
                          <a:solidFill>
                            <a:srgbClr val="6D6E71"/>
                          </a:solidFill>
                          <a:latin typeface="Ariel"/>
                        </a:rPr>
                        <a:t>LG Stylo 3 (16 GB)</a:t>
                      </a:r>
                    </a:p>
                  </a:txBody>
                  <a:tcPr marT="0" marB="0"/>
                </a:tc>
                <a:tc>
                  <a:txBody>
                    <a:bodyPr/>
                    <a:lstStyle/>
                    <a:p>
                      <a:pPr algn="ctr"/>
                      <a:r>
                        <a:t> </a:t>
                      </a:r>
                    </a:p>
                  </a:txBody>
                  <a:tcPr marT="0" marB="0">
                    <a:solidFill>
                      <a:srgbClr val="BFBFBF"/>
                    </a:solidFill>
                  </a:tcPr>
                </a:tc>
                <a:tc>
                  <a:txBody>
                    <a:bodyPr/>
                    <a:lstStyle/>
                    <a:p>
                      <a:pPr algn="ctr"/>
                      <a:r>
                        <a:rPr sz="1100" b="1">
                          <a:solidFill>
                            <a:srgbClr val="6D6E71"/>
                          </a:solidFill>
                        </a:rPr>
                        <a:t>$149.99</a:t>
                      </a:r>
                    </a:p>
                  </a:txBody>
                  <a:tcPr marT="0" marB="0">
                    <a:solidFill>
                      <a:srgbClr val="CDEBDE"/>
                    </a:solidFill>
                  </a:tcPr>
                </a:tc>
                <a:extLst>
                  <a:ext uri="{0D108BD9-81ED-4DB2-BD59-A6C34878D82A}">
                    <a16:rowId xmlns:a16="http://schemas.microsoft.com/office/drawing/2014/main" val="10020"/>
                  </a:ext>
                </a:extLst>
              </a:tr>
              <a:tr h="38100">
                <a:tc>
                  <a:txBody>
                    <a:bodyPr/>
                    <a:lstStyle/>
                    <a:p>
                      <a:pPr algn="ctr"/>
                      <a:r>
                        <a:rPr sz="1100" b="1">
                          <a:solidFill>
                            <a:srgbClr val="6D6E71"/>
                          </a:solidFill>
                          <a:latin typeface="Ariel"/>
                        </a:rPr>
                        <a:t>ZTE Blade X Max (32 GB)</a:t>
                      </a:r>
                    </a:p>
                  </a:txBody>
                  <a:tcPr marT="0" marB="0"/>
                </a:tc>
                <a:tc>
                  <a:txBody>
                    <a:bodyPr/>
                    <a:lstStyle/>
                    <a:p>
                      <a:pPr algn="ctr"/>
                      <a:r>
                        <a:t> </a:t>
                      </a:r>
                    </a:p>
                  </a:txBody>
                  <a:tcPr marT="0" marB="0">
                    <a:solidFill>
                      <a:srgbClr val="BFBFBF"/>
                    </a:solidFill>
                  </a:tcPr>
                </a:tc>
                <a:tc>
                  <a:txBody>
                    <a:bodyPr/>
                    <a:lstStyle/>
                    <a:p>
                      <a:pPr algn="ctr"/>
                      <a:r>
                        <a:rPr sz="1100" b="1">
                          <a:solidFill>
                            <a:srgbClr val="6D6E71"/>
                          </a:solidFill>
                        </a:rPr>
                        <a:t>$129.99</a:t>
                      </a:r>
                    </a:p>
                  </a:txBody>
                  <a:tcPr marT="0" marB="0">
                    <a:solidFill>
                      <a:srgbClr val="CDEBDE"/>
                    </a:solidFill>
                  </a:tcPr>
                </a:tc>
                <a:extLst>
                  <a:ext uri="{0D108BD9-81ED-4DB2-BD59-A6C34878D82A}">
                    <a16:rowId xmlns:a16="http://schemas.microsoft.com/office/drawing/2014/main" val="10021"/>
                  </a:ext>
                </a:extLst>
              </a:tr>
              <a:tr h="38100">
                <a:tc>
                  <a:txBody>
                    <a:bodyPr/>
                    <a:lstStyle/>
                    <a:p>
                      <a:pPr algn="ctr"/>
                      <a:r>
                        <a:rPr sz="1100" b="1">
                          <a:solidFill>
                            <a:srgbClr val="6D6E71"/>
                          </a:solidFill>
                          <a:latin typeface="Ariel"/>
                        </a:rPr>
                        <a:t>Galaxy Amp Prime 2 (16 GB)</a:t>
                      </a:r>
                    </a:p>
                  </a:txBody>
                  <a:tcPr marT="0" marB="0"/>
                </a:tc>
                <a:tc>
                  <a:txBody>
                    <a:bodyPr/>
                    <a:lstStyle/>
                    <a:p>
                      <a:pPr algn="ctr"/>
                      <a:r>
                        <a:t> </a:t>
                      </a:r>
                    </a:p>
                  </a:txBody>
                  <a:tcPr marT="0" marB="0">
                    <a:solidFill>
                      <a:srgbClr val="BFBFBF"/>
                    </a:solidFill>
                  </a:tcPr>
                </a:tc>
                <a:tc>
                  <a:txBody>
                    <a:bodyPr/>
                    <a:lstStyle/>
                    <a:p>
                      <a:pPr algn="ctr"/>
                      <a:r>
                        <a:rPr sz="1100" b="1">
                          <a:solidFill>
                            <a:srgbClr val="6D6E71"/>
                          </a:solidFill>
                        </a:rPr>
                        <a:t>$99.99</a:t>
                      </a:r>
                    </a:p>
                  </a:txBody>
                  <a:tcPr marT="0" marB="0">
                    <a:solidFill>
                      <a:srgbClr val="CDEBDE"/>
                    </a:solidFill>
                  </a:tcPr>
                </a:tc>
                <a:extLst>
                  <a:ext uri="{0D108BD9-81ED-4DB2-BD59-A6C34878D82A}">
                    <a16:rowId xmlns:a16="http://schemas.microsoft.com/office/drawing/2014/main" val="10022"/>
                  </a:ext>
                </a:extLst>
              </a:tr>
              <a:tr h="38100">
                <a:tc>
                  <a:txBody>
                    <a:bodyPr/>
                    <a:lstStyle/>
                    <a:p>
                      <a:pPr algn="ctr"/>
                      <a:r>
                        <a:rPr sz="1100" b="1">
                          <a:solidFill>
                            <a:srgbClr val="6D6E71"/>
                          </a:solidFill>
                          <a:latin typeface="Ariel"/>
                        </a:rPr>
                        <a:t>Galaxy Halo (32 GB)</a:t>
                      </a:r>
                    </a:p>
                  </a:txBody>
                  <a:tcPr marT="0" marB="0"/>
                </a:tc>
                <a:tc>
                  <a:txBody>
                    <a:bodyPr/>
                    <a:lstStyle/>
                    <a:p>
                      <a:pPr algn="ctr"/>
                      <a:r>
                        <a:rPr>
                          <a:latin typeface="Ariel"/>
                        </a:rPr>
                        <a:t> </a:t>
                      </a:r>
                    </a:p>
                  </a:txBody>
                  <a:tcPr marT="0" marB="0">
                    <a:solidFill>
                      <a:srgbClr val="BFBFBF"/>
                    </a:solidFill>
                  </a:tcPr>
                </a:tc>
                <a:tc>
                  <a:txBody>
                    <a:bodyPr/>
                    <a:lstStyle/>
                    <a:p>
                      <a:pPr algn="ctr"/>
                      <a:r>
                        <a:rPr sz="1100" b="1">
                          <a:solidFill>
                            <a:srgbClr val="6D6E71"/>
                          </a:solidFill>
                          <a:latin typeface="Ariel"/>
                        </a:rPr>
                        <a:t>$159.99</a:t>
                      </a:r>
                    </a:p>
                  </a:txBody>
                  <a:tcPr marT="0" marB="0">
                    <a:solidFill>
                      <a:srgbClr val="CDEBDE"/>
                    </a:solidFill>
                  </a:tcPr>
                </a:tc>
                <a:extLst>
                  <a:ext uri="{0D108BD9-81ED-4DB2-BD59-A6C34878D82A}">
                    <a16:rowId xmlns:a16="http://schemas.microsoft.com/office/drawing/2014/main" val="10023"/>
                  </a:ext>
                </a:extLst>
              </a:tr>
            </a:tbl>
          </a:graphicData>
        </a:graphic>
      </p:graphicFrame>
    </p:spTree>
    <p:extLst>
      <p:ext uri="{BB962C8B-B14F-4D97-AF65-F5344CB8AC3E}">
        <p14:creationId xmlns:p14="http://schemas.microsoft.com/office/powerpoint/2010/main" val="3800669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able 17"/>
          <p:cNvGraphicFramePr>
            <a:graphicFrameLocks noGrp="1"/>
          </p:cNvGraphicFramePr>
          <p:nvPr>
            <p:extLst>
              <p:ext uri="{D42A27DB-BD31-4B8C-83A1-F6EECF244321}">
                <p14:modId xmlns:p14="http://schemas.microsoft.com/office/powerpoint/2010/main" val="348405522"/>
              </p:ext>
            </p:extLst>
          </p:nvPr>
        </p:nvGraphicFramePr>
        <p:xfrm>
          <a:off x="387926" y="1320017"/>
          <a:ext cx="11339250" cy="4976605"/>
        </p:xfrm>
        <a:graphic>
          <a:graphicData uri="http://schemas.openxmlformats.org/drawingml/2006/table">
            <a:tbl>
              <a:tblPr firstRow="1" bandRow="1">
                <a:effectLst/>
              </a:tblPr>
              <a:tblGrid>
                <a:gridCol w="742653">
                  <a:extLst>
                    <a:ext uri="{9D8B030D-6E8A-4147-A177-3AD203B41FA5}">
                      <a16:colId xmlns:a16="http://schemas.microsoft.com/office/drawing/2014/main" val="20000"/>
                    </a:ext>
                  </a:extLst>
                </a:gridCol>
                <a:gridCol w="963327">
                  <a:extLst>
                    <a:ext uri="{9D8B030D-6E8A-4147-A177-3AD203B41FA5}">
                      <a16:colId xmlns:a16="http://schemas.microsoft.com/office/drawing/2014/main" val="20014"/>
                    </a:ext>
                  </a:extLst>
                </a:gridCol>
                <a:gridCol w="963327">
                  <a:extLst>
                    <a:ext uri="{9D8B030D-6E8A-4147-A177-3AD203B41FA5}">
                      <a16:colId xmlns:a16="http://schemas.microsoft.com/office/drawing/2014/main" val="1704982403"/>
                    </a:ext>
                  </a:extLst>
                </a:gridCol>
                <a:gridCol w="963327">
                  <a:extLst>
                    <a:ext uri="{9D8B030D-6E8A-4147-A177-3AD203B41FA5}">
                      <a16:colId xmlns:a16="http://schemas.microsoft.com/office/drawing/2014/main" val="1308340505"/>
                    </a:ext>
                  </a:extLst>
                </a:gridCol>
                <a:gridCol w="963327">
                  <a:extLst>
                    <a:ext uri="{9D8B030D-6E8A-4147-A177-3AD203B41FA5}">
                      <a16:colId xmlns:a16="http://schemas.microsoft.com/office/drawing/2014/main" val="1406278999"/>
                    </a:ext>
                  </a:extLst>
                </a:gridCol>
                <a:gridCol w="963327">
                  <a:extLst>
                    <a:ext uri="{9D8B030D-6E8A-4147-A177-3AD203B41FA5}">
                      <a16:colId xmlns:a16="http://schemas.microsoft.com/office/drawing/2014/main" val="3203068248"/>
                    </a:ext>
                  </a:extLst>
                </a:gridCol>
                <a:gridCol w="963327">
                  <a:extLst>
                    <a:ext uri="{9D8B030D-6E8A-4147-A177-3AD203B41FA5}">
                      <a16:colId xmlns:a16="http://schemas.microsoft.com/office/drawing/2014/main" val="2587996218"/>
                    </a:ext>
                  </a:extLst>
                </a:gridCol>
                <a:gridCol w="963327">
                  <a:extLst>
                    <a:ext uri="{9D8B030D-6E8A-4147-A177-3AD203B41FA5}">
                      <a16:colId xmlns:a16="http://schemas.microsoft.com/office/drawing/2014/main" val="3940571257"/>
                    </a:ext>
                  </a:extLst>
                </a:gridCol>
                <a:gridCol w="963327">
                  <a:extLst>
                    <a:ext uri="{9D8B030D-6E8A-4147-A177-3AD203B41FA5}">
                      <a16:colId xmlns:a16="http://schemas.microsoft.com/office/drawing/2014/main" val="2676220408"/>
                    </a:ext>
                  </a:extLst>
                </a:gridCol>
                <a:gridCol w="963327">
                  <a:extLst>
                    <a:ext uri="{9D8B030D-6E8A-4147-A177-3AD203B41FA5}">
                      <a16:colId xmlns:a16="http://schemas.microsoft.com/office/drawing/2014/main" val="2424683114"/>
                    </a:ext>
                  </a:extLst>
                </a:gridCol>
                <a:gridCol w="963327">
                  <a:extLst>
                    <a:ext uri="{9D8B030D-6E8A-4147-A177-3AD203B41FA5}">
                      <a16:colId xmlns:a16="http://schemas.microsoft.com/office/drawing/2014/main" val="3135319498"/>
                    </a:ext>
                  </a:extLst>
                </a:gridCol>
                <a:gridCol w="963327">
                  <a:extLst>
                    <a:ext uri="{9D8B030D-6E8A-4147-A177-3AD203B41FA5}">
                      <a16:colId xmlns:a16="http://schemas.microsoft.com/office/drawing/2014/main" val="2428801470"/>
                    </a:ext>
                  </a:extLst>
                </a:gridCol>
              </a:tblGrid>
              <a:tr h="1253505">
                <a:tc>
                  <a:txBody>
                    <a:bodyPr/>
                    <a:lstStyle/>
                    <a:p>
                      <a:pPr algn="ctr"/>
                      <a:r>
                        <a:rPr lang="en-US" sz="1400" b="1" dirty="0">
                          <a:solidFill>
                            <a:srgbClr val="C00000"/>
                          </a:solidFill>
                          <a:latin typeface="+mj-lt"/>
                        </a:rPr>
                        <a:t>VERIZON</a:t>
                      </a: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1255196">
                <a:tc>
                  <a:txBody>
                    <a:bodyPr/>
                    <a:lstStyle/>
                    <a:p>
                      <a:pPr algn="ctr"/>
                      <a:r>
                        <a:rPr lang="en-US" sz="1400" b="1" dirty="0">
                          <a:solidFill>
                            <a:srgbClr val="0000CC"/>
                          </a:solidFill>
                          <a:latin typeface="+mj-lt"/>
                        </a:rPr>
                        <a:t>AT&amp;T</a:t>
                      </a: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1240601">
                <a:tc>
                  <a:txBody>
                    <a:bodyPr/>
                    <a:lstStyle/>
                    <a:p>
                      <a:pPr algn="ctr"/>
                      <a:r>
                        <a:rPr lang="en-US" sz="1400" b="1" kern="1200" dirty="0">
                          <a:solidFill>
                            <a:srgbClr val="7030A0"/>
                          </a:solidFill>
                          <a:latin typeface="+mn-lt"/>
                          <a:ea typeface="+mn-ea"/>
                          <a:cs typeface="+mn-cs"/>
                        </a:rPr>
                        <a:t>T-MOBILE</a:t>
                      </a:r>
                      <a:endParaRPr lang="en-US" sz="1400" b="1" dirty="0">
                        <a:solidFill>
                          <a:srgbClr val="00660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1227303">
                <a:tc>
                  <a:txBody>
                    <a:bodyPr/>
                    <a:lstStyle/>
                    <a:p>
                      <a:pPr algn="ctr"/>
                      <a:r>
                        <a:rPr lang="en-US" sz="1400" b="1" kern="1200" dirty="0">
                          <a:solidFill>
                            <a:srgbClr val="006600"/>
                          </a:solidFill>
                          <a:latin typeface="+mn-lt"/>
                          <a:ea typeface="+mn-ea"/>
                          <a:cs typeface="+mn-cs"/>
                        </a:rPr>
                        <a:t>SPRINT</a:t>
                      </a:r>
                      <a:endParaRPr lang="en-US" sz="1400" b="1" dirty="0">
                        <a:solidFill>
                          <a:srgbClr val="7030A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bl>
          </a:graphicData>
        </a:graphic>
      </p:graphicFrame>
      <p:sp>
        <p:nvSpPr>
          <p:cNvPr id="49" name="Slide Number Placeholder 4"/>
          <p:cNvSpPr>
            <a:spLocks noGrp="1"/>
          </p:cNvSpPr>
          <p:nvPr>
            <p:ph type="sldNum" sz="quarter" idx="12"/>
          </p:nvPr>
        </p:nvSpPr>
        <p:spPr>
          <a:xfrm>
            <a:off x="11277600" y="6419088"/>
            <a:ext cx="304800" cy="22860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rgbClr val="000000"/>
                </a:solidFill>
                <a:effectLst/>
                <a:uLnTx/>
                <a:uFillTx/>
                <a:latin typeface="NeueHaasGroteskText Std"/>
                <a:ea typeface="+mn-ea"/>
                <a:cs typeface="+mn-cs"/>
              </a:rPr>
              <a:t>7</a:t>
            </a:r>
            <a:endParaRPr kumimoji="0" lang="en-US" sz="700" b="0" i="0" u="none" strike="noStrike" kern="0" cap="none" spc="0" normalizeH="0" baseline="0" noProof="0" dirty="0">
              <a:ln>
                <a:noFill/>
              </a:ln>
              <a:solidFill>
                <a:srgbClr val="000000"/>
              </a:solidFill>
              <a:effectLst/>
              <a:uLnTx/>
              <a:uFillTx/>
              <a:latin typeface="NeueHaasGroteskText Std"/>
              <a:ea typeface="+mn-ea"/>
              <a:cs typeface="+mn-cs"/>
            </a:endParaRPr>
          </a:p>
        </p:txBody>
      </p:sp>
      <p:graphicFrame>
        <p:nvGraphicFramePr>
          <p:cNvPr id="2" name="Table 1">
            <a:extLst>
              <a:ext uri="{FF2B5EF4-FFF2-40B4-BE49-F238E27FC236}">
                <a16:creationId xmlns:a16="http://schemas.microsoft.com/office/drawing/2014/main" id="{7DBC7AE6-3AF3-4281-AD88-78BDAA35EEC0}"/>
              </a:ext>
            </a:extLst>
          </p:cNvPr>
          <p:cNvGraphicFramePr>
            <a:graphicFrameLocks noGrp="1"/>
          </p:cNvGraphicFramePr>
          <p:nvPr>
            <p:extLst>
              <p:ext uri="{D42A27DB-BD31-4B8C-83A1-F6EECF244321}">
                <p14:modId xmlns:p14="http://schemas.microsoft.com/office/powerpoint/2010/main" val="3179817054"/>
              </p:ext>
            </p:extLst>
          </p:nvPr>
        </p:nvGraphicFramePr>
        <p:xfrm>
          <a:off x="387935" y="540332"/>
          <a:ext cx="742653" cy="761995"/>
        </p:xfrm>
        <a:graphic>
          <a:graphicData uri="http://schemas.openxmlformats.org/drawingml/2006/table">
            <a:tbl>
              <a:tblPr firstRow="1" bandRow="1">
                <a:effectLst/>
              </a:tblPr>
              <a:tblGrid>
                <a:gridCol w="742653">
                  <a:extLst>
                    <a:ext uri="{9D8B030D-6E8A-4147-A177-3AD203B41FA5}">
                      <a16:colId xmlns:a16="http://schemas.microsoft.com/office/drawing/2014/main" val="3894288978"/>
                    </a:ext>
                  </a:extLst>
                </a:gridCol>
              </a:tblGrid>
              <a:tr h="388712">
                <a:tc>
                  <a:txBody>
                    <a:bodyPr/>
                    <a:lstStyle/>
                    <a:p>
                      <a:pPr marL="0" algn="ctr" defTabSz="914400" rtl="0" eaLnBrk="1" latinLnBrk="0" hangingPunct="1"/>
                      <a:endParaRPr lang="en-US" sz="1400" b="1" i="1" u="none" kern="1200" dirty="0">
                        <a:solidFill>
                          <a:srgbClr val="000000"/>
                        </a:solidFill>
                        <a:latin typeface="+mj-lt"/>
                        <a:ea typeface=""/>
                        <a:cs typeface=""/>
                      </a:endParaRPr>
                    </a:p>
                  </a:txBody>
                  <a:tcPr marL="121920" marR="12192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9B295"/>
                    </a:solidFill>
                  </a:tcPr>
                </a:tc>
                <a:extLst>
                  <a:ext uri="{0D108BD9-81ED-4DB2-BD59-A6C34878D82A}">
                    <a16:rowId xmlns:a16="http://schemas.microsoft.com/office/drawing/2014/main" val="2581589568"/>
                  </a:ext>
                </a:extLst>
              </a:tr>
              <a:tr h="373283">
                <a:tc>
                  <a:txBody>
                    <a:bodyPr/>
                    <a:lstStyle/>
                    <a:p>
                      <a:pPr marL="0" algn="ctr" defTabSz="457200" rtl="0" eaLnBrk="1" latinLnBrk="0" hangingPunct="1"/>
                      <a:endParaRPr lang="en-US" sz="1100" b="1" kern="1200" dirty="0">
                        <a:solidFill>
                          <a:srgbClr val="000000"/>
                        </a:solidFill>
                        <a:latin typeface="+mj-lt"/>
                        <a:ea typeface="+mn-ea"/>
                        <a:cs typeface="+mn-cs"/>
                      </a:endParaRPr>
                    </a:p>
                  </a:txBody>
                  <a:tcPr marL="121920" marR="12192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E4E5E3"/>
                    </a:solidFill>
                  </a:tcPr>
                </a:tc>
                <a:extLst>
                  <a:ext uri="{0D108BD9-81ED-4DB2-BD59-A6C34878D82A}">
                    <a16:rowId xmlns:a16="http://schemas.microsoft.com/office/drawing/2014/main" val="4010704254"/>
                  </a:ext>
                </a:extLst>
              </a:tr>
            </a:tbl>
          </a:graphicData>
        </a:graphic>
      </p:graphicFrame>
      <p:sp>
        <p:nvSpPr>
          <p:cNvPr id="3" name="TextBox 2"/>
          <p:cNvSpPr txBox="1"/>
          <p:nvPr/>
        </p:nvSpPr>
        <p:spPr>
          <a:xfrm>
            <a:off x="411480" y="91440"/>
            <a:ext cx="5486400" cy="1097280"/>
          </a:xfrm>
          <a:prstGeom prst="rect">
            <a:avLst/>
          </a:prstGeom>
          <a:noFill/>
        </p:spPr>
        <p:txBody>
          <a:bodyPr wrap="none">
            <a:spAutoFit/>
          </a:bodyPr>
          <a:lstStyle/>
          <a:p>
            <a:r>
              <a:rPr sz="2600" b="1">
                <a:solidFill>
                  <a:srgbClr val="CD040B"/>
                </a:solidFill>
                <a:latin typeface="NeueHaasGroteskDisp Std (Body)"/>
              </a:rPr>
              <a:t>BOGOF Promotions</a:t>
            </a:r>
          </a:p>
        </p:txBody>
      </p:sp>
      <p:sp>
        <p:nvSpPr>
          <p:cNvPr id="4" name="TextBox 3"/>
          <p:cNvSpPr txBox="1"/>
          <p:nvPr/>
        </p:nvSpPr>
        <p:spPr>
          <a:xfrm>
            <a:off x="10789920" y="91440"/>
            <a:ext cx="914400" cy="274320"/>
          </a:xfrm>
          <a:prstGeom prst="rect">
            <a:avLst/>
          </a:prstGeom>
          <a:noFill/>
        </p:spPr>
        <p:txBody>
          <a:bodyPr wrap="none">
            <a:spAutoFit/>
          </a:bodyPr>
          <a:lstStyle/>
          <a:p>
            <a:r>
              <a:rPr sz="1000" i="1">
                <a:latin typeface="NeueHaasGroteskText Std (Body)"/>
              </a:rPr>
              <a:t>as of 05/08/2018</a:t>
            </a:r>
          </a:p>
        </p:txBody>
      </p:sp>
      <p:graphicFrame>
        <p:nvGraphicFramePr>
          <p:cNvPr id="5" name="Table 4"/>
          <p:cNvGraphicFramePr>
            <a:graphicFrameLocks noGrp="1"/>
          </p:cNvGraphicFramePr>
          <p:nvPr/>
        </p:nvGraphicFramePr>
        <p:xfrm>
          <a:off x="1143000" y="923544"/>
          <a:ext cx="10584180" cy="388620"/>
        </p:xfrm>
        <a:graphic>
          <a:graphicData uri="http://schemas.openxmlformats.org/drawingml/2006/table">
            <a:tbl>
              <a:tblPr firstRow="1" bandRow="1">
                <a:tableStyleId>{5C22544A-7EE6-4342-B048-85BDC9FD1C3A}</a:tableStyleId>
              </a:tblPr>
              <a:tblGrid>
                <a:gridCol w="962198">
                  <a:extLst>
                    <a:ext uri="{9D8B030D-6E8A-4147-A177-3AD203B41FA5}">
                      <a16:colId xmlns:a16="http://schemas.microsoft.com/office/drawing/2014/main" val="20000"/>
                    </a:ext>
                  </a:extLst>
                </a:gridCol>
                <a:gridCol w="962198">
                  <a:extLst>
                    <a:ext uri="{9D8B030D-6E8A-4147-A177-3AD203B41FA5}">
                      <a16:colId xmlns:a16="http://schemas.microsoft.com/office/drawing/2014/main" val="20001"/>
                    </a:ext>
                  </a:extLst>
                </a:gridCol>
                <a:gridCol w="962198">
                  <a:extLst>
                    <a:ext uri="{9D8B030D-6E8A-4147-A177-3AD203B41FA5}">
                      <a16:colId xmlns:a16="http://schemas.microsoft.com/office/drawing/2014/main" val="20002"/>
                    </a:ext>
                  </a:extLst>
                </a:gridCol>
                <a:gridCol w="962198">
                  <a:extLst>
                    <a:ext uri="{9D8B030D-6E8A-4147-A177-3AD203B41FA5}">
                      <a16:colId xmlns:a16="http://schemas.microsoft.com/office/drawing/2014/main" val="20003"/>
                    </a:ext>
                  </a:extLst>
                </a:gridCol>
                <a:gridCol w="962198">
                  <a:extLst>
                    <a:ext uri="{9D8B030D-6E8A-4147-A177-3AD203B41FA5}">
                      <a16:colId xmlns:a16="http://schemas.microsoft.com/office/drawing/2014/main" val="20004"/>
                    </a:ext>
                  </a:extLst>
                </a:gridCol>
                <a:gridCol w="962198">
                  <a:extLst>
                    <a:ext uri="{9D8B030D-6E8A-4147-A177-3AD203B41FA5}">
                      <a16:colId xmlns:a16="http://schemas.microsoft.com/office/drawing/2014/main" val="20005"/>
                    </a:ext>
                  </a:extLst>
                </a:gridCol>
                <a:gridCol w="962198">
                  <a:extLst>
                    <a:ext uri="{9D8B030D-6E8A-4147-A177-3AD203B41FA5}">
                      <a16:colId xmlns:a16="http://schemas.microsoft.com/office/drawing/2014/main" val="20006"/>
                    </a:ext>
                  </a:extLst>
                </a:gridCol>
                <a:gridCol w="962198">
                  <a:extLst>
                    <a:ext uri="{9D8B030D-6E8A-4147-A177-3AD203B41FA5}">
                      <a16:colId xmlns:a16="http://schemas.microsoft.com/office/drawing/2014/main" val="20007"/>
                    </a:ext>
                  </a:extLst>
                </a:gridCol>
                <a:gridCol w="962198">
                  <a:extLst>
                    <a:ext uri="{9D8B030D-6E8A-4147-A177-3AD203B41FA5}">
                      <a16:colId xmlns:a16="http://schemas.microsoft.com/office/drawing/2014/main" val="20008"/>
                    </a:ext>
                  </a:extLst>
                </a:gridCol>
                <a:gridCol w="962198">
                  <a:extLst>
                    <a:ext uri="{9D8B030D-6E8A-4147-A177-3AD203B41FA5}">
                      <a16:colId xmlns:a16="http://schemas.microsoft.com/office/drawing/2014/main" val="20009"/>
                    </a:ext>
                  </a:extLst>
                </a:gridCol>
                <a:gridCol w="962200">
                  <a:extLst>
                    <a:ext uri="{9D8B030D-6E8A-4147-A177-3AD203B41FA5}">
                      <a16:colId xmlns:a16="http://schemas.microsoft.com/office/drawing/2014/main" val="20010"/>
                    </a:ext>
                  </a:extLst>
                </a:gridCol>
              </a:tblGrid>
              <a:tr h="388620">
                <a:tc>
                  <a:txBody>
                    <a:bodyPr/>
                    <a:lstStyle/>
                    <a:p>
                      <a:pPr algn="ctr"/>
                      <a:r>
                        <a:rPr sz="1100">
                          <a:solidFill>
                            <a:srgbClr val="000000"/>
                          </a:solidFill>
                          <a:latin typeface="NeueHaasGroteskText Std (Body)"/>
                        </a:rPr>
                        <a:t>3/05</a:t>
                      </a:r>
                    </a:p>
                  </a:txBody>
                  <a:tcPr>
                    <a:solidFill>
                      <a:schemeClr val="accent2"/>
                    </a:solidFill>
                  </a:tcPr>
                </a:tc>
                <a:tc>
                  <a:txBody>
                    <a:bodyPr/>
                    <a:lstStyle/>
                    <a:p>
                      <a:pPr algn="ctr"/>
                      <a:r>
                        <a:rPr sz="1100">
                          <a:solidFill>
                            <a:srgbClr val="000000"/>
                          </a:solidFill>
                          <a:latin typeface="NeueHaasGroteskText Std (Body)"/>
                        </a:rPr>
                        <a:t>3/12</a:t>
                      </a:r>
                    </a:p>
                  </a:txBody>
                  <a:tcPr>
                    <a:solidFill>
                      <a:schemeClr val="accent2"/>
                    </a:solidFill>
                  </a:tcPr>
                </a:tc>
                <a:tc>
                  <a:txBody>
                    <a:bodyPr/>
                    <a:lstStyle/>
                    <a:p>
                      <a:pPr algn="ctr"/>
                      <a:r>
                        <a:rPr sz="1100">
                          <a:solidFill>
                            <a:srgbClr val="000000"/>
                          </a:solidFill>
                          <a:latin typeface="NeueHaasGroteskText Std (Body)"/>
                        </a:rPr>
                        <a:t>3/19</a:t>
                      </a:r>
                    </a:p>
                  </a:txBody>
                  <a:tcPr>
                    <a:solidFill>
                      <a:schemeClr val="accent2"/>
                    </a:solidFill>
                  </a:tcPr>
                </a:tc>
                <a:tc>
                  <a:txBody>
                    <a:bodyPr/>
                    <a:lstStyle/>
                    <a:p>
                      <a:pPr algn="ctr"/>
                      <a:r>
                        <a:rPr sz="1100">
                          <a:solidFill>
                            <a:srgbClr val="000000"/>
                          </a:solidFill>
                          <a:latin typeface="NeueHaasGroteskText Std (Body)"/>
                        </a:rPr>
                        <a:t>3/26</a:t>
                      </a:r>
                    </a:p>
                  </a:txBody>
                  <a:tcPr>
                    <a:solidFill>
                      <a:schemeClr val="accent2"/>
                    </a:solidFill>
                  </a:tcPr>
                </a:tc>
                <a:tc>
                  <a:txBody>
                    <a:bodyPr/>
                    <a:lstStyle/>
                    <a:p>
                      <a:pPr algn="ctr"/>
                      <a:r>
                        <a:rPr sz="1100">
                          <a:solidFill>
                            <a:srgbClr val="000000"/>
                          </a:solidFill>
                          <a:latin typeface="NeueHaasGroteskText Std (Body)"/>
                        </a:rPr>
                        <a:t>4/02</a:t>
                      </a:r>
                    </a:p>
                  </a:txBody>
                  <a:tcPr>
                    <a:solidFill>
                      <a:schemeClr val="accent2"/>
                    </a:solidFill>
                  </a:tcPr>
                </a:tc>
                <a:tc>
                  <a:txBody>
                    <a:bodyPr/>
                    <a:lstStyle/>
                    <a:p>
                      <a:pPr algn="ctr"/>
                      <a:r>
                        <a:rPr sz="1100">
                          <a:solidFill>
                            <a:srgbClr val="000000"/>
                          </a:solidFill>
                          <a:latin typeface="NeueHaasGroteskText Std (Body)"/>
                        </a:rPr>
                        <a:t>4/09</a:t>
                      </a:r>
                    </a:p>
                  </a:txBody>
                  <a:tcPr>
                    <a:solidFill>
                      <a:schemeClr val="accent2"/>
                    </a:solidFill>
                  </a:tcPr>
                </a:tc>
                <a:tc>
                  <a:txBody>
                    <a:bodyPr/>
                    <a:lstStyle/>
                    <a:p>
                      <a:pPr algn="ctr"/>
                      <a:r>
                        <a:rPr sz="1100">
                          <a:solidFill>
                            <a:srgbClr val="000000"/>
                          </a:solidFill>
                          <a:latin typeface="NeueHaasGroteskText Std (Body)"/>
                        </a:rPr>
                        <a:t>4/16</a:t>
                      </a:r>
                    </a:p>
                  </a:txBody>
                  <a:tcPr>
                    <a:solidFill>
                      <a:schemeClr val="accent2"/>
                    </a:solidFill>
                  </a:tcPr>
                </a:tc>
                <a:tc>
                  <a:txBody>
                    <a:bodyPr/>
                    <a:lstStyle/>
                    <a:p>
                      <a:pPr algn="ctr"/>
                      <a:r>
                        <a:rPr sz="1100">
                          <a:solidFill>
                            <a:srgbClr val="000000"/>
                          </a:solidFill>
                          <a:latin typeface="NeueHaasGroteskText Std (Body)"/>
                        </a:rPr>
                        <a:t>4/23</a:t>
                      </a:r>
                    </a:p>
                  </a:txBody>
                  <a:tcPr>
                    <a:solidFill>
                      <a:schemeClr val="accent2"/>
                    </a:solidFill>
                  </a:tcPr>
                </a:tc>
                <a:tc>
                  <a:txBody>
                    <a:bodyPr/>
                    <a:lstStyle/>
                    <a:p>
                      <a:pPr algn="ctr"/>
                      <a:r>
                        <a:rPr sz="1100">
                          <a:solidFill>
                            <a:srgbClr val="000000"/>
                          </a:solidFill>
                          <a:latin typeface="NeueHaasGroteskText Std (Body)"/>
                        </a:rPr>
                        <a:t>4/30</a:t>
                      </a:r>
                    </a:p>
                  </a:txBody>
                  <a:tcPr>
                    <a:solidFill>
                      <a:schemeClr val="accent2"/>
                    </a:solidFill>
                  </a:tcPr>
                </a:tc>
                <a:tc>
                  <a:txBody>
                    <a:bodyPr/>
                    <a:lstStyle/>
                    <a:p>
                      <a:pPr algn="ctr"/>
                      <a:r>
                        <a:rPr sz="1100">
                          <a:solidFill>
                            <a:srgbClr val="000000"/>
                          </a:solidFill>
                          <a:latin typeface="NeueHaasGroteskText Std (Body)"/>
                        </a:rPr>
                        <a:t>5/07</a:t>
                      </a:r>
                    </a:p>
                  </a:txBody>
                  <a:tcPr>
                    <a:solidFill>
                      <a:schemeClr val="accent2"/>
                    </a:solidFill>
                  </a:tcPr>
                </a:tc>
                <a:tc>
                  <a:txBody>
                    <a:bodyPr/>
                    <a:lstStyle/>
                    <a:p>
                      <a:pPr algn="ctr"/>
                      <a:r>
                        <a:rPr sz="1100">
                          <a:solidFill>
                            <a:srgbClr val="000000"/>
                          </a:solidFill>
                          <a:latin typeface="NeueHaasGroteskText Std (Body)"/>
                        </a:rPr>
                        <a:t>5/14</a:t>
                      </a:r>
                    </a:p>
                  </a:txBody>
                  <a:tcPr>
                    <a:solidFill>
                      <a:schemeClr val="accent2"/>
                    </a:solidFill>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nvGraphicFramePr>
        <p:xfrm>
          <a:off x="1143000" y="534924"/>
          <a:ext cx="10561320" cy="388620"/>
        </p:xfrm>
        <a:graphic>
          <a:graphicData uri="http://schemas.openxmlformats.org/drawingml/2006/table">
            <a:tbl>
              <a:tblPr firstRow="1" bandRow="1">
                <a:tableStyleId>{5C22544A-7EE6-4342-B048-85BDC9FD1C3A}</a:tableStyleId>
              </a:tblPr>
              <a:tblGrid>
                <a:gridCol w="3840480">
                  <a:extLst>
                    <a:ext uri="{9D8B030D-6E8A-4147-A177-3AD203B41FA5}">
                      <a16:colId xmlns:a16="http://schemas.microsoft.com/office/drawing/2014/main" val="20000"/>
                    </a:ext>
                  </a:extLst>
                </a:gridCol>
                <a:gridCol w="4800600">
                  <a:extLst>
                    <a:ext uri="{9D8B030D-6E8A-4147-A177-3AD203B41FA5}">
                      <a16:colId xmlns:a16="http://schemas.microsoft.com/office/drawing/2014/main" val="20001"/>
                    </a:ext>
                  </a:extLst>
                </a:gridCol>
                <a:gridCol w="1920240">
                  <a:extLst>
                    <a:ext uri="{9D8B030D-6E8A-4147-A177-3AD203B41FA5}">
                      <a16:colId xmlns:a16="http://schemas.microsoft.com/office/drawing/2014/main" val="20002"/>
                    </a:ext>
                  </a:extLst>
                </a:gridCol>
              </a:tblGrid>
              <a:tr h="388620">
                <a:tc>
                  <a:txBody>
                    <a:bodyPr/>
                    <a:lstStyle/>
                    <a:p>
                      <a:pPr algn="ctr"/>
                      <a:r>
                        <a:rPr sz="1100" b="1" i="1">
                          <a:solidFill>
                            <a:srgbClr val="000000"/>
                          </a:solidFill>
                          <a:latin typeface="NeueHaasGroteskText Std (Body)"/>
                        </a:rPr>
                        <a:t>Mar</a:t>
                      </a:r>
                    </a:p>
                  </a:txBody>
                  <a:tcPr>
                    <a:solidFill>
                      <a:srgbClr val="F9B295"/>
                    </a:solidFill>
                  </a:tcPr>
                </a:tc>
                <a:tc>
                  <a:txBody>
                    <a:bodyPr/>
                    <a:lstStyle/>
                    <a:p>
                      <a:pPr algn="ctr"/>
                      <a:r>
                        <a:rPr sz="1100" b="1" i="1">
                          <a:solidFill>
                            <a:srgbClr val="000000"/>
                          </a:solidFill>
                          <a:latin typeface="NeueHaasGroteskText Std (Body)"/>
                        </a:rPr>
                        <a:t>Apr</a:t>
                      </a:r>
                    </a:p>
                  </a:txBody>
                  <a:tcPr>
                    <a:solidFill>
                      <a:srgbClr val="F9B295"/>
                    </a:solidFill>
                  </a:tcPr>
                </a:tc>
                <a:tc>
                  <a:txBody>
                    <a:bodyPr/>
                    <a:lstStyle/>
                    <a:p>
                      <a:pPr algn="ctr"/>
                      <a:r>
                        <a:rPr sz="1100" b="1" i="1">
                          <a:solidFill>
                            <a:srgbClr val="000000"/>
                          </a:solidFill>
                          <a:latin typeface="NeueHaasGroteskText Std (Body)"/>
                        </a:rPr>
                        <a:t>May</a:t>
                      </a:r>
                    </a:p>
                  </a:txBody>
                  <a:tcPr>
                    <a:solidFill>
                      <a:srgbClr val="F9B295"/>
                    </a:solidFill>
                  </a:tcPr>
                </a:tc>
                <a:extLst>
                  <a:ext uri="{0D108BD9-81ED-4DB2-BD59-A6C34878D82A}">
                    <a16:rowId xmlns:a16="http://schemas.microsoft.com/office/drawing/2014/main" val="10000"/>
                  </a:ext>
                </a:extLst>
              </a:tr>
            </a:tbl>
          </a:graphicData>
        </a:graphic>
      </p:graphicFrame>
      <p:sp>
        <p:nvSpPr>
          <p:cNvPr id="7" name="Rounded Rectangle 6"/>
          <p:cNvSpPr/>
          <p:nvPr/>
        </p:nvSpPr>
        <p:spPr>
          <a:xfrm>
            <a:off x="1143000" y="1312164"/>
            <a:ext cx="4317231"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C00000"/>
                </a:solidFill>
                <a:latin typeface="NeueHaasGroteskText Std (Body)"/>
              </a:rPr>
              <a:t>BOGO S9 (3/04-4/05)</a:t>
            </a:r>
          </a:p>
        </p:txBody>
      </p:sp>
      <p:sp>
        <p:nvSpPr>
          <p:cNvPr id="8" name="Rounded Rectangle 7"/>
          <p:cNvSpPr/>
          <p:nvPr/>
        </p:nvSpPr>
        <p:spPr>
          <a:xfrm>
            <a:off x="9287024" y="1318889"/>
            <a:ext cx="666648" cy="799961"/>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750" b="1" dirty="0">
                <a:solidFill>
                  <a:srgbClr val="C00000"/>
                </a:solidFill>
                <a:latin typeface="NeueHaasGroteskText Std (Body)"/>
              </a:rPr>
              <a:t>Get select Android phones and get one free (5/03-5/07)</a:t>
            </a:r>
          </a:p>
        </p:txBody>
      </p:sp>
      <p:sp>
        <p:nvSpPr>
          <p:cNvPr id="9" name="Rounded Rectangle 8"/>
          <p:cNvSpPr/>
          <p:nvPr/>
        </p:nvSpPr>
        <p:spPr>
          <a:xfrm>
            <a:off x="9359666" y="2119978"/>
            <a:ext cx="2367513"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800" b="1">
                <a:solidFill>
                  <a:srgbClr val="C00000"/>
                </a:solidFill>
                <a:latin typeface="NeueHaasGroteskText Std (Body)"/>
              </a:rPr>
              <a:t>Get select iPhones and get iPhone 8 ( 64GB) free (5/03-...)</a:t>
            </a:r>
          </a:p>
        </p:txBody>
      </p:sp>
      <p:sp>
        <p:nvSpPr>
          <p:cNvPr id="10" name="Rounded Rectangle 9"/>
          <p:cNvSpPr/>
          <p:nvPr/>
        </p:nvSpPr>
        <p:spPr>
          <a:xfrm>
            <a:off x="9916728" y="2325718"/>
            <a:ext cx="1810451"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750" b="1" dirty="0">
                <a:solidFill>
                  <a:srgbClr val="C00000"/>
                </a:solidFill>
                <a:latin typeface="NeueHaasGroteskText Std (Body)"/>
              </a:rPr>
              <a:t>Get select Android phones and get one free (5/07-...)</a:t>
            </a:r>
          </a:p>
        </p:txBody>
      </p:sp>
      <p:sp>
        <p:nvSpPr>
          <p:cNvPr id="11" name="Rounded Rectangle 10"/>
          <p:cNvSpPr/>
          <p:nvPr/>
        </p:nvSpPr>
        <p:spPr>
          <a:xfrm>
            <a:off x="1143000" y="2563977"/>
            <a:ext cx="1392655"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750" b="1">
                <a:solidFill>
                  <a:srgbClr val="0070C0"/>
                </a:solidFill>
                <a:latin typeface="NeueHaasGroteskText Std (Body)"/>
              </a:rPr>
              <a:t>BOGOF SS Galaxy S8, S8+, S8 Active (12/18-3/15)</a:t>
            </a:r>
          </a:p>
        </p:txBody>
      </p:sp>
      <p:sp>
        <p:nvSpPr>
          <p:cNvPr id="12" name="Rounded Rectangle 11"/>
          <p:cNvSpPr/>
          <p:nvPr/>
        </p:nvSpPr>
        <p:spPr>
          <a:xfrm>
            <a:off x="1143000" y="2769717"/>
            <a:ext cx="4038700"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BOGOF iPhone 8 (2/23-4/03)</a:t>
            </a:r>
          </a:p>
        </p:txBody>
      </p:sp>
      <p:sp>
        <p:nvSpPr>
          <p:cNvPr id="13" name="Rounded Rectangle 12"/>
          <p:cNvSpPr/>
          <p:nvPr/>
        </p:nvSpPr>
        <p:spPr>
          <a:xfrm>
            <a:off x="1143000" y="2975457"/>
            <a:ext cx="4038700"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BOGOF LG V30, LG G6 (2/09-4/03)</a:t>
            </a:r>
          </a:p>
        </p:txBody>
      </p:sp>
      <p:sp>
        <p:nvSpPr>
          <p:cNvPr id="14" name="Rounded Rectangle 13"/>
          <p:cNvSpPr/>
          <p:nvPr/>
        </p:nvSpPr>
        <p:spPr>
          <a:xfrm>
            <a:off x="1143000" y="3181197"/>
            <a:ext cx="4038700"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BOGOF ZTE Axon M (2/23-4/03)</a:t>
            </a:r>
          </a:p>
        </p:txBody>
      </p:sp>
      <p:sp>
        <p:nvSpPr>
          <p:cNvPr id="15" name="Rounded Rectangle 14"/>
          <p:cNvSpPr/>
          <p:nvPr/>
        </p:nvSpPr>
        <p:spPr>
          <a:xfrm>
            <a:off x="1143000" y="3815791"/>
            <a:ext cx="6545479"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7030A0"/>
                </a:solidFill>
                <a:latin typeface="NeueHaasGroteskText Std (Body)"/>
              </a:rPr>
              <a:t>BOGOF LG G6, V30 and V30+ (3/01-4/21)</a:t>
            </a:r>
          </a:p>
        </p:txBody>
      </p:sp>
      <p:sp>
        <p:nvSpPr>
          <p:cNvPr id="16" name="Rounded Rectangle 15"/>
          <p:cNvSpPr/>
          <p:nvPr/>
        </p:nvSpPr>
        <p:spPr>
          <a:xfrm>
            <a:off x="4624638" y="4062679"/>
            <a:ext cx="3342372"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7030A0"/>
                </a:solidFill>
                <a:latin typeface="NeueHaasGroteskText Std (Body)"/>
              </a:rPr>
              <a:t>BOGOF Galaxy S9, S9+ (3/30-4/23)</a:t>
            </a:r>
          </a:p>
        </p:txBody>
      </p:sp>
      <p:sp>
        <p:nvSpPr>
          <p:cNvPr id="17" name="Rounded Rectangle 16"/>
          <p:cNvSpPr/>
          <p:nvPr/>
        </p:nvSpPr>
        <p:spPr>
          <a:xfrm>
            <a:off x="1143000" y="4309567"/>
            <a:ext cx="7381072"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7030A0"/>
                </a:solidFill>
                <a:latin typeface="NeueHaasGroteskText Std (Body)"/>
              </a:rPr>
              <a:t>BOGOF iPhone X (2/24-4/27)</a:t>
            </a:r>
          </a:p>
        </p:txBody>
      </p:sp>
      <p:sp>
        <p:nvSpPr>
          <p:cNvPr id="19" name="Rounded Rectangle 18"/>
          <p:cNvSpPr/>
          <p:nvPr/>
        </p:nvSpPr>
        <p:spPr>
          <a:xfrm>
            <a:off x="7688479" y="4556455"/>
            <a:ext cx="4038700"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7030A0"/>
                </a:solidFill>
                <a:latin typeface="NeueHaasGroteskText Std (Body)"/>
              </a:rPr>
              <a:t>BOGOF LG G6 and V30 (4/21-...)</a:t>
            </a:r>
          </a:p>
        </p:txBody>
      </p:sp>
      <p:sp>
        <p:nvSpPr>
          <p:cNvPr id="20" name="Rounded Rectangle 19"/>
          <p:cNvSpPr/>
          <p:nvPr/>
        </p:nvSpPr>
        <p:spPr>
          <a:xfrm>
            <a:off x="1143000" y="5067604"/>
            <a:ext cx="4317231"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6600"/>
                </a:solidFill>
                <a:latin typeface="NeueHaasGroteskText Std (Body)"/>
              </a:rPr>
              <a:t>LOGO iPhone 8 (1/19-4/05)</a:t>
            </a:r>
          </a:p>
        </p:txBody>
      </p:sp>
      <p:sp>
        <p:nvSpPr>
          <p:cNvPr id="21" name="Rounded Rectangle 20"/>
          <p:cNvSpPr/>
          <p:nvPr/>
        </p:nvSpPr>
        <p:spPr>
          <a:xfrm>
            <a:off x="1143000" y="5314492"/>
            <a:ext cx="5013558"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6600"/>
                </a:solidFill>
                <a:latin typeface="NeueHaasGroteskText Std (Body)"/>
              </a:rPr>
              <a:t>LOGO iPhone 7 (5/12-4/10)</a:t>
            </a:r>
          </a:p>
        </p:txBody>
      </p:sp>
      <p:sp>
        <p:nvSpPr>
          <p:cNvPr id="22" name="Rounded Rectangle 21"/>
          <p:cNvSpPr/>
          <p:nvPr/>
        </p:nvSpPr>
        <p:spPr>
          <a:xfrm>
            <a:off x="2674920" y="5561380"/>
            <a:ext cx="3899434"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6600"/>
                </a:solidFill>
                <a:latin typeface="NeueHaasGroteskText Std (Body)"/>
              </a:rPr>
              <a:t>LOGO Galaxy S9 (3/16-4/13)</a:t>
            </a:r>
          </a:p>
        </p:txBody>
      </p:sp>
      <p:sp>
        <p:nvSpPr>
          <p:cNvPr id="23" name="Rounded Rectangle 22"/>
          <p:cNvSpPr/>
          <p:nvPr/>
        </p:nvSpPr>
        <p:spPr>
          <a:xfrm>
            <a:off x="5460231" y="5808268"/>
            <a:ext cx="1253389"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750" b="1">
                <a:solidFill>
                  <a:srgbClr val="006600"/>
                </a:solidFill>
                <a:latin typeface="NeueHaasGroteskText Std (Body)"/>
              </a:rPr>
              <a:t>LOGO iPhone 8 or iPhone X (4/05-4/14)</a:t>
            </a:r>
          </a:p>
        </p:txBody>
      </p:sp>
      <p:sp>
        <p:nvSpPr>
          <p:cNvPr id="24" name="Rounded Rectangle 23"/>
          <p:cNvSpPr/>
          <p:nvPr/>
        </p:nvSpPr>
        <p:spPr>
          <a:xfrm>
            <a:off x="6713621" y="6055156"/>
            <a:ext cx="5013558"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6600"/>
                </a:solidFill>
                <a:latin typeface="NeueHaasGroteskText Std (Body)"/>
              </a:rPr>
              <a:t>LOGO iPhone 8, 8+ or iPhone X (4/14-...)</a:t>
            </a:r>
          </a:p>
        </p:txBody>
      </p:sp>
      <p:sp>
        <p:nvSpPr>
          <p:cNvPr id="25" name="Rectangle 24"/>
          <p:cNvSpPr/>
          <p:nvPr/>
        </p:nvSpPr>
        <p:spPr>
          <a:xfrm>
            <a:off x="10051361" y="534924"/>
            <a:ext cx="13716" cy="574243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6" name="Down Arrow Callout 25"/>
          <p:cNvSpPr/>
          <p:nvPr/>
        </p:nvSpPr>
        <p:spPr>
          <a:xfrm>
            <a:off x="9713033" y="169164"/>
            <a:ext cx="685800" cy="640080"/>
          </a:xfrm>
          <a:prstGeom prst="downArrow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sz="1400" b="0" i="0">
                <a:solidFill>
                  <a:srgbClr val="000000"/>
                </a:solidFill>
                <a:latin typeface="NeueHaasGroteskText Std (Body)"/>
              </a:rPr>
              <a:t>TODAY
05/08</a:t>
            </a:r>
          </a:p>
        </p:txBody>
      </p:sp>
    </p:spTree>
    <p:extLst>
      <p:ext uri="{BB962C8B-B14F-4D97-AF65-F5344CB8AC3E}">
        <p14:creationId xmlns:p14="http://schemas.microsoft.com/office/powerpoint/2010/main" val="3477198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BOGOF</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sz="1000" i="1">
                <a:latin typeface="NeueHaasGroteskText Std (Body)"/>
              </a:rPr>
              <a:t>05/08/2018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gridCol w="1828800">
                  <a:extLst>
                    <a:ext uri="{9D8B030D-6E8A-4147-A177-3AD203B41FA5}">
                      <a16:colId xmlns:a16="http://schemas.microsoft.com/office/drawing/2014/main" val="20004"/>
                    </a:ext>
                  </a:extLst>
                </a:gridCol>
                <a:gridCol w="1828800">
                  <a:extLst>
                    <a:ext uri="{9D8B030D-6E8A-4147-A177-3AD203B41FA5}">
                      <a16:colId xmlns:a16="http://schemas.microsoft.com/office/drawing/2014/main" val="20005"/>
                    </a:ext>
                  </a:extLst>
                </a:gridCol>
              </a:tblGrid>
              <a:tr h="4937760">
                <a:tc>
                  <a:txBody>
                    <a:bodyPr/>
                    <a:lstStyle/>
                    <a:p>
                      <a:r>
                        <a:rPr sz="900" b="0">
                          <a:solidFill>
                            <a:srgbClr val="00B0F0"/>
                          </a:solidFill>
                          <a:latin typeface="NeueHaasGroteskText Std (Body)"/>
                        </a:rPr>
                        <a:t>Get select iPhone and get iPhone 8 (64GB) </a:t>
                      </a:r>
                      <a:r>
                        <a:rPr sz="900" b="1">
                          <a:solidFill>
                            <a:srgbClr val="00B0F0"/>
                          </a:solidFill>
                          <a:latin typeface="NeueHaasGroteskText Std (Body)"/>
                        </a:rPr>
                        <a:t>free </a:t>
                      </a:r>
                      <a:r>
                        <a:rPr sz="900" b="0">
                          <a:solidFill>
                            <a:srgbClr val="00B0F0"/>
                          </a:solidFill>
                          <a:latin typeface="NeueHaasGroteskText Std (Body)"/>
                        </a:rPr>
                        <a:t>with new line of service (reqs. up to </a:t>
                      </a:r>
                      <a:r>
                        <a:rPr sz="900" b="1">
                          <a:solidFill>
                            <a:srgbClr val="00B0F0"/>
                          </a:solidFill>
                          <a:latin typeface="NeueHaasGroteskText Std (Body)"/>
                        </a:rPr>
                        <a:t>$1149.99 </a:t>
                      </a:r>
                      <a:r>
                        <a:rPr sz="900" b="0">
                          <a:solidFill>
                            <a:srgbClr val="00B0F0"/>
                          </a:solidFill>
                          <a:latin typeface="NeueHaasGroteskText Std (Body)"/>
                        </a:rPr>
                        <a:t>per device payment purchase less </a:t>
                      </a:r>
                      <a:r>
                        <a:rPr sz="900" b="1">
                          <a:solidFill>
                            <a:srgbClr val="00B0F0"/>
                          </a:solidFill>
                          <a:latin typeface="NeueHaasGroteskText Std (Body)"/>
                        </a:rPr>
                        <a:t>$699.99 </a:t>
                      </a:r>
                      <a:r>
                        <a:rPr sz="900" b="0">
                          <a:solidFill>
                            <a:srgbClr val="00B0F0"/>
                          </a:solidFill>
                          <a:latin typeface="NeueHaasGroteskText Std (Body)"/>
                        </a:rPr>
                        <a:t>promo credit applied over 24 mos.) (05/03/18)
</a:t>
                      </a:r>
                      <a:r>
                        <a:rPr sz="900" b="0">
                          <a:solidFill>
                            <a:srgbClr val="FF0000"/>
                          </a:solidFill>
                          <a:latin typeface="NeueHaasGroteskText Std (Body)"/>
                        </a:rPr>
                        <a:t>Get select Android phones and get one </a:t>
                      </a:r>
                      <a:r>
                        <a:rPr sz="900" b="1">
                          <a:solidFill>
                            <a:srgbClr val="FF0000"/>
                          </a:solidFill>
                          <a:latin typeface="NeueHaasGroteskText Std (Body)"/>
                        </a:rPr>
                        <a:t>free </a:t>
                      </a:r>
                      <a:r>
                        <a:rPr sz="900" b="0">
                          <a:solidFill>
                            <a:srgbClr val="FF0000"/>
                          </a:solidFill>
                          <a:latin typeface="NeueHaasGroteskText Std (Body)"/>
                        </a:rPr>
                        <a:t>with new line of service (reqs. up to </a:t>
                      </a:r>
                      <a:r>
                        <a:rPr sz="900" b="1">
                          <a:solidFill>
                            <a:srgbClr val="FF0000"/>
                          </a:solidFill>
                          <a:latin typeface="NeueHaasGroteskText Std (Body)"/>
                        </a:rPr>
                        <a:t>$960 </a:t>
                      </a:r>
                      <a:r>
                        <a:rPr sz="900" b="0">
                          <a:solidFill>
                            <a:srgbClr val="FF0000"/>
                          </a:solidFill>
                          <a:latin typeface="NeueHaasGroteskText Std (Body)"/>
                        </a:rPr>
                        <a:t>device payment per device less up to </a:t>
                      </a:r>
                      <a:r>
                        <a:rPr sz="900" b="1">
                          <a:solidFill>
                            <a:srgbClr val="FF0000"/>
                          </a:solidFill>
                          <a:latin typeface="NeueHaasGroteskText Std (Body)"/>
                        </a:rPr>
                        <a:t>$840 </a:t>
                      </a:r>
                      <a:r>
                        <a:rPr sz="900" b="0">
                          <a:solidFill>
                            <a:srgbClr val="FF0000"/>
                          </a:solidFill>
                          <a:latin typeface="NeueHaasGroteskText Std (Body)"/>
                        </a:rPr>
                        <a:t>promo credit applied over 24 mos.) (05/03/18)
</a:t>
                      </a:r>
                    </a:p>
                  </a:txBody>
                  <a:tcPr>
                    <a:solidFill>
                      <a:schemeClr val="accent2"/>
                    </a:solidFill>
                  </a:tcPr>
                </a:tc>
                <a:tc>
                  <a:txBody>
                    <a:bodyPr/>
                    <a:lstStyle/>
                    <a:p>
                      <a:endParaRPr/>
                    </a:p>
                  </a:txBody>
                  <a:tcPr>
                    <a:solidFill>
                      <a:schemeClr val="accent2"/>
                    </a:solidFill>
                  </a:tcPr>
                </a:tc>
                <a:tc>
                  <a:txBody>
                    <a:bodyPr/>
                    <a:lstStyle/>
                    <a:p>
                      <a:r>
                        <a:rPr sz="900" b="0">
                          <a:solidFill>
                            <a:srgbClr val="000000"/>
                          </a:solidFill>
                          <a:latin typeface="NeueHaasGroteskText Std (Body)"/>
                        </a:rPr>
                        <a:t>BOGOF LG G6 and V30 via bill credits up to </a:t>
                      </a:r>
                      <a:r>
                        <a:rPr sz="900" b="1">
                          <a:solidFill>
                            <a:srgbClr val="000000"/>
                          </a:solidFill>
                          <a:latin typeface="NeueHaasGroteskText Std (Body)"/>
                        </a:rPr>
                        <a:t>$800 </a:t>
                      </a:r>
                      <a:r>
                        <a:rPr sz="900" b="0">
                          <a:solidFill>
                            <a:srgbClr val="000000"/>
                          </a:solidFill>
                          <a:latin typeface="NeueHaasGroteskText Std (Body)"/>
                        </a:rPr>
                        <a:t>(SIM starter kit, financing agreements for both devices, qualifying credit, and a new line of qualifying service required) (03/01/18)
</a:t>
                      </a:r>
                    </a:p>
                  </a:txBody>
                  <a:tcPr>
                    <a:solidFill>
                      <a:schemeClr val="accent2"/>
                    </a:solidFill>
                  </a:tcPr>
                </a:tc>
                <a:tc>
                  <a:txBody>
                    <a:bodyPr/>
                    <a:lstStyle/>
                    <a:p>
                      <a:r>
                        <a:rPr sz="900" b="0">
                          <a:solidFill>
                            <a:srgbClr val="000000"/>
                          </a:solidFill>
                          <a:latin typeface="NeueHaasGroteskText Std (Body)"/>
                        </a:rPr>
                        <a:t>Lease an iPhone 8 64GB </a:t>
                      </a:r>
                      <a:r>
                        <a:rPr sz="900" b="1">
                          <a:solidFill>
                            <a:srgbClr val="000000"/>
                          </a:solidFill>
                          <a:latin typeface="NeueHaasGroteskText Std (Body)"/>
                        </a:rPr>
                        <a:t>$29.17/mo., </a:t>
                      </a:r>
                      <a:r>
                        <a:rPr sz="900" b="0">
                          <a:solidFill>
                            <a:srgbClr val="000000"/>
                          </a:solidFill>
                          <a:latin typeface="NeueHaasGroteskText Std (Body)"/>
                        </a:rPr>
                        <a:t>iPhone 8+ </a:t>
                      </a:r>
                      <a:r>
                        <a:rPr sz="900" b="1">
                          <a:solidFill>
                            <a:srgbClr val="000000"/>
                          </a:solidFill>
                          <a:latin typeface="NeueHaasGroteskText Std (Body)"/>
                        </a:rPr>
                        <a:t>$33.34/mo. </a:t>
                      </a:r>
                      <a:r>
                        <a:rPr sz="900" b="0">
                          <a:solidFill>
                            <a:srgbClr val="000000"/>
                          </a:solidFill>
                          <a:latin typeface="NeueHaasGroteskText Std (Body)"/>
                        </a:rPr>
                        <a:t>or iPhone X for </a:t>
                      </a:r>
                      <a:r>
                        <a:rPr sz="900" b="1">
                          <a:solidFill>
                            <a:srgbClr val="000000"/>
                          </a:solidFill>
                          <a:latin typeface="NeueHaasGroteskText Std (Body)"/>
                        </a:rPr>
                        <a:t>$41.67 </a:t>
                      </a:r>
                      <a:r>
                        <a:rPr sz="900" b="0">
                          <a:solidFill>
                            <a:srgbClr val="000000"/>
                          </a:solidFill>
                          <a:latin typeface="NeueHaasGroteskText Std (Body)"/>
                        </a:rPr>
                        <a:t>and get a 2nd iPhone 8 for </a:t>
                      </a:r>
                      <a:r>
                        <a:rPr sz="900" b="1">
                          <a:solidFill>
                            <a:srgbClr val="000000"/>
                          </a:solidFill>
                          <a:latin typeface="NeueHaasGroteskText Std (Body)"/>
                        </a:rPr>
                        <a:t>$0/mo. </a:t>
                      </a:r>
                      <a:r>
                        <a:rPr sz="900" b="0">
                          <a:solidFill>
                            <a:srgbClr val="000000"/>
                          </a:solidFill>
                          <a:latin typeface="NeueHaasGroteskText Std (Body)"/>
                        </a:rPr>
                        <a:t>when adding a line (reqs. 2 new lines or 1 new line and 1 upgrade) (01/19/18)
</a:t>
                      </a:r>
                    </a:p>
                  </a:txBody>
                  <a:tcPr>
                    <a:solidFill>
                      <a:schemeClr val="accent2"/>
                    </a:solidFill>
                  </a:tcPr>
                </a:tc>
                <a:tc>
                  <a:txBody>
                    <a:bodyPr/>
                    <a:lstStyle/>
                    <a:p>
                      <a:endParaRPr/>
                    </a:p>
                  </a:txBody>
                  <a:tcPr>
                    <a:solidFill>
                      <a:schemeClr val="accent2"/>
                    </a:solidFill>
                  </a:tcPr>
                </a:tc>
                <a:tc>
                  <a:txBody>
                    <a:bodyPr/>
                    <a:lstStyle/>
                    <a:p>
                      <a:endParaRPr/>
                    </a:p>
                  </a:txBody>
                  <a:tcPr>
                    <a:solidFill>
                      <a:schemeClr val="accent2"/>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986723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Smartphone Other</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sz="1000" i="1">
                <a:latin typeface="NeueHaasGroteskText Std (Body)"/>
              </a:rPr>
              <a:t>05/08/2018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gridCol w="1828800">
                  <a:extLst>
                    <a:ext uri="{9D8B030D-6E8A-4147-A177-3AD203B41FA5}">
                      <a16:colId xmlns:a16="http://schemas.microsoft.com/office/drawing/2014/main" val="20004"/>
                    </a:ext>
                  </a:extLst>
                </a:gridCol>
                <a:gridCol w="1828800">
                  <a:extLst>
                    <a:ext uri="{9D8B030D-6E8A-4147-A177-3AD203B41FA5}">
                      <a16:colId xmlns:a16="http://schemas.microsoft.com/office/drawing/2014/main" val="20005"/>
                    </a:ext>
                  </a:extLst>
                </a:gridCol>
              </a:tblGrid>
              <a:tr h="4937760">
                <a:tc>
                  <a:txBody>
                    <a:bodyPr/>
                    <a:lstStyle/>
                    <a:p>
                      <a:r>
                        <a:rPr sz="900" b="0">
                          <a:solidFill>
                            <a:srgbClr val="000000"/>
                          </a:solidFill>
                          <a:latin typeface="NeueHaasGroteskText Std (Body)"/>
                        </a:rPr>
                        <a:t>Get select phones for </a:t>
                      </a:r>
                      <a:r>
                        <a:rPr sz="900" b="1">
                          <a:solidFill>
                            <a:srgbClr val="000000"/>
                          </a:solidFill>
                          <a:latin typeface="NeueHaasGroteskText Std (Body)"/>
                        </a:rPr>
                        <a:t>$10.00/mo. </a:t>
                      </a:r>
                      <a:r>
                        <a:rPr sz="900" b="0">
                          <a:solidFill>
                            <a:srgbClr val="000000"/>
                          </a:solidFill>
                          <a:latin typeface="NeueHaasGroteskText Std (Body)"/>
                        </a:rPr>
                        <a:t>or less (for 24 months)   (02/20/18)
Get ASUS ZenFone V </a:t>
                      </a:r>
                      <a:r>
                        <a:rPr sz="900" b="1">
                          <a:solidFill>
                            <a:srgbClr val="000000"/>
                          </a:solidFill>
                          <a:latin typeface="NeueHaasGroteskText Std (Body)"/>
                        </a:rPr>
                        <a:t>free </a:t>
                      </a:r>
                      <a:r>
                        <a:rPr sz="900" b="0">
                          <a:solidFill>
                            <a:srgbClr val="000000"/>
                          </a:solidFill>
                          <a:latin typeface="NeueHaasGroteskText Std (Body)"/>
                        </a:rPr>
                        <a:t>(promo credit applied over 24 months; reqs. new line of activation)  (03/05/18)
Get LG Stylo 2 V for </a:t>
                      </a:r>
                      <a:r>
                        <a:rPr sz="900" b="1">
                          <a:solidFill>
                            <a:srgbClr val="000000"/>
                          </a:solidFill>
                          <a:latin typeface="NeueHaasGroteskText Std (Body)"/>
                        </a:rPr>
                        <a:t>$5.00/mo. </a:t>
                      </a:r>
                      <a:r>
                        <a:rPr sz="900" b="0">
                          <a:solidFill>
                            <a:srgbClr val="000000"/>
                          </a:solidFill>
                          <a:latin typeface="NeueHaasGroteskText Std (Body)"/>
                        </a:rPr>
                        <a:t>(promo credit applied over 24 months)  (03/05/18)
Get Moto Z² Play for </a:t>
                      </a:r>
                      <a:r>
                        <a:rPr sz="900" b="1">
                          <a:solidFill>
                            <a:srgbClr val="000000"/>
                          </a:solidFill>
                          <a:latin typeface="NeueHaasGroteskText Std (Body)"/>
                        </a:rPr>
                        <a:t>$10.00/mo. </a:t>
                      </a:r>
                      <a:r>
                        <a:rPr sz="900" b="0">
                          <a:solidFill>
                            <a:srgbClr val="000000"/>
                          </a:solidFill>
                          <a:latin typeface="NeueHaasGroteskText Std (Body)"/>
                        </a:rPr>
                        <a:t>with new line activation (promo credit applied over 24 months)  (06/29/17)
</a:t>
                      </a:r>
                      <a:r>
                        <a:rPr sz="900" b="0">
                          <a:solidFill>
                            <a:srgbClr val="00B0F0"/>
                          </a:solidFill>
                          <a:latin typeface="NeueHaasGroteskText Std (Body)"/>
                        </a:rPr>
                        <a:t>Get the iPhone SE for </a:t>
                      </a:r>
                      <a:r>
                        <a:rPr sz="900" b="1">
                          <a:solidFill>
                            <a:srgbClr val="00B0F0"/>
                          </a:solidFill>
                          <a:latin typeface="NeueHaasGroteskText Std (Body)"/>
                        </a:rPr>
                        <a:t>$10.00/mo. </a:t>
                      </a:r>
                      <a:r>
                        <a:rPr sz="900" b="0">
                          <a:solidFill>
                            <a:srgbClr val="00B0F0"/>
                          </a:solidFill>
                          <a:latin typeface="NeueHaasGroteskText Std (Body)"/>
                        </a:rPr>
                        <a:t>with new line of service (reqs. up to </a:t>
                      </a:r>
                      <a:r>
                        <a:rPr sz="900" b="1">
                          <a:solidFill>
                            <a:srgbClr val="00B0F0"/>
                          </a:solidFill>
                          <a:latin typeface="NeueHaasGroteskText Std (Body)"/>
                        </a:rPr>
                        <a:t>$349.99 </a:t>
                      </a:r>
                      <a:r>
                        <a:rPr sz="900" b="0">
                          <a:solidFill>
                            <a:srgbClr val="00B0F0"/>
                          </a:solidFill>
                          <a:latin typeface="NeueHaasGroteskText Std (Body)"/>
                        </a:rPr>
                        <a:t>device payment purchase less </a:t>
                      </a:r>
                      <a:r>
                        <a:rPr sz="900" b="1">
                          <a:solidFill>
                            <a:srgbClr val="00B0F0"/>
                          </a:solidFill>
                          <a:latin typeface="NeueHaasGroteskText Std (Body)"/>
                        </a:rPr>
                        <a:t>$109.99 </a:t>
                      </a:r>
                      <a:r>
                        <a:rPr sz="900" b="0">
                          <a:solidFill>
                            <a:srgbClr val="00B0F0"/>
                          </a:solidFill>
                          <a:latin typeface="NeueHaasGroteskText Std (Body)"/>
                        </a:rPr>
                        <a:t>promo credit applied over 24 mos.) (04/06/18)
</a:t>
                      </a:r>
                      <a:r>
                        <a:rPr sz="900" b="0">
                          <a:solidFill>
                            <a:srgbClr val="000000"/>
                          </a:solidFill>
                          <a:latin typeface="NeueHaasGroteskText Std (Body)"/>
                        </a:rPr>
                        <a:t>Save  </a:t>
                      </a:r>
                      <a:r>
                        <a:rPr sz="900" b="1">
                          <a:solidFill>
                            <a:srgbClr val="000000"/>
                          </a:solidFill>
                          <a:latin typeface="NeueHaasGroteskText Std (Body)"/>
                        </a:rPr>
                        <a:t>$100 </a:t>
                      </a:r>
                      <a:r>
                        <a:rPr sz="900" b="0">
                          <a:solidFill>
                            <a:srgbClr val="000000"/>
                          </a:solidFill>
                          <a:latin typeface="NeueHaasGroteskText Std (Body)"/>
                        </a:rPr>
                        <a:t>off  Google Pixel 2 or 2 XL and get one free, plus get </a:t>
                      </a:r>
                      <a:r>
                        <a:rPr sz="900" b="1">
                          <a:solidFill>
                            <a:srgbClr val="000000"/>
                          </a:solidFill>
                          <a:latin typeface="NeueHaasGroteskText Std (Body)"/>
                        </a:rPr>
                        <a:t>free </a:t>
                      </a:r>
                      <a:r>
                        <a:rPr sz="900" b="0">
                          <a:solidFill>
                            <a:srgbClr val="000000"/>
                          </a:solidFill>
                          <a:latin typeface="NeueHaasGroteskText Std (Body)"/>
                        </a:rPr>
                        <a:t>YouTube TV for 2  months, Google Homecast Mini and Chromecast with new line of service (reqs. up to </a:t>
                      </a:r>
                      <a:r>
                        <a:rPr sz="900" b="1">
                          <a:solidFill>
                            <a:srgbClr val="000000"/>
                          </a:solidFill>
                          <a:latin typeface="NeueHaasGroteskText Std (Body)"/>
                        </a:rPr>
                        <a:t>$949.99 </a:t>
                      </a:r>
                      <a:r>
                        <a:rPr sz="900" b="0">
                          <a:solidFill>
                            <a:srgbClr val="000000"/>
                          </a:solidFill>
                          <a:latin typeface="NeueHaasGroteskText Std (Body)"/>
                        </a:rPr>
                        <a:t>device payment purchase, less up to </a:t>
                      </a:r>
                      <a:r>
                        <a:rPr sz="900" b="1">
                          <a:solidFill>
                            <a:srgbClr val="000000"/>
                          </a:solidFill>
                          <a:latin typeface="NeueHaasGroteskText Std (Body)"/>
                        </a:rPr>
                        <a:t>$100 </a:t>
                      </a:r>
                      <a:r>
                        <a:rPr sz="900" b="0">
                          <a:solidFill>
                            <a:srgbClr val="000000"/>
                          </a:solidFill>
                          <a:latin typeface="NeueHaasGroteskText Std (Body)"/>
                        </a:rPr>
                        <a:t> promo credit and </a:t>
                      </a:r>
                      <a:r>
                        <a:rPr sz="900" b="1">
                          <a:solidFill>
                            <a:srgbClr val="000000"/>
                          </a:solidFill>
                          <a:latin typeface="NeueHaasGroteskText Std (Body)"/>
                        </a:rPr>
                        <a:t>$649.99 </a:t>
                      </a:r>
                      <a:r>
                        <a:rPr sz="900" b="0">
                          <a:solidFill>
                            <a:srgbClr val="000000"/>
                          </a:solidFill>
                          <a:latin typeface="NeueHaasGroteskText Std (Body)"/>
                        </a:rPr>
                        <a:t>bogo credit applied to account over 24 mos., You Tube TV offer must be redeemed by 6/30)  (05/05/18)
</a:t>
                      </a:r>
                    </a:p>
                  </a:txBody>
                  <a:tcPr>
                    <a:solidFill>
                      <a:schemeClr val="accent2"/>
                    </a:solidFill>
                  </a:tcPr>
                </a:tc>
                <a:tc>
                  <a:txBody>
                    <a:bodyPr/>
                    <a:lstStyle/>
                    <a:p>
                      <a:r>
                        <a:rPr sz="900" b="0">
                          <a:solidFill>
                            <a:srgbClr val="00B0F0"/>
                          </a:solidFill>
                          <a:latin typeface="NeueHaasGroteskText Std (Body)"/>
                        </a:rPr>
                        <a:t>Buy a new iPhone 8, iPhone 8 Plus or iPhone X and get 50% off via monthly bill credit when you add a new line or upgrade to an eligible phone (requires eligible plan and DIRECTV, max bill credit of $350) (04/03/18)
</a:t>
                      </a:r>
                      <a:r>
                        <a:rPr sz="900" b="0">
                          <a:solidFill>
                            <a:srgbClr val="000000"/>
                          </a:solidFill>
                          <a:latin typeface="NeueHaasGroteskText Std (Body)"/>
                        </a:rPr>
                        <a:t>Buy a new ZTE Axon M and get 50% off via monthly bill credit when you add a new line or upgrade to an eligible phone (requires eligible plan and DIRECTV, max bill credit of $362.50) (04/03/18)
</a:t>
                      </a:r>
                      <a:r>
                        <a:rPr sz="900" b="0">
                          <a:solidFill>
                            <a:srgbClr val="00B0F0"/>
                          </a:solidFill>
                          <a:latin typeface="NeueHaasGroteskText Std (Body)"/>
                        </a:rPr>
                        <a:t>Buy a new Galaxy S9, S9+ or Note8 and get 50% off via monthly bill credit when you add a new line or upgrade to an eligible phone (requires eligible plan and DIRECTV, max bill credit of $395) (03/19/18)
</a:t>
                      </a:r>
                      <a:r>
                        <a:rPr sz="900" b="0">
                          <a:solidFill>
                            <a:srgbClr val="000000"/>
                          </a:solidFill>
                          <a:latin typeface="NeueHaasGroteskText Std (Body)"/>
                        </a:rPr>
                        <a:t>Buy a new Moto Z2 Force Edition and get 50% off via bill credits when you add a new line or upgrade to an eligible phone (reqs eligible plan and DIRECTV, max bill credit $307.50) (04/04/18)
Buy a new Moto Z2 Force Edition and receive a Smart Speaker with Amazon Alexa MotoMod™ and 2-month </a:t>
                      </a:r>
                      <a:r>
                        <a:rPr sz="900" b="1">
                          <a:solidFill>
                            <a:srgbClr val="000000"/>
                          </a:solidFill>
                          <a:latin typeface="NeueHaasGroteskText Std (Body)"/>
                        </a:rPr>
                        <a:t>free </a:t>
                      </a:r>
                      <a:r>
                        <a:rPr sz="900" b="0">
                          <a:solidFill>
                            <a:srgbClr val="000000"/>
                          </a:solidFill>
                          <a:latin typeface="NeueHaasGroteskText Std (Body)"/>
                        </a:rPr>
                        <a:t>trial of Amazon Music Unlimited (04/02/18)
Get iPhone SE 32GB for </a:t>
                      </a:r>
                      <a:r>
                        <a:rPr sz="900" b="1">
                          <a:solidFill>
                            <a:srgbClr val="000000"/>
                          </a:solidFill>
                          <a:latin typeface="NeueHaasGroteskText Std (Body)"/>
                        </a:rPr>
                        <a:t>$0/mo. </a:t>
                      </a:r>
                      <a:r>
                        <a:rPr sz="900" b="0">
                          <a:solidFill>
                            <a:srgbClr val="000000"/>
                          </a:solidFill>
                          <a:latin typeface="NeueHaasGroteskText Std (Body)"/>
                        </a:rPr>
                        <a:t>via monthly bill credits on AT&amp;T Next and eligible service (online only, ends 5/25/18) (05/04/18)
Get a Galaxy J3 2017 </a:t>
                      </a:r>
                      <a:r>
                        <a:rPr sz="900" b="1">
                          <a:solidFill>
                            <a:srgbClr val="000000"/>
                          </a:solidFill>
                          <a:latin typeface="NeueHaasGroteskText Std (Body)"/>
                        </a:rPr>
                        <a:t>free </a:t>
                      </a:r>
                      <a:r>
                        <a:rPr sz="900" b="0">
                          <a:solidFill>
                            <a:srgbClr val="000000"/>
                          </a:solidFill>
                          <a:latin typeface="NeueHaasGroteskText Std (Body)"/>
                        </a:rPr>
                        <a:t>via bill credits over 30 months when you buy on AT&amp;T Next with eligible service (ends 6/29/18) (04/17/18)
Get a new Galaxy J3 (2017), LG K20, or Galaxy J7 (2017) for under </a:t>
                      </a:r>
                      <a:r>
                        <a:rPr sz="900" b="1">
                          <a:solidFill>
                            <a:srgbClr val="000000"/>
                          </a:solidFill>
                          <a:latin typeface="NeueHaasGroteskText Std (Body)"/>
                        </a:rPr>
                        <a:t>$10/mo. </a:t>
                      </a:r>
                      <a:r>
                        <a:rPr sz="900" b="0">
                          <a:solidFill>
                            <a:srgbClr val="000000"/>
                          </a:solidFill>
                          <a:latin typeface="NeueHaasGroteskText Std (Body)"/>
                        </a:rPr>
                        <a:t>on AT&amp;T Next with eligible service (04/24/18)
</a:t>
                      </a:r>
                    </a:p>
                  </a:txBody>
                  <a:tcPr>
                    <a:solidFill>
                      <a:schemeClr val="accent2"/>
                    </a:solidFill>
                  </a:tcPr>
                </a:tc>
                <a:tc>
                  <a:txBody>
                    <a:bodyPr/>
                    <a:lstStyle/>
                    <a:p>
                      <a:r>
                        <a:rPr sz="900" b="0">
                          <a:solidFill>
                            <a:srgbClr val="000000"/>
                          </a:solidFill>
                          <a:latin typeface="NeueHaasGroteskText Std (Body)"/>
                        </a:rPr>
                        <a:t>Save </a:t>
                      </a:r>
                      <a:r>
                        <a:rPr sz="900" b="1">
                          <a:solidFill>
                            <a:srgbClr val="000000"/>
                          </a:solidFill>
                          <a:latin typeface="NeueHaasGroteskText Std (Body)"/>
                        </a:rPr>
                        <a:t>$150 </a:t>
                      </a:r>
                      <a:r>
                        <a:rPr sz="900" b="0">
                          <a:solidFill>
                            <a:srgbClr val="000000"/>
                          </a:solidFill>
                          <a:latin typeface="NeueHaasGroteskText Std (Body)"/>
                        </a:rPr>
                        <a:t>off previous price of </a:t>
                      </a:r>
                      <a:r>
                        <a:rPr sz="900" b="1">
                          <a:solidFill>
                            <a:srgbClr val="000000"/>
                          </a:solidFill>
                          <a:latin typeface="NeueHaasGroteskText Std (Body)"/>
                        </a:rPr>
                        <a:t>$750 </a:t>
                      </a:r>
                      <a:r>
                        <a:rPr sz="900" b="0">
                          <a:solidFill>
                            <a:srgbClr val="000000"/>
                          </a:solidFill>
                          <a:latin typeface="NeueHaasGroteskText Std (Body)"/>
                        </a:rPr>
                        <a:t>when you get a Samsung Galaxy S8 (03/07/18)
</a:t>
                      </a:r>
                      <a:r>
                        <a:rPr sz="900" b="1">
                          <a:solidFill>
                            <a:srgbClr val="000000"/>
                          </a:solidFill>
                          <a:latin typeface="NeueHaasGroteskText Std (Body)"/>
                        </a:rPr>
                        <a:t>$375 </a:t>
                      </a:r>
                      <a:r>
                        <a:rPr sz="900" b="0">
                          <a:solidFill>
                            <a:srgbClr val="000000"/>
                          </a:solidFill>
                          <a:latin typeface="NeueHaasGroteskText Std (Body)"/>
                        </a:rPr>
                        <a:t>off the previous price of </a:t>
                      </a:r>
                      <a:r>
                        <a:rPr sz="900" b="1">
                          <a:solidFill>
                            <a:srgbClr val="000000"/>
                          </a:solidFill>
                          <a:latin typeface="NeueHaasGroteskText Std (Body)"/>
                        </a:rPr>
                        <a:t>$750 </a:t>
                      </a:r>
                      <a:r>
                        <a:rPr sz="900" b="0">
                          <a:solidFill>
                            <a:srgbClr val="000000"/>
                          </a:solidFill>
                          <a:latin typeface="NeueHaasGroteskText Std (Body)"/>
                        </a:rPr>
                        <a:t>when you buy the Motorola Moto Z Force Edition 2nd Gen at T-Mobile (01/26/18)
Get </a:t>
                      </a:r>
                      <a:r>
                        <a:rPr sz="900" b="1">
                          <a:solidFill>
                            <a:srgbClr val="000000"/>
                          </a:solidFill>
                          <a:latin typeface="NeueHaasGroteskText Std (Body)"/>
                        </a:rPr>
                        <a:t>$115 </a:t>
                      </a:r>
                      <a:r>
                        <a:rPr sz="900" b="0">
                          <a:solidFill>
                            <a:srgbClr val="000000"/>
                          </a:solidFill>
                          <a:latin typeface="NeueHaasGroteskText Std (Body)"/>
                        </a:rPr>
                        <a:t>off the Galaxy J3 Prime when you choose a no credit check plan (04/18/18)
Get </a:t>
                      </a:r>
                      <a:r>
                        <a:rPr sz="900" b="1">
                          <a:solidFill>
                            <a:srgbClr val="000000"/>
                          </a:solidFill>
                          <a:latin typeface="NeueHaasGroteskText Std (Body)"/>
                        </a:rPr>
                        <a:t>$90 </a:t>
                      </a:r>
                      <a:r>
                        <a:rPr sz="900" b="0">
                          <a:solidFill>
                            <a:srgbClr val="000000"/>
                          </a:solidFill>
                          <a:latin typeface="NeueHaasGroteskText Std (Body)"/>
                        </a:rPr>
                        <a:t>off when you choose a no credit check plan (04/16/18)
</a:t>
                      </a:r>
                      <a:r>
                        <a:rPr sz="900" b="0">
                          <a:solidFill>
                            <a:srgbClr val="00B0F0"/>
                          </a:solidFill>
                          <a:latin typeface="NeueHaasGroteskText Std (Body)"/>
                        </a:rPr>
                        <a:t>Get 50% off a Galaxy S9, S9+ or S8 Active after 24 monthly bill credits when you activate a T-Mobile ONE Military plan (reqs qualifying credit and finance agreement, starts 4/22) (04/19/18)
</a:t>
                      </a:r>
                      <a:r>
                        <a:rPr sz="900" b="0">
                          <a:solidFill>
                            <a:srgbClr val="000000"/>
                          </a:solidFill>
                          <a:latin typeface="NeueHaasGroteskText Std (Body)"/>
                        </a:rPr>
                        <a:t>Get </a:t>
                      </a:r>
                      <a:r>
                        <a:rPr sz="900" b="1">
                          <a:solidFill>
                            <a:srgbClr val="000000"/>
                          </a:solidFill>
                          <a:latin typeface="NeueHaasGroteskText Std (Body)"/>
                        </a:rPr>
                        <a:t>$115 </a:t>
                      </a:r>
                      <a:r>
                        <a:rPr sz="900" b="0">
                          <a:solidFill>
                            <a:srgbClr val="000000"/>
                          </a:solidFill>
                          <a:latin typeface="NeueHaasGroteskText Std (Body)"/>
                        </a:rPr>
                        <a:t>off the Moto E 4th Gen when you choose a no credit check plan (04/30/18)
</a:t>
                      </a:r>
                      <a:r>
                        <a:rPr sz="900" b="0">
                          <a:solidFill>
                            <a:srgbClr val="00B0F0"/>
                          </a:solidFill>
                          <a:latin typeface="NeueHaasGroteskText Std (Body)"/>
                        </a:rPr>
                        <a:t>Get </a:t>
                      </a:r>
                      <a:r>
                        <a:rPr sz="900" b="1">
                          <a:solidFill>
                            <a:srgbClr val="00B0F0"/>
                          </a:solidFill>
                          <a:latin typeface="NeueHaasGroteskText Std (Body)"/>
                        </a:rPr>
                        <a:t>$215 </a:t>
                      </a:r>
                      <a:r>
                        <a:rPr sz="900" b="0">
                          <a:solidFill>
                            <a:srgbClr val="00B0F0"/>
                          </a:solidFill>
                          <a:latin typeface="NeueHaasGroteskText Std (Body)"/>
                        </a:rPr>
                        <a:t>off an Apple Watch or iPad via 24 monthly bill credits when you buy any new iPhone (qualifying credit, service and finance agreement for both devices required) (05/04/18)
</a:t>
                      </a:r>
                    </a:p>
                  </a:txBody>
                  <a:tcPr>
                    <a:solidFill>
                      <a:schemeClr val="accent2"/>
                    </a:solidFill>
                  </a:tcPr>
                </a:tc>
                <a:tc>
                  <a:txBody>
                    <a:bodyPr/>
                    <a:lstStyle/>
                    <a:p>
                      <a:r>
                        <a:rPr sz="900" b="0">
                          <a:solidFill>
                            <a:srgbClr val="000000"/>
                          </a:solidFill>
                          <a:latin typeface="NeueHaasGroteskText Std (Body)"/>
                        </a:rPr>
                        <a:t>Lease the LG V30+ for </a:t>
                      </a:r>
                      <a:r>
                        <a:rPr sz="900" b="1">
                          <a:solidFill>
                            <a:srgbClr val="000000"/>
                          </a:solidFill>
                          <a:latin typeface="NeueHaasGroteskText Std (Body)"/>
                        </a:rPr>
                        <a:t>$12.00/mo. </a:t>
                      </a:r>
                      <a:r>
                        <a:rPr sz="900" b="0">
                          <a:solidFill>
                            <a:srgbClr val="000000"/>
                          </a:solidFill>
                          <a:latin typeface="NeueHaasGroteskText Std (Body)"/>
                        </a:rPr>
                        <a:t>after </a:t>
                      </a:r>
                      <a:r>
                        <a:rPr sz="900" b="1">
                          <a:solidFill>
                            <a:srgbClr val="000000"/>
                          </a:solidFill>
                          <a:latin typeface="NeueHaasGroteskText Std (Body)"/>
                        </a:rPr>
                        <a:t>$26.00/mo. </a:t>
                      </a:r>
                      <a:r>
                        <a:rPr sz="900" b="0">
                          <a:solidFill>
                            <a:srgbClr val="000000"/>
                          </a:solidFill>
                          <a:latin typeface="NeueHaasGroteskText Std (Body)"/>
                        </a:rPr>
                        <a:t>credit or the LG G6 for </a:t>
                      </a:r>
                      <a:r>
                        <a:rPr sz="900" b="1">
                          <a:solidFill>
                            <a:srgbClr val="000000"/>
                          </a:solidFill>
                          <a:latin typeface="NeueHaasGroteskText Std (Body)"/>
                        </a:rPr>
                        <a:t>$6.00/mo. </a:t>
                      </a:r>
                      <a:r>
                        <a:rPr sz="900" b="0">
                          <a:solidFill>
                            <a:srgbClr val="000000"/>
                          </a:solidFill>
                          <a:latin typeface="NeueHaasGroteskText Std (Body)"/>
                        </a:rPr>
                        <a:t>after </a:t>
                      </a:r>
                      <a:r>
                        <a:rPr sz="900" b="1">
                          <a:solidFill>
                            <a:srgbClr val="000000"/>
                          </a:solidFill>
                          <a:latin typeface="NeueHaasGroteskText Std (Body)"/>
                        </a:rPr>
                        <a:t>$14.00/mo. </a:t>
                      </a:r>
                      <a:r>
                        <a:rPr sz="900" b="0">
                          <a:solidFill>
                            <a:srgbClr val="000000"/>
                          </a:solidFill>
                          <a:latin typeface="NeueHaasGroteskText Std (Body)"/>
                        </a:rPr>
                        <a:t>credit on Sprint Flex (reqs. 18-mo. lease and new line of service or eligible upgrade) (02/09/18)
Get up to 10 Moto e4 leases for </a:t>
                      </a:r>
                      <a:r>
                        <a:rPr sz="900" b="1">
                          <a:solidFill>
                            <a:srgbClr val="000000"/>
                          </a:solidFill>
                          <a:latin typeface="NeueHaasGroteskText Std (Body)"/>
                        </a:rPr>
                        <a:t>$0/mo. </a:t>
                      </a:r>
                      <a:r>
                        <a:rPr sz="900" b="0">
                          <a:solidFill>
                            <a:srgbClr val="000000"/>
                          </a:solidFill>
                          <a:latin typeface="NeueHaasGroteskText Std (Body)"/>
                        </a:rPr>
                        <a:t>after </a:t>
                      </a:r>
                      <a:r>
                        <a:rPr sz="900" b="1">
                          <a:solidFill>
                            <a:srgbClr val="000000"/>
                          </a:solidFill>
                          <a:latin typeface="NeueHaasGroteskText Std (Body)"/>
                        </a:rPr>
                        <a:t>$6.05/mo. </a:t>
                      </a:r>
                      <a:r>
                        <a:rPr sz="900" b="0">
                          <a:solidFill>
                            <a:srgbClr val="000000"/>
                          </a:solidFill>
                          <a:latin typeface="NeueHaasGroteskText Std (Body)"/>
                        </a:rPr>
                        <a:t>credit, with new line of service (09/08/17)
Get up to 10 LG Tribute Dynasty for </a:t>
                      </a:r>
                      <a:r>
                        <a:rPr sz="900" b="1">
                          <a:solidFill>
                            <a:srgbClr val="000000"/>
                          </a:solidFill>
                          <a:latin typeface="NeueHaasGroteskText Std (Body)"/>
                        </a:rPr>
                        <a:t>$0/mo. </a:t>
                      </a:r>
                      <a:r>
                        <a:rPr sz="900" b="0">
                          <a:solidFill>
                            <a:srgbClr val="000000"/>
                          </a:solidFill>
                          <a:latin typeface="NeueHaasGroteskText Std (Body)"/>
                        </a:rPr>
                        <a:t>after </a:t>
                      </a:r>
                      <a:r>
                        <a:rPr sz="900" b="1">
                          <a:solidFill>
                            <a:srgbClr val="000000"/>
                          </a:solidFill>
                          <a:latin typeface="NeueHaasGroteskText Std (Body)"/>
                        </a:rPr>
                        <a:t>$6.05/mo. </a:t>
                      </a:r>
                      <a:r>
                        <a:rPr sz="900" b="0">
                          <a:solidFill>
                            <a:srgbClr val="000000"/>
                          </a:solidFill>
                          <a:latin typeface="NeueHaasGroteskText Std (Body)"/>
                        </a:rPr>
                        <a:t>credit with 18 mo. lease and new line of service and eligible upgrades (02/09/18)
Get the Moto Z² Force Edition for </a:t>
                      </a:r>
                      <a:r>
                        <a:rPr sz="900" b="1">
                          <a:solidFill>
                            <a:srgbClr val="000000"/>
                          </a:solidFill>
                          <a:latin typeface="NeueHaasGroteskText Std (Body)"/>
                        </a:rPr>
                        <a:t>$16.50/mo. </a:t>
                      </a:r>
                      <a:r>
                        <a:rPr sz="900" b="0">
                          <a:solidFill>
                            <a:srgbClr val="000000"/>
                          </a:solidFill>
                          <a:latin typeface="NeueHaasGroteskText Std (Body)"/>
                        </a:rPr>
                        <a:t>after </a:t>
                      </a:r>
                      <a:r>
                        <a:rPr sz="900" b="1">
                          <a:solidFill>
                            <a:srgbClr val="000000"/>
                          </a:solidFill>
                          <a:latin typeface="NeueHaasGroteskText Std (Body)"/>
                        </a:rPr>
                        <a:t>$16.50 </a:t>
                      </a:r>
                      <a:r>
                        <a:rPr sz="900" b="0">
                          <a:solidFill>
                            <a:srgbClr val="000000"/>
                          </a:solidFill>
                          <a:latin typeface="NeueHaasGroteskText Std (Body)"/>
                        </a:rPr>
                        <a:t>monthly bill credit  (07/26/17)
Get select smartphones for </a:t>
                      </a:r>
                      <a:r>
                        <a:rPr sz="900" b="1">
                          <a:solidFill>
                            <a:srgbClr val="000000"/>
                          </a:solidFill>
                          <a:latin typeface="NeueHaasGroteskText Std (Body)"/>
                        </a:rPr>
                        <a:t>$10.00/mo. </a:t>
                      </a:r>
                      <a:r>
                        <a:rPr sz="900" b="0">
                          <a:solidFill>
                            <a:srgbClr val="000000"/>
                          </a:solidFill>
                          <a:latin typeface="NeueHaasGroteskText Std (Body)"/>
                        </a:rPr>
                        <a:t>after </a:t>
                      </a:r>
                      <a:r>
                        <a:rPr sz="900" b="1">
                          <a:solidFill>
                            <a:srgbClr val="000000"/>
                          </a:solidFill>
                          <a:latin typeface="NeueHaasGroteskText Std (Body)"/>
                        </a:rPr>
                        <a:t>$30.00 </a:t>
                      </a:r>
                      <a:r>
                        <a:rPr sz="900" b="0">
                          <a:solidFill>
                            <a:srgbClr val="000000"/>
                          </a:solidFill>
                          <a:latin typeface="NeueHaasGroteskText Std (Body)"/>
                        </a:rPr>
                        <a:t>down with Sprint Flex lease, plus a </a:t>
                      </a:r>
                      <a:r>
                        <a:rPr sz="900" b="1">
                          <a:solidFill>
                            <a:srgbClr val="000000"/>
                          </a:solidFill>
                          <a:latin typeface="NeueHaasGroteskText Std (Body)"/>
                        </a:rPr>
                        <a:t>free </a:t>
                      </a:r>
                      <a:r>
                        <a:rPr sz="900" b="0">
                          <a:solidFill>
                            <a:srgbClr val="000000"/>
                          </a:solidFill>
                          <a:latin typeface="NeueHaasGroteskText Std (Body)"/>
                        </a:rPr>
                        <a:t>upgrade after 12 consecutive on-time payments  (07/14/17)
Get the LG Tribute HD for </a:t>
                      </a:r>
                      <a:r>
                        <a:rPr sz="900" b="1">
                          <a:solidFill>
                            <a:srgbClr val="000000"/>
                          </a:solidFill>
                          <a:latin typeface="NeueHaasGroteskText Std (Body)"/>
                        </a:rPr>
                        <a:t>$0.00/mo. </a:t>
                      </a:r>
                      <a:r>
                        <a:rPr sz="900" b="0">
                          <a:solidFill>
                            <a:srgbClr val="000000"/>
                          </a:solidFill>
                          <a:latin typeface="NeueHaasGroteskText Std (Body)"/>
                        </a:rPr>
                        <a:t>after </a:t>
                      </a:r>
                      <a:r>
                        <a:rPr sz="900" b="1">
                          <a:solidFill>
                            <a:srgbClr val="000000"/>
                          </a:solidFill>
                          <a:latin typeface="NeueHaasGroteskText Std (Body)"/>
                        </a:rPr>
                        <a:t>$25.00 </a:t>
                      </a:r>
                      <a:r>
                        <a:rPr sz="900" b="0">
                          <a:solidFill>
                            <a:srgbClr val="000000"/>
                          </a:solidFill>
                          <a:latin typeface="NeueHaasGroteskText Std (Body)"/>
                        </a:rPr>
                        <a:t>down. </a:t>
                      </a:r>
                      <a:r>
                        <a:rPr sz="900" b="1">
                          <a:solidFill>
                            <a:srgbClr val="000000"/>
                          </a:solidFill>
                          <a:latin typeface="NeueHaasGroteskText Std (Body)"/>
                        </a:rPr>
                        <a:t>Free </a:t>
                      </a:r>
                      <a:r>
                        <a:rPr sz="900" b="0">
                          <a:solidFill>
                            <a:srgbClr val="000000"/>
                          </a:solidFill>
                          <a:latin typeface="NeueHaasGroteskText Std (Body)"/>
                        </a:rPr>
                        <a:t>upgrade available after 12 consecutive on-time payments (reqs. 18-mo lease with new line of activation and port in). Online or call-in only. (03/05/18)
Activation fee waived (online only)  (11/26/16)
Customers who select the 18-month lease for the iPhone 8/8+, iPhone 7+, Galaxy S8/8+, Galaxy S9/9+, Galaxy Note8 and Sprint Deals phones, or add for </a:t>
                      </a:r>
                      <a:r>
                        <a:rPr sz="900" b="1">
                          <a:solidFill>
                            <a:srgbClr val="000000"/>
                          </a:solidFill>
                          <a:latin typeface="NeueHaasGroteskText Std (Body)"/>
                        </a:rPr>
                        <a:t>$5/mo. </a:t>
                      </a:r>
                      <a:r>
                        <a:rPr sz="900" b="0">
                          <a:solidFill>
                            <a:srgbClr val="000000"/>
                          </a:solidFill>
                          <a:latin typeface="NeueHaasGroteskText Std (Body)"/>
                        </a:rPr>
                        <a:t>are eligible for a device upgrade after 12 payments (instead of 18).  (09/30/17)
Lease the iPhone X for </a:t>
                      </a:r>
                      <a:r>
                        <a:rPr sz="900" b="1">
                          <a:solidFill>
                            <a:srgbClr val="000000"/>
                          </a:solidFill>
                          <a:latin typeface="NeueHaasGroteskText Std (Body)"/>
                        </a:rPr>
                        <a:t>$20/mo. </a:t>
                      </a:r>
                      <a:r>
                        <a:rPr sz="900" b="0">
                          <a:solidFill>
                            <a:srgbClr val="000000"/>
                          </a:solidFill>
                          <a:latin typeface="NeueHaasGroteskText Std (Body)"/>
                        </a:rPr>
                        <a:t>after </a:t>
                      </a:r>
                      <a:r>
                        <a:rPr sz="900" b="1">
                          <a:solidFill>
                            <a:srgbClr val="000000"/>
                          </a:solidFill>
                          <a:latin typeface="NeueHaasGroteskText Std (Body)"/>
                        </a:rPr>
                        <a:t>$21.67 </a:t>
                      </a:r>
                      <a:r>
                        <a:rPr sz="900" b="0">
                          <a:solidFill>
                            <a:srgbClr val="000000"/>
                          </a:solidFill>
                          <a:latin typeface="NeueHaasGroteskText Std (Body)"/>
                        </a:rPr>
                        <a:t>monthly bill credit  (04/11/18)
</a:t>
                      </a:r>
                    </a:p>
                  </a:txBody>
                  <a:tcPr>
                    <a:solidFill>
                      <a:schemeClr val="accent2"/>
                    </a:solidFill>
                  </a:tcPr>
                </a:tc>
                <a:tc>
                  <a:txBody>
                    <a:bodyPr/>
                    <a:lstStyle/>
                    <a:p>
                      <a:r>
                        <a:rPr sz="900" b="1">
                          <a:solidFill>
                            <a:srgbClr val="000000"/>
                          </a:solidFill>
                          <a:latin typeface="NeueHaasGroteskText Std (Body)"/>
                        </a:rPr>
                        <a:t>$200 </a:t>
                      </a:r>
                      <a:r>
                        <a:rPr sz="900" b="0">
                          <a:solidFill>
                            <a:srgbClr val="000000"/>
                          </a:solidFill>
                          <a:latin typeface="NeueHaasGroteskText Std (Body)"/>
                        </a:rPr>
                        <a:t>off iPhone SE 32 GB and iPhone SE 64 GB (01/01/17)
</a:t>
                      </a:r>
                      <a:r>
                        <a:rPr sz="900" b="1">
                          <a:solidFill>
                            <a:srgbClr val="000000"/>
                          </a:solidFill>
                          <a:latin typeface="NeueHaasGroteskText Std (Body)"/>
                        </a:rPr>
                        <a:t>$150 </a:t>
                      </a:r>
                      <a:r>
                        <a:rPr sz="900" b="0">
                          <a:solidFill>
                            <a:srgbClr val="000000"/>
                          </a:solidFill>
                          <a:latin typeface="NeueHaasGroteskText Std (Body)"/>
                        </a:rPr>
                        <a:t>off iPhone 6s 32 GB (01/01/17)
</a:t>
                      </a:r>
                      <a:r>
                        <a:rPr sz="900" b="1">
                          <a:solidFill>
                            <a:srgbClr val="000000"/>
                          </a:solidFill>
                          <a:latin typeface="NeueHaasGroteskText Std (Body)"/>
                        </a:rPr>
                        <a:t>$100 </a:t>
                      </a:r>
                      <a:r>
                        <a:rPr sz="900" b="0">
                          <a:solidFill>
                            <a:srgbClr val="000000"/>
                          </a:solidFill>
                          <a:latin typeface="NeueHaasGroteskText Std (Body)"/>
                        </a:rPr>
                        <a:t>off iPhone 7 Plus 32 GB, iPhone 7 Plus 128 GB, iPhone 7 128 GB, iPhone 7 32 GB (01/01/17)
</a:t>
                      </a:r>
                      <a:r>
                        <a:rPr sz="900" b="1">
                          <a:solidFill>
                            <a:srgbClr val="000000"/>
                          </a:solidFill>
                          <a:latin typeface="NeueHaasGroteskText Std (Body)"/>
                        </a:rPr>
                        <a:t>$90 </a:t>
                      </a:r>
                      <a:r>
                        <a:rPr sz="900" b="0">
                          <a:solidFill>
                            <a:srgbClr val="000000"/>
                          </a:solidFill>
                          <a:latin typeface="NeueHaasGroteskText Std (Body)"/>
                        </a:rPr>
                        <a:t>off Alcatel Fierce 4, Galaxy J7 Prime 16GB (01/01/17)
</a:t>
                      </a:r>
                      <a:r>
                        <a:rPr sz="900" b="1">
                          <a:solidFill>
                            <a:srgbClr val="000000"/>
                          </a:solidFill>
                          <a:latin typeface="NeueHaasGroteskText Std (Body)"/>
                        </a:rPr>
                        <a:t>$80 </a:t>
                      </a:r>
                      <a:r>
                        <a:rPr sz="900" b="0">
                          <a:solidFill>
                            <a:srgbClr val="000000"/>
                          </a:solidFill>
                          <a:latin typeface="NeueHaasGroteskText Std (Body)"/>
                        </a:rPr>
                        <a:t>off Galaxy J3 Prime, ZTE Avid Trio, HTC Desire 530 and LG Aristo 2 (01/01/17)
</a:t>
                      </a:r>
                      <a:r>
                        <a:rPr sz="900" b="1">
                          <a:solidFill>
                            <a:srgbClr val="000000"/>
                          </a:solidFill>
                          <a:latin typeface="NeueHaasGroteskText Std (Body)"/>
                        </a:rPr>
                        <a:t>$70 </a:t>
                      </a:r>
                      <a:r>
                        <a:rPr sz="900" b="0">
                          <a:solidFill>
                            <a:srgbClr val="000000"/>
                          </a:solidFill>
                          <a:latin typeface="NeueHaasGroteskText Std (Body)"/>
                        </a:rPr>
                        <a:t>off LG K20 Plus, Coolpad Defiant, Alcatel A30 Fierce, LG Stylo 3 Plus and Moto e (01/01/17)
</a:t>
                      </a:r>
                      <a:r>
                        <a:rPr sz="900" b="1">
                          <a:solidFill>
                            <a:srgbClr val="000000"/>
                          </a:solidFill>
                          <a:latin typeface="NeueHaasGroteskText Std (Body)"/>
                        </a:rPr>
                        <a:t>$60 </a:t>
                      </a:r>
                      <a:r>
                        <a:rPr sz="900" b="0">
                          <a:solidFill>
                            <a:srgbClr val="000000"/>
                          </a:solidFill>
                          <a:latin typeface="NeueHaasGroteskText Std (Body)"/>
                        </a:rPr>
                        <a:t>off ZTE Avid 4, ZTE Blade Z Max, and Galaxy J7 Prime 32GB (01/01/17)
</a:t>
                      </a:r>
                      <a:r>
                        <a:rPr sz="900" b="1">
                          <a:solidFill>
                            <a:srgbClr val="000000"/>
                          </a:solidFill>
                          <a:latin typeface="NeueHaasGroteskText Std (Body)"/>
                        </a:rPr>
                        <a:t>$30 </a:t>
                      </a:r>
                      <a:r>
                        <a:rPr sz="900" b="0">
                          <a:solidFill>
                            <a:srgbClr val="000000"/>
                          </a:solidFill>
                          <a:latin typeface="NeueHaasGroteskText Std (Body)"/>
                        </a:rPr>
                        <a:t>off Galaxy S9 (01/01/17)
</a:t>
                      </a:r>
                      <a:r>
                        <a:rPr sz="900" b="1">
                          <a:solidFill>
                            <a:srgbClr val="000000"/>
                          </a:solidFill>
                          <a:latin typeface="NeueHaasGroteskText Std (Body)"/>
                        </a:rPr>
                        <a:t>$20 </a:t>
                      </a:r>
                      <a:r>
                        <a:rPr sz="900" b="0">
                          <a:solidFill>
                            <a:srgbClr val="000000"/>
                          </a:solidFill>
                          <a:latin typeface="NeueHaasGroteskText Std (Body)"/>
                        </a:rPr>
                        <a:t>off LG Aristo (04/28/18)
</a:t>
                      </a:r>
                    </a:p>
                  </a:txBody>
                  <a:tcPr>
                    <a:solidFill>
                      <a:schemeClr val="accent2"/>
                    </a:solidFill>
                  </a:tcPr>
                </a:tc>
                <a:tc>
                  <a:txBody>
                    <a:bodyPr/>
                    <a:lstStyle/>
                    <a:p>
                      <a:r>
                        <a:rPr sz="900" b="1">
                          <a:solidFill>
                            <a:srgbClr val="00B0F0"/>
                          </a:solidFill>
                          <a:latin typeface="NeueHaasGroteskText Std (Body)"/>
                        </a:rPr>
                        <a:t>Free </a:t>
                      </a:r>
                      <a:r>
                        <a:rPr sz="900" b="0">
                          <a:solidFill>
                            <a:srgbClr val="00B0F0"/>
                          </a:solidFill>
                          <a:latin typeface="NeueHaasGroteskText Std (Body)"/>
                        </a:rPr>
                        <a:t>activation with all online orders (11/26/16)
</a:t>
                      </a:r>
                    </a:p>
                  </a:txBody>
                  <a:tcPr>
                    <a:solidFill>
                      <a:schemeClr val="accent2"/>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597765643"/>
      </p:ext>
    </p:extLst>
  </p:cSld>
  <p:clrMapOvr>
    <a:masterClrMapping/>
  </p:clrMapOvr>
</p:sld>
</file>

<file path=ppt/theme/theme1.xml><?xml version="1.0" encoding="utf-8"?>
<a:theme xmlns:a="http://schemas.openxmlformats.org/drawingml/2006/main" name="VZ_PPT_4x3_NHG_v01-02_083115">
  <a:themeElements>
    <a:clrScheme name="Verizon PowerPoint 2015">
      <a:dk1>
        <a:srgbClr val="000000"/>
      </a:dk1>
      <a:lt1>
        <a:srgbClr val="FFFFFF"/>
      </a:lt1>
      <a:dk2>
        <a:srgbClr val="333333"/>
      </a:dk2>
      <a:lt2>
        <a:srgbClr val="F6F6F6"/>
      </a:lt2>
      <a:accent1>
        <a:srgbClr val="CD040B"/>
      </a:accent1>
      <a:accent2>
        <a:srgbClr val="E4E5E3"/>
      </a:accent2>
      <a:accent3>
        <a:srgbClr val="82CEAC"/>
      </a:accent3>
      <a:accent4>
        <a:srgbClr val="ABE0F9"/>
      </a:accent4>
      <a:accent5>
        <a:srgbClr val="FBD362"/>
      </a:accent5>
      <a:accent6>
        <a:srgbClr val="F9B295"/>
      </a:accent6>
      <a:hlink>
        <a:srgbClr val="0066CC"/>
      </a:hlink>
      <a:folHlink>
        <a:srgbClr val="0066CC"/>
      </a:folHlink>
    </a:clrScheme>
    <a:fontScheme name="Verizon PowerPoint 2015">
      <a:majorFont>
        <a:latin typeface="NeueHaasGroteskDisp Std"/>
        <a:ea typeface=""/>
        <a:cs typeface=""/>
      </a:majorFont>
      <a:minorFont>
        <a:latin typeface="NeueHaasGroteskText Std"/>
        <a:ea typeface=""/>
        <a:cs typeface=""/>
      </a:minorFont>
    </a:fontScheme>
    <a:fmtScheme name="Verizon PowerPoint 2015">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theme>
</file>

<file path=ppt/theme/theme2.xml><?xml version="1.0" encoding="utf-8"?>
<a:theme xmlns:a="http://schemas.openxmlformats.org/drawingml/2006/main" name="1_VZ_PPT_4x3_NHG_v01-02_083115">
  <a:themeElements>
    <a:clrScheme name="Verizon PowerPoint 2015">
      <a:dk1>
        <a:srgbClr val="000000"/>
      </a:dk1>
      <a:lt1>
        <a:srgbClr val="FFFFFF"/>
      </a:lt1>
      <a:dk2>
        <a:srgbClr val="333333"/>
      </a:dk2>
      <a:lt2>
        <a:srgbClr val="F6F6F6"/>
      </a:lt2>
      <a:accent1>
        <a:srgbClr val="CD040B"/>
      </a:accent1>
      <a:accent2>
        <a:srgbClr val="E4E5E3"/>
      </a:accent2>
      <a:accent3>
        <a:srgbClr val="82CEAC"/>
      </a:accent3>
      <a:accent4>
        <a:srgbClr val="ABE0F9"/>
      </a:accent4>
      <a:accent5>
        <a:srgbClr val="FBD362"/>
      </a:accent5>
      <a:accent6>
        <a:srgbClr val="F9B295"/>
      </a:accent6>
      <a:hlink>
        <a:srgbClr val="0066CC"/>
      </a:hlink>
      <a:folHlink>
        <a:srgbClr val="0066CC"/>
      </a:folHlink>
    </a:clrScheme>
    <a:fontScheme name="Verizon PowerPoint 2015">
      <a:majorFont>
        <a:latin typeface="NeueHaasGroteskDisp Std"/>
        <a:ea typeface=""/>
        <a:cs typeface=""/>
      </a:majorFont>
      <a:minorFont>
        <a:latin typeface="NeueHaasGroteskText Std"/>
        <a:ea typeface=""/>
        <a:cs typeface=""/>
      </a:minorFont>
    </a:fontScheme>
    <a:fmtScheme name="Verizon PowerPoint 2015">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TotalTime>
  <Words>3673</Words>
  <Application>Microsoft Office PowerPoint</Application>
  <PresentationFormat>Widescreen</PresentationFormat>
  <Paragraphs>1266</Paragraphs>
  <Slides>14</Slides>
  <Notes>7</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14</vt:i4>
      </vt:variant>
    </vt:vector>
  </HeadingPairs>
  <TitlesOfParts>
    <vt:vector size="25" baseType="lpstr">
      <vt:lpstr>Arial</vt:lpstr>
      <vt:lpstr>Arial Narrow</vt:lpstr>
      <vt:lpstr>Ariel</vt:lpstr>
      <vt:lpstr>Calibri</vt:lpstr>
      <vt:lpstr>NeueHaasGroteskDisp Std</vt:lpstr>
      <vt:lpstr>NeueHaasGroteskDisp Std (Body)</vt:lpstr>
      <vt:lpstr>NeueHaasGroteskText Std</vt:lpstr>
      <vt:lpstr>NeueHaasGroteskText Std (Body)</vt:lpstr>
      <vt:lpstr>Times New Roman</vt:lpstr>
      <vt:lpstr>VZ_PPT_4x3_NHG_v01-02_083115</vt:lpstr>
      <vt:lpstr>1_VZ_PPT_4x3_NHG_v01-02_083115</vt:lpstr>
      <vt:lpstr>Competitive Pricing Landscape</vt:lpstr>
      <vt:lpstr>Smartphone: Competitive View</vt:lpstr>
      <vt:lpstr>Tablet: Competitive View</vt:lpstr>
      <vt:lpstr>Sub $15 Smartphone: Full View</vt:lpstr>
      <vt:lpstr>Pre-Pay Smartphone: Full View</vt:lpstr>
      <vt:lpstr>Pre-Pay Smartphone: Full View</vt:lpstr>
      <vt:lpstr>PowerPoint Presentation</vt:lpstr>
      <vt:lpstr>Promotions: BOGOF</vt:lpstr>
      <vt:lpstr>Promotions: Smartphone Other</vt:lpstr>
      <vt:lpstr>Promotions: Tablet</vt:lpstr>
      <vt:lpstr>Promotions: data Plan/Network</vt:lpstr>
      <vt:lpstr>Promotions: Trade-in</vt:lpstr>
      <vt:lpstr>Promotions: Switcher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Competitive Pricing Landscape</dc:title>
  <dc:creator>Amanda Friedman</dc:creator>
  <cp:lastModifiedBy>Amanda Friedman</cp:lastModifiedBy>
  <cp:revision>22</cp:revision>
  <dcterms:created xsi:type="dcterms:W3CDTF">2018-03-07T12:14:23Z</dcterms:created>
  <dcterms:modified xsi:type="dcterms:W3CDTF">2018-05-08T13:27:10Z</dcterms:modified>
</cp:coreProperties>
</file>