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21,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$50 </a:t>
                      </a:r>
                      <a:r>
                        <a:rPr sz="900" b="0">
                          <a:solidFill>
                            <a:srgbClr val="000000"/>
                          </a:solidFill>
                          <a:latin typeface="NeueHaasGroteskText Std (Body)"/>
                        </a:rPr>
                        <a:t>instant savings on select ASUS, Ellipsis and GizmoTab tablets or </a:t>
                      </a:r>
                      <a:r>
                        <a:rPr sz="900" b="1">
                          <a:solidFill>
                            <a:srgbClr val="000000"/>
                          </a:solidFill>
                          <a:latin typeface="NeueHaasGroteskText Std (Body)"/>
                        </a:rPr>
                        <a:t>$150 </a:t>
                      </a:r>
                      <a:r>
                        <a:rPr sz="900" b="0">
                          <a:solidFill>
                            <a:srgbClr val="000000"/>
                          </a:solidFill>
                          <a:latin typeface="NeueHaasGroteskText Std (Body)"/>
                        </a:rPr>
                        <a:t>savings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AT&amp;T Unlimited Choice Enhanced: Single Line plan 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a:t>
                      </a:r>
                      <a:r>
                        <a:rPr sz="900" b="1">
                          <a:solidFill>
                            <a:srgbClr val="000000"/>
                          </a:solidFill>
                          <a:latin typeface="NeueHaasGroteskText Std (Body)"/>
                        </a:rPr>
                        <a:t>$40/mo.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a:t>
                      </a:r>
                      <a:r>
                        <a:rPr sz="900" b="0">
                          <a:solidFill>
                            <a:srgbClr val="FF0000"/>
                          </a:solidFill>
                          <a:latin typeface="NeueHaasGroteskText Std (Body)"/>
                        </a:rPr>
                        <a:t>T-Mobile Tuesdays: T-Mobile Tuesday: </a:t>
                      </a:r>
                      <a:r>
                        <a:rPr sz="900" b="1">
                          <a:solidFill>
                            <a:srgbClr val="FF0000"/>
                          </a:solidFill>
                          <a:latin typeface="NeueHaasGroteskText Std (Body)"/>
                        </a:rPr>
                        <a:t>$30 </a:t>
                      </a:r>
                      <a:r>
                        <a:rPr sz="900" b="0">
                          <a:solidFill>
                            <a:srgbClr val="FF0000"/>
                          </a:solidFill>
                          <a:latin typeface="NeueHaasGroteskText Std (Body)"/>
                        </a:rPr>
                        <a:t>Kesha &amp; Macklemore tickets (Starts June 5) (05/21/18)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trade in your current smartphone and buy a new one (ends 3/31/2018 except in select ZIP codes in Greater LA, New York City and Chicago) (03/01/17)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a:t>
                      </a:r>
                      <a:r>
                        <a:rPr sz="900" b="0">
                          <a:solidFill>
                            <a:srgbClr val="000000"/>
                          </a:solidFill>
                          <a:latin typeface="NeueHaasGroteskText Std (Body)"/>
                        </a:rPr>
                        <a:t>Special offer for Military: Get </a:t>
                      </a:r>
                      <a:r>
                        <a:rPr sz="900" b="1">
                          <a:solidFill>
                            <a:srgbClr val="000000"/>
                          </a:solidFill>
                          <a:latin typeface="NeueHaasGroteskText Std (Body)"/>
                        </a:rPr>
                        <a:t>$200 </a:t>
                      </a:r>
                      <a:r>
                        <a:rPr sz="900" b="0">
                          <a:solidFill>
                            <a:srgbClr val="00000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Bring your own phone and get </a:t>
                      </a:r>
                      <a:r>
                        <a:rPr sz="900" b="1">
                          <a:solidFill>
                            <a:srgbClr val="000000"/>
                          </a:solidFill>
                          <a:latin typeface="NeueHaasGroteskText Std (Body)"/>
                        </a:rPr>
                        <a:t>free </a:t>
                      </a:r>
                      <a:r>
                        <a:rPr sz="900" b="0">
                          <a:solidFill>
                            <a:srgbClr val="000000"/>
                          </a:solidFill>
                          <a:latin typeface="NeueHaasGroteskText Std (Body)"/>
                        </a:rPr>
                        <a:t>activation (eligible plan and new line required, online only, ends 6/29/18) (05/16/18)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Switch to Sprint and get one month unlimited </a:t>
                      </a:r>
                      <a:r>
                        <a:rPr sz="900" b="1">
                          <a:solidFill>
                            <a:srgbClr val="000000"/>
                          </a:solidFill>
                          <a:latin typeface="NeueHaasGroteskText Std (Body)"/>
                        </a:rPr>
                        <a:t>free </a:t>
                      </a:r>
                      <a:r>
                        <a:rPr sz="900" b="0">
                          <a:solidFill>
                            <a:srgbClr val="000000"/>
                          </a:solidFill>
                          <a:latin typeface="NeueHaasGroteskText Std (Body)"/>
                        </a:rPr>
                        <a:t>when you bring or buy a new phone (reqs. eligible BYOD or full price phone, new line of service and Autopay) (05/18/18)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648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FF0000"/>
                          </a:solidFill>
                          <a:latin typeface="Ariel"/>
                        </a:rPr>
                        <a:t>$25.75</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$17.00</a:t>
                      </a:r>
                    </a:p>
                  </a:txBody>
                  <a:tcPr marT="0" marB="0">
                    <a:solidFill>
                      <a:srgbClr val="B3DAB4"/>
                    </a:solidFill>
                  </a:tcPr>
                </a:tc>
                <a:tc>
                  <a:txBody>
                    <a:bodyPr/>
                    <a:lstStyle/>
                    <a:p>
                      <a:pPr algn="ctr"/>
                      <a:r>
                        <a:rPr sz="1100" b="1">
                          <a:solidFill>
                            <a:srgbClr val="6D6E71"/>
                          </a:solidFill>
                          <a:latin typeface="Ariel"/>
                        </a:rPr>
                        <a:t>$744.00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FF0000"/>
                          </a:solidFill>
                          <a:latin typeface="Ariel"/>
                        </a:rPr>
                        <a:t>$22.75</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$14.00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$21.50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FF0000"/>
                          </a:solidFill>
                          <a:latin typeface="Ariel"/>
                        </a:rPr>
                        <a:t>$20.00</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$35.41</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$27.08</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$449.99</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$17.00</a:t>
                      </a:r>
                    </a:p>
                  </a:txBody>
                  <a:tcPr marT="0" marB="0">
                    <a:solidFill>
                      <a:srgbClr val="EDC2D9"/>
                    </a:solidFill>
                  </a:tcPr>
                </a:tc>
                <a:tc>
                  <a:txBody>
                    <a:bodyPr/>
                    <a:lstStyle/>
                    <a:p>
                      <a:pPr algn="ctr"/>
                      <a:r>
                        <a:rPr sz="1100" b="1">
                          <a:solidFill>
                            <a:srgbClr val="6D6E71"/>
                          </a:solidFill>
                          <a:latin typeface="Ariel"/>
                        </a:rPr>
                        <a:t>$425.00</a:t>
                      </a:r>
                    </a:p>
                  </a:txBody>
                  <a:tcPr marT="0" marB="0">
                    <a:solidFill>
                      <a:srgbClr val="EDC2D9"/>
                    </a:solidFill>
                  </a:tcPr>
                </a:tc>
                <a:tc>
                  <a:txBody>
                    <a:bodyPr/>
                    <a:lstStyle/>
                    <a:p>
                      <a:pPr algn="ctr"/>
                      <a:r>
                        <a:rPr sz="1100" b="1">
                          <a:solidFill>
                            <a:srgbClr val="6D6E71"/>
                          </a:solidFill>
                          <a:latin typeface="Ariel"/>
                        </a:rPr>
                        <a:t>$17.00</a:t>
                      </a:r>
                    </a:p>
                  </a:txBody>
                  <a:tcPr marT="0" marB="0">
                    <a:solidFill>
                      <a:srgbClr val="EDC2D9"/>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$20.00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$21.42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40690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1563">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1563">
                <a:tc>
                  <a:txBody>
                    <a:bodyPr/>
                    <a:lstStyle/>
                    <a:p>
                      <a:pPr algn="ctr"/>
                      <a:r>
                        <a:rPr sz="1100" b="1">
                          <a:solidFill>
                            <a:srgbClr val="6D6E71"/>
                          </a:solidFill>
                          <a:latin typeface="Ariel"/>
                        </a:rPr>
                        <a:t>Galaxy Book (128 GB)</a:t>
                      </a:r>
                    </a:p>
                  </a:txBody>
                  <a:tcPr marT="0" marB="0"/>
                </a:tc>
                <a:tc>
                  <a:txBody>
                    <a:bodyPr/>
                    <a:lstStyle/>
                    <a:p>
                      <a:pPr algn="ctr"/>
                      <a:r>
                        <a:rPr sz="1100" b="1">
                          <a:solidFill>
                            <a:srgbClr val="6D6E71"/>
                          </a:solidFill>
                          <a:latin typeface="Ariel"/>
                        </a:rPr>
                        <a:t>$54.16</a:t>
                      </a:r>
                    </a:p>
                  </a:txBody>
                  <a:tcPr marT="0" marB="0">
                    <a:solidFill>
                      <a:srgbClr val="F6E7E7"/>
                    </a:solidFill>
                  </a:tcPr>
                </a:tc>
                <a:tc>
                  <a:txBody>
                    <a:bodyPr/>
                    <a:lstStyle/>
                    <a:p>
                      <a:pPr algn="ctr"/>
                      <a:r>
                        <a:rPr sz="1100" b="1">
                          <a:solidFill>
                            <a:srgbClr val="6D6E71"/>
                          </a:solidFill>
                          <a:latin typeface="Ariel"/>
                        </a:rPr>
                        <a:t>$1299.99</a:t>
                      </a:r>
                    </a:p>
                  </a:txBody>
                  <a:tcPr marT="0" marB="0">
                    <a:solidFill>
                      <a:srgbClr val="F6E7E7"/>
                    </a:solidFill>
                  </a:tcPr>
                </a:tc>
                <a:tc>
                  <a:txBody>
                    <a:bodyPr/>
                    <a:lstStyle/>
                    <a:p>
                      <a:pPr algn="ctr"/>
                      <a:r>
                        <a:rPr sz="1100" b="1">
                          <a:solidFill>
                            <a:srgbClr val="6D6E71"/>
                          </a:solidFill>
                          <a:latin typeface="Ariel"/>
                        </a:rPr>
                        <a:t>$1199.99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41563">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3"/>
                  </a:ext>
                </a:extLst>
              </a:tr>
              <a:tr h="41563">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41563">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41563">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1563">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$8.33</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1563">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$11.66</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1563">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$8.33</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41563">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$459.99</a:t>
                      </a:r>
                    </a:p>
                  </a:txBody>
                  <a:tcPr marT="0" marB="0">
                    <a:solidFill>
                      <a:srgbClr val="EDC2D9"/>
                    </a:solidFill>
                  </a:tcPr>
                </a:tc>
                <a:tc>
                  <a:txBody>
                    <a:bodyPr/>
                    <a:lstStyle/>
                    <a:p>
                      <a:pPr algn="ctr"/>
                      <a:r>
                        <a:rPr sz="1100" b="1">
                          <a:solidFill>
                            <a:srgbClr val="6D6E71"/>
                          </a:solidFill>
                          <a:latin typeface="Ariel"/>
                        </a:rPr>
                        <a:t>$27.99</a:t>
                      </a:r>
                    </a:p>
                  </a:txBody>
                  <a:tcPr marT="0" marB="0">
                    <a:solidFill>
                      <a:srgbClr val="EDC2D9"/>
                    </a:solidFill>
                  </a:tcPr>
                </a:tc>
                <a:tc>
                  <a:txBody>
                    <a:bodyPr/>
                    <a:lstStyle/>
                    <a:p>
                      <a:pPr algn="ctr"/>
                      <a:r>
                        <a:rPr sz="1100" b="1">
                          <a:solidFill>
                            <a:srgbClr val="6D6E71"/>
                          </a:solidFill>
                          <a:latin typeface="Ariel"/>
                        </a:rPr>
                        <a:t>$4.17</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41563">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$8.33</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1563">
                <a:tc>
                  <a:txBody>
                    <a:bodyPr/>
                    <a:lstStyle/>
                    <a:p>
                      <a:pPr algn="ctr"/>
                      <a:r>
                        <a:rPr sz="1100" b="1">
                          <a:solidFill>
                            <a:srgbClr val="6D6E71"/>
                          </a:solidFill>
                          <a:latin typeface="Ariel"/>
                        </a:rPr>
                        <a:t>Hp Elite X2 1012 G1 (128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$899.99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41563">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41563">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$4.17</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41563">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1563">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41563">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41563">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1563">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41563">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41577">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45872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Galaxy Tab E 8 (32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Moto E5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$288.00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Tribute Dynasty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Galaxy J3 Emerge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Free</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$25.00</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ZTE Max XL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Free</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$25.00</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4419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rPr sz="1100" b="1">
                          <a:solidFill>
                            <a:srgbClr val="6D6E71"/>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44500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05/21/2018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tc>
                  <a:txBody>
                    <a:bodyPr/>
                    <a:lstStyle/>
                    <a:p>
                      <a:pPr algn="ctr"/>
                      <a:r>
                        <a:rPr sz="1100">
                          <a:solidFill>
                            <a:srgbClr val="000000"/>
                          </a:solidFill>
                          <a:latin typeface="NeueHaasGroteskText Std (Body)"/>
                        </a:rPr>
                        <a:t>5/14</a:t>
                      </a:r>
                    </a:p>
                  </a:txBody>
                  <a:tcPr>
                    <a:solidFill>
                      <a:schemeClr val="accent2"/>
                    </a:solidFill>
                  </a:tcPr>
                </a:tc>
                <a:tc>
                  <a:txBody>
                    <a:bodyPr/>
                    <a:lstStyle/>
                    <a:p>
                      <a:pPr algn="ctr"/>
                      <a:r>
                        <a:rPr sz="1100">
                          <a:solidFill>
                            <a:srgbClr val="000000"/>
                          </a:solidFill>
                          <a:latin typeface="NeueHaasGroteskText Std (Body)"/>
                        </a:rPr>
                        <a:t>5/21</a:t>
                      </a:r>
                    </a:p>
                  </a:txBody>
                  <a:tcPr>
                    <a:solidFill>
                      <a:schemeClr val="accent2"/>
                    </a:solidFill>
                  </a:tcPr>
                </a:tc>
                <a:tc>
                  <a:txBody>
                    <a:bodyPr/>
                    <a:lstStyle/>
                    <a:p>
                      <a:pPr algn="ctr"/>
                      <a:r>
                        <a:rPr sz="1100">
                          <a:solidFill>
                            <a:srgbClr val="000000"/>
                          </a:solidFill>
                          <a:latin typeface="NeueHaasGroteskText Std (Body)"/>
                        </a:rPr>
                        <a:t>5/28</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BOGO S9 (3/04-4/05)</a:t>
            </a:r>
          </a:p>
        </p:txBody>
      </p:sp>
      <p:sp>
        <p:nvSpPr>
          <p:cNvPr id="8" name="Rounded Rectangle 7"/>
          <p:cNvSpPr/>
          <p:nvPr/>
        </p:nvSpPr>
        <p:spPr>
          <a:xfrm>
            <a:off x="7250545" y="1517904"/>
            <a:ext cx="716465" cy="83417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and get one free (5/03-5/07)</a:t>
            </a:r>
          </a:p>
        </p:txBody>
      </p:sp>
      <p:sp>
        <p:nvSpPr>
          <p:cNvPr id="9" name="Rounded Rectangle 8"/>
          <p:cNvSpPr/>
          <p:nvPr/>
        </p:nvSpPr>
        <p:spPr>
          <a:xfrm>
            <a:off x="7405316" y="2359929"/>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iPhones and get iPhone 8 ( 64GB) free (5/03-5/14)</a:t>
            </a:r>
          </a:p>
        </p:txBody>
      </p:sp>
      <p:sp>
        <p:nvSpPr>
          <p:cNvPr id="10" name="Rounded Rectangle 9"/>
          <p:cNvSpPr/>
          <p:nvPr/>
        </p:nvSpPr>
        <p:spPr>
          <a:xfrm>
            <a:off x="7967010" y="1481328"/>
            <a:ext cx="974858" cy="65266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208898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iPhone 8 (2/23-4/03)</a:t>
            </a:r>
          </a:p>
        </p:txBody>
      </p:sp>
      <p:sp>
        <p:nvSpPr>
          <p:cNvPr id="12" name="Rounded Rectangle 11"/>
          <p:cNvSpPr/>
          <p:nvPr/>
        </p:nvSpPr>
        <p:spPr>
          <a:xfrm>
            <a:off x="1143000" y="2769717"/>
            <a:ext cx="208898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LG V30, LG G6 (2/09-4/03)</a:t>
            </a:r>
          </a:p>
        </p:txBody>
      </p:sp>
      <p:sp>
        <p:nvSpPr>
          <p:cNvPr id="13" name="Rounded Rectangle 12"/>
          <p:cNvSpPr/>
          <p:nvPr/>
        </p:nvSpPr>
        <p:spPr>
          <a:xfrm>
            <a:off x="1143000" y="2975457"/>
            <a:ext cx="208898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ZTE Axon M (2/23-4/03)</a:t>
            </a:r>
          </a:p>
        </p:txBody>
      </p:sp>
      <p:sp>
        <p:nvSpPr>
          <p:cNvPr id="14" name="Rounded Rectangle 13"/>
          <p:cNvSpPr/>
          <p:nvPr/>
        </p:nvSpPr>
        <p:spPr>
          <a:xfrm>
            <a:off x="1143000" y="3815791"/>
            <a:ext cx="45957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2674920"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8524072" y="4433011"/>
            <a:ext cx="3203107"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iPhone 8/8+, iPhone 7/7+ (5/11-...)</a:t>
            </a:r>
          </a:p>
        </p:txBody>
      </p:sp>
      <p:sp>
        <p:nvSpPr>
          <p:cNvPr id="19" name="Rounded Rectangle 18"/>
          <p:cNvSpPr/>
          <p:nvPr/>
        </p:nvSpPr>
        <p:spPr>
          <a:xfrm>
            <a:off x="5738762" y="4638751"/>
            <a:ext cx="5988417"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2367513"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(1/19-4/05)</a:t>
            </a:r>
          </a:p>
        </p:txBody>
      </p:sp>
      <p:sp>
        <p:nvSpPr>
          <p:cNvPr id="21" name="Rounded Rectangle 20"/>
          <p:cNvSpPr/>
          <p:nvPr/>
        </p:nvSpPr>
        <p:spPr>
          <a:xfrm>
            <a:off x="1143000" y="5314492"/>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143000" y="5561380"/>
            <a:ext cx="348163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3510513"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4763903" y="6055156"/>
            <a:ext cx="696327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991209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Down Arrow Callout 25"/>
          <p:cNvSpPr/>
          <p:nvPr/>
        </p:nvSpPr>
        <p:spPr>
          <a:xfrm>
            <a:off x="9573768"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05/21</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(05/11/18)
</a:t>
                      </a:r>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00B0F0"/>
                          </a:solidFill>
                          <a:latin typeface="NeueHaasGroteskText Std (Body)"/>
                        </a:rPr>
                        <a:t>Get the iPhone SE for </a:t>
                      </a:r>
                      <a:r>
                        <a:rPr sz="900" b="1">
                          <a:solidFill>
                            <a:srgbClr val="00B0F0"/>
                          </a:solidFill>
                          <a:latin typeface="NeueHaasGroteskText Std (Body)"/>
                        </a:rPr>
                        <a:t>$10.00/mo. </a:t>
                      </a:r>
                      <a:r>
                        <a:rPr sz="900" b="0">
                          <a:solidFill>
                            <a:srgbClr val="00B0F0"/>
                          </a:solidFill>
                          <a:latin typeface="NeueHaasGroteskText Std (Body)"/>
                        </a:rPr>
                        <a:t>with new line of service (reqs. up to </a:t>
                      </a:r>
                      <a:r>
                        <a:rPr sz="900" b="1">
                          <a:solidFill>
                            <a:srgbClr val="00B0F0"/>
                          </a:solidFill>
                          <a:latin typeface="NeueHaasGroteskText Std (Body)"/>
                        </a:rPr>
                        <a:t>$349.99 </a:t>
                      </a:r>
                      <a:r>
                        <a:rPr sz="900" b="0">
                          <a:solidFill>
                            <a:srgbClr val="00B0F0"/>
                          </a:solidFill>
                          <a:latin typeface="NeueHaasGroteskText Std (Body)"/>
                        </a:rPr>
                        <a:t>device payment purchase less </a:t>
                      </a:r>
                      <a:r>
                        <a:rPr sz="900" b="1">
                          <a:solidFill>
                            <a:srgbClr val="00B0F0"/>
                          </a:solidFill>
                          <a:latin typeface="NeueHaasGroteskText Std (Body)"/>
                        </a:rPr>
                        <a:t>$109.99 </a:t>
                      </a:r>
                      <a:r>
                        <a:rPr sz="900" b="0">
                          <a:solidFill>
                            <a:srgbClr val="00B0F0"/>
                          </a:solidFill>
                          <a:latin typeface="NeueHaasGroteskText Std (Body)"/>
                        </a:rPr>
                        <a:t>promo credit applied over 24 mos.) (04/06/18)
</a:t>
                      </a:r>
                      <a:r>
                        <a:rPr sz="900" b="0">
                          <a:solidFill>
                            <a:srgbClr val="FF0000"/>
                          </a:solidFill>
                          <a:latin typeface="NeueHaasGroteskText Std (Body)"/>
                        </a:rPr>
                        <a:t>Get 50% off select iPhones with trade in ( reqs. up to 999.99 device payment purchase less </a:t>
                      </a:r>
                      <a:r>
                        <a:rPr sz="900" b="1">
                          <a:solidFill>
                            <a:srgbClr val="FF0000"/>
                          </a:solidFill>
                          <a:latin typeface="NeueHaasGroteskText Std (Body)"/>
                        </a:rPr>
                        <a:t>$499.99 </a:t>
                      </a:r>
                      <a:r>
                        <a:rPr sz="900" b="0">
                          <a:solidFill>
                            <a:srgbClr val="FF0000"/>
                          </a:solidFill>
                          <a:latin typeface="NeueHaasGroteskText Std (Body)"/>
                        </a:rPr>
                        <a:t>trade in credit applied over 24 mos.) (05/14/18)
</a:t>
                      </a:r>
                      <a:r>
                        <a:rPr sz="900" b="0">
                          <a:solidFill>
                            <a:srgbClr val="00B0F0"/>
                          </a:solidFill>
                          <a:latin typeface="NeueHaasGroteskText Std (Body)"/>
                        </a:rPr>
                        <a:t>Get 50% off select Android phones with trade-in (reqs. up to </a:t>
                      </a:r>
                      <a:r>
                        <a:rPr sz="900" b="1">
                          <a:solidFill>
                            <a:srgbClr val="00B0F0"/>
                          </a:solidFill>
                          <a:latin typeface="NeueHaasGroteskText Std (Body)"/>
                        </a:rPr>
                        <a:t>$929.99 </a:t>
                      </a:r>
                      <a:r>
                        <a:rPr sz="900" b="0">
                          <a:solidFill>
                            <a:srgbClr val="00B0F0"/>
                          </a:solidFill>
                          <a:latin typeface="NeueHaasGroteskText Std (Body)"/>
                        </a:rPr>
                        <a:t>device payment purchase less </a:t>
                      </a:r>
                      <a:r>
                        <a:rPr sz="900" b="1">
                          <a:solidFill>
                            <a:srgbClr val="00B0F0"/>
                          </a:solidFill>
                          <a:latin typeface="NeueHaasGroteskText Std (Body)"/>
                        </a:rPr>
                        <a:t>$464.99 </a:t>
                      </a:r>
                      <a:r>
                        <a:rPr sz="900" b="0">
                          <a:solidFill>
                            <a:srgbClr val="00B0F0"/>
                          </a:solidFill>
                          <a:latin typeface="NeueHaasGroteskText Std (Body)"/>
                        </a:rPr>
                        <a:t>trade in credit applied over 24 mos.) (05/14/18)
</a:t>
                      </a:r>
                      <a:r>
                        <a:rPr sz="900" b="0">
                          <a:solidFill>
                            <a:srgbClr val="000000"/>
                          </a:solidFill>
                          <a:latin typeface="NeueHaasGroteskText Std (Body)"/>
                        </a:rPr>
                        <a:t>Get 50% off  Google Pixel 2 or 2 XL  with select trade in, plus  </a:t>
                      </a:r>
                      <a:r>
                        <a:rPr sz="900" b="1">
                          <a:solidFill>
                            <a:srgbClr val="000000"/>
                          </a:solidFill>
                          <a:latin typeface="NeueHaasGroteskText Std (Body)"/>
                        </a:rPr>
                        <a:t>free </a:t>
                      </a:r>
                      <a:r>
                        <a:rPr sz="900" b="0">
                          <a:solidFill>
                            <a:srgbClr val="000000"/>
                          </a:solidFill>
                          <a:latin typeface="NeueHaasGroteskText Std (Body)"/>
                        </a:rPr>
                        <a:t>YouTube TV for 2  months and Google Homecast Mini  with new line of service (reqs. up to </a:t>
                      </a:r>
                      <a:r>
                        <a:rPr sz="900" b="1">
                          <a:solidFill>
                            <a:srgbClr val="000000"/>
                          </a:solidFill>
                          <a:latin typeface="NeueHaasGroteskText Std (Body)"/>
                        </a:rPr>
                        <a:t>$949.99 </a:t>
                      </a:r>
                      <a:r>
                        <a:rPr sz="900" b="0">
                          <a:solidFill>
                            <a:srgbClr val="000000"/>
                          </a:solidFill>
                          <a:latin typeface="NeueHaasGroteskText Std (Body)"/>
                        </a:rPr>
                        <a:t>device payment purchase, less up </a:t>
                      </a:r>
                      <a:r>
                        <a:rPr sz="900" b="1">
                          <a:solidFill>
                            <a:srgbClr val="000000"/>
                          </a:solidFill>
                          <a:latin typeface="NeueHaasGroteskText Std (Body)"/>
                        </a:rPr>
                        <a:t>$474.99 </a:t>
                      </a:r>
                      <a:r>
                        <a:rPr sz="900" b="0">
                          <a:solidFill>
                            <a:srgbClr val="000000"/>
                          </a:solidFill>
                          <a:latin typeface="NeueHaasGroteskText Std (Body)"/>
                        </a:rPr>
                        <a:t>trade in credit applied to account over 24 mos., You Tube TV offer must be redeemed by 6/30)  (05/15/18)
Buy Google Pixel 2 or 2 XL and  get </a:t>
                      </a:r>
                      <a:r>
                        <a:rPr sz="900" b="1">
                          <a:solidFill>
                            <a:srgbClr val="000000"/>
                          </a:solidFill>
                          <a:latin typeface="NeueHaasGroteskText Std (Body)"/>
                        </a:rPr>
                        <a:t>free </a:t>
                      </a:r>
                      <a:r>
                        <a:rPr sz="900" b="0">
                          <a:solidFill>
                            <a:srgbClr val="000000"/>
                          </a:solidFill>
                          <a:latin typeface="NeueHaasGroteskText Std (Body)"/>
                        </a:rPr>
                        <a:t>You Tube TV for 2 months and  Google Homecast Mini (no trade in required, You Tube TV offer must be redeemed by 6/30)  (05/15/18)
</a:t>
                      </a:r>
                      <a:r>
                        <a:rPr sz="900" b="0">
                          <a:solidFill>
                            <a:srgbClr val="FF0000"/>
                          </a:solidFill>
                          <a:latin typeface="NeueHaasGroteskText Std (Body)"/>
                        </a:rPr>
                        <a:t>Get </a:t>
                      </a:r>
                      <a:r>
                        <a:rPr sz="900" b="1">
                          <a:solidFill>
                            <a:srgbClr val="FF0000"/>
                          </a:solidFill>
                          <a:latin typeface="NeueHaasGroteskText Std (Body)"/>
                        </a:rPr>
                        <a:t>$150 </a:t>
                      </a:r>
                      <a:r>
                        <a:rPr sz="900" b="0">
                          <a:solidFill>
                            <a:srgbClr val="FF0000"/>
                          </a:solidFill>
                          <a:latin typeface="NeueHaasGroteskText Std (Body)"/>
                        </a:rPr>
                        <a:t>off Galaxy S8 and S8+. Reqs. up to </a:t>
                      </a:r>
                      <a:r>
                        <a:rPr sz="900" b="1">
                          <a:solidFill>
                            <a:srgbClr val="FF0000"/>
                          </a:solidFill>
                          <a:latin typeface="NeueHaasGroteskText Std (Body)"/>
                        </a:rPr>
                        <a:t>$768 </a:t>
                      </a:r>
                      <a:r>
                        <a:rPr sz="900" b="0">
                          <a:solidFill>
                            <a:srgbClr val="FF0000"/>
                          </a:solidFill>
                          <a:latin typeface="NeueHaasGroteskText Std (Body)"/>
                        </a:rPr>
                        <a:t>device payment purchase less </a:t>
                      </a:r>
                      <a:r>
                        <a:rPr sz="900" b="1">
                          <a:solidFill>
                            <a:srgbClr val="FF0000"/>
                          </a:solidFill>
                          <a:latin typeface="NeueHaasGroteskText Std (Body)"/>
                        </a:rPr>
                        <a:t>$150 </a:t>
                      </a:r>
                      <a:r>
                        <a:rPr sz="900" b="0">
                          <a:solidFill>
                            <a:srgbClr val="FF0000"/>
                          </a:solidFill>
                          <a:latin typeface="NeueHaasGroteskText Std (Body)"/>
                        </a:rPr>
                        <a:t>credit applied over 24 months. Ends 5/23. (05/21/18)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a:t>
                      </a:r>
                      <a:r>
                        <a:rPr sz="900" b="0">
                          <a:solidFill>
                            <a:srgbClr val="00B0F0"/>
                          </a:solidFill>
                          <a:latin typeface="NeueHaasGroteskText Std (Body)"/>
                        </a:rPr>
                        <a:t>Get iPhone SE 32GB for </a:t>
                      </a:r>
                      <a:r>
                        <a:rPr sz="900" b="1">
                          <a:solidFill>
                            <a:srgbClr val="00B0F0"/>
                          </a:solidFill>
                          <a:latin typeface="NeueHaasGroteskText Std (Body)"/>
                        </a:rPr>
                        <a:t>$0/mo. </a:t>
                      </a:r>
                      <a:r>
                        <a:rPr sz="900" b="0">
                          <a:solidFill>
                            <a:srgbClr val="00B0F0"/>
                          </a:solidFill>
                          <a:latin typeface="NeueHaasGroteskText Std (Body)"/>
                        </a:rPr>
                        <a:t>via monthly bill credits on AT&amp;T Next and eligible service (online only, ends 5/25/18) (05/04/18)
</a:t>
                      </a:r>
                      <a:r>
                        <a:rPr sz="900" b="0">
                          <a:solidFill>
                            <a:srgbClr val="000000"/>
                          </a:solidFill>
                          <a:latin typeface="NeueHaasGroteskText Std (Body)"/>
                        </a:rPr>
                        <a:t>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a:t>
                      </a:r>
                      <a:r>
                        <a:rPr sz="900" b="0">
                          <a:solidFill>
                            <a:srgbClr val="00B0F0"/>
                          </a:solidFill>
                          <a:latin typeface="NeueHaasGroteskText Std (Body)"/>
                        </a:rPr>
                        <a:t>Get 50% off a Galaxy S9, S9+ or S8 Active after 24 monthly bill credits when you activate a T-Mobile ONE Military plan (reqs qualifying credit and finance agreement, starts 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Get the LG V30 for </a:t>
                      </a:r>
                      <a:r>
                        <a:rPr sz="900" b="1">
                          <a:solidFill>
                            <a:srgbClr val="000000"/>
                          </a:solidFill>
                          <a:latin typeface="NeueHaasGroteskText Std (Body)"/>
                        </a:rPr>
                        <a:t>$696 </a:t>
                      </a:r>
                      <a:r>
                        <a:rPr sz="900" b="0">
                          <a:solidFill>
                            <a:srgbClr val="000000"/>
                          </a:solidFill>
                          <a:latin typeface="NeueHaasGroteskText Std (Body)"/>
                        </a:rPr>
                        <a:t>after </a:t>
                      </a:r>
                      <a:r>
                        <a:rPr sz="900" b="1">
                          <a:solidFill>
                            <a:srgbClr val="000000"/>
                          </a:solidFill>
                          <a:latin typeface="NeueHaasGroteskText Std (Body)"/>
                        </a:rPr>
                        <a:t>$104 </a:t>
                      </a:r>
                      <a:r>
                        <a:rPr sz="900" b="0">
                          <a:solidFill>
                            <a:srgbClr val="000000"/>
                          </a:solidFill>
                          <a:latin typeface="NeueHaasGroteskText Std (Body)"/>
                        </a:rPr>
                        <a:t>price drop (05/14/18)
</a:t>
                      </a:r>
                    </a:p>
                  </a:txBody>
                  <a:tcPr>
                    <a:solidFill>
                      <a:schemeClr val="accent2"/>
                    </a:solidFill>
                  </a:tcPr>
                </a:tc>
                <a:tc>
                  <a:txBody>
                    <a:bodyPr/>
                    <a:lstStyle/>
                    <a:p>
                      <a:r>
                        <a:rPr sz="900" b="0">
                          <a:solidFill>
                            <a:srgbClr val="000000"/>
                          </a:solidFill>
                          <a:latin typeface="NeueHaasGroteskText Std (Body)"/>
                        </a:rPr>
                        <a:t>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FF0000"/>
                          </a:solidFill>
                          <a:latin typeface="NeueHaasGroteskText Std (Body)"/>
                        </a:rPr>
                        <a:t>Get the ZTE Max XL or Galaxy J3 Emerge for </a:t>
                      </a:r>
                      <a:r>
                        <a:rPr sz="900" b="1">
                          <a:solidFill>
                            <a:srgbClr val="FF0000"/>
                          </a:solidFill>
                          <a:latin typeface="NeueHaasGroteskText Std (Body)"/>
                        </a:rPr>
                        <a:t>$0.00/mo. </a:t>
                      </a:r>
                      <a:r>
                        <a:rPr sz="900" b="0">
                          <a:solidFill>
                            <a:srgbClr val="FF0000"/>
                          </a:solidFill>
                          <a:latin typeface="NeueHaasGroteskText Std (Body)"/>
                        </a:rPr>
                        <a:t>after </a:t>
                      </a:r>
                      <a:r>
                        <a:rPr sz="900" b="1">
                          <a:solidFill>
                            <a:srgbClr val="FF0000"/>
                          </a:solidFill>
                          <a:latin typeface="NeueHaasGroteskText Std (Body)"/>
                        </a:rPr>
                        <a:t>$25.00 </a:t>
                      </a:r>
                      <a:r>
                        <a:rPr sz="900" b="0">
                          <a:solidFill>
                            <a:srgbClr val="FF0000"/>
                          </a:solidFill>
                          <a:latin typeface="NeueHaasGroteskText Std (Body)"/>
                        </a:rPr>
                        <a:t>down. </a:t>
                      </a:r>
                      <a:r>
                        <a:rPr sz="900" b="1">
                          <a:solidFill>
                            <a:srgbClr val="FF0000"/>
                          </a:solidFill>
                          <a:latin typeface="NeueHaasGroteskText Std (Body)"/>
                        </a:rPr>
                        <a:t>Free </a:t>
                      </a:r>
                      <a:r>
                        <a:rPr sz="900" b="0">
                          <a:solidFill>
                            <a:srgbClr val="FF0000"/>
                          </a:solidFill>
                          <a:latin typeface="NeueHaasGroteskText Std (Body)"/>
                        </a:rPr>
                        <a:t>upgrade available after 12 consecutive on-time payments (reqs. 18-mo lease with new line of activation and port in). Online or call-in only. (03/05/18)
</a:t>
                      </a:r>
                      <a:r>
                        <a:rPr sz="900" b="0">
                          <a:solidFill>
                            <a:srgbClr val="000000"/>
                          </a:solidFill>
                          <a:latin typeface="NeueHaasGroteskText Std (Body)"/>
                        </a:rPr>
                        <a:t>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Lease the Galaxy S9 or Galaxy S8 for half off, Galaxy S9+ 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or Galaxy S8 Active 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Reqs 18-mo. lease, new line, and approved credit (05/12/18)
Lease a new iPhone and get the iPad 9.7 for </a:t>
                      </a:r>
                      <a:r>
                        <a:rPr sz="900" b="1">
                          <a:solidFill>
                            <a:srgbClr val="000000"/>
                          </a:solidFill>
                          <a:latin typeface="NeueHaasGroteskText Std (Body)"/>
                        </a:rPr>
                        <a:t>$99.99 </a:t>
                      </a:r>
                      <a:r>
                        <a:rPr sz="900" b="0">
                          <a:solidFill>
                            <a:srgbClr val="000000"/>
                          </a:solidFill>
                          <a:latin typeface="NeueHaasGroteskText Std (Body)"/>
                        </a:rPr>
                        <a:t>with new line of service ($4.17/mo. after </a:t>
                      </a:r>
                      <a:r>
                        <a:rPr sz="900" b="1">
                          <a:solidFill>
                            <a:srgbClr val="000000"/>
                          </a:solidFill>
                          <a:latin typeface="NeueHaasGroteskText Std (Body)"/>
                        </a:rPr>
                        <a:t>$15.00/mo. </a:t>
                      </a:r>
                      <a:r>
                        <a:rPr sz="900" b="0">
                          <a:solidFill>
                            <a:srgbClr val="000000"/>
                          </a:solidFill>
                          <a:latin typeface="NeueHaasGroteskText Std (Body)"/>
                        </a:rPr>
                        <a:t>credit, reqs. installment billing and </a:t>
                      </a:r>
                      <a:r>
                        <a:rPr sz="900" b="1">
                          <a:solidFill>
                            <a:srgbClr val="000000"/>
                          </a:solidFill>
                          <a:latin typeface="NeueHaasGroteskText Std (Body)"/>
                        </a:rPr>
                        <a:t>$100 </a:t>
                      </a:r>
                      <a:r>
                        <a:rPr sz="900" b="0">
                          <a:solidFill>
                            <a:srgbClr val="000000"/>
                          </a:solidFill>
                          <a:latin typeface="NeueHaasGroteskText Std (Body)"/>
                        </a:rPr>
                        <a:t>down) (05/18/18)
Lease iPhone X or iPhone 8 and buy Apple Watch and get </a:t>
                      </a:r>
                      <a:r>
                        <a:rPr sz="900" b="1">
                          <a:solidFill>
                            <a:srgbClr val="000000"/>
                          </a:solidFill>
                          <a:latin typeface="NeueHaasGroteskText Std (Body)"/>
                        </a:rPr>
                        <a:t>$50 </a:t>
                      </a:r>
                      <a:r>
                        <a:rPr sz="900" b="0">
                          <a:solidFill>
                            <a:srgbClr val="000000"/>
                          </a:solidFill>
                          <a:latin typeface="NeueHaasGroteskText Std (Body)"/>
                        </a:rPr>
                        <a:t>prepaid Visa card (iPhone reqs. 18 mo. lease with new line activation or eligible upgrade, 1 active handset per watch) (05/18/18)
Save </a:t>
                      </a:r>
                      <a:r>
                        <a:rPr sz="900" b="1">
                          <a:solidFill>
                            <a:srgbClr val="000000"/>
                          </a:solidFill>
                          <a:latin typeface="NeueHaasGroteskText Std (Body)"/>
                        </a:rPr>
                        <a:t>$150 </a:t>
                      </a:r>
                      <a:r>
                        <a:rPr sz="900" b="0">
                          <a:solidFill>
                            <a:srgbClr val="000000"/>
                          </a:solidFill>
                          <a:latin typeface="NeueHaasGroteskText Std (Body)"/>
                        </a:rPr>
                        <a:t>on iPhone 8 (256 GB) or </a:t>
                      </a:r>
                      <a:r>
                        <a:rPr sz="900" b="1">
                          <a:solidFill>
                            <a:srgbClr val="000000"/>
                          </a:solidFill>
                          <a:latin typeface="NeueHaasGroteskText Std (Body)"/>
                        </a:rPr>
                        <a:t>$200 </a:t>
                      </a:r>
                      <a:r>
                        <a:rPr sz="900" b="0">
                          <a:solidFill>
                            <a:srgbClr val="000000"/>
                          </a:solidFill>
                          <a:latin typeface="NeueHaasGroteskText Std (Body)"/>
                        </a:rPr>
                        <a:t>on iPhone 7+ (256 GB) with new line of service and 18.mo lease (05/18/18)
Get the LG V30+ for </a:t>
                      </a:r>
                      <a:r>
                        <a:rPr sz="900" b="1">
                          <a:solidFill>
                            <a:srgbClr val="000000"/>
                          </a:solidFill>
                          <a:latin typeface="NeueHaasGroteskText Std (Body)"/>
                        </a:rPr>
                        <a:t>$19.00/mo </a:t>
                      </a:r>
                      <a:r>
                        <a:rPr sz="900" b="0">
                          <a:solidFill>
                            <a:srgbClr val="000000"/>
                          </a:solidFill>
                          <a:latin typeface="NeueHaasGroteskText Std (Body)"/>
                        </a:rPr>
                        <a:t>after </a:t>
                      </a:r>
                      <a:r>
                        <a:rPr sz="900" b="1">
                          <a:solidFill>
                            <a:srgbClr val="000000"/>
                          </a:solidFill>
                          <a:latin typeface="NeueHaasGroteskText Std (Body)"/>
                        </a:rPr>
                        <a:t>$19.00/mo. </a:t>
                      </a:r>
                      <a:r>
                        <a:rPr sz="900" b="0">
                          <a:solidFill>
                            <a:srgbClr val="000000"/>
                          </a:solidFill>
                          <a:latin typeface="NeueHaasGroteskText Std (Body)"/>
                        </a:rPr>
                        <a:t>credit  with new line of service and 18 mo. lease (05/18/18)
</a:t>
                      </a:r>
                      <a:r>
                        <a:rPr sz="900" b="0">
                          <a:solidFill>
                            <a:srgbClr val="FF0000"/>
                          </a:solidFill>
                          <a:latin typeface="NeueHaasGroteskText Std (Body)"/>
                        </a:rPr>
                        <a:t>Get the LG Tribute HD for </a:t>
                      </a:r>
                      <a:r>
                        <a:rPr sz="900" b="1">
                          <a:solidFill>
                            <a:srgbClr val="FF0000"/>
                          </a:solidFill>
                          <a:latin typeface="NeueHaasGroteskText Std (Body)"/>
                        </a:rPr>
                        <a:t>$1.05/mo. </a:t>
                      </a:r>
                      <a:r>
                        <a:rPr sz="900" b="0">
                          <a:solidFill>
                            <a:srgbClr val="FF0000"/>
                          </a:solidFill>
                          <a:latin typeface="NeueHaasGroteskText Std (Body)"/>
                        </a:rPr>
                        <a:t>after </a:t>
                      </a:r>
                      <a:r>
                        <a:rPr sz="900" b="1">
                          <a:solidFill>
                            <a:srgbClr val="FF0000"/>
                          </a:solidFill>
                          <a:latin typeface="NeueHaasGroteskText Std (Body)"/>
                        </a:rPr>
                        <a:t>$0 </a:t>
                      </a:r>
                      <a:r>
                        <a:rPr sz="900" b="0">
                          <a:solidFill>
                            <a:srgbClr val="FF0000"/>
                          </a:solidFill>
                          <a:latin typeface="NeueHaasGroteskText Std (Body)"/>
                        </a:rPr>
                        <a:t>down. </a:t>
                      </a:r>
                      <a:r>
                        <a:rPr sz="900" b="1">
                          <a:solidFill>
                            <a:srgbClr val="FF0000"/>
                          </a:solidFill>
                          <a:latin typeface="NeueHaasGroteskText Std (Body)"/>
                        </a:rPr>
                        <a:t>Free </a:t>
                      </a:r>
                      <a:r>
                        <a:rPr sz="900" b="0">
                          <a:solidFill>
                            <a:srgbClr val="FF0000"/>
                          </a:solidFill>
                          <a:latin typeface="NeueHaasGroteskText Std (Body)"/>
                        </a:rPr>
                        <a:t>upgrade available after 12 consecutive on-time payments (reqs. 18-mo lease with new line of activation and port in). (05/21/18)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3719</Words>
  <Application>Microsoft Office PowerPoint</Application>
  <PresentationFormat>Widescreen</PresentationFormat>
  <Paragraphs>1279</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2018-05-21T12:55:22Z</dcterms:modified>
</cp:coreProperties>
</file>