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0" r:id="rId2"/>
  </p:sldMasterIdLst>
  <p:notesMasterIdLst>
    <p:notesMasterId r:id="rId17"/>
  </p:notesMasterIdLst>
  <p:sldIdLst>
    <p:sldId id="257" r:id="rId3"/>
    <p:sldId id="258" r:id="rId4"/>
    <p:sldId id="262" r:id="rId5"/>
    <p:sldId id="263" r:id="rId6"/>
    <p:sldId id="264" r:id="rId7"/>
    <p:sldId id="265" r:id="rId8"/>
    <p:sldId id="272" r:id="rId9"/>
    <p:sldId id="260" r:id="rId10"/>
    <p:sldId id="266" r:id="rId11"/>
    <p:sldId id="267" r:id="rId12"/>
    <p:sldId id="268" r:id="rId13"/>
    <p:sldId id="269" r:id="rId14"/>
    <p:sldId id="270"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EE6EE-08B6-429D-A4E0-BE22B2412F7C}" type="datetimeFigureOut">
              <a:rPr lang="en-US" smtClean="0"/>
              <a:t>4/19/2018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80D1C-9E78-4EF1-86D4-B98099DC31B5}" type="slidenum">
              <a:rPr lang="en-US" smtClean="0"/>
              <a:t>‹#›</a:t>
            </a:fld>
            <a:endParaRPr lang="en-US"/>
          </a:p>
        </p:txBody>
      </p:sp>
    </p:spTree>
    <p:extLst>
      <p:ext uri="{BB962C8B-B14F-4D97-AF65-F5344CB8AC3E}">
        <p14:creationId xmlns:p14="http://schemas.microsoft.com/office/powerpoint/2010/main" val="82243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52164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75594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46633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42568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0987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55036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0B9EEA-E6A3-49C2-9B39-C2B02A154A1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54111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02970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0169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7431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275995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22384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878779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8074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3942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38763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00616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8787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894680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44591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85715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91527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3663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1069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66460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942797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48133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669530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09673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541588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4216865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625379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082877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29495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689308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888737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06438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dirty="0"/>
              <a:t>Click to edit Master title style</a:t>
            </a:r>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
        <p:nvSpPr>
          <p:cNvPr id="10" name="Text Placeholder 9">
            <a:extLst>
              <a:ext uri="{FF2B5EF4-FFF2-40B4-BE49-F238E27FC236}">
                <a16:creationId xmlns:a16="http://schemas.microsoft.com/office/drawing/2014/main" id="{7CE1E85E-40B6-4D31-AB98-F039EB69017F}"/>
              </a:ext>
            </a:extLst>
          </p:cNvPr>
          <p:cNvSpPr>
            <a:spLocks noGrp="1"/>
          </p:cNvSpPr>
          <p:nvPr>
            <p:ph type="body" sz="quarter" idx="13"/>
          </p:nvPr>
        </p:nvSpPr>
        <p:spPr>
          <a:xfrm>
            <a:off x="10271125" y="295275"/>
            <a:ext cx="1311275" cy="228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92369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092816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7696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000827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3544757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835808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691475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760744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6197624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0205264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328402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4076613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18042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03786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9743972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196687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248986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147827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6691056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056462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565346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301966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18548841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673526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833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656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8453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22411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image" Target="../media/image1.emf"/><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695360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57304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4" y="1036066"/>
            <a:ext cx="3458817" cy="1737360"/>
          </a:xfrm>
        </p:spPr>
        <p:txBody>
          <a:bodyPr/>
          <a:lstStyle/>
          <a:p>
            <a:r>
              <a:rPr lang="en-US" dirty="0"/>
              <a:t>Competitive Pricing Landscape</a:t>
            </a:r>
          </a:p>
        </p:txBody>
      </p:sp>
      <p:pic>
        <p:nvPicPr>
          <p:cNvPr id="5" name="Pictur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9604" y="5050432"/>
            <a:ext cx="1302106" cy="325526"/>
          </a:xfrm>
          <a:prstGeom prst="rect">
            <a:avLst/>
          </a:prstGeom>
        </p:spPr>
      </p:pic>
      <p:sp>
        <p:nvSpPr>
          <p:cNvPr id="6" name="TextBox 5"/>
          <p:cNvSpPr txBox="1"/>
          <p:nvPr/>
        </p:nvSpPr>
        <p:spPr>
          <a:xfrm>
            <a:off x="563922" y="4742655"/>
            <a:ext cx="269557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spTree>
    <p:extLst>
      <p:ext uri="{BB962C8B-B14F-4D97-AF65-F5344CB8AC3E}">
        <p14:creationId xmlns:p14="http://schemas.microsoft.com/office/powerpoint/2010/main" val="222248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Tree>
    <p:extLst>
      <p:ext uri="{BB962C8B-B14F-4D97-AF65-F5344CB8AC3E}">
        <p14:creationId xmlns:p14="http://schemas.microsoft.com/office/powerpoint/2010/main" val="3889678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Tree>
    <p:extLst>
      <p:ext uri="{BB962C8B-B14F-4D97-AF65-F5344CB8AC3E}">
        <p14:creationId xmlns:p14="http://schemas.microsoft.com/office/powerpoint/2010/main" val="132120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Tree>
    <p:extLst>
      <p:ext uri="{BB962C8B-B14F-4D97-AF65-F5344CB8AC3E}">
        <p14:creationId xmlns:p14="http://schemas.microsoft.com/office/powerpoint/2010/main" val="964157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Tree>
    <p:extLst>
      <p:ext uri="{BB962C8B-B14F-4D97-AF65-F5344CB8AC3E}">
        <p14:creationId xmlns:p14="http://schemas.microsoft.com/office/powerpoint/2010/main" val="3827517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37602" y="6374484"/>
            <a:ext cx="925228"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pic>
        <p:nvPicPr>
          <p:cNvPr id="3" name="Picture 2"/>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88938" y="6277557"/>
            <a:ext cx="1302106" cy="325526"/>
          </a:xfrm>
          <a:prstGeom prst="rect">
            <a:avLst/>
          </a:prstGeom>
        </p:spPr>
      </p:pic>
    </p:spTree>
    <p:extLst>
      <p:ext uri="{BB962C8B-B14F-4D97-AF65-F5344CB8AC3E}">
        <p14:creationId xmlns:p14="http://schemas.microsoft.com/office/powerpoint/2010/main" val="1891634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a:t>Smartphone: </a:t>
            </a:r>
            <a:r>
              <a:rPr lang="en-US" dirty="0"/>
              <a:t>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1085342" cy="457200"/>
        </p:xfrm>
        <a:graphic>
          <a:graphicData uri="http://schemas.openxmlformats.org/drawingml/2006/table">
            <a:tbl>
              <a:tblPr firstRow="1" bandRow="1">
                <a:tableStyleId>{5C22544A-7EE6-4342-B048-85BDC9FD1C3A}</a:tableStyleId>
              </a:tblPr>
              <a:tblGrid>
                <a:gridCol w="2011680"/>
                <a:gridCol w="756138"/>
                <a:gridCol w="756138"/>
                <a:gridCol w="756138"/>
                <a:gridCol w="756138"/>
                <a:gridCol w="756138"/>
                <a:gridCol w="756138"/>
                <a:gridCol w="756138"/>
                <a:gridCol w="756138"/>
                <a:gridCol w="756138"/>
                <a:gridCol w="756138"/>
                <a:gridCol w="756138"/>
                <a:gridCol w="756144"/>
              </a:tblGrid>
              <a:tr h="457200">
                <a:tc>
                  <a:txBody>
                    <a:bodyPr anchor="ctr"/>
                    <a:lstStyle/>
                    <a:p>
                      <a:pPr algn="ctr"/>
                      <a:r>
                        <a:rPr sz="1000" b="1">
                          <a:solidFill>
                            <a:srgbClr val="FFFFFF"/>
                          </a:solidFill>
                          <a:latin typeface="Ariel"/>
                        </a:rPr>
                        <a:t>Device</a:t>
                      </a:r>
                    </a:p>
                  </a:txBody>
                  <a:tcPr>
                    <a:solidFill>
                      <a:srgbClr val="FF0000"/>
                    </a:solidFill>
                  </a:tcPr>
                </a:tc>
                <a:tc>
                  <a:txBody>
                    <a:bodyPr anchor="ctr"/>
                    <a:lstStyle/>
                    <a:p>
                      <a:pPr algn="ctr"/>
                      <a:r>
                        <a:rPr sz="1000" b="1">
                          <a:solidFill>
                            <a:srgbClr val="FFFFFF"/>
                          </a:solidFill>
                          <a:latin typeface="Ariel"/>
                        </a:rPr>
                        <a:t>Monthly (24-Mo.)</a:t>
                      </a:r>
                    </a:p>
                  </a:txBody>
                  <a:tcPr>
                    <a:solidFill>
                      <a:srgbClr val="FF0000"/>
                    </a:solidFill>
                  </a:tcPr>
                </a:tc>
                <a:tc>
                  <a:txBody>
                    <a:bodyPr anchor="ctr"/>
                    <a:lstStyle/>
                    <a:p>
                      <a:pPr algn="ctr"/>
                      <a:r>
                        <a:rPr sz="1000" b="1">
                          <a:solidFill>
                            <a:srgbClr val="FFFFFF"/>
                          </a:solidFill>
                          <a:latin typeface="Ariel"/>
                        </a:rPr>
                        <a:t>Retail Price</a:t>
                      </a:r>
                    </a:p>
                  </a:txBody>
                  <a:tcPr>
                    <a:solidFill>
                      <a:srgbClr val="FF0000"/>
                    </a:solidFill>
                  </a:tcPr>
                </a:tc>
                <a:tc>
                  <a:txBody>
                    <a:bodyPr anchor="ctr"/>
                    <a:lstStyle/>
                    <a:p>
                      <a:pPr algn="ctr"/>
                      <a:r>
                        <a:rPr sz="1000" b="1">
                          <a:solidFill>
                            <a:srgbClr val="FFFFFF"/>
                          </a:solidFill>
                          <a:latin typeface="Ariel"/>
                        </a:rPr>
                        <a:t>2-yr Price</a:t>
                      </a:r>
                    </a:p>
                  </a:txBody>
                  <a:tcPr>
                    <a:solidFill>
                      <a:srgbClr val="FF0000"/>
                    </a:solidFill>
                  </a:tcPr>
                </a:tc>
                <a:tc>
                  <a:txBody>
                    <a:bodyPr anchor="ctr"/>
                    <a:lstStyle/>
                    <a:p>
                      <a:pPr algn="ctr"/>
                      <a:r>
                        <a:rPr sz="1000" b="1">
                          <a:solidFill>
                            <a:srgbClr val="FFFFFF"/>
                          </a:solidFill>
                          <a:latin typeface="Ariel"/>
                        </a:rPr>
                        <a:t>Monthly (24-Mo.)</a:t>
                      </a:r>
                    </a:p>
                  </a:txBody>
                  <a:tcPr>
                    <a:solidFill>
                      <a:srgbClr val="0070C0"/>
                    </a:solidFill>
                  </a:tcPr>
                </a:tc>
                <a:tc>
                  <a:txBody>
                    <a:bodyPr anchor="ctr"/>
                    <a:lstStyle/>
                    <a:p>
                      <a:pPr algn="ctr"/>
                      <a:r>
                        <a:rPr sz="1000" b="1">
                          <a:solidFill>
                            <a:srgbClr val="FFFFFF"/>
                          </a:solidFill>
                          <a:latin typeface="Ariel"/>
                        </a:rPr>
                        <a:t>Retail Price</a:t>
                      </a:r>
                    </a:p>
                  </a:txBody>
                  <a:tcPr>
                    <a:solidFill>
                      <a:srgbClr val="0070C0"/>
                    </a:solidFill>
                  </a:tcPr>
                </a:tc>
                <a:tc>
                  <a:txBody>
                    <a:bodyPr anchor="ctr"/>
                    <a:lstStyle/>
                    <a:p>
                      <a:pPr algn="ctr"/>
                      <a:r>
                        <a:rPr sz="1000" b="1">
                          <a:solidFill>
                            <a:srgbClr val="FFFFFF"/>
                          </a:solidFill>
                          <a:latin typeface="Ariel"/>
                        </a:rPr>
                        <a:t>Money Down</a:t>
                      </a:r>
                    </a:p>
                  </a:txBody>
                  <a:tcPr>
                    <a:solidFill>
                      <a:srgbClr val="0070C0"/>
                    </a:solidFill>
                  </a:tcPr>
                </a:tc>
                <a:tc>
                  <a:txBody>
                    <a:bodyPr anchor="ctr"/>
                    <a:lstStyle/>
                    <a:p>
                      <a:pPr algn="ctr"/>
                      <a:r>
                        <a:rPr sz="1000" b="1">
                          <a:solidFill>
                            <a:srgbClr val="FFFFFF"/>
                          </a:solidFill>
                          <a:latin typeface="Ariel"/>
                        </a:rPr>
                        <a:t>Monthly (24-Mo.)</a:t>
                      </a:r>
                    </a:p>
                  </a:txBody>
                  <a:tcPr>
                    <a:solidFill>
                      <a:srgbClr val="D2669F"/>
                    </a:solidFill>
                  </a:tcPr>
                </a:tc>
                <a:tc>
                  <a:txBody>
                    <a:bodyPr anchor="ctr"/>
                    <a:lstStyle/>
                    <a:p>
                      <a:pPr algn="ctr"/>
                      <a:r>
                        <a:rPr sz="1000" b="1">
                          <a:solidFill>
                            <a:srgbClr val="FFFFFF"/>
                          </a:solidFill>
                          <a:latin typeface="Ariel"/>
                        </a:rPr>
                        <a:t>Retail Price</a:t>
                      </a:r>
                    </a:p>
                  </a:txBody>
                  <a:tcPr>
                    <a:solidFill>
                      <a:srgbClr val="D2669F"/>
                    </a:solidFill>
                  </a:tcPr>
                </a:tc>
                <a:tc>
                  <a:txBody>
                    <a:bodyPr anchor="ctr"/>
                    <a:lstStyle/>
                    <a:p>
                      <a:pPr algn="ctr"/>
                      <a:r>
                        <a:rPr sz="1000" b="1">
                          <a:solidFill>
                            <a:srgbClr val="FFFFFF"/>
                          </a:solidFill>
                          <a:latin typeface="Ariel"/>
                        </a:rPr>
                        <a:t>Money Down</a:t>
                      </a:r>
                    </a:p>
                  </a:txBody>
                  <a:tcPr>
                    <a:solidFill>
                      <a:srgbClr val="D2669F"/>
                    </a:solidFill>
                  </a:tcPr>
                </a:tc>
                <a:tc>
                  <a:txBody>
                    <a:bodyPr anchor="ctr"/>
                    <a:lstStyle/>
                    <a:p>
                      <a:pPr algn="ctr"/>
                      <a:r>
                        <a:rPr sz="1000" b="1">
                          <a:solidFill>
                            <a:srgbClr val="FFFFFF"/>
                          </a:solidFill>
                          <a:latin typeface="Ariel"/>
                        </a:rPr>
                        <a:t>Monthly (18-Mo.)</a:t>
                      </a:r>
                    </a:p>
                  </a:txBody>
                  <a:tcPr>
                    <a:solidFill>
                      <a:srgbClr val="4A9A4D"/>
                    </a:solidFill>
                  </a:tcPr>
                </a:tc>
                <a:tc>
                  <a:txBody>
                    <a:bodyPr anchor="ctr"/>
                    <a:lstStyle/>
                    <a:p>
                      <a:pPr algn="ctr"/>
                      <a:r>
                        <a:rPr sz="1000" b="1">
                          <a:solidFill>
                            <a:srgbClr val="FFFFFF"/>
                          </a:solidFill>
                          <a:latin typeface="Ariel"/>
                        </a:rPr>
                        <a:t>Retail Price</a:t>
                      </a:r>
                    </a:p>
                  </a:txBody>
                  <a:tcPr>
                    <a:solidFill>
                      <a:srgbClr val="4A9A4D"/>
                    </a:solidFill>
                  </a:tcPr>
                </a:tc>
                <a:tc>
                  <a:txBody>
                    <a:bodyPr anchor="ctr"/>
                    <a:lstStyle/>
                    <a:p>
                      <a:pPr algn="ctr"/>
                      <a:r>
                        <a:rPr sz="1000" b="1">
                          <a:solidFill>
                            <a:srgbClr val="FFFFFF"/>
                          </a:solidFill>
                          <a:latin typeface="Ariel"/>
                        </a:rPr>
                        <a:t>Money Down</a:t>
                      </a:r>
                    </a:p>
                  </a:txBody>
                  <a:tcPr>
                    <a:solidFill>
                      <a:srgbClr val="4A9A4D"/>
                    </a:solidFill>
                  </a:tcPr>
                </a:tc>
              </a:tr>
              <a:tr h="0">
                <a:tc>
                  <a:txBody>
                    <a:bodyPr/>
                    <a:lstStyle/>
                    <a:p>
                      <a:pPr algn="ctr"/>
                      <a:r>
                        <a:rPr b="1" sz="1000">
                          <a:solidFill>
                            <a:srgbClr val="6D6E71"/>
                          </a:solidFill>
                          <a:latin typeface="Ariel"/>
                        </a:rPr>
                        <a:t>iPhone X (64 GB)</a:t>
                      </a:r>
                    </a:p>
                  </a:txBody>
                  <a:tcPr marB="0" marT="0"/>
                </a:tc>
                <a:tc>
                  <a:txBody>
                    <a:bodyPr/>
                    <a:lstStyle/>
                    <a:p>
                      <a:pPr algn="ctr"/>
                      <a:r>
                        <a:rPr b="1" sz="1000">
                          <a:solidFill>
                            <a:srgbClr val="6D6E71"/>
                          </a:solidFill>
                          <a:latin typeface="Ariel"/>
                        </a:rPr>
                        <a:t>$41.66</a:t>
                      </a:r>
                    </a:p>
                  </a:txBody>
                  <a:tcPr marB="0" marT="0">
                    <a:solidFill>
                      <a:srgbClr val="F6E7E7"/>
                    </a:solidFill>
                  </a:tcPr>
                </a:tc>
                <a:tc>
                  <a:txBody>
                    <a:bodyPr/>
                    <a:lstStyle/>
                    <a:p>
                      <a:pPr algn="ctr"/>
                      <a:r>
                        <a:rPr b="1" sz="1000">
                          <a:solidFill>
                            <a:srgbClr val="6D6E71"/>
                          </a:solidFill>
                          <a:latin typeface="Ariel"/>
                        </a:rPr>
                        <a:t>$999.99</a:t>
                      </a:r>
                    </a:p>
                  </a:txBody>
                  <a:tcPr marB="0" marT="0">
                    <a:solidFill>
                      <a:srgbClr val="F6E7E7"/>
                    </a:solidFill>
                  </a:tcPr>
                </a:tc>
                <a:tc>
                  <a:txBody>
                    <a:bodyPr/>
                    <a:lstStyle/>
                    <a:p>
                      <a:pPr algn="ctr"/>
                      <a:r>
                        <a:rPr b="1" sz="1000">
                          <a:solidFill>
                            <a:srgbClr val="6D6E71"/>
                          </a:solidFill>
                          <a:latin typeface="Ariel"/>
                        </a:rPr>
                        <a:t>N/A</a:t>
                      </a:r>
                    </a:p>
                  </a:txBody>
                  <a:tcPr marB="0" marT="0">
                    <a:solidFill>
                      <a:srgbClr val="F6E7E7"/>
                    </a:solidFill>
                  </a:tcPr>
                </a:tc>
                <a:tc>
                  <a:txBody>
                    <a:bodyPr/>
                    <a:lstStyle/>
                    <a:p>
                      <a:pPr algn="ctr"/>
                      <a:r>
                        <a:rPr b="1" sz="1000">
                          <a:solidFill>
                            <a:srgbClr val="6D6E71"/>
                          </a:solidFill>
                          <a:latin typeface="Ariel"/>
                        </a:rPr>
                        <a:t>$41.67</a:t>
                      </a:r>
                    </a:p>
                  </a:txBody>
                  <a:tcPr marB="0" marT="0">
                    <a:solidFill>
                      <a:srgbClr val="99CCFF"/>
                    </a:solidFill>
                  </a:tcPr>
                </a:tc>
                <a:tc>
                  <a:txBody>
                    <a:bodyPr/>
                    <a:lstStyle/>
                    <a:p>
                      <a:pPr algn="ctr"/>
                      <a:r>
                        <a:rPr b="1" sz="1000">
                          <a:solidFill>
                            <a:srgbClr val="6D6E71"/>
                          </a:solidFill>
                          <a:latin typeface="Ariel"/>
                        </a:rPr>
                        <a:t>$999.99</a:t>
                      </a:r>
                    </a:p>
                  </a:txBody>
                  <a:tcPr marB="0" marT="0">
                    <a:solidFill>
                      <a:srgbClr val="99CCFF"/>
                    </a:solidFill>
                  </a:tcPr>
                </a:tc>
                <a:tc>
                  <a:txBody>
                    <a:bodyPr/>
                    <a:lstStyle/>
                    <a:p>
                      <a:pPr algn="ctr"/>
                      <a:r>
                        <a:rPr b="1" sz="1000">
                          <a:solidFill>
                            <a:srgbClr val="6D6E71"/>
                          </a:solidFill>
                          <a:latin typeface="Ariel"/>
                        </a:rPr>
                        <a:t>$0.00</a:t>
                      </a:r>
                    </a:p>
                  </a:txBody>
                  <a:tcPr marB="0" marT="0">
                    <a:solidFill>
                      <a:srgbClr val="99CCFF"/>
                    </a:solidFill>
                  </a:tcPr>
                </a:tc>
                <a:tc>
                  <a:txBody>
                    <a:bodyPr/>
                    <a:lstStyle/>
                    <a:p>
                      <a:pPr algn="ctr"/>
                      <a:r>
                        <a:rPr b="1" sz="1000">
                          <a:solidFill>
                            <a:srgbClr val="6D6E71"/>
                          </a:solidFill>
                          <a:latin typeface="Ariel"/>
                        </a:rPr>
                        <a:t>$30.00</a:t>
                      </a:r>
                    </a:p>
                  </a:txBody>
                  <a:tcPr marB="0" marT="0">
                    <a:solidFill>
                      <a:srgbClr val="EDC2D9"/>
                    </a:solidFill>
                  </a:tcPr>
                </a:tc>
                <a:tc>
                  <a:txBody>
                    <a:bodyPr/>
                    <a:lstStyle/>
                    <a:p>
                      <a:pPr algn="ctr"/>
                      <a:r>
                        <a:rPr b="1" sz="1000">
                          <a:solidFill>
                            <a:srgbClr val="6D6E71"/>
                          </a:solidFill>
                          <a:latin typeface="Ariel"/>
                        </a:rPr>
                        <a:t>$999.99</a:t>
                      </a:r>
                    </a:p>
                  </a:txBody>
                  <a:tcPr marB="0" marT="0">
                    <a:solidFill>
                      <a:srgbClr val="EDC2D9"/>
                    </a:solidFill>
                  </a:tcPr>
                </a:tc>
                <a:tc>
                  <a:txBody>
                    <a:bodyPr/>
                    <a:lstStyle/>
                    <a:p>
                      <a:pPr algn="ctr"/>
                      <a:r>
                        <a:rPr b="1" sz="1000">
                          <a:solidFill>
                            <a:srgbClr val="6D6E71"/>
                          </a:solidFill>
                          <a:latin typeface="Ariel"/>
                        </a:rPr>
                        <a:t>$279.99</a:t>
                      </a:r>
                    </a:p>
                  </a:txBody>
                  <a:tcPr marB="0" marT="0">
                    <a:solidFill>
                      <a:srgbClr val="EDC2D9"/>
                    </a:solidFill>
                  </a:tcPr>
                </a:tc>
                <a:tc>
                  <a:txBody>
                    <a:bodyPr/>
                    <a:lstStyle/>
                    <a:p>
                      <a:pPr algn="ctr"/>
                      <a:r>
                        <a:rPr b="1" sz="1000">
                          <a:solidFill>
                            <a:srgbClr val="6D6E71"/>
                          </a:solidFill>
                          <a:latin typeface="Ariel"/>
                        </a:rPr>
                        <a:t>$41.67</a:t>
                      </a:r>
                    </a:p>
                  </a:txBody>
                  <a:tcPr marB="0" marT="0">
                    <a:solidFill>
                      <a:srgbClr val="B3DAB4"/>
                    </a:solidFill>
                  </a:tcPr>
                </a:tc>
                <a:tc>
                  <a:txBody>
                    <a:bodyPr/>
                    <a:lstStyle/>
                    <a:p>
                      <a:pPr algn="ctr"/>
                      <a:r>
                        <a:rPr b="1" sz="1000">
                          <a:solidFill>
                            <a:srgbClr val="6D6E71"/>
                          </a:solidFill>
                          <a:latin typeface="Ariel"/>
                        </a:rPr>
                        <a:t>$999.99</a:t>
                      </a:r>
                    </a:p>
                  </a:txBody>
                  <a:tcPr marB="0" marT="0">
                    <a:solidFill>
                      <a:srgbClr val="B3DAB4"/>
                    </a:solidFill>
                  </a:tcPr>
                </a:tc>
                <a:tc>
                  <a:txBody>
                    <a:bodyPr/>
                    <a:lstStyle/>
                    <a:p>
                      <a:pPr algn="ctr"/>
                      <a:r>
                        <a:rPr b="1" sz="1000">
                          <a:solidFill>
                            <a:srgbClr val="6D6E71"/>
                          </a:solidFill>
                          <a:latin typeface="Ariel"/>
                        </a:rPr>
                        <a:t>$0.00</a:t>
                      </a:r>
                    </a:p>
                  </a:txBody>
                  <a:tcPr marB="0" marT="0">
                    <a:solidFill>
                      <a:srgbClr val="B3DAB4"/>
                    </a:solidFill>
                  </a:tcPr>
                </a:tc>
              </a:tr>
              <a:tr h="0">
                <a:tc>
                  <a:txBody>
                    <a:bodyPr/>
                    <a:lstStyle/>
                    <a:p>
                      <a:pPr algn="ctr"/>
                      <a:r>
                        <a:rPr b="1" sz="1000">
                          <a:solidFill>
                            <a:srgbClr val="6D6E71"/>
                          </a:solidFill>
                          <a:latin typeface="Ariel"/>
                        </a:rPr>
                        <a:t>iPhone 8 (64 GB)</a:t>
                      </a:r>
                    </a:p>
                  </a:txBody>
                  <a:tcPr marB="0" marT="0"/>
                </a:tc>
                <a:tc>
                  <a:txBody>
                    <a:bodyPr/>
                    <a:lstStyle/>
                    <a:p>
                      <a:pPr algn="ctr"/>
                      <a:r>
                        <a:rPr b="1" sz="1000">
                          <a:solidFill>
                            <a:srgbClr val="6D6E71"/>
                          </a:solidFill>
                          <a:latin typeface="Ariel"/>
                        </a:rPr>
                        <a:t>$29.16</a:t>
                      </a:r>
                    </a:p>
                  </a:txBody>
                  <a:tcPr marB="0" marT="0">
                    <a:solidFill>
                      <a:srgbClr val="F6E7E7"/>
                    </a:solidFill>
                  </a:tcPr>
                </a:tc>
                <a:tc>
                  <a:txBody>
                    <a:bodyPr/>
                    <a:lstStyle/>
                    <a:p>
                      <a:pPr algn="ctr"/>
                      <a:r>
                        <a:rPr b="1" sz="1000">
                          <a:solidFill>
                            <a:srgbClr val="6D6E71"/>
                          </a:solidFill>
                          <a:latin typeface="Ariel"/>
                        </a:rPr>
                        <a:t>$699.99</a:t>
                      </a:r>
                    </a:p>
                  </a:txBody>
                  <a:tcPr marB="0" marT="0">
                    <a:solidFill>
                      <a:srgbClr val="F6E7E7"/>
                    </a:solidFill>
                  </a:tcPr>
                </a:tc>
                <a:tc>
                  <a:txBody>
                    <a:bodyPr/>
                    <a:lstStyle/>
                    <a:p>
                      <a:pPr algn="ctr"/>
                      <a:r>
                        <a:rPr b="1" sz="1000">
                          <a:solidFill>
                            <a:srgbClr val="6D6E71"/>
                          </a:solidFill>
                          <a:latin typeface="Ariel"/>
                        </a:rPr>
                        <a:t>N/A</a:t>
                      </a:r>
                    </a:p>
                  </a:txBody>
                  <a:tcPr marB="0" marT="0">
                    <a:solidFill>
                      <a:srgbClr val="F6E7E7"/>
                    </a:solidFill>
                  </a:tcPr>
                </a:tc>
                <a:tc>
                  <a:txBody>
                    <a:bodyPr/>
                    <a:lstStyle/>
                    <a:p>
                      <a:pPr algn="ctr"/>
                      <a:r>
                        <a:rPr b="1" sz="1000">
                          <a:solidFill>
                            <a:srgbClr val="6D6E71"/>
                          </a:solidFill>
                          <a:latin typeface="Ariel"/>
                        </a:rPr>
                        <a:t>$29.17</a:t>
                      </a:r>
                    </a:p>
                  </a:txBody>
                  <a:tcPr marB="0" marT="0">
                    <a:solidFill>
                      <a:srgbClr val="99CCFF"/>
                    </a:solidFill>
                  </a:tcPr>
                </a:tc>
                <a:tc>
                  <a:txBody>
                    <a:bodyPr/>
                    <a:lstStyle/>
                    <a:p>
                      <a:pPr algn="ctr"/>
                      <a:r>
                        <a:rPr b="1" sz="1000">
                          <a:solidFill>
                            <a:srgbClr val="6D6E71"/>
                          </a:solidFill>
                          <a:latin typeface="Ariel"/>
                        </a:rPr>
                        <a:t>$699.99</a:t>
                      </a:r>
                    </a:p>
                  </a:txBody>
                  <a:tcPr marB="0" marT="0">
                    <a:solidFill>
                      <a:srgbClr val="99CCFF"/>
                    </a:solidFill>
                  </a:tcPr>
                </a:tc>
                <a:tc>
                  <a:txBody>
                    <a:bodyPr/>
                    <a:lstStyle/>
                    <a:p>
                      <a:pPr algn="ctr"/>
                      <a:r>
                        <a:rPr b="1" sz="1000">
                          <a:solidFill>
                            <a:srgbClr val="6D6E71"/>
                          </a:solidFill>
                          <a:latin typeface="Ariel"/>
                        </a:rPr>
                        <a:t>$0.00</a:t>
                      </a:r>
                    </a:p>
                  </a:txBody>
                  <a:tcPr marB="0" marT="0">
                    <a:solidFill>
                      <a:srgbClr val="99CCFF"/>
                    </a:solidFill>
                  </a:tcPr>
                </a:tc>
                <a:tc>
                  <a:txBody>
                    <a:bodyPr/>
                    <a:lstStyle/>
                    <a:p>
                      <a:pPr algn="ctr"/>
                      <a:r>
                        <a:rPr b="1" sz="1000">
                          <a:solidFill>
                            <a:srgbClr val="6D6E71"/>
                          </a:solidFill>
                          <a:latin typeface="Ariel"/>
                        </a:rPr>
                        <a:t>$29.17</a:t>
                      </a:r>
                    </a:p>
                  </a:txBody>
                  <a:tcPr marB="0" marT="0">
                    <a:solidFill>
                      <a:srgbClr val="EDC2D9"/>
                    </a:solidFill>
                  </a:tcPr>
                </a:tc>
                <a:tc>
                  <a:txBody>
                    <a:bodyPr/>
                    <a:lstStyle/>
                    <a:p>
                      <a:pPr algn="ctr"/>
                      <a:r>
                        <a:rPr b="1" sz="1000">
                          <a:solidFill>
                            <a:srgbClr val="6D6E71"/>
                          </a:solidFill>
                          <a:latin typeface="Ariel"/>
                        </a:rPr>
                        <a:t>$699.99</a:t>
                      </a:r>
                    </a:p>
                  </a:txBody>
                  <a:tcPr marB="0" marT="0">
                    <a:solidFill>
                      <a:srgbClr val="EDC2D9"/>
                    </a:solidFill>
                  </a:tcPr>
                </a:tc>
                <a:tc>
                  <a:txBody>
                    <a:bodyPr/>
                    <a:lstStyle/>
                    <a:p>
                      <a:pPr algn="ctr"/>
                      <a:r>
                        <a:rPr b="1" sz="1000">
                          <a:solidFill>
                            <a:srgbClr val="6D6E71"/>
                          </a:solidFill>
                          <a:latin typeface="Ariel"/>
                        </a:rPr>
                        <a:t>$0.00</a:t>
                      </a:r>
                    </a:p>
                  </a:txBody>
                  <a:tcPr marB="0" marT="0">
                    <a:solidFill>
                      <a:srgbClr val="EDC2D9"/>
                    </a:solidFill>
                  </a:tcPr>
                </a:tc>
                <a:tc>
                  <a:txBody>
                    <a:bodyPr/>
                    <a:lstStyle/>
                    <a:p>
                      <a:pPr algn="ctr"/>
                      <a:r>
                        <a:rPr b="1" sz="1000">
                          <a:solidFill>
                            <a:srgbClr val="6D6E71"/>
                          </a:solidFill>
                          <a:latin typeface="Ariel"/>
                        </a:rPr>
                        <a:t>$29.17</a:t>
                      </a:r>
                    </a:p>
                  </a:txBody>
                  <a:tcPr marB="0" marT="0">
                    <a:solidFill>
                      <a:srgbClr val="B3DAB4"/>
                    </a:solidFill>
                  </a:tcPr>
                </a:tc>
                <a:tc>
                  <a:txBody>
                    <a:bodyPr/>
                    <a:lstStyle/>
                    <a:p>
                      <a:pPr algn="ctr"/>
                      <a:r>
                        <a:rPr b="1" sz="1000">
                          <a:solidFill>
                            <a:srgbClr val="6D6E71"/>
                          </a:solidFill>
                          <a:latin typeface="Ariel"/>
                        </a:rPr>
                        <a:t>$699.99</a:t>
                      </a:r>
                    </a:p>
                  </a:txBody>
                  <a:tcPr marB="0" marT="0">
                    <a:solidFill>
                      <a:srgbClr val="B3DAB4"/>
                    </a:solidFill>
                  </a:tcPr>
                </a:tc>
                <a:tc>
                  <a:txBody>
                    <a:bodyPr/>
                    <a:lstStyle/>
                    <a:p>
                      <a:pPr algn="ctr"/>
                      <a:r>
                        <a:rPr b="1" sz="1000">
                          <a:solidFill>
                            <a:srgbClr val="6D6E71"/>
                          </a:solidFill>
                          <a:latin typeface="Ariel"/>
                        </a:rPr>
                        <a:t>$0.00</a:t>
                      </a:r>
                    </a:p>
                  </a:txBody>
                  <a:tcPr marB="0" marT="0">
                    <a:solidFill>
                      <a:srgbClr val="B3DAB4"/>
                    </a:solidFill>
                  </a:tcPr>
                </a:tc>
              </a:tr>
              <a:tr h="0">
                <a:tc>
                  <a:txBody>
                    <a:bodyPr/>
                    <a:lstStyle/>
                    <a:p>
                      <a:pPr algn="ctr"/>
                      <a:r>
                        <a:rPr b="1" sz="1000">
                          <a:solidFill>
                            <a:srgbClr val="6D6E71"/>
                          </a:solidFill>
                          <a:latin typeface="Ariel"/>
                        </a:rPr>
                        <a:t>iPhone 8 Plus (64 GB)</a:t>
                      </a:r>
                    </a:p>
                  </a:txBody>
                  <a:tcPr marB="0" marT="0"/>
                </a:tc>
                <a:tc>
                  <a:txBody>
                    <a:bodyPr/>
                    <a:lstStyle/>
                    <a:p>
                      <a:pPr algn="ctr"/>
                      <a:r>
                        <a:rPr b="1" sz="1000">
                          <a:solidFill>
                            <a:srgbClr val="6D6E71"/>
                          </a:solidFill>
                          <a:latin typeface="Ariel"/>
                        </a:rPr>
                        <a:t>$33.33</a:t>
                      </a:r>
                    </a:p>
                  </a:txBody>
                  <a:tcPr marB="0" marT="0">
                    <a:solidFill>
                      <a:srgbClr val="F6E7E7"/>
                    </a:solidFill>
                  </a:tcPr>
                </a:tc>
                <a:tc>
                  <a:txBody>
                    <a:bodyPr/>
                    <a:lstStyle/>
                    <a:p>
                      <a:pPr algn="ctr"/>
                      <a:r>
                        <a:rPr b="1" sz="1000">
                          <a:solidFill>
                            <a:srgbClr val="6D6E71"/>
                          </a:solidFill>
                          <a:latin typeface="Ariel"/>
                        </a:rPr>
                        <a:t>$799.99</a:t>
                      </a:r>
                    </a:p>
                  </a:txBody>
                  <a:tcPr marB="0" marT="0">
                    <a:solidFill>
                      <a:srgbClr val="F6E7E7"/>
                    </a:solidFill>
                  </a:tcPr>
                </a:tc>
                <a:tc>
                  <a:txBody>
                    <a:bodyPr/>
                    <a:lstStyle/>
                    <a:p>
                      <a:pPr algn="ctr"/>
                      <a:r>
                        <a:rPr b="1" sz="1000">
                          <a:solidFill>
                            <a:srgbClr val="6D6E71"/>
                          </a:solidFill>
                          <a:latin typeface="Ariel"/>
                        </a:rPr>
                        <a:t>N/A</a:t>
                      </a:r>
                    </a:p>
                  </a:txBody>
                  <a:tcPr marB="0" marT="0">
                    <a:solidFill>
                      <a:srgbClr val="F6E7E7"/>
                    </a:solidFill>
                  </a:tcPr>
                </a:tc>
                <a:tc>
                  <a:txBody>
                    <a:bodyPr/>
                    <a:lstStyle/>
                    <a:p>
                      <a:pPr algn="ctr"/>
                      <a:r>
                        <a:rPr b="1" sz="1000">
                          <a:solidFill>
                            <a:srgbClr val="6D6E71"/>
                          </a:solidFill>
                          <a:latin typeface="Ariel"/>
                        </a:rPr>
                        <a:t>$33.34</a:t>
                      </a:r>
                    </a:p>
                  </a:txBody>
                  <a:tcPr marB="0" marT="0">
                    <a:solidFill>
                      <a:srgbClr val="99CCFF"/>
                    </a:solidFill>
                  </a:tcPr>
                </a:tc>
                <a:tc>
                  <a:txBody>
                    <a:bodyPr/>
                    <a:lstStyle/>
                    <a:p>
                      <a:pPr algn="ctr"/>
                      <a:r>
                        <a:rPr b="1" sz="1000">
                          <a:solidFill>
                            <a:srgbClr val="6D6E71"/>
                          </a:solidFill>
                          <a:latin typeface="Ariel"/>
                        </a:rPr>
                        <a:t>$799.99</a:t>
                      </a:r>
                    </a:p>
                  </a:txBody>
                  <a:tcPr marB="0" marT="0">
                    <a:solidFill>
                      <a:srgbClr val="99CCFF"/>
                    </a:solidFill>
                  </a:tcPr>
                </a:tc>
                <a:tc>
                  <a:txBody>
                    <a:bodyPr/>
                    <a:lstStyle/>
                    <a:p>
                      <a:pPr algn="ctr"/>
                      <a:r>
                        <a:rPr b="1" sz="1000">
                          <a:solidFill>
                            <a:srgbClr val="6D6E71"/>
                          </a:solidFill>
                          <a:latin typeface="Ariel"/>
                        </a:rPr>
                        <a:t>$0.00</a:t>
                      </a:r>
                    </a:p>
                  </a:txBody>
                  <a:tcPr marB="0" marT="0">
                    <a:solidFill>
                      <a:srgbClr val="99CCFF"/>
                    </a:solidFill>
                  </a:tcPr>
                </a:tc>
                <a:tc>
                  <a:txBody>
                    <a:bodyPr/>
                    <a:lstStyle/>
                    <a:p>
                      <a:pPr algn="ctr"/>
                      <a:r>
                        <a:rPr b="1" sz="1000">
                          <a:solidFill>
                            <a:srgbClr val="6D6E71"/>
                          </a:solidFill>
                          <a:latin typeface="Ariel"/>
                        </a:rPr>
                        <a:t>$30.00</a:t>
                      </a:r>
                    </a:p>
                  </a:txBody>
                  <a:tcPr marB="0" marT="0">
                    <a:solidFill>
                      <a:srgbClr val="EDC2D9"/>
                    </a:solidFill>
                  </a:tcPr>
                </a:tc>
                <a:tc>
                  <a:txBody>
                    <a:bodyPr/>
                    <a:lstStyle/>
                    <a:p>
                      <a:pPr algn="ctr"/>
                      <a:r>
                        <a:rPr b="1" sz="1000">
                          <a:solidFill>
                            <a:srgbClr val="6D6E71"/>
                          </a:solidFill>
                          <a:latin typeface="Ariel"/>
                        </a:rPr>
                        <a:t>$799.99</a:t>
                      </a:r>
                    </a:p>
                  </a:txBody>
                  <a:tcPr marB="0" marT="0">
                    <a:solidFill>
                      <a:srgbClr val="EDC2D9"/>
                    </a:solidFill>
                  </a:tcPr>
                </a:tc>
                <a:tc>
                  <a:txBody>
                    <a:bodyPr/>
                    <a:lstStyle/>
                    <a:p>
                      <a:pPr algn="ctr"/>
                      <a:r>
                        <a:rPr b="1" sz="1000">
                          <a:solidFill>
                            <a:srgbClr val="6D6E71"/>
                          </a:solidFill>
                          <a:latin typeface="Ariel"/>
                        </a:rPr>
                        <a:t>$79.99</a:t>
                      </a:r>
                    </a:p>
                  </a:txBody>
                  <a:tcPr marB="0" marT="0">
                    <a:solidFill>
                      <a:srgbClr val="EDC2D9"/>
                    </a:solidFill>
                  </a:tcPr>
                </a:tc>
                <a:tc>
                  <a:txBody>
                    <a:bodyPr/>
                    <a:lstStyle/>
                    <a:p>
                      <a:pPr algn="ctr"/>
                      <a:r>
                        <a:rPr b="1" sz="1000">
                          <a:solidFill>
                            <a:srgbClr val="6D6E71"/>
                          </a:solidFill>
                          <a:latin typeface="Ariel"/>
                        </a:rPr>
                        <a:t>$33.34</a:t>
                      </a:r>
                    </a:p>
                  </a:txBody>
                  <a:tcPr marB="0" marT="0">
                    <a:solidFill>
                      <a:srgbClr val="B3DAB4"/>
                    </a:solidFill>
                  </a:tcPr>
                </a:tc>
                <a:tc>
                  <a:txBody>
                    <a:bodyPr/>
                    <a:lstStyle/>
                    <a:p>
                      <a:pPr algn="ctr"/>
                      <a:r>
                        <a:rPr b="1" sz="1000">
                          <a:solidFill>
                            <a:srgbClr val="6D6E71"/>
                          </a:solidFill>
                          <a:latin typeface="Ariel"/>
                        </a:rPr>
                        <a:t>$799.99</a:t>
                      </a:r>
                    </a:p>
                  </a:txBody>
                  <a:tcPr marB="0" marT="0">
                    <a:solidFill>
                      <a:srgbClr val="B3DAB4"/>
                    </a:solidFill>
                  </a:tcPr>
                </a:tc>
                <a:tc>
                  <a:txBody>
                    <a:bodyPr/>
                    <a:lstStyle/>
                    <a:p>
                      <a:pPr algn="ctr"/>
                      <a:r>
                        <a:rPr b="1" sz="1000">
                          <a:solidFill>
                            <a:srgbClr val="6D6E71"/>
                          </a:solidFill>
                          <a:latin typeface="Ariel"/>
                        </a:rPr>
                        <a:t>$0.00</a:t>
                      </a:r>
                    </a:p>
                  </a:txBody>
                  <a:tcPr marB="0" marT="0">
                    <a:solidFill>
                      <a:srgbClr val="B3DAB4"/>
                    </a:solidFill>
                  </a:tcPr>
                </a:tc>
              </a:tr>
              <a:tr h="0">
                <a:tc>
                  <a:txBody>
                    <a:bodyPr/>
                    <a:lstStyle/>
                    <a:p>
                      <a:pPr algn="ctr"/>
                      <a:r>
                        <a:rPr b="1" sz="1000">
                          <a:solidFill>
                            <a:srgbClr val="6D6E71"/>
                          </a:solidFill>
                          <a:latin typeface="Ariel"/>
                        </a:rPr>
                        <a:t>Galaxy Note 8 (64 GB)</a:t>
                      </a:r>
                    </a:p>
                  </a:txBody>
                  <a:tcPr marB="0" marT="0"/>
                </a:tc>
                <a:tc>
                  <a:txBody>
                    <a:bodyPr/>
                    <a:lstStyle/>
                    <a:p>
                      <a:pPr algn="ctr"/>
                      <a:r>
                        <a:rPr b="1" sz="1000">
                          <a:solidFill>
                            <a:srgbClr val="6D6E71"/>
                          </a:solidFill>
                          <a:latin typeface="Ariel"/>
                        </a:rPr>
                        <a:t>$40.00</a:t>
                      </a:r>
                    </a:p>
                  </a:txBody>
                  <a:tcPr marB="0" marT="0">
                    <a:solidFill>
                      <a:srgbClr val="F6E7E7"/>
                    </a:solidFill>
                  </a:tcPr>
                </a:tc>
                <a:tc>
                  <a:txBody>
                    <a:bodyPr/>
                    <a:lstStyle/>
                    <a:p>
                      <a:pPr algn="ctr"/>
                      <a:r>
                        <a:rPr b="1" sz="1000">
                          <a:solidFill>
                            <a:srgbClr val="6D6E71"/>
                          </a:solidFill>
                          <a:latin typeface="Ariel"/>
                        </a:rPr>
                        <a:t>$960.00</a:t>
                      </a:r>
                    </a:p>
                  </a:txBody>
                  <a:tcPr marB="0" marT="0">
                    <a:solidFill>
                      <a:srgbClr val="F6E7E7"/>
                    </a:solidFill>
                  </a:tcPr>
                </a:tc>
                <a:tc>
                  <a:txBody>
                    <a:bodyPr/>
                    <a:lstStyle/>
                    <a:p>
                      <a:pPr algn="ctr"/>
                      <a:r>
                        <a:rPr b="1" sz="1000">
                          <a:solidFill>
                            <a:srgbClr val="6D6E71"/>
                          </a:solidFill>
                          <a:latin typeface="Ariel"/>
                        </a:rPr>
                        <a:t>N/A</a:t>
                      </a:r>
                    </a:p>
                  </a:txBody>
                  <a:tcPr marB="0" marT="0">
                    <a:solidFill>
                      <a:srgbClr val="F6E7E7"/>
                    </a:solidFill>
                  </a:tcPr>
                </a:tc>
                <a:tc>
                  <a:txBody>
                    <a:bodyPr/>
                    <a:lstStyle/>
                    <a:p>
                      <a:pPr algn="ctr"/>
                      <a:r>
                        <a:rPr b="1" sz="1000">
                          <a:solidFill>
                            <a:srgbClr val="6D6E71"/>
                          </a:solidFill>
                          <a:latin typeface="Ariel"/>
                        </a:rPr>
                        <a:t>$39.59</a:t>
                      </a:r>
                    </a:p>
                  </a:txBody>
                  <a:tcPr marB="0" marT="0">
                    <a:solidFill>
                      <a:srgbClr val="99CCFF"/>
                    </a:solidFill>
                  </a:tcPr>
                </a:tc>
                <a:tc>
                  <a:txBody>
                    <a:bodyPr/>
                    <a:lstStyle/>
                    <a:p>
                      <a:pPr algn="ctr"/>
                      <a:r>
                        <a:rPr b="1" sz="1000">
                          <a:solidFill>
                            <a:srgbClr val="6D6E71"/>
                          </a:solidFill>
                          <a:latin typeface="Ariel"/>
                        </a:rPr>
                        <a:t>$949.99</a:t>
                      </a:r>
                    </a:p>
                  </a:txBody>
                  <a:tcPr marB="0" marT="0">
                    <a:solidFill>
                      <a:srgbClr val="99CCFF"/>
                    </a:solidFill>
                  </a:tcPr>
                </a:tc>
                <a:tc>
                  <a:txBody>
                    <a:bodyPr/>
                    <a:lstStyle/>
                    <a:p>
                      <a:pPr algn="ctr"/>
                      <a:r>
                        <a:rPr b="1" sz="1000">
                          <a:solidFill>
                            <a:srgbClr val="6D6E71"/>
                          </a:solidFill>
                          <a:latin typeface="Ariel"/>
                        </a:rPr>
                        <a:t>$0.00</a:t>
                      </a:r>
                    </a:p>
                  </a:txBody>
                  <a:tcPr marB="0" marT="0">
                    <a:solidFill>
                      <a:srgbClr val="99CCFF"/>
                    </a:solidFill>
                  </a:tcPr>
                </a:tc>
                <a:tc>
                  <a:txBody>
                    <a:bodyPr/>
                    <a:lstStyle/>
                    <a:p>
                      <a:pPr algn="ctr"/>
                      <a:r>
                        <a:rPr b="1" sz="1000">
                          <a:solidFill>
                            <a:srgbClr val="6D6E71"/>
                          </a:solidFill>
                          <a:latin typeface="Ariel"/>
                        </a:rPr>
                        <a:t>$30.00</a:t>
                      </a:r>
                    </a:p>
                  </a:txBody>
                  <a:tcPr marB="0" marT="0">
                    <a:solidFill>
                      <a:srgbClr val="EDC2D9"/>
                    </a:solidFill>
                  </a:tcPr>
                </a:tc>
                <a:tc>
                  <a:txBody>
                    <a:bodyPr/>
                    <a:lstStyle/>
                    <a:p>
                      <a:pPr algn="ctr"/>
                      <a:r>
                        <a:rPr b="1" sz="1000">
                          <a:solidFill>
                            <a:srgbClr val="6D6E71"/>
                          </a:solidFill>
                          <a:latin typeface="Ariel"/>
                        </a:rPr>
                        <a:t>$870.00</a:t>
                      </a:r>
                    </a:p>
                  </a:txBody>
                  <a:tcPr marB="0" marT="0">
                    <a:solidFill>
                      <a:srgbClr val="EDC2D9"/>
                    </a:solidFill>
                  </a:tcPr>
                </a:tc>
                <a:tc>
                  <a:txBody>
                    <a:bodyPr/>
                    <a:lstStyle/>
                    <a:p>
                      <a:pPr algn="ctr"/>
                      <a:r>
                        <a:rPr b="1" sz="1000">
                          <a:solidFill>
                            <a:srgbClr val="6D6E71"/>
                          </a:solidFill>
                          <a:latin typeface="Ariel"/>
                        </a:rPr>
                        <a:t>$150.00</a:t>
                      </a:r>
                    </a:p>
                  </a:txBody>
                  <a:tcPr marB="0" marT="0">
                    <a:solidFill>
                      <a:srgbClr val="EDC2D9"/>
                    </a:solidFill>
                  </a:tcPr>
                </a:tc>
                <a:tc>
                  <a:txBody>
                    <a:bodyPr/>
                    <a:lstStyle/>
                    <a:p>
                      <a:pPr algn="ctr"/>
                      <a:r>
                        <a:rPr b="1" sz="1000">
                          <a:solidFill>
                            <a:srgbClr val="6D6E71"/>
                          </a:solidFill>
                          <a:latin typeface="Ariel"/>
                        </a:rPr>
                        <a:t>$39.59</a:t>
                      </a:r>
                    </a:p>
                  </a:txBody>
                  <a:tcPr marB="0" marT="0">
                    <a:solidFill>
                      <a:srgbClr val="B3DAB4"/>
                    </a:solidFill>
                  </a:tcPr>
                </a:tc>
                <a:tc>
                  <a:txBody>
                    <a:bodyPr/>
                    <a:lstStyle/>
                    <a:p>
                      <a:pPr algn="ctr"/>
                      <a:r>
                        <a:rPr b="1" sz="1000">
                          <a:solidFill>
                            <a:srgbClr val="6D6E71"/>
                          </a:solidFill>
                          <a:latin typeface="Ariel"/>
                        </a:rPr>
                        <a:t>$949.99</a:t>
                      </a:r>
                    </a:p>
                  </a:txBody>
                  <a:tcPr marB="0" marT="0">
                    <a:solidFill>
                      <a:srgbClr val="B3DAB4"/>
                    </a:solidFill>
                  </a:tcPr>
                </a:tc>
                <a:tc>
                  <a:txBody>
                    <a:bodyPr/>
                    <a:lstStyle/>
                    <a:p>
                      <a:pPr algn="ctr"/>
                      <a:r>
                        <a:rPr b="1" sz="1000">
                          <a:solidFill>
                            <a:srgbClr val="6D6E71"/>
                          </a:solidFill>
                          <a:latin typeface="Ariel"/>
                        </a:rPr>
                        <a:t>$0.00</a:t>
                      </a:r>
                    </a:p>
                  </a:txBody>
                  <a:tcPr marB="0" marT="0">
                    <a:solidFill>
                      <a:srgbClr val="B3DAB4"/>
                    </a:solidFill>
                  </a:tcPr>
                </a:tc>
              </a:tr>
              <a:tr h="0">
                <a:tc>
                  <a:txBody>
                    <a:bodyPr/>
                    <a:lstStyle/>
                    <a:p>
                      <a:pPr algn="ctr"/>
                      <a:r>
                        <a:rPr b="1" sz="1000">
                          <a:solidFill>
                            <a:srgbClr val="6D6E71"/>
                          </a:solidFill>
                          <a:latin typeface="Ariel"/>
                        </a:rPr>
                        <a:t>Galaxy S9 (64 GB)</a:t>
                      </a:r>
                    </a:p>
                  </a:txBody>
                  <a:tcPr marB="0" marT="0"/>
                </a:tc>
                <a:tc>
                  <a:txBody>
                    <a:bodyPr/>
                    <a:lstStyle/>
                    <a:p>
                      <a:pPr algn="ctr"/>
                      <a:r>
                        <a:rPr b="1" sz="1000">
                          <a:solidFill>
                            <a:srgbClr val="6D6E71"/>
                          </a:solidFill>
                          <a:latin typeface="Ariel"/>
                        </a:rPr>
                        <a:t>$33.33</a:t>
                      </a:r>
                    </a:p>
                  </a:txBody>
                  <a:tcPr marB="0" marT="0">
                    <a:solidFill>
                      <a:srgbClr val="F6E7E7"/>
                    </a:solidFill>
                  </a:tcPr>
                </a:tc>
                <a:tc>
                  <a:txBody>
                    <a:bodyPr/>
                    <a:lstStyle/>
                    <a:p>
                      <a:pPr algn="ctr"/>
                      <a:r>
                        <a:rPr b="1" sz="1000">
                          <a:solidFill>
                            <a:srgbClr val="6D6E71"/>
                          </a:solidFill>
                          <a:latin typeface="Ariel"/>
                        </a:rPr>
                        <a:t>$799.99</a:t>
                      </a:r>
                    </a:p>
                  </a:txBody>
                  <a:tcPr marB="0" marT="0">
                    <a:solidFill>
                      <a:srgbClr val="F6E7E7"/>
                    </a:solidFill>
                  </a:tcPr>
                </a:tc>
                <a:tc>
                  <a:txBody>
                    <a:bodyPr/>
                    <a:lstStyle/>
                    <a:p>
                      <a:pPr algn="ctr"/>
                      <a:r>
                        <a:rPr b="1" sz="1000">
                          <a:solidFill>
                            <a:srgbClr val="6D6E71"/>
                          </a:solidFill>
                          <a:latin typeface="Ariel"/>
                        </a:rPr>
                        <a:t>N/A</a:t>
                      </a:r>
                    </a:p>
                  </a:txBody>
                  <a:tcPr marB="0" marT="0">
                    <a:solidFill>
                      <a:srgbClr val="F6E7E7"/>
                    </a:solidFill>
                  </a:tcPr>
                </a:tc>
                <a:tc>
                  <a:txBody>
                    <a:bodyPr/>
                    <a:lstStyle/>
                    <a:p>
                      <a:pPr algn="ctr"/>
                      <a:r>
                        <a:rPr b="1" sz="1000">
                          <a:solidFill>
                            <a:srgbClr val="6D6E71"/>
                          </a:solidFill>
                          <a:latin typeface="Ariel"/>
                        </a:rPr>
                        <a:t>$32.92</a:t>
                      </a:r>
                    </a:p>
                  </a:txBody>
                  <a:tcPr marB="0" marT="0">
                    <a:solidFill>
                      <a:srgbClr val="99CCFF"/>
                    </a:solidFill>
                  </a:tcPr>
                </a:tc>
                <a:tc>
                  <a:txBody>
                    <a:bodyPr/>
                    <a:lstStyle/>
                    <a:p>
                      <a:pPr algn="ctr"/>
                      <a:r>
                        <a:rPr b="1" sz="1000">
                          <a:solidFill>
                            <a:srgbClr val="6D6E71"/>
                          </a:solidFill>
                          <a:latin typeface="Ariel"/>
                        </a:rPr>
                        <a:t>$789.99</a:t>
                      </a:r>
                    </a:p>
                  </a:txBody>
                  <a:tcPr marB="0" marT="0">
                    <a:solidFill>
                      <a:srgbClr val="99CCFF"/>
                    </a:solidFill>
                  </a:tcPr>
                </a:tc>
                <a:tc>
                  <a:txBody>
                    <a:bodyPr/>
                    <a:lstStyle/>
                    <a:p>
                      <a:pPr algn="ctr"/>
                      <a:r>
                        <a:rPr b="1" sz="1000">
                          <a:solidFill>
                            <a:srgbClr val="6D6E71"/>
                          </a:solidFill>
                          <a:latin typeface="Ariel"/>
                        </a:rPr>
                        <a:t>$0.00</a:t>
                      </a:r>
                    </a:p>
                  </a:txBody>
                  <a:tcPr marB="0" marT="0">
                    <a:solidFill>
                      <a:srgbClr val="99CCFF"/>
                    </a:solidFill>
                  </a:tcPr>
                </a:tc>
                <a:tc>
                  <a:txBody>
                    <a:bodyPr/>
                    <a:lstStyle/>
                    <a:p>
                      <a:pPr algn="ctr"/>
                      <a:r>
                        <a:rPr b="1" sz="1000">
                          <a:solidFill>
                            <a:srgbClr val="6D6E71"/>
                          </a:solidFill>
                          <a:latin typeface="Ariel"/>
                        </a:rPr>
                        <a:t>$30.00</a:t>
                      </a:r>
                    </a:p>
                  </a:txBody>
                  <a:tcPr marB="0" marT="0">
                    <a:solidFill>
                      <a:srgbClr val="EDC2D9"/>
                    </a:solidFill>
                  </a:tcPr>
                </a:tc>
                <a:tc>
                  <a:txBody>
                    <a:bodyPr/>
                    <a:lstStyle/>
                    <a:p>
                      <a:pPr algn="ctr"/>
                      <a:r>
                        <a:rPr b="1" sz="1000">
                          <a:solidFill>
                            <a:srgbClr val="6D6E71"/>
                          </a:solidFill>
                          <a:latin typeface="Ariel"/>
                        </a:rPr>
                        <a:t>$720.00</a:t>
                      </a:r>
                    </a:p>
                  </a:txBody>
                  <a:tcPr marB="0" marT="0">
                    <a:solidFill>
                      <a:srgbClr val="EDC2D9"/>
                    </a:solidFill>
                  </a:tcPr>
                </a:tc>
                <a:tc>
                  <a:txBody>
                    <a:bodyPr/>
                    <a:lstStyle/>
                    <a:p>
                      <a:pPr algn="ctr"/>
                      <a:r>
                        <a:rPr b="1" sz="1000">
                          <a:solidFill>
                            <a:srgbClr val="6D6E71"/>
                          </a:solidFill>
                          <a:latin typeface="Ariel"/>
                        </a:rPr>
                        <a:t>$0.00</a:t>
                      </a:r>
                    </a:p>
                  </a:txBody>
                  <a:tcPr marB="0" marT="0">
                    <a:solidFill>
                      <a:srgbClr val="EDC2D9"/>
                    </a:solidFill>
                  </a:tcPr>
                </a:tc>
                <a:tc>
                  <a:txBody>
                    <a:bodyPr/>
                    <a:lstStyle/>
                    <a:p>
                      <a:pPr algn="ctr"/>
                      <a:r>
                        <a:rPr b="1" sz="1000">
                          <a:solidFill>
                            <a:srgbClr val="6D6E71"/>
                          </a:solidFill>
                          <a:latin typeface="Ariel"/>
                        </a:rPr>
                        <a:t>$32.92</a:t>
                      </a:r>
                    </a:p>
                  </a:txBody>
                  <a:tcPr marB="0" marT="0">
                    <a:solidFill>
                      <a:srgbClr val="B3DAB4"/>
                    </a:solidFill>
                  </a:tcPr>
                </a:tc>
                <a:tc>
                  <a:txBody>
                    <a:bodyPr/>
                    <a:lstStyle/>
                    <a:p>
                      <a:pPr algn="ctr"/>
                      <a:r>
                        <a:rPr b="1" sz="1000">
                          <a:solidFill>
                            <a:srgbClr val="6D6E71"/>
                          </a:solidFill>
                          <a:latin typeface="Ariel"/>
                        </a:rPr>
                        <a:t>$789.99</a:t>
                      </a:r>
                    </a:p>
                  </a:txBody>
                  <a:tcPr marB="0" marT="0">
                    <a:solidFill>
                      <a:srgbClr val="B3DAB4"/>
                    </a:solidFill>
                  </a:tcPr>
                </a:tc>
                <a:tc>
                  <a:txBody>
                    <a:bodyPr/>
                    <a:lstStyle/>
                    <a:p>
                      <a:pPr algn="ctr"/>
                      <a:r>
                        <a:rPr b="1" sz="1000">
                          <a:solidFill>
                            <a:srgbClr val="6D6E71"/>
                          </a:solidFill>
                          <a:latin typeface="Ariel"/>
                        </a:rPr>
                        <a:t>$0.00</a:t>
                      </a:r>
                    </a:p>
                  </a:txBody>
                  <a:tcPr marB="0" marT="0">
                    <a:solidFill>
                      <a:srgbClr val="B3DAB4"/>
                    </a:solidFill>
                  </a:tcPr>
                </a:tc>
              </a:tr>
              <a:tr h="0">
                <a:tc>
                  <a:txBody>
                    <a:bodyPr/>
                    <a:lstStyle/>
                    <a:p>
                      <a:pPr algn="ctr"/>
                      <a:r>
                        <a:rPr b="1" sz="1000">
                          <a:solidFill>
                            <a:srgbClr val="6D6E71"/>
                          </a:solidFill>
                          <a:latin typeface="Ariel"/>
                        </a:rPr>
                        <a:t>Galaxy S9+ (64 GB)</a:t>
                      </a:r>
                    </a:p>
                  </a:txBody>
                  <a:tcPr marB="0" marT="0"/>
                </a:tc>
                <a:tc>
                  <a:txBody>
                    <a:bodyPr/>
                    <a:lstStyle/>
                    <a:p>
                      <a:pPr algn="ctr"/>
                      <a:r>
                        <a:rPr b="1" sz="1000">
                          <a:solidFill>
                            <a:srgbClr val="6D6E71"/>
                          </a:solidFill>
                          <a:latin typeface="Ariel"/>
                        </a:rPr>
                        <a:t>$38.74</a:t>
                      </a:r>
                    </a:p>
                  </a:txBody>
                  <a:tcPr marB="0" marT="0">
                    <a:solidFill>
                      <a:srgbClr val="F6E7E7"/>
                    </a:solidFill>
                  </a:tcPr>
                </a:tc>
                <a:tc>
                  <a:txBody>
                    <a:bodyPr/>
                    <a:lstStyle/>
                    <a:p>
                      <a:pPr algn="ctr"/>
                      <a:r>
                        <a:rPr b="1" sz="1000">
                          <a:solidFill>
                            <a:srgbClr val="6D6E71"/>
                          </a:solidFill>
                          <a:latin typeface="Ariel"/>
                        </a:rPr>
                        <a:t>$929.99</a:t>
                      </a:r>
                    </a:p>
                  </a:txBody>
                  <a:tcPr marB="0" marT="0">
                    <a:solidFill>
                      <a:srgbClr val="F6E7E7"/>
                    </a:solidFill>
                  </a:tcPr>
                </a:tc>
                <a:tc>
                  <a:txBody>
                    <a:bodyPr/>
                    <a:lstStyle/>
                    <a:p>
                      <a:pPr algn="ctr"/>
                      <a:r>
                        <a:rPr b="1" sz="1000">
                          <a:solidFill>
                            <a:srgbClr val="6D6E71"/>
                          </a:solidFill>
                          <a:latin typeface="Ariel"/>
                        </a:rPr>
                        <a:t>N/A</a:t>
                      </a:r>
                    </a:p>
                  </a:txBody>
                  <a:tcPr marB="0" marT="0">
                    <a:solidFill>
                      <a:srgbClr val="F6E7E7"/>
                    </a:solidFill>
                  </a:tcPr>
                </a:tc>
                <a:tc>
                  <a:txBody>
                    <a:bodyPr/>
                    <a:lstStyle/>
                    <a:p>
                      <a:pPr algn="ctr"/>
                      <a:r>
                        <a:rPr b="1" sz="1000">
                          <a:solidFill>
                            <a:srgbClr val="6D6E71"/>
                          </a:solidFill>
                          <a:latin typeface="Ariel"/>
                        </a:rPr>
                        <a:t>$38.13</a:t>
                      </a:r>
                    </a:p>
                  </a:txBody>
                  <a:tcPr marB="0" marT="0">
                    <a:solidFill>
                      <a:srgbClr val="99CCFF"/>
                    </a:solidFill>
                  </a:tcPr>
                </a:tc>
                <a:tc>
                  <a:txBody>
                    <a:bodyPr/>
                    <a:lstStyle/>
                    <a:p>
                      <a:pPr algn="ctr"/>
                      <a:r>
                        <a:rPr b="1" sz="1000">
                          <a:solidFill>
                            <a:srgbClr val="6D6E71"/>
                          </a:solidFill>
                          <a:latin typeface="Ariel"/>
                        </a:rPr>
                        <a:t>$914.99</a:t>
                      </a:r>
                    </a:p>
                  </a:txBody>
                  <a:tcPr marB="0" marT="0">
                    <a:solidFill>
                      <a:srgbClr val="99CCFF"/>
                    </a:solidFill>
                  </a:tcPr>
                </a:tc>
                <a:tc>
                  <a:txBody>
                    <a:bodyPr/>
                    <a:lstStyle/>
                    <a:p>
                      <a:pPr algn="ctr"/>
                      <a:r>
                        <a:rPr b="1" sz="1000">
                          <a:solidFill>
                            <a:srgbClr val="6D6E71"/>
                          </a:solidFill>
                          <a:latin typeface="Ariel"/>
                        </a:rPr>
                        <a:t>$0.00</a:t>
                      </a:r>
                    </a:p>
                  </a:txBody>
                  <a:tcPr marB="0" marT="0">
                    <a:solidFill>
                      <a:srgbClr val="99CCFF"/>
                    </a:solidFill>
                  </a:tcPr>
                </a:tc>
                <a:tc>
                  <a:txBody>
                    <a:bodyPr/>
                    <a:lstStyle/>
                    <a:p>
                      <a:pPr algn="ctr"/>
                      <a:r>
                        <a:rPr b="1" sz="1000">
                          <a:solidFill>
                            <a:srgbClr val="6D6E71"/>
                          </a:solidFill>
                          <a:latin typeface="Ariel"/>
                        </a:rPr>
                        <a:t>$30.00</a:t>
                      </a:r>
                    </a:p>
                  </a:txBody>
                  <a:tcPr marB="0" marT="0">
                    <a:solidFill>
                      <a:srgbClr val="EDC2D9"/>
                    </a:solidFill>
                  </a:tcPr>
                </a:tc>
                <a:tc>
                  <a:txBody>
                    <a:bodyPr/>
                    <a:lstStyle/>
                    <a:p>
                      <a:pPr algn="ctr"/>
                      <a:r>
                        <a:rPr b="1" sz="1000">
                          <a:solidFill>
                            <a:srgbClr val="6D6E71"/>
                          </a:solidFill>
                          <a:latin typeface="Ariel"/>
                        </a:rPr>
                        <a:t>$840.00</a:t>
                      </a:r>
                    </a:p>
                  </a:txBody>
                  <a:tcPr marB="0" marT="0">
                    <a:solidFill>
                      <a:srgbClr val="EDC2D9"/>
                    </a:solidFill>
                  </a:tcPr>
                </a:tc>
                <a:tc>
                  <a:txBody>
                    <a:bodyPr/>
                    <a:lstStyle/>
                    <a:p>
                      <a:pPr algn="ctr"/>
                      <a:r>
                        <a:rPr b="1" sz="1000">
                          <a:solidFill>
                            <a:srgbClr val="6D6E71"/>
                          </a:solidFill>
                          <a:latin typeface="Ariel"/>
                        </a:rPr>
                        <a:t>$120.00</a:t>
                      </a:r>
                    </a:p>
                  </a:txBody>
                  <a:tcPr marB="0" marT="0">
                    <a:solidFill>
                      <a:srgbClr val="EDC2D9"/>
                    </a:solidFill>
                  </a:tcPr>
                </a:tc>
                <a:tc>
                  <a:txBody>
                    <a:bodyPr/>
                    <a:lstStyle/>
                    <a:p>
                      <a:pPr algn="ctr"/>
                      <a:r>
                        <a:rPr b="1" sz="1000">
                          <a:solidFill>
                            <a:srgbClr val="6D6E71"/>
                          </a:solidFill>
                          <a:latin typeface="Ariel"/>
                        </a:rPr>
                        <a:t>$38.13</a:t>
                      </a:r>
                    </a:p>
                  </a:txBody>
                  <a:tcPr marB="0" marT="0">
                    <a:solidFill>
                      <a:srgbClr val="B3DAB4"/>
                    </a:solidFill>
                  </a:tcPr>
                </a:tc>
                <a:tc>
                  <a:txBody>
                    <a:bodyPr/>
                    <a:lstStyle/>
                    <a:p>
                      <a:pPr algn="ctr"/>
                      <a:r>
                        <a:rPr b="1" sz="1000">
                          <a:solidFill>
                            <a:srgbClr val="6D6E71"/>
                          </a:solidFill>
                          <a:latin typeface="Ariel"/>
                        </a:rPr>
                        <a:t>$914.99</a:t>
                      </a:r>
                    </a:p>
                  </a:txBody>
                  <a:tcPr marB="0" marT="0">
                    <a:solidFill>
                      <a:srgbClr val="B3DAB4"/>
                    </a:solidFill>
                  </a:tcPr>
                </a:tc>
                <a:tc>
                  <a:txBody>
                    <a:bodyPr/>
                    <a:lstStyle/>
                    <a:p>
                      <a:pPr algn="ctr"/>
                      <a:r>
                        <a:rPr b="1" sz="1000">
                          <a:solidFill>
                            <a:srgbClr val="6D6E71"/>
                          </a:solidFill>
                          <a:latin typeface="Ariel"/>
                        </a:rPr>
                        <a:t>$0.00</a:t>
                      </a:r>
                    </a:p>
                  </a:txBody>
                  <a:tcPr marB="0" marT="0">
                    <a:solidFill>
                      <a:srgbClr val="B3DAB4"/>
                    </a:solidFill>
                  </a:tcPr>
                </a:tc>
              </a:tr>
              <a:tr h="0">
                <a:tc>
                  <a:txBody>
                    <a:bodyPr/>
                    <a:lstStyle/>
                    <a:p>
                      <a:pPr algn="ctr"/>
                      <a:r>
                        <a:rPr b="1" sz="1000">
                          <a:solidFill>
                            <a:srgbClr val="6D6E71"/>
                          </a:solidFill>
                          <a:latin typeface="Ariel"/>
                        </a:rPr>
                        <a:t>Galaxy S8 (64 GB)</a:t>
                      </a:r>
                    </a:p>
                  </a:txBody>
                  <a:tcPr marB="0" marT="0"/>
                </a:tc>
                <a:tc>
                  <a:txBody>
                    <a:bodyPr/>
                    <a:lstStyle/>
                    <a:p>
                      <a:pPr algn="ctr"/>
                      <a:r>
                        <a:rPr b="1" sz="1000">
                          <a:solidFill>
                            <a:srgbClr val="6D6E71"/>
                          </a:solidFill>
                          <a:latin typeface="Ariel"/>
                        </a:rPr>
                        <a:t>$29.00</a:t>
                      </a:r>
                    </a:p>
                  </a:txBody>
                  <a:tcPr marB="0" marT="0">
                    <a:solidFill>
                      <a:srgbClr val="F6E7E7"/>
                    </a:solidFill>
                  </a:tcPr>
                </a:tc>
                <a:tc>
                  <a:txBody>
                    <a:bodyPr/>
                    <a:lstStyle/>
                    <a:p>
                      <a:pPr algn="ctr"/>
                      <a:r>
                        <a:rPr b="1" sz="1000">
                          <a:solidFill>
                            <a:srgbClr val="6D6E71"/>
                          </a:solidFill>
                          <a:latin typeface="Ariel"/>
                        </a:rPr>
                        <a:t>$696.00</a:t>
                      </a:r>
                    </a:p>
                  </a:txBody>
                  <a:tcPr marB="0" marT="0">
                    <a:solidFill>
                      <a:srgbClr val="F6E7E7"/>
                    </a:solidFill>
                  </a:tcPr>
                </a:tc>
                <a:tc>
                  <a:txBody>
                    <a:bodyPr/>
                    <a:lstStyle/>
                    <a:p>
                      <a:pPr algn="ctr"/>
                      <a:r>
                        <a:rPr b="1" sz="1000">
                          <a:solidFill>
                            <a:srgbClr val="6D6E71"/>
                          </a:solidFill>
                          <a:latin typeface="Ariel"/>
                        </a:rPr>
                        <a:t>N/A</a:t>
                      </a:r>
                    </a:p>
                  </a:txBody>
                  <a:tcPr marB="0" marT="0">
                    <a:solidFill>
                      <a:srgbClr val="F6E7E7"/>
                    </a:solidFill>
                  </a:tcPr>
                </a:tc>
                <a:tc>
                  <a:txBody>
                    <a:bodyPr/>
                    <a:lstStyle/>
                    <a:p>
                      <a:pPr algn="ctr"/>
                      <a:r>
                        <a:rPr b="1" sz="1000">
                          <a:solidFill>
                            <a:srgbClr val="6D6E71"/>
                          </a:solidFill>
                          <a:latin typeface="Ariel"/>
                        </a:rPr>
                        <a:t>$27.30</a:t>
                      </a:r>
                    </a:p>
                  </a:txBody>
                  <a:tcPr marB="0" marT="0">
                    <a:solidFill>
                      <a:srgbClr val="99CCFF"/>
                    </a:solidFill>
                  </a:tcPr>
                </a:tc>
                <a:tc>
                  <a:txBody>
                    <a:bodyPr/>
                    <a:lstStyle/>
                    <a:p>
                      <a:pPr algn="ctr"/>
                      <a:r>
                        <a:rPr b="1" sz="1000">
                          <a:solidFill>
                            <a:srgbClr val="6D6E71"/>
                          </a:solidFill>
                          <a:latin typeface="Ariel"/>
                        </a:rPr>
                        <a:t>$654.99</a:t>
                      </a:r>
                    </a:p>
                  </a:txBody>
                  <a:tcPr marB="0" marT="0">
                    <a:solidFill>
                      <a:srgbClr val="99CCFF"/>
                    </a:solidFill>
                  </a:tcPr>
                </a:tc>
                <a:tc>
                  <a:txBody>
                    <a:bodyPr/>
                    <a:lstStyle/>
                    <a:p>
                      <a:pPr algn="ctr"/>
                      <a:r>
                        <a:rPr b="1" sz="1000">
                          <a:solidFill>
                            <a:srgbClr val="6D6E71"/>
                          </a:solidFill>
                          <a:latin typeface="Ariel"/>
                        </a:rPr>
                        <a:t>$0.00</a:t>
                      </a:r>
                    </a:p>
                  </a:txBody>
                  <a:tcPr marB="0" marT="0">
                    <a:solidFill>
                      <a:srgbClr val="99CCFF"/>
                    </a:solidFill>
                  </a:tcPr>
                </a:tc>
                <a:tc>
                  <a:txBody>
                    <a:bodyPr/>
                    <a:lstStyle/>
                    <a:p>
                      <a:pPr algn="ctr"/>
                      <a:r>
                        <a:rPr b="1" sz="1000">
                          <a:solidFill>
                            <a:srgbClr val="6D6E71"/>
                          </a:solidFill>
                          <a:latin typeface="Ariel"/>
                        </a:rPr>
                        <a:t>$25.00</a:t>
                      </a:r>
                    </a:p>
                  </a:txBody>
                  <a:tcPr marB="0" marT="0">
                    <a:solidFill>
                      <a:srgbClr val="EDC2D9"/>
                    </a:solidFill>
                  </a:tcPr>
                </a:tc>
                <a:tc>
                  <a:txBody>
                    <a:bodyPr/>
                    <a:lstStyle/>
                    <a:p>
                      <a:pPr algn="ctr"/>
                      <a:r>
                        <a:rPr b="1" sz="1000">
                          <a:solidFill>
                            <a:srgbClr val="6D6E71"/>
                          </a:solidFill>
                          <a:latin typeface="Ariel"/>
                        </a:rPr>
                        <a:t>$600.00</a:t>
                      </a:r>
                    </a:p>
                  </a:txBody>
                  <a:tcPr marB="0" marT="0">
                    <a:solidFill>
                      <a:srgbClr val="EDC2D9"/>
                    </a:solidFill>
                  </a:tcPr>
                </a:tc>
                <a:tc>
                  <a:txBody>
                    <a:bodyPr/>
                    <a:lstStyle/>
                    <a:p>
                      <a:pPr algn="ctr"/>
                      <a:r>
                        <a:rPr b="1" sz="1000">
                          <a:solidFill>
                            <a:srgbClr val="6D6E71"/>
                          </a:solidFill>
                          <a:latin typeface="Ariel"/>
                        </a:rPr>
                        <a:t>$0.00</a:t>
                      </a:r>
                    </a:p>
                  </a:txBody>
                  <a:tcPr marB="0" marT="0">
                    <a:solidFill>
                      <a:srgbClr val="EDC2D9"/>
                    </a:solidFill>
                  </a:tcPr>
                </a:tc>
                <a:tc>
                  <a:txBody>
                    <a:bodyPr/>
                    <a:lstStyle/>
                    <a:p>
                      <a:pPr algn="ctr"/>
                      <a:r>
                        <a:rPr b="1" sz="1000">
                          <a:solidFill>
                            <a:srgbClr val="6D6E71"/>
                          </a:solidFill>
                          <a:latin typeface="Ariel"/>
                        </a:rPr>
                        <a:t>$27.30</a:t>
                      </a:r>
                    </a:p>
                  </a:txBody>
                  <a:tcPr marB="0" marT="0">
                    <a:solidFill>
                      <a:srgbClr val="B3DAB4"/>
                    </a:solidFill>
                  </a:tcPr>
                </a:tc>
                <a:tc>
                  <a:txBody>
                    <a:bodyPr/>
                    <a:lstStyle/>
                    <a:p>
                      <a:pPr algn="ctr"/>
                      <a:r>
                        <a:rPr b="1" sz="1000">
                          <a:solidFill>
                            <a:srgbClr val="6D6E71"/>
                          </a:solidFill>
                          <a:latin typeface="Ariel"/>
                        </a:rPr>
                        <a:t>$654.99</a:t>
                      </a:r>
                    </a:p>
                  </a:txBody>
                  <a:tcPr marB="0" marT="0">
                    <a:solidFill>
                      <a:srgbClr val="B3DAB4"/>
                    </a:solidFill>
                  </a:tcPr>
                </a:tc>
                <a:tc>
                  <a:txBody>
                    <a:bodyPr/>
                    <a:lstStyle/>
                    <a:p>
                      <a:pPr algn="ctr"/>
                      <a:r>
                        <a:rPr b="1" sz="1000">
                          <a:solidFill>
                            <a:srgbClr val="6D6E71"/>
                          </a:solidFill>
                          <a:latin typeface="Ariel"/>
                        </a:rPr>
                        <a:t>$0.00</a:t>
                      </a:r>
                    </a:p>
                  </a:txBody>
                  <a:tcPr marB="0" marT="0">
                    <a:solidFill>
                      <a:srgbClr val="B3DAB4"/>
                    </a:solidFill>
                  </a:tcPr>
                </a:tc>
              </a:tr>
              <a:tr h="0">
                <a:tc>
                  <a:txBody>
                    <a:bodyPr/>
                    <a:lstStyle/>
                    <a:p>
                      <a:pPr algn="ctr"/>
                      <a:r>
                        <a:rPr b="1" sz="1000">
                          <a:solidFill>
                            <a:srgbClr val="6D6E71"/>
                          </a:solidFill>
                          <a:latin typeface="Ariel"/>
                        </a:rPr>
                        <a:t>Galaxy S8+ (64 GB)</a:t>
                      </a:r>
                    </a:p>
                  </a:txBody>
                  <a:tcPr marB="0" marT="0"/>
                </a:tc>
                <a:tc>
                  <a:txBody>
                    <a:bodyPr/>
                    <a:lstStyle/>
                    <a:p>
                      <a:pPr algn="ctr"/>
                      <a:r>
                        <a:rPr b="1" sz="1000">
                          <a:solidFill>
                            <a:srgbClr val="6D6E71"/>
                          </a:solidFill>
                          <a:latin typeface="Ariel"/>
                        </a:rPr>
                        <a:t>$32.00</a:t>
                      </a:r>
                    </a:p>
                  </a:txBody>
                  <a:tcPr marB="0" marT="0">
                    <a:solidFill>
                      <a:srgbClr val="F6E7E7"/>
                    </a:solidFill>
                  </a:tcPr>
                </a:tc>
                <a:tc>
                  <a:txBody>
                    <a:bodyPr/>
                    <a:lstStyle/>
                    <a:p>
                      <a:pPr algn="ctr"/>
                      <a:r>
                        <a:rPr b="1" sz="1000">
                          <a:solidFill>
                            <a:srgbClr val="6D6E71"/>
                          </a:solidFill>
                          <a:latin typeface="Ariel"/>
                        </a:rPr>
                        <a:t>$768.00</a:t>
                      </a:r>
                    </a:p>
                  </a:txBody>
                  <a:tcPr marB="0" marT="0">
                    <a:solidFill>
                      <a:srgbClr val="F6E7E7"/>
                    </a:solidFill>
                  </a:tcPr>
                </a:tc>
                <a:tc>
                  <a:txBody>
                    <a:bodyPr/>
                    <a:lstStyle/>
                    <a:p>
                      <a:pPr algn="ctr"/>
                      <a:r>
                        <a:rPr b="1" sz="1000">
                          <a:solidFill>
                            <a:srgbClr val="6D6E71"/>
                          </a:solidFill>
                          <a:latin typeface="Ariel"/>
                        </a:rPr>
                        <a:t>N/A</a:t>
                      </a:r>
                    </a:p>
                  </a:txBody>
                  <a:tcPr marB="0" marT="0">
                    <a:solidFill>
                      <a:srgbClr val="F6E7E7"/>
                    </a:solidFill>
                  </a:tcPr>
                </a:tc>
                <a:tc>
                  <a:txBody>
                    <a:bodyPr/>
                    <a:lstStyle/>
                    <a:p>
                      <a:pPr algn="ctr"/>
                      <a:r>
                        <a:rPr b="1" sz="1000">
                          <a:solidFill>
                            <a:srgbClr val="6D6E71"/>
                          </a:solidFill>
                          <a:latin typeface="Ariel"/>
                        </a:rPr>
                        <a:t>$31.46</a:t>
                      </a:r>
                    </a:p>
                  </a:txBody>
                  <a:tcPr marB="0" marT="0">
                    <a:solidFill>
                      <a:srgbClr val="99CCFF"/>
                    </a:solidFill>
                  </a:tcPr>
                </a:tc>
                <a:tc>
                  <a:txBody>
                    <a:bodyPr/>
                    <a:lstStyle/>
                    <a:p>
                      <a:pPr algn="ctr"/>
                      <a:r>
                        <a:rPr b="1" sz="1000">
                          <a:solidFill>
                            <a:srgbClr val="6D6E71"/>
                          </a:solidFill>
                          <a:latin typeface="Ariel"/>
                        </a:rPr>
                        <a:t>$754.99</a:t>
                      </a:r>
                    </a:p>
                  </a:txBody>
                  <a:tcPr marB="0" marT="0">
                    <a:solidFill>
                      <a:srgbClr val="99CCFF"/>
                    </a:solidFill>
                  </a:tcPr>
                </a:tc>
                <a:tc>
                  <a:txBody>
                    <a:bodyPr/>
                    <a:lstStyle/>
                    <a:p>
                      <a:pPr algn="ctr"/>
                      <a:r>
                        <a:rPr b="1" sz="1000">
                          <a:solidFill>
                            <a:srgbClr val="6D6E71"/>
                          </a:solidFill>
                          <a:latin typeface="Ariel"/>
                        </a:rPr>
                        <a:t>$0.00</a:t>
                      </a:r>
                    </a:p>
                  </a:txBody>
                  <a:tcPr marB="0" marT="0">
                    <a:solidFill>
                      <a:srgbClr val="99CCFF"/>
                    </a:solidFill>
                  </a:tcPr>
                </a:tc>
                <a:tc>
                  <a:txBody>
                    <a:bodyPr/>
                    <a:lstStyle/>
                    <a:p>
                      <a:pPr algn="ctr"/>
                      <a:r>
                        <a:rPr sz="1000">
                          <a:latin typeface="Ariel"/>
                        </a:rPr>
                        <a:t> </a:t>
                      </a:r>
                    </a:p>
                  </a:txBody>
                  <a:tcPr marB="0" marT="0">
                    <a:solidFill>
                      <a:srgbClr val="BFBFBF"/>
                    </a:solidFill>
                  </a:tcPr>
                </a:tc>
                <a:tc>
                  <a:txBody>
                    <a:bodyPr/>
                    <a:lstStyle/>
                    <a:p>
                      <a:pPr algn="ctr"/>
                      <a:r>
                        <a:rPr sz="1000">
                          <a:latin typeface="Ariel"/>
                        </a:rPr>
                        <a:t> </a:t>
                      </a:r>
                    </a:p>
                  </a:txBody>
                  <a:tcPr marB="0" marT="0">
                    <a:solidFill>
                      <a:srgbClr val="BFBFBF"/>
                    </a:solidFill>
                  </a:tcPr>
                </a:tc>
                <a:tc>
                  <a:txBody>
                    <a:bodyPr/>
                    <a:lstStyle/>
                    <a:p>
                      <a:pPr algn="ctr"/>
                      <a:r>
                        <a:rPr sz="1000">
                          <a:latin typeface="Ariel"/>
                        </a:rPr>
                        <a:t> </a:t>
                      </a:r>
                    </a:p>
                  </a:txBody>
                  <a:tcPr marB="0" marT="0">
                    <a:solidFill>
                      <a:srgbClr val="BFBFBF"/>
                    </a:solidFill>
                  </a:tcPr>
                </a:tc>
                <a:tc>
                  <a:txBody>
                    <a:bodyPr/>
                    <a:lstStyle/>
                    <a:p>
                      <a:pPr algn="ctr"/>
                      <a:r>
                        <a:rPr b="1" sz="1000">
                          <a:solidFill>
                            <a:srgbClr val="6D6E71"/>
                          </a:solidFill>
                          <a:latin typeface="Ariel"/>
                        </a:rPr>
                        <a:t>$31.46</a:t>
                      </a:r>
                    </a:p>
                  </a:txBody>
                  <a:tcPr marB="0" marT="0">
                    <a:solidFill>
                      <a:srgbClr val="B3DAB4"/>
                    </a:solidFill>
                  </a:tcPr>
                </a:tc>
                <a:tc>
                  <a:txBody>
                    <a:bodyPr/>
                    <a:lstStyle/>
                    <a:p>
                      <a:pPr algn="ctr"/>
                      <a:r>
                        <a:rPr b="1" sz="1000">
                          <a:solidFill>
                            <a:srgbClr val="6D6E71"/>
                          </a:solidFill>
                          <a:latin typeface="Ariel"/>
                        </a:rPr>
                        <a:t>$754.99</a:t>
                      </a:r>
                    </a:p>
                  </a:txBody>
                  <a:tcPr marB="0" marT="0">
                    <a:solidFill>
                      <a:srgbClr val="B3DAB4"/>
                    </a:solidFill>
                  </a:tcPr>
                </a:tc>
                <a:tc>
                  <a:txBody>
                    <a:bodyPr/>
                    <a:lstStyle/>
                    <a:p>
                      <a:pPr algn="ctr"/>
                      <a:r>
                        <a:rPr b="1" sz="1000">
                          <a:solidFill>
                            <a:srgbClr val="6D6E71"/>
                          </a:solidFill>
                          <a:latin typeface="Ariel"/>
                        </a:rPr>
                        <a:t>$0.00</a:t>
                      </a:r>
                    </a:p>
                  </a:txBody>
                  <a:tcPr marB="0" marT="0">
                    <a:solidFill>
                      <a:srgbClr val="B3DAB4"/>
                    </a:solidFill>
                  </a:tcPr>
                </a:tc>
              </a:tr>
              <a:tr h="0">
                <a:tc>
                  <a:txBody>
                    <a:bodyPr/>
                    <a:lstStyle/>
                    <a:p>
                      <a:pPr algn="ctr"/>
                      <a:r>
                        <a:rPr b="1" sz="1000">
                          <a:solidFill>
                            <a:srgbClr val="6D6E71"/>
                          </a:solidFill>
                          <a:latin typeface="Ariel"/>
                        </a:rPr>
                        <a:t>iPhone 7 (32 GB)</a:t>
                      </a:r>
                    </a:p>
                  </a:txBody>
                  <a:tcPr marB="0" marT="0"/>
                </a:tc>
                <a:tc>
                  <a:txBody>
                    <a:bodyPr/>
                    <a:lstStyle/>
                    <a:p>
                      <a:pPr algn="ctr"/>
                      <a:r>
                        <a:rPr b="1" sz="1000">
                          <a:solidFill>
                            <a:srgbClr val="6D6E71"/>
                          </a:solidFill>
                          <a:latin typeface="Ariel"/>
                        </a:rPr>
                        <a:t>$22.91</a:t>
                      </a:r>
                    </a:p>
                  </a:txBody>
                  <a:tcPr marB="0" marT="0">
                    <a:solidFill>
                      <a:srgbClr val="F6E7E7"/>
                    </a:solidFill>
                  </a:tcPr>
                </a:tc>
                <a:tc>
                  <a:txBody>
                    <a:bodyPr/>
                    <a:lstStyle/>
                    <a:p>
                      <a:pPr algn="ctr"/>
                      <a:r>
                        <a:rPr b="1" sz="1000">
                          <a:solidFill>
                            <a:srgbClr val="6D6E71"/>
                          </a:solidFill>
                          <a:latin typeface="Ariel"/>
                        </a:rPr>
                        <a:t>$549.99</a:t>
                      </a:r>
                    </a:p>
                  </a:txBody>
                  <a:tcPr marB="0" marT="0">
                    <a:solidFill>
                      <a:srgbClr val="F6E7E7"/>
                    </a:solidFill>
                  </a:tcPr>
                </a:tc>
                <a:tc>
                  <a:txBody>
                    <a:bodyPr/>
                    <a:lstStyle/>
                    <a:p>
                      <a:pPr algn="ctr"/>
                      <a:r>
                        <a:rPr b="1" sz="1000">
                          <a:solidFill>
                            <a:srgbClr val="6D6E71"/>
                          </a:solidFill>
                          <a:latin typeface="Ariel"/>
                        </a:rPr>
                        <a:t>N/A</a:t>
                      </a:r>
                    </a:p>
                  </a:txBody>
                  <a:tcPr marB="0" marT="0">
                    <a:solidFill>
                      <a:srgbClr val="F6E7E7"/>
                    </a:solidFill>
                  </a:tcPr>
                </a:tc>
                <a:tc>
                  <a:txBody>
                    <a:bodyPr/>
                    <a:lstStyle/>
                    <a:p>
                      <a:pPr algn="ctr"/>
                      <a:r>
                        <a:rPr b="1" sz="1000">
                          <a:solidFill>
                            <a:srgbClr val="6D6E71"/>
                          </a:solidFill>
                          <a:latin typeface="Ariel"/>
                        </a:rPr>
                        <a:t>$22.92</a:t>
                      </a:r>
                    </a:p>
                  </a:txBody>
                  <a:tcPr marB="0" marT="0">
                    <a:solidFill>
                      <a:srgbClr val="99CCFF"/>
                    </a:solidFill>
                  </a:tcPr>
                </a:tc>
                <a:tc>
                  <a:txBody>
                    <a:bodyPr/>
                    <a:lstStyle/>
                    <a:p>
                      <a:pPr algn="ctr"/>
                      <a:r>
                        <a:rPr b="1" sz="1000">
                          <a:solidFill>
                            <a:srgbClr val="6D6E71"/>
                          </a:solidFill>
                          <a:latin typeface="Ariel"/>
                        </a:rPr>
                        <a:t>$549.99</a:t>
                      </a:r>
                    </a:p>
                  </a:txBody>
                  <a:tcPr marB="0" marT="0">
                    <a:solidFill>
                      <a:srgbClr val="99CCFF"/>
                    </a:solidFill>
                  </a:tcPr>
                </a:tc>
                <a:tc>
                  <a:txBody>
                    <a:bodyPr/>
                    <a:lstStyle/>
                    <a:p>
                      <a:pPr algn="ctr"/>
                      <a:r>
                        <a:rPr b="1" sz="1000">
                          <a:solidFill>
                            <a:srgbClr val="6D6E71"/>
                          </a:solidFill>
                          <a:latin typeface="Ariel"/>
                        </a:rPr>
                        <a:t>$0.00</a:t>
                      </a:r>
                    </a:p>
                  </a:txBody>
                  <a:tcPr marB="0" marT="0">
                    <a:solidFill>
                      <a:srgbClr val="99CCFF"/>
                    </a:solidFill>
                  </a:tcPr>
                </a:tc>
                <a:tc>
                  <a:txBody>
                    <a:bodyPr/>
                    <a:lstStyle/>
                    <a:p>
                      <a:pPr algn="ctr"/>
                      <a:r>
                        <a:rPr b="1" sz="1000">
                          <a:solidFill>
                            <a:srgbClr val="6D6E71"/>
                          </a:solidFill>
                          <a:latin typeface="Ariel"/>
                        </a:rPr>
                        <a:t>$22.00</a:t>
                      </a:r>
                    </a:p>
                  </a:txBody>
                  <a:tcPr marB="0" marT="0">
                    <a:solidFill>
                      <a:srgbClr val="EDC2D9"/>
                    </a:solidFill>
                  </a:tcPr>
                </a:tc>
                <a:tc>
                  <a:txBody>
                    <a:bodyPr/>
                    <a:lstStyle/>
                    <a:p>
                      <a:pPr algn="ctr"/>
                      <a:r>
                        <a:rPr b="1" sz="1000">
                          <a:solidFill>
                            <a:srgbClr val="6D6E71"/>
                          </a:solidFill>
                          <a:latin typeface="Ariel"/>
                        </a:rPr>
                        <a:t>$549.99</a:t>
                      </a:r>
                    </a:p>
                  </a:txBody>
                  <a:tcPr marB="0" marT="0">
                    <a:solidFill>
                      <a:srgbClr val="EDC2D9"/>
                    </a:solidFill>
                  </a:tcPr>
                </a:tc>
                <a:tc>
                  <a:txBody>
                    <a:bodyPr/>
                    <a:lstStyle/>
                    <a:p>
                      <a:pPr algn="ctr"/>
                      <a:r>
                        <a:rPr b="1" sz="1000">
                          <a:solidFill>
                            <a:srgbClr val="6D6E71"/>
                          </a:solidFill>
                          <a:latin typeface="Ariel"/>
                        </a:rPr>
                        <a:t>$21.99</a:t>
                      </a:r>
                    </a:p>
                  </a:txBody>
                  <a:tcPr marB="0" marT="0">
                    <a:solidFill>
                      <a:srgbClr val="EDC2D9"/>
                    </a:solidFill>
                  </a:tcPr>
                </a:tc>
                <a:tc>
                  <a:txBody>
                    <a:bodyPr/>
                    <a:lstStyle/>
                    <a:p>
                      <a:pPr algn="ctr"/>
                      <a:r>
                        <a:rPr b="1" sz="1000">
                          <a:solidFill>
                            <a:srgbClr val="6D6E71"/>
                          </a:solidFill>
                          <a:latin typeface="Ariel"/>
                        </a:rPr>
                        <a:t>$22.92</a:t>
                      </a:r>
                    </a:p>
                  </a:txBody>
                  <a:tcPr marB="0" marT="0">
                    <a:solidFill>
                      <a:srgbClr val="B3DAB4"/>
                    </a:solidFill>
                  </a:tcPr>
                </a:tc>
                <a:tc>
                  <a:txBody>
                    <a:bodyPr/>
                    <a:lstStyle/>
                    <a:p>
                      <a:pPr algn="ctr"/>
                      <a:r>
                        <a:rPr b="1" sz="1000">
                          <a:solidFill>
                            <a:srgbClr val="6D6E71"/>
                          </a:solidFill>
                          <a:latin typeface="Ariel"/>
                        </a:rPr>
                        <a:t>$549.99</a:t>
                      </a:r>
                    </a:p>
                  </a:txBody>
                  <a:tcPr marB="0" marT="0">
                    <a:solidFill>
                      <a:srgbClr val="B3DAB4"/>
                    </a:solidFill>
                  </a:tcPr>
                </a:tc>
                <a:tc>
                  <a:txBody>
                    <a:bodyPr/>
                    <a:lstStyle/>
                    <a:p>
                      <a:pPr algn="ctr"/>
                      <a:r>
                        <a:rPr b="1" sz="1000">
                          <a:solidFill>
                            <a:srgbClr val="6D6E71"/>
                          </a:solidFill>
                          <a:latin typeface="Ariel"/>
                        </a:rPr>
                        <a:t>$0.00</a:t>
                      </a:r>
                    </a:p>
                  </a:txBody>
                  <a:tcPr marB="0" marT="0">
                    <a:solidFill>
                      <a:srgbClr val="B3DAB4"/>
                    </a:solidFill>
                  </a:tcPr>
                </a:tc>
              </a:tr>
              <a:tr h="0">
                <a:tc>
                  <a:txBody>
                    <a:bodyPr/>
                    <a:lstStyle/>
                    <a:p>
                      <a:pPr algn="ctr"/>
                      <a:r>
                        <a:rPr b="1" sz="1000">
                          <a:solidFill>
                            <a:srgbClr val="6D6E71"/>
                          </a:solidFill>
                          <a:latin typeface="Ariel"/>
                        </a:rPr>
                        <a:t>iPhone 7 Plus (32 GB)</a:t>
                      </a:r>
                    </a:p>
                  </a:txBody>
                  <a:tcPr marB="0" marT="0"/>
                </a:tc>
                <a:tc>
                  <a:txBody>
                    <a:bodyPr/>
                    <a:lstStyle/>
                    <a:p>
                      <a:pPr algn="ctr"/>
                      <a:r>
                        <a:rPr b="1" sz="1000">
                          <a:solidFill>
                            <a:srgbClr val="6D6E71"/>
                          </a:solidFill>
                          <a:latin typeface="Ariel"/>
                        </a:rPr>
                        <a:t>$27.91</a:t>
                      </a:r>
                    </a:p>
                  </a:txBody>
                  <a:tcPr marB="0" marT="0">
                    <a:solidFill>
                      <a:srgbClr val="F6E7E7"/>
                    </a:solidFill>
                  </a:tcPr>
                </a:tc>
                <a:tc>
                  <a:txBody>
                    <a:bodyPr/>
                    <a:lstStyle/>
                    <a:p>
                      <a:pPr algn="ctr"/>
                      <a:r>
                        <a:rPr b="1" sz="1000">
                          <a:solidFill>
                            <a:srgbClr val="6D6E71"/>
                          </a:solidFill>
                          <a:latin typeface="Ariel"/>
                        </a:rPr>
                        <a:t>$669.99</a:t>
                      </a:r>
                    </a:p>
                  </a:txBody>
                  <a:tcPr marB="0" marT="0">
                    <a:solidFill>
                      <a:srgbClr val="F6E7E7"/>
                    </a:solidFill>
                  </a:tcPr>
                </a:tc>
                <a:tc>
                  <a:txBody>
                    <a:bodyPr/>
                    <a:lstStyle/>
                    <a:p>
                      <a:pPr algn="ctr"/>
                      <a:r>
                        <a:rPr b="1" sz="1000">
                          <a:solidFill>
                            <a:srgbClr val="6D6E71"/>
                          </a:solidFill>
                          <a:latin typeface="Ariel"/>
                        </a:rPr>
                        <a:t>N/A</a:t>
                      </a:r>
                    </a:p>
                  </a:txBody>
                  <a:tcPr marB="0" marT="0">
                    <a:solidFill>
                      <a:srgbClr val="F6E7E7"/>
                    </a:solidFill>
                  </a:tcPr>
                </a:tc>
                <a:tc>
                  <a:txBody>
                    <a:bodyPr/>
                    <a:lstStyle/>
                    <a:p>
                      <a:pPr algn="ctr"/>
                      <a:r>
                        <a:rPr b="1" sz="1000">
                          <a:solidFill>
                            <a:srgbClr val="6D6E71"/>
                          </a:solidFill>
                          <a:latin typeface="Ariel"/>
                        </a:rPr>
                        <a:t>$27.92</a:t>
                      </a:r>
                    </a:p>
                  </a:txBody>
                  <a:tcPr marB="0" marT="0">
                    <a:solidFill>
                      <a:srgbClr val="99CCFF"/>
                    </a:solidFill>
                  </a:tcPr>
                </a:tc>
                <a:tc>
                  <a:txBody>
                    <a:bodyPr/>
                    <a:lstStyle/>
                    <a:p>
                      <a:pPr algn="ctr"/>
                      <a:r>
                        <a:rPr b="1" sz="1000">
                          <a:solidFill>
                            <a:srgbClr val="6D6E71"/>
                          </a:solidFill>
                          <a:latin typeface="Ariel"/>
                        </a:rPr>
                        <a:t>$669.99</a:t>
                      </a:r>
                    </a:p>
                  </a:txBody>
                  <a:tcPr marB="0" marT="0">
                    <a:solidFill>
                      <a:srgbClr val="99CCFF"/>
                    </a:solidFill>
                  </a:tcPr>
                </a:tc>
                <a:tc>
                  <a:txBody>
                    <a:bodyPr/>
                    <a:lstStyle/>
                    <a:p>
                      <a:pPr algn="ctr"/>
                      <a:r>
                        <a:rPr b="1" sz="1000">
                          <a:solidFill>
                            <a:srgbClr val="6D6E71"/>
                          </a:solidFill>
                          <a:latin typeface="Ariel"/>
                        </a:rPr>
                        <a:t>$0.00</a:t>
                      </a:r>
                    </a:p>
                  </a:txBody>
                  <a:tcPr marB="0" marT="0">
                    <a:solidFill>
                      <a:srgbClr val="99CCFF"/>
                    </a:solidFill>
                  </a:tcPr>
                </a:tc>
                <a:tc>
                  <a:txBody>
                    <a:bodyPr/>
                    <a:lstStyle/>
                    <a:p>
                      <a:pPr algn="ctr"/>
                      <a:r>
                        <a:rPr b="1" sz="1000">
                          <a:solidFill>
                            <a:srgbClr val="6D6E71"/>
                          </a:solidFill>
                          <a:latin typeface="Ariel"/>
                        </a:rPr>
                        <a:t>$26.00</a:t>
                      </a:r>
                    </a:p>
                  </a:txBody>
                  <a:tcPr marB="0" marT="0">
                    <a:solidFill>
                      <a:srgbClr val="EDC2D9"/>
                    </a:solidFill>
                  </a:tcPr>
                </a:tc>
                <a:tc>
                  <a:txBody>
                    <a:bodyPr/>
                    <a:lstStyle/>
                    <a:p>
                      <a:pPr algn="ctr"/>
                      <a:r>
                        <a:rPr b="1" sz="1000">
                          <a:solidFill>
                            <a:srgbClr val="6D6E71"/>
                          </a:solidFill>
                          <a:latin typeface="Ariel"/>
                        </a:rPr>
                        <a:t>$669.99</a:t>
                      </a:r>
                    </a:p>
                  </a:txBody>
                  <a:tcPr marB="0" marT="0">
                    <a:solidFill>
                      <a:srgbClr val="EDC2D9"/>
                    </a:solidFill>
                  </a:tcPr>
                </a:tc>
                <a:tc>
                  <a:txBody>
                    <a:bodyPr/>
                    <a:lstStyle/>
                    <a:p>
                      <a:pPr algn="ctr"/>
                      <a:r>
                        <a:rPr b="1" sz="1000">
                          <a:solidFill>
                            <a:srgbClr val="6D6E71"/>
                          </a:solidFill>
                          <a:latin typeface="Ariel"/>
                        </a:rPr>
                        <a:t>$45.99</a:t>
                      </a:r>
                    </a:p>
                  </a:txBody>
                  <a:tcPr marB="0" marT="0">
                    <a:solidFill>
                      <a:srgbClr val="EDC2D9"/>
                    </a:solidFill>
                  </a:tcPr>
                </a:tc>
                <a:tc>
                  <a:txBody>
                    <a:bodyPr/>
                    <a:lstStyle/>
                    <a:p>
                      <a:pPr algn="ctr"/>
                      <a:r>
                        <a:rPr b="1" sz="1000">
                          <a:solidFill>
                            <a:srgbClr val="6D6E71"/>
                          </a:solidFill>
                          <a:latin typeface="Ariel"/>
                        </a:rPr>
                        <a:t>$27.92</a:t>
                      </a:r>
                    </a:p>
                  </a:txBody>
                  <a:tcPr marB="0" marT="0">
                    <a:solidFill>
                      <a:srgbClr val="B3DAB4"/>
                    </a:solidFill>
                  </a:tcPr>
                </a:tc>
                <a:tc>
                  <a:txBody>
                    <a:bodyPr/>
                    <a:lstStyle/>
                    <a:p>
                      <a:pPr algn="ctr"/>
                      <a:r>
                        <a:rPr b="1" sz="1000">
                          <a:solidFill>
                            <a:srgbClr val="6D6E71"/>
                          </a:solidFill>
                          <a:latin typeface="Ariel"/>
                        </a:rPr>
                        <a:t>$669.99</a:t>
                      </a:r>
                    </a:p>
                  </a:txBody>
                  <a:tcPr marB="0" marT="0">
                    <a:solidFill>
                      <a:srgbClr val="B3DAB4"/>
                    </a:solidFill>
                  </a:tcPr>
                </a:tc>
                <a:tc>
                  <a:txBody>
                    <a:bodyPr/>
                    <a:lstStyle/>
                    <a:p>
                      <a:pPr algn="ctr"/>
                      <a:r>
                        <a:rPr b="1" sz="1000">
                          <a:solidFill>
                            <a:srgbClr val="6D6E71"/>
                          </a:solidFill>
                          <a:latin typeface="Ariel"/>
                        </a:rPr>
                        <a:t>$0.00</a:t>
                      </a:r>
                    </a:p>
                  </a:txBody>
                  <a:tcPr marB="0" marT="0">
                    <a:solidFill>
                      <a:srgbClr val="B3DAB4"/>
                    </a:solidFill>
                  </a:tcPr>
                </a:tc>
              </a:tr>
              <a:tr h="0">
                <a:tc>
                  <a:txBody>
                    <a:bodyPr/>
                    <a:lstStyle/>
                    <a:p>
                      <a:pPr algn="ctr"/>
                      <a:r>
                        <a:rPr b="1" sz="1000">
                          <a:solidFill>
                            <a:srgbClr val="6D6E71"/>
                          </a:solidFill>
                          <a:latin typeface="Ariel"/>
                        </a:rPr>
                        <a:t>iPhone 6S Plus (32 GB)</a:t>
                      </a:r>
                    </a:p>
                  </a:txBody>
                  <a:tcPr marB="0" marT="0"/>
                </a:tc>
                <a:tc>
                  <a:txBody>
                    <a:bodyPr/>
                    <a:lstStyle/>
                    <a:p>
                      <a:pPr algn="ctr"/>
                      <a:r>
                        <a:rPr b="1" sz="1000">
                          <a:solidFill>
                            <a:srgbClr val="6D6E71"/>
                          </a:solidFill>
                          <a:latin typeface="Ariel"/>
                        </a:rPr>
                        <a:t>$22.91</a:t>
                      </a:r>
                    </a:p>
                  </a:txBody>
                  <a:tcPr marB="0" marT="0">
                    <a:solidFill>
                      <a:srgbClr val="F6E7E7"/>
                    </a:solidFill>
                  </a:tcPr>
                </a:tc>
                <a:tc>
                  <a:txBody>
                    <a:bodyPr/>
                    <a:lstStyle/>
                    <a:p>
                      <a:pPr algn="ctr"/>
                      <a:r>
                        <a:rPr b="1" sz="1000">
                          <a:solidFill>
                            <a:srgbClr val="6D6E71"/>
                          </a:solidFill>
                          <a:latin typeface="Ariel"/>
                        </a:rPr>
                        <a:t>$549.99</a:t>
                      </a:r>
                    </a:p>
                  </a:txBody>
                  <a:tcPr marB="0" marT="0">
                    <a:solidFill>
                      <a:srgbClr val="F6E7E7"/>
                    </a:solidFill>
                  </a:tcPr>
                </a:tc>
                <a:tc>
                  <a:txBody>
                    <a:bodyPr/>
                    <a:lstStyle/>
                    <a:p>
                      <a:pPr algn="ctr"/>
                      <a:r>
                        <a:rPr b="1" sz="1000">
                          <a:solidFill>
                            <a:srgbClr val="6D6E71"/>
                          </a:solidFill>
                          <a:latin typeface="Ariel"/>
                        </a:rPr>
                        <a:t>N/A</a:t>
                      </a:r>
                    </a:p>
                  </a:txBody>
                  <a:tcPr marB="0" marT="0">
                    <a:solidFill>
                      <a:srgbClr val="F6E7E7"/>
                    </a:solidFill>
                  </a:tcPr>
                </a:tc>
                <a:tc>
                  <a:txBody>
                    <a:bodyPr/>
                    <a:lstStyle/>
                    <a:p>
                      <a:pPr algn="ctr"/>
                      <a:r>
                        <a:rPr b="1" sz="1000">
                          <a:solidFill>
                            <a:srgbClr val="6D6E71"/>
                          </a:solidFill>
                          <a:latin typeface="Ariel"/>
                        </a:rPr>
                        <a:t>$22.92</a:t>
                      </a:r>
                    </a:p>
                  </a:txBody>
                  <a:tcPr marB="0" marT="0">
                    <a:solidFill>
                      <a:srgbClr val="99CCFF"/>
                    </a:solidFill>
                  </a:tcPr>
                </a:tc>
                <a:tc>
                  <a:txBody>
                    <a:bodyPr/>
                    <a:lstStyle/>
                    <a:p>
                      <a:pPr algn="ctr"/>
                      <a:r>
                        <a:rPr b="1" sz="1000">
                          <a:solidFill>
                            <a:srgbClr val="6D6E71"/>
                          </a:solidFill>
                          <a:latin typeface="Ariel"/>
                        </a:rPr>
                        <a:t>$549.99</a:t>
                      </a:r>
                    </a:p>
                  </a:txBody>
                  <a:tcPr marB="0" marT="0">
                    <a:solidFill>
                      <a:srgbClr val="99CCFF"/>
                    </a:solidFill>
                  </a:tcPr>
                </a:tc>
                <a:tc>
                  <a:txBody>
                    <a:bodyPr/>
                    <a:lstStyle/>
                    <a:p>
                      <a:pPr algn="ctr"/>
                      <a:r>
                        <a:rPr b="1" sz="1000">
                          <a:solidFill>
                            <a:srgbClr val="6D6E71"/>
                          </a:solidFill>
                          <a:latin typeface="Ariel"/>
                        </a:rPr>
                        <a:t>$0.00</a:t>
                      </a:r>
                    </a:p>
                  </a:txBody>
                  <a:tcPr marB="0" marT="0">
                    <a:solidFill>
                      <a:srgbClr val="99CCFF"/>
                    </a:solidFill>
                  </a:tcPr>
                </a:tc>
                <a:tc>
                  <a:txBody>
                    <a:bodyPr/>
                    <a:lstStyle/>
                    <a:p>
                      <a:pPr algn="ctr"/>
                      <a:r>
                        <a:rPr b="1" sz="1000">
                          <a:solidFill>
                            <a:srgbClr val="6D6E71"/>
                          </a:solidFill>
                          <a:latin typeface="Ariel"/>
                        </a:rPr>
                        <a:t>$22.00</a:t>
                      </a:r>
                    </a:p>
                  </a:txBody>
                  <a:tcPr marB="0" marT="0">
                    <a:solidFill>
                      <a:srgbClr val="EDC2D9"/>
                    </a:solidFill>
                  </a:tcPr>
                </a:tc>
                <a:tc>
                  <a:txBody>
                    <a:bodyPr/>
                    <a:lstStyle/>
                    <a:p>
                      <a:pPr algn="ctr"/>
                      <a:r>
                        <a:rPr b="1" sz="1000">
                          <a:solidFill>
                            <a:srgbClr val="6D6E71"/>
                          </a:solidFill>
                          <a:latin typeface="Ariel"/>
                        </a:rPr>
                        <a:t>$549.00</a:t>
                      </a:r>
                    </a:p>
                  </a:txBody>
                  <a:tcPr marB="0" marT="0">
                    <a:solidFill>
                      <a:srgbClr val="EDC2D9"/>
                    </a:solidFill>
                  </a:tcPr>
                </a:tc>
                <a:tc>
                  <a:txBody>
                    <a:bodyPr/>
                    <a:lstStyle/>
                    <a:p>
                      <a:pPr algn="ctr"/>
                      <a:r>
                        <a:rPr b="1" sz="1000">
                          <a:solidFill>
                            <a:srgbClr val="6D6E71"/>
                          </a:solidFill>
                          <a:latin typeface="Ariel"/>
                        </a:rPr>
                        <a:t>$21.99</a:t>
                      </a:r>
                    </a:p>
                  </a:txBody>
                  <a:tcPr marB="0" marT="0">
                    <a:solidFill>
                      <a:srgbClr val="EDC2D9"/>
                    </a:solidFill>
                  </a:tcPr>
                </a:tc>
                <a:tc>
                  <a:txBody>
                    <a:bodyPr/>
                    <a:lstStyle/>
                    <a:p>
                      <a:pPr algn="ctr"/>
                      <a:r>
                        <a:rPr b="1" sz="1000">
                          <a:solidFill>
                            <a:srgbClr val="6D6E71"/>
                          </a:solidFill>
                          <a:latin typeface="Ariel"/>
                        </a:rPr>
                        <a:t>$22.92</a:t>
                      </a:r>
                    </a:p>
                  </a:txBody>
                  <a:tcPr marB="0" marT="0">
                    <a:solidFill>
                      <a:srgbClr val="B3DAB4"/>
                    </a:solidFill>
                  </a:tcPr>
                </a:tc>
                <a:tc>
                  <a:txBody>
                    <a:bodyPr/>
                    <a:lstStyle/>
                    <a:p>
                      <a:pPr algn="ctr"/>
                      <a:r>
                        <a:rPr b="1" sz="1000">
                          <a:solidFill>
                            <a:srgbClr val="6D6E71"/>
                          </a:solidFill>
                          <a:latin typeface="Ariel"/>
                        </a:rPr>
                        <a:t>$549.99</a:t>
                      </a:r>
                    </a:p>
                  </a:txBody>
                  <a:tcPr marB="0" marT="0">
                    <a:solidFill>
                      <a:srgbClr val="B3DAB4"/>
                    </a:solidFill>
                  </a:tcPr>
                </a:tc>
                <a:tc>
                  <a:txBody>
                    <a:bodyPr/>
                    <a:lstStyle/>
                    <a:p>
                      <a:pPr algn="ctr"/>
                      <a:r>
                        <a:rPr b="1" sz="1000">
                          <a:solidFill>
                            <a:srgbClr val="6D6E71"/>
                          </a:solidFill>
                          <a:latin typeface="Ariel"/>
                        </a:rPr>
                        <a:t>$0.00</a:t>
                      </a:r>
                    </a:p>
                  </a:txBody>
                  <a:tcPr marB="0" marT="0">
                    <a:solidFill>
                      <a:srgbClr val="B3DAB4"/>
                    </a:solidFill>
                  </a:tcPr>
                </a:tc>
              </a:tr>
              <a:tr h="0">
                <a:tc>
                  <a:txBody>
                    <a:bodyPr/>
                    <a:lstStyle/>
                    <a:p>
                      <a:pPr algn="ctr"/>
                      <a:r>
                        <a:rPr b="1" sz="1000">
                          <a:solidFill>
                            <a:srgbClr val="6D6E71"/>
                          </a:solidFill>
                          <a:latin typeface="Ariel"/>
                        </a:rPr>
                        <a:t>iPhone 6S (32 GB)</a:t>
                      </a:r>
                    </a:p>
                  </a:txBody>
                  <a:tcPr marB="0" marT="0"/>
                </a:tc>
                <a:tc>
                  <a:txBody>
                    <a:bodyPr/>
                    <a:lstStyle/>
                    <a:p>
                      <a:pPr algn="ctr"/>
                      <a:r>
                        <a:rPr b="1" sz="1000">
                          <a:solidFill>
                            <a:srgbClr val="6D6E71"/>
                          </a:solidFill>
                          <a:latin typeface="Ariel"/>
                        </a:rPr>
                        <a:t>$18.74</a:t>
                      </a:r>
                    </a:p>
                  </a:txBody>
                  <a:tcPr marB="0" marT="0">
                    <a:solidFill>
                      <a:srgbClr val="F6E7E7"/>
                    </a:solidFill>
                  </a:tcPr>
                </a:tc>
                <a:tc>
                  <a:txBody>
                    <a:bodyPr/>
                    <a:lstStyle/>
                    <a:p>
                      <a:pPr algn="ctr"/>
                      <a:r>
                        <a:rPr b="1" sz="1000">
                          <a:solidFill>
                            <a:srgbClr val="6D6E71"/>
                          </a:solidFill>
                          <a:latin typeface="Ariel"/>
                        </a:rPr>
                        <a:t>$449.99</a:t>
                      </a:r>
                    </a:p>
                  </a:txBody>
                  <a:tcPr marB="0" marT="0">
                    <a:solidFill>
                      <a:srgbClr val="F6E7E7"/>
                    </a:solidFill>
                  </a:tcPr>
                </a:tc>
                <a:tc>
                  <a:txBody>
                    <a:bodyPr/>
                    <a:lstStyle/>
                    <a:p>
                      <a:pPr algn="ctr"/>
                      <a:r>
                        <a:rPr b="1" sz="1000">
                          <a:solidFill>
                            <a:srgbClr val="6D6E71"/>
                          </a:solidFill>
                          <a:latin typeface="Ariel"/>
                        </a:rPr>
                        <a:t>N/A</a:t>
                      </a:r>
                    </a:p>
                  </a:txBody>
                  <a:tcPr marB="0" marT="0">
                    <a:solidFill>
                      <a:srgbClr val="F6E7E7"/>
                    </a:solidFill>
                  </a:tcPr>
                </a:tc>
                <a:tc>
                  <a:txBody>
                    <a:bodyPr/>
                    <a:lstStyle/>
                    <a:p>
                      <a:pPr algn="ctr"/>
                      <a:r>
                        <a:rPr b="1" sz="1000">
                          <a:solidFill>
                            <a:srgbClr val="6D6E71"/>
                          </a:solidFill>
                          <a:latin typeface="Ariel"/>
                        </a:rPr>
                        <a:t>$18.75</a:t>
                      </a:r>
                    </a:p>
                  </a:txBody>
                  <a:tcPr marB="0" marT="0">
                    <a:solidFill>
                      <a:srgbClr val="99CCFF"/>
                    </a:solidFill>
                  </a:tcPr>
                </a:tc>
                <a:tc>
                  <a:txBody>
                    <a:bodyPr/>
                    <a:lstStyle/>
                    <a:p>
                      <a:pPr algn="ctr"/>
                      <a:r>
                        <a:rPr b="1" sz="1000">
                          <a:solidFill>
                            <a:srgbClr val="6D6E71"/>
                          </a:solidFill>
                          <a:latin typeface="Ariel"/>
                        </a:rPr>
                        <a:t>$449.99</a:t>
                      </a:r>
                    </a:p>
                  </a:txBody>
                  <a:tcPr marB="0" marT="0">
                    <a:solidFill>
                      <a:srgbClr val="99CCFF"/>
                    </a:solidFill>
                  </a:tcPr>
                </a:tc>
                <a:tc>
                  <a:txBody>
                    <a:bodyPr/>
                    <a:lstStyle/>
                    <a:p>
                      <a:pPr algn="ctr"/>
                      <a:r>
                        <a:rPr b="1" sz="1000">
                          <a:solidFill>
                            <a:srgbClr val="6D6E71"/>
                          </a:solidFill>
                          <a:latin typeface="Ariel"/>
                        </a:rPr>
                        <a:t>$0.00</a:t>
                      </a:r>
                    </a:p>
                  </a:txBody>
                  <a:tcPr marB="0" marT="0">
                    <a:solidFill>
                      <a:srgbClr val="99CCFF"/>
                    </a:solidFill>
                  </a:tcPr>
                </a:tc>
                <a:tc>
                  <a:txBody>
                    <a:bodyPr/>
                    <a:lstStyle/>
                    <a:p>
                      <a:pPr algn="ctr"/>
                      <a:r>
                        <a:rPr b="1" sz="1000">
                          <a:solidFill>
                            <a:srgbClr val="6D6E71"/>
                          </a:solidFill>
                          <a:latin typeface="Ariel"/>
                        </a:rPr>
                        <a:t>$18.00</a:t>
                      </a:r>
                    </a:p>
                  </a:txBody>
                  <a:tcPr marB="0" marT="0">
                    <a:solidFill>
                      <a:srgbClr val="EDC2D9"/>
                    </a:solidFill>
                  </a:tcPr>
                </a:tc>
                <a:tc>
                  <a:txBody>
                    <a:bodyPr/>
                    <a:lstStyle/>
                    <a:p>
                      <a:pPr algn="ctr"/>
                      <a:r>
                        <a:rPr b="1" sz="1000">
                          <a:solidFill>
                            <a:srgbClr val="6D6E71"/>
                          </a:solidFill>
                          <a:latin typeface="Ariel"/>
                        </a:rPr>
                        <a:t>$449.00</a:t>
                      </a:r>
                    </a:p>
                  </a:txBody>
                  <a:tcPr marB="0" marT="0">
                    <a:solidFill>
                      <a:srgbClr val="EDC2D9"/>
                    </a:solidFill>
                  </a:tcPr>
                </a:tc>
                <a:tc>
                  <a:txBody>
                    <a:bodyPr/>
                    <a:lstStyle/>
                    <a:p>
                      <a:pPr algn="ctr"/>
                      <a:r>
                        <a:rPr b="1" sz="1000">
                          <a:solidFill>
                            <a:srgbClr val="6D6E71"/>
                          </a:solidFill>
                          <a:latin typeface="Ariel"/>
                        </a:rPr>
                        <a:t>$17.99</a:t>
                      </a:r>
                    </a:p>
                  </a:txBody>
                  <a:tcPr marB="0" marT="0">
                    <a:solidFill>
                      <a:srgbClr val="EDC2D9"/>
                    </a:solidFill>
                  </a:tcPr>
                </a:tc>
                <a:tc>
                  <a:txBody>
                    <a:bodyPr/>
                    <a:lstStyle/>
                    <a:p>
                      <a:pPr algn="ctr"/>
                      <a:r>
                        <a:rPr b="1" sz="1000">
                          <a:solidFill>
                            <a:srgbClr val="6D6E71"/>
                          </a:solidFill>
                          <a:latin typeface="Ariel"/>
                        </a:rPr>
                        <a:t>$18.75</a:t>
                      </a:r>
                    </a:p>
                  </a:txBody>
                  <a:tcPr marB="0" marT="0">
                    <a:solidFill>
                      <a:srgbClr val="B3DAB4"/>
                    </a:solidFill>
                  </a:tcPr>
                </a:tc>
                <a:tc>
                  <a:txBody>
                    <a:bodyPr/>
                    <a:lstStyle/>
                    <a:p>
                      <a:pPr algn="ctr"/>
                      <a:r>
                        <a:rPr b="1" sz="1000">
                          <a:solidFill>
                            <a:srgbClr val="6D6E71"/>
                          </a:solidFill>
                          <a:latin typeface="Ariel"/>
                        </a:rPr>
                        <a:t>$449.99</a:t>
                      </a:r>
                    </a:p>
                  </a:txBody>
                  <a:tcPr marB="0" marT="0">
                    <a:solidFill>
                      <a:srgbClr val="B3DAB4"/>
                    </a:solidFill>
                  </a:tcPr>
                </a:tc>
                <a:tc>
                  <a:txBody>
                    <a:bodyPr/>
                    <a:lstStyle/>
                    <a:p>
                      <a:pPr algn="ctr"/>
                      <a:r>
                        <a:rPr b="1" sz="1000">
                          <a:solidFill>
                            <a:srgbClr val="6D6E71"/>
                          </a:solidFill>
                          <a:latin typeface="Ariel"/>
                        </a:rPr>
                        <a:t>$0.00</a:t>
                      </a:r>
                    </a:p>
                  </a:txBody>
                  <a:tcPr marB="0" marT="0">
                    <a:solidFill>
                      <a:srgbClr val="B3DAB4"/>
                    </a:solidFill>
                  </a:tcPr>
                </a:tc>
              </a:tr>
              <a:tr h="0">
                <a:tc>
                  <a:txBody>
                    <a:bodyPr/>
                    <a:lstStyle/>
                    <a:p>
                      <a:pPr algn="ctr"/>
                      <a:r>
                        <a:rPr b="1" sz="1000">
                          <a:solidFill>
                            <a:srgbClr val="6D6E71"/>
                          </a:solidFill>
                          <a:latin typeface="Ariel"/>
                        </a:rPr>
                        <a:t>Moto Z2 Force Edition (64 GB)</a:t>
                      </a:r>
                    </a:p>
                  </a:txBody>
                  <a:tcPr marB="0" marT="0"/>
                </a:tc>
                <a:tc>
                  <a:txBody>
                    <a:bodyPr/>
                    <a:lstStyle/>
                    <a:p>
                      <a:pPr algn="ctr"/>
                      <a:r>
                        <a:rPr b="1" sz="1000">
                          <a:solidFill>
                            <a:srgbClr val="6D6E71"/>
                          </a:solidFill>
                          <a:latin typeface="Ariel"/>
                        </a:rPr>
                        <a:t>$31.50</a:t>
                      </a:r>
                    </a:p>
                  </a:txBody>
                  <a:tcPr marB="0" marT="0">
                    <a:solidFill>
                      <a:srgbClr val="F6E7E7"/>
                    </a:solidFill>
                  </a:tcPr>
                </a:tc>
                <a:tc>
                  <a:txBody>
                    <a:bodyPr/>
                    <a:lstStyle/>
                    <a:p>
                      <a:pPr algn="ctr"/>
                      <a:r>
                        <a:rPr b="1" sz="1000">
                          <a:solidFill>
                            <a:srgbClr val="6D6E71"/>
                          </a:solidFill>
                          <a:latin typeface="Ariel"/>
                        </a:rPr>
                        <a:t>$756.00</a:t>
                      </a:r>
                    </a:p>
                  </a:txBody>
                  <a:tcPr marB="0" marT="0">
                    <a:solidFill>
                      <a:srgbClr val="F6E7E7"/>
                    </a:solidFill>
                  </a:tcPr>
                </a:tc>
                <a:tc>
                  <a:txBody>
                    <a:bodyPr/>
                    <a:lstStyle/>
                    <a:p>
                      <a:pPr algn="ctr"/>
                      <a:r>
                        <a:rPr b="1" sz="1000">
                          <a:solidFill>
                            <a:srgbClr val="6D6E71"/>
                          </a:solidFill>
                          <a:latin typeface="Ariel"/>
                        </a:rPr>
                        <a:t>N/A</a:t>
                      </a:r>
                    </a:p>
                  </a:txBody>
                  <a:tcPr marB="0" marT="0">
                    <a:solidFill>
                      <a:srgbClr val="F6E7E7"/>
                    </a:solidFill>
                  </a:tcPr>
                </a:tc>
                <a:tc>
                  <a:txBody>
                    <a:bodyPr/>
                    <a:lstStyle/>
                    <a:p>
                      <a:pPr algn="ctr"/>
                      <a:r>
                        <a:rPr b="1" sz="1000">
                          <a:solidFill>
                            <a:srgbClr val="6D6E71"/>
                          </a:solidFill>
                          <a:latin typeface="Ariel"/>
                        </a:rPr>
                        <a:t>$25.63</a:t>
                      </a:r>
                    </a:p>
                  </a:txBody>
                  <a:tcPr marB="0" marT="0">
                    <a:solidFill>
                      <a:srgbClr val="99CCFF"/>
                    </a:solidFill>
                  </a:tcPr>
                </a:tc>
                <a:tc>
                  <a:txBody>
                    <a:bodyPr/>
                    <a:lstStyle/>
                    <a:p>
                      <a:pPr algn="ctr"/>
                      <a:r>
                        <a:rPr b="1" sz="1000">
                          <a:solidFill>
                            <a:srgbClr val="6D6E71"/>
                          </a:solidFill>
                          <a:latin typeface="Ariel"/>
                        </a:rPr>
                        <a:t>$614.99</a:t>
                      </a:r>
                    </a:p>
                  </a:txBody>
                  <a:tcPr marB="0" marT="0">
                    <a:solidFill>
                      <a:srgbClr val="99CCFF"/>
                    </a:solidFill>
                  </a:tcPr>
                </a:tc>
                <a:tc>
                  <a:txBody>
                    <a:bodyPr/>
                    <a:lstStyle/>
                    <a:p>
                      <a:pPr algn="ctr"/>
                      <a:r>
                        <a:rPr b="1" sz="1000">
                          <a:solidFill>
                            <a:srgbClr val="6D6E71"/>
                          </a:solidFill>
                          <a:latin typeface="Ariel"/>
                        </a:rPr>
                        <a:t>$0.00</a:t>
                      </a:r>
                    </a:p>
                  </a:txBody>
                  <a:tcPr marB="0" marT="0">
                    <a:solidFill>
                      <a:srgbClr val="99CCFF"/>
                    </a:solidFill>
                  </a:tcPr>
                </a:tc>
                <a:tc>
                  <a:txBody>
                    <a:bodyPr/>
                    <a:lstStyle/>
                    <a:p>
                      <a:pPr algn="ctr"/>
                      <a:r>
                        <a:rPr b="1" sz="1000">
                          <a:solidFill>
                            <a:srgbClr val="6D6E71"/>
                          </a:solidFill>
                          <a:latin typeface="Ariel"/>
                        </a:rPr>
                        <a:t>$15.00</a:t>
                      </a:r>
                    </a:p>
                  </a:txBody>
                  <a:tcPr marB="0" marT="0">
                    <a:solidFill>
                      <a:srgbClr val="EDC2D9"/>
                    </a:solidFill>
                  </a:tcPr>
                </a:tc>
                <a:tc>
                  <a:txBody>
                    <a:bodyPr/>
                    <a:lstStyle/>
                    <a:p>
                      <a:pPr algn="ctr"/>
                      <a:r>
                        <a:rPr b="1" sz="1000">
                          <a:solidFill>
                            <a:srgbClr val="6D6E71"/>
                          </a:solidFill>
                          <a:latin typeface="Ariel"/>
                        </a:rPr>
                        <a:t>$375.00</a:t>
                      </a:r>
                    </a:p>
                  </a:txBody>
                  <a:tcPr marB="0" marT="0">
                    <a:solidFill>
                      <a:srgbClr val="EDC2D9"/>
                    </a:solidFill>
                  </a:tcPr>
                </a:tc>
                <a:tc>
                  <a:txBody>
                    <a:bodyPr/>
                    <a:lstStyle/>
                    <a:p>
                      <a:pPr algn="ctr"/>
                      <a:r>
                        <a:rPr b="1" sz="1000">
                          <a:solidFill>
                            <a:srgbClr val="6D6E71"/>
                          </a:solidFill>
                          <a:latin typeface="Ariel"/>
                        </a:rPr>
                        <a:t>$15.00</a:t>
                      </a:r>
                    </a:p>
                  </a:txBody>
                  <a:tcPr marB="0" marT="0">
                    <a:solidFill>
                      <a:srgbClr val="EDC2D9"/>
                    </a:solidFill>
                  </a:tcPr>
                </a:tc>
                <a:tc>
                  <a:txBody>
                    <a:bodyPr/>
                    <a:lstStyle/>
                    <a:p>
                      <a:pPr algn="ctr"/>
                      <a:r>
                        <a:rPr b="1" sz="1000">
                          <a:solidFill>
                            <a:srgbClr val="6D6E71"/>
                          </a:solidFill>
                          <a:latin typeface="Ariel"/>
                        </a:rPr>
                        <a:t>$25.63</a:t>
                      </a:r>
                    </a:p>
                  </a:txBody>
                  <a:tcPr marB="0" marT="0">
                    <a:solidFill>
                      <a:srgbClr val="B3DAB4"/>
                    </a:solidFill>
                  </a:tcPr>
                </a:tc>
                <a:tc>
                  <a:txBody>
                    <a:bodyPr/>
                    <a:lstStyle/>
                    <a:p>
                      <a:pPr algn="ctr"/>
                      <a:r>
                        <a:rPr b="1" sz="1000">
                          <a:solidFill>
                            <a:srgbClr val="6D6E71"/>
                          </a:solidFill>
                          <a:latin typeface="Ariel"/>
                        </a:rPr>
                        <a:t>$614.99</a:t>
                      </a:r>
                    </a:p>
                  </a:txBody>
                  <a:tcPr marB="0" marT="0">
                    <a:solidFill>
                      <a:srgbClr val="B3DAB4"/>
                    </a:solidFill>
                  </a:tcPr>
                </a:tc>
                <a:tc>
                  <a:txBody>
                    <a:bodyPr/>
                    <a:lstStyle/>
                    <a:p>
                      <a:pPr algn="ctr"/>
                      <a:r>
                        <a:rPr b="1" sz="1000">
                          <a:solidFill>
                            <a:srgbClr val="6D6E71"/>
                          </a:solidFill>
                          <a:latin typeface="Ariel"/>
                        </a:rPr>
                        <a:t>$0.00</a:t>
                      </a:r>
                    </a:p>
                  </a:txBody>
                  <a:tcPr marB="0" marT="0">
                    <a:solidFill>
                      <a:srgbClr val="B3DAB4"/>
                    </a:solidFill>
                  </a:tcPr>
                </a:tc>
              </a:tr>
              <a:tr h="0">
                <a:tc>
                  <a:txBody>
                    <a:bodyPr/>
                    <a:lstStyle/>
                    <a:p>
                      <a:pPr algn="ctr"/>
                      <a:r>
                        <a:rPr b="1" sz="1000">
                          <a:solidFill>
                            <a:srgbClr val="6D6E71"/>
                          </a:solidFill>
                          <a:latin typeface="Ariel"/>
                        </a:rPr>
                        <a:t>Galaxy S7 (32 GB)</a:t>
                      </a:r>
                    </a:p>
                  </a:txBody>
                  <a:tcPr marB="0" marT="0"/>
                </a:tc>
                <a:tc>
                  <a:txBody>
                    <a:bodyPr/>
                    <a:lstStyle/>
                    <a:p>
                      <a:pPr algn="ctr"/>
                      <a:r>
                        <a:rPr b="1" sz="1000">
                          <a:solidFill>
                            <a:srgbClr val="6D6E71"/>
                          </a:solidFill>
                          <a:latin typeface="Ariel"/>
                        </a:rPr>
                        <a:t>$20.00</a:t>
                      </a:r>
                    </a:p>
                  </a:txBody>
                  <a:tcPr marB="0" marT="0">
                    <a:solidFill>
                      <a:srgbClr val="F6E7E7"/>
                    </a:solidFill>
                  </a:tcPr>
                </a:tc>
                <a:tc>
                  <a:txBody>
                    <a:bodyPr/>
                    <a:lstStyle/>
                    <a:p>
                      <a:pPr algn="ctr"/>
                      <a:r>
                        <a:rPr b="1" sz="1000">
                          <a:solidFill>
                            <a:srgbClr val="6D6E71"/>
                          </a:solidFill>
                          <a:latin typeface="Ariel"/>
                        </a:rPr>
                        <a:t>$480.00</a:t>
                      </a:r>
                    </a:p>
                  </a:txBody>
                  <a:tcPr marB="0" marT="0">
                    <a:solidFill>
                      <a:srgbClr val="F6E7E7"/>
                    </a:solidFill>
                  </a:tcPr>
                </a:tc>
                <a:tc>
                  <a:txBody>
                    <a:bodyPr/>
                    <a:lstStyle/>
                    <a:p>
                      <a:pPr algn="ctr"/>
                      <a:r>
                        <a:rPr b="1" sz="1000">
                          <a:solidFill>
                            <a:srgbClr val="6D6E71"/>
                          </a:solidFill>
                          <a:latin typeface="Ariel"/>
                        </a:rPr>
                        <a:t>N/A</a:t>
                      </a:r>
                    </a:p>
                  </a:txBody>
                  <a:tcPr marB="0" marT="0">
                    <a:solidFill>
                      <a:srgbClr val="F6E7E7"/>
                    </a:solidFill>
                  </a:tcPr>
                </a:tc>
                <a:tc>
                  <a:txBody>
                    <a:bodyPr/>
                    <a:lstStyle/>
                    <a:p>
                      <a:pPr algn="ctr"/>
                      <a:r>
                        <a:rPr b="1" sz="1000">
                          <a:solidFill>
                            <a:srgbClr val="6D6E71"/>
                          </a:solidFill>
                          <a:latin typeface="Ariel"/>
                        </a:rPr>
                        <a:t>$20.00</a:t>
                      </a:r>
                    </a:p>
                  </a:txBody>
                  <a:tcPr marB="0" marT="0">
                    <a:solidFill>
                      <a:srgbClr val="99CCFF"/>
                    </a:solidFill>
                  </a:tcPr>
                </a:tc>
                <a:tc>
                  <a:txBody>
                    <a:bodyPr/>
                    <a:lstStyle/>
                    <a:p>
                      <a:pPr algn="ctr"/>
                      <a:r>
                        <a:rPr b="1" sz="1000">
                          <a:solidFill>
                            <a:srgbClr val="6D6E71"/>
                          </a:solidFill>
                          <a:latin typeface="Ariel"/>
                        </a:rPr>
                        <a:t>$479.99</a:t>
                      </a:r>
                    </a:p>
                  </a:txBody>
                  <a:tcPr marB="0" marT="0">
                    <a:solidFill>
                      <a:srgbClr val="99CCFF"/>
                    </a:solidFill>
                  </a:tcPr>
                </a:tc>
                <a:tc>
                  <a:txBody>
                    <a:bodyPr/>
                    <a:lstStyle/>
                    <a:p>
                      <a:pPr algn="ctr"/>
                      <a:r>
                        <a:rPr b="1" sz="1000">
                          <a:solidFill>
                            <a:srgbClr val="6D6E71"/>
                          </a:solidFill>
                          <a:latin typeface="Ariel"/>
                        </a:rPr>
                        <a:t>$0.00</a:t>
                      </a:r>
                    </a:p>
                  </a:txBody>
                  <a:tcPr marB="0" marT="0">
                    <a:solidFill>
                      <a:srgbClr val="99CCFF"/>
                    </a:solidFill>
                  </a:tcPr>
                </a:tc>
                <a:tc>
                  <a:txBody>
                    <a:bodyPr/>
                    <a:lstStyle/>
                    <a:p>
                      <a:pPr algn="ctr"/>
                      <a:r>
                        <a:rPr sz="1000">
                          <a:latin typeface="Ariel"/>
                        </a:rPr>
                        <a:t> </a:t>
                      </a:r>
                    </a:p>
                  </a:txBody>
                  <a:tcPr marB="0" marT="0">
                    <a:solidFill>
                      <a:srgbClr val="BFBFBF"/>
                    </a:solidFill>
                  </a:tcPr>
                </a:tc>
                <a:tc>
                  <a:txBody>
                    <a:bodyPr/>
                    <a:lstStyle/>
                    <a:p>
                      <a:pPr algn="ctr"/>
                      <a:r>
                        <a:rPr sz="1000">
                          <a:latin typeface="Ariel"/>
                        </a:rPr>
                        <a:t> </a:t>
                      </a:r>
                    </a:p>
                  </a:txBody>
                  <a:tcPr marB="0" marT="0">
                    <a:solidFill>
                      <a:srgbClr val="BFBFBF"/>
                    </a:solidFill>
                  </a:tcPr>
                </a:tc>
                <a:tc>
                  <a:txBody>
                    <a:bodyPr/>
                    <a:lstStyle/>
                    <a:p>
                      <a:pPr algn="ctr"/>
                      <a:r>
                        <a:rPr sz="1000">
                          <a:latin typeface="Ariel"/>
                        </a:rPr>
                        <a:t> </a:t>
                      </a:r>
                    </a:p>
                  </a:txBody>
                  <a:tcPr marB="0" marT="0">
                    <a:solidFill>
                      <a:srgbClr val="BFBFBF"/>
                    </a:solidFill>
                  </a:tcPr>
                </a:tc>
                <a:tc>
                  <a:txBody>
                    <a:bodyPr/>
                    <a:lstStyle/>
                    <a:p>
                      <a:pPr algn="ctr"/>
                      <a:r>
                        <a:rPr b="1" sz="1000">
                          <a:solidFill>
                            <a:srgbClr val="6D6E71"/>
                          </a:solidFill>
                          <a:latin typeface="Ariel"/>
                        </a:rPr>
                        <a:t>$20.00</a:t>
                      </a:r>
                    </a:p>
                  </a:txBody>
                  <a:tcPr marB="0" marT="0">
                    <a:solidFill>
                      <a:srgbClr val="B3DAB4"/>
                    </a:solidFill>
                  </a:tcPr>
                </a:tc>
                <a:tc>
                  <a:txBody>
                    <a:bodyPr/>
                    <a:lstStyle/>
                    <a:p>
                      <a:pPr algn="ctr"/>
                      <a:r>
                        <a:rPr b="1" sz="1000">
                          <a:solidFill>
                            <a:srgbClr val="6D6E71"/>
                          </a:solidFill>
                          <a:latin typeface="Ariel"/>
                        </a:rPr>
                        <a:t>$479.99</a:t>
                      </a:r>
                    </a:p>
                  </a:txBody>
                  <a:tcPr marB="0" marT="0">
                    <a:solidFill>
                      <a:srgbClr val="B3DAB4"/>
                    </a:solidFill>
                  </a:tcPr>
                </a:tc>
                <a:tc>
                  <a:txBody>
                    <a:bodyPr/>
                    <a:lstStyle/>
                    <a:p>
                      <a:pPr algn="ctr"/>
                      <a:r>
                        <a:rPr b="1" sz="1000">
                          <a:solidFill>
                            <a:srgbClr val="6D6E71"/>
                          </a:solidFill>
                          <a:latin typeface="Ariel"/>
                        </a:rPr>
                        <a:t>$0.00</a:t>
                      </a:r>
                    </a:p>
                  </a:txBody>
                  <a:tcPr marB="0" marT="0">
                    <a:solidFill>
                      <a:srgbClr val="B3DAB4"/>
                    </a:solidFill>
                  </a:tcPr>
                </a:tc>
              </a:tr>
              <a:tr h="0">
                <a:tc>
                  <a:txBody>
                    <a:bodyPr/>
                    <a:lstStyle/>
                    <a:p>
                      <a:pPr algn="ctr"/>
                      <a:r>
                        <a:rPr b="1" sz="1000">
                          <a:solidFill>
                            <a:srgbClr val="6D6E71"/>
                          </a:solidFill>
                          <a:latin typeface="Ariel"/>
                        </a:rPr>
                        <a:t>Google Pixel (32 GB)</a:t>
                      </a:r>
                    </a:p>
                  </a:txBody>
                  <a:tcPr marB="0" marT="0"/>
                </a:tc>
                <a:tc>
                  <a:txBody>
                    <a:bodyPr/>
                    <a:lstStyle/>
                    <a:p>
                      <a:pPr algn="ctr"/>
                      <a:r>
                        <a:rPr b="1" sz="1000">
                          <a:solidFill>
                            <a:srgbClr val="6D6E71"/>
                          </a:solidFill>
                          <a:latin typeface="Ariel"/>
                        </a:rPr>
                        <a:t>$27.08</a:t>
                      </a:r>
                    </a:p>
                  </a:txBody>
                  <a:tcPr marB="0" marT="0">
                    <a:solidFill>
                      <a:srgbClr val="F6E7E7"/>
                    </a:solidFill>
                  </a:tcPr>
                </a:tc>
                <a:tc>
                  <a:txBody>
                    <a:bodyPr/>
                    <a:lstStyle/>
                    <a:p>
                      <a:pPr algn="ctr"/>
                      <a:r>
                        <a:rPr b="1" sz="1000">
                          <a:solidFill>
                            <a:srgbClr val="6D6E71"/>
                          </a:solidFill>
                          <a:latin typeface="Ariel"/>
                        </a:rPr>
                        <a:t>$649.99</a:t>
                      </a:r>
                    </a:p>
                  </a:txBody>
                  <a:tcPr marB="0" marT="0">
                    <a:solidFill>
                      <a:srgbClr val="F6E7E7"/>
                    </a:solidFill>
                  </a:tcPr>
                </a:tc>
                <a:tc>
                  <a:txBody>
                    <a:bodyPr/>
                    <a:lstStyle/>
                    <a:p>
                      <a:pPr algn="ctr"/>
                      <a:r>
                        <a:rPr b="1" sz="1000">
                          <a:solidFill>
                            <a:srgbClr val="6D6E71"/>
                          </a:solidFill>
                          <a:latin typeface="Ariel"/>
                        </a:rPr>
                        <a:t>N/A</a:t>
                      </a:r>
                    </a:p>
                  </a:txBody>
                  <a:tcPr marB="0" marT="0">
                    <a:solidFill>
                      <a:srgbClr val="F6E7E7"/>
                    </a:solidFill>
                  </a:tcPr>
                </a:tc>
                <a:tc>
                  <a:txBody>
                    <a:bodyPr/>
                    <a:lstStyle/>
                    <a:p>
                      <a:pPr algn="ctr"/>
                      <a:r>
                        <a:rPr sz="1000">
                          <a:latin typeface="Ariel"/>
                        </a:rPr>
                        <a:t> </a:t>
                      </a:r>
                    </a:p>
                  </a:txBody>
                  <a:tcPr marB="0" marT="0">
                    <a:solidFill>
                      <a:srgbClr val="BFBFBF"/>
                    </a:solidFill>
                  </a:tcPr>
                </a:tc>
                <a:tc>
                  <a:txBody>
                    <a:bodyPr/>
                    <a:lstStyle/>
                    <a:p>
                      <a:pPr algn="ctr"/>
                      <a:r>
                        <a:rPr sz="1000">
                          <a:latin typeface="Ariel"/>
                        </a:rPr>
                        <a:t> </a:t>
                      </a:r>
                    </a:p>
                  </a:txBody>
                  <a:tcPr marB="0" marT="0">
                    <a:solidFill>
                      <a:srgbClr val="BFBFBF"/>
                    </a:solidFill>
                  </a:tcPr>
                </a:tc>
                <a:tc>
                  <a:txBody>
                    <a:bodyPr/>
                    <a:lstStyle/>
                    <a:p>
                      <a:pPr algn="ctr"/>
                      <a:r>
                        <a:rPr sz="1000">
                          <a:latin typeface="Ariel"/>
                        </a:rPr>
                        <a:t> </a:t>
                      </a:r>
                    </a:p>
                  </a:txBody>
                  <a:tcPr marB="0" marT="0">
                    <a:solidFill>
                      <a:srgbClr val="BFBFBF"/>
                    </a:solidFill>
                  </a:tcPr>
                </a:tc>
                <a:tc>
                  <a:txBody>
                    <a:bodyPr/>
                    <a:lstStyle/>
                    <a:p>
                      <a:pPr algn="ctr"/>
                      <a:r>
                        <a:rPr sz="1000">
                          <a:latin typeface="Ariel"/>
                        </a:rPr>
                        <a:t> </a:t>
                      </a:r>
                    </a:p>
                  </a:txBody>
                  <a:tcPr marB="0" marT="0">
                    <a:solidFill>
                      <a:srgbClr val="BFBFBF"/>
                    </a:solidFill>
                  </a:tcPr>
                </a:tc>
                <a:tc>
                  <a:txBody>
                    <a:bodyPr/>
                    <a:lstStyle/>
                    <a:p>
                      <a:pPr algn="ctr"/>
                      <a:r>
                        <a:rPr sz="1000">
                          <a:latin typeface="Ariel"/>
                        </a:rPr>
                        <a:t> </a:t>
                      </a:r>
                    </a:p>
                  </a:txBody>
                  <a:tcPr marB="0" marT="0">
                    <a:solidFill>
                      <a:srgbClr val="BFBFBF"/>
                    </a:solidFill>
                  </a:tcPr>
                </a:tc>
                <a:tc>
                  <a:txBody>
                    <a:bodyPr/>
                    <a:lstStyle/>
                    <a:p>
                      <a:pPr algn="ctr"/>
                      <a:r>
                        <a:rPr sz="1000">
                          <a:latin typeface="Ariel"/>
                        </a:rPr>
                        <a:t> </a:t>
                      </a:r>
                    </a:p>
                  </a:txBody>
                  <a:tcPr marB="0" marT="0">
                    <a:solidFill>
                      <a:srgbClr val="BFBFBF"/>
                    </a:solidFill>
                  </a:tcPr>
                </a:tc>
                <a:tc>
                  <a:txBody>
                    <a:bodyPr/>
                    <a:lstStyle/>
                    <a:p>
                      <a:pPr algn="ctr"/>
                      <a:r>
                        <a:rPr sz="1000">
                          <a:latin typeface="Ariel"/>
                        </a:rPr>
                        <a:t> </a:t>
                      </a:r>
                    </a:p>
                  </a:txBody>
                  <a:tcPr marB="0" marT="0">
                    <a:solidFill>
                      <a:srgbClr val="BFBFBF"/>
                    </a:solidFill>
                  </a:tcPr>
                </a:tc>
                <a:tc>
                  <a:txBody>
                    <a:bodyPr/>
                    <a:lstStyle/>
                    <a:p>
                      <a:pPr algn="ctr"/>
                      <a:r>
                        <a:rPr sz="1000">
                          <a:latin typeface="Ariel"/>
                        </a:rPr>
                        <a:t> </a:t>
                      </a:r>
                    </a:p>
                  </a:txBody>
                  <a:tcPr marB="0" marT="0">
                    <a:solidFill>
                      <a:srgbClr val="BFBFBF"/>
                    </a:solidFill>
                  </a:tcPr>
                </a:tc>
                <a:tc>
                  <a:txBody>
                    <a:bodyPr/>
                    <a:lstStyle/>
                    <a:p>
                      <a:pPr algn="ctr"/>
                      <a:r>
                        <a:rPr sz="1000">
                          <a:latin typeface="Ariel"/>
                        </a:rPr>
                        <a:t> </a:t>
                      </a:r>
                    </a:p>
                  </a:txBody>
                  <a:tcPr marB="0" marT="0">
                    <a:solidFill>
                      <a:srgbClr val="BFBFBF"/>
                    </a:solidFill>
                  </a:tcPr>
                </a:tc>
              </a:tr>
              <a:tr h="0">
                <a:tc>
                  <a:txBody>
                    <a:bodyPr/>
                    <a:lstStyle/>
                    <a:p>
                      <a:pPr algn="ctr"/>
                      <a:r>
                        <a:rPr b="1" sz="1000">
                          <a:solidFill>
                            <a:srgbClr val="6D6E71"/>
                          </a:solidFill>
                          <a:latin typeface="Ariel"/>
                        </a:rPr>
                        <a:t>Google Pixel XL (32 GB)</a:t>
                      </a:r>
                    </a:p>
                  </a:txBody>
                  <a:tcPr marB="0" marT="0"/>
                </a:tc>
                <a:tc>
                  <a:txBody>
                    <a:bodyPr/>
                    <a:lstStyle/>
                    <a:p>
                      <a:pPr algn="ctr"/>
                      <a:r>
                        <a:rPr b="1" sz="1000">
                          <a:solidFill>
                            <a:srgbClr val="6D6E71"/>
                          </a:solidFill>
                          <a:latin typeface="Ariel"/>
                        </a:rPr>
                        <a:t>$27.91</a:t>
                      </a:r>
                    </a:p>
                  </a:txBody>
                  <a:tcPr marB="0" marT="0">
                    <a:solidFill>
                      <a:srgbClr val="F6E7E7"/>
                    </a:solidFill>
                  </a:tcPr>
                </a:tc>
                <a:tc>
                  <a:txBody>
                    <a:bodyPr/>
                    <a:lstStyle/>
                    <a:p>
                      <a:pPr algn="ctr"/>
                      <a:r>
                        <a:rPr b="1" sz="1000">
                          <a:solidFill>
                            <a:srgbClr val="6D6E71"/>
                          </a:solidFill>
                          <a:latin typeface="Ariel"/>
                        </a:rPr>
                        <a:t>$669.99</a:t>
                      </a:r>
                    </a:p>
                  </a:txBody>
                  <a:tcPr marB="0" marT="0">
                    <a:solidFill>
                      <a:srgbClr val="F6E7E7"/>
                    </a:solidFill>
                  </a:tcPr>
                </a:tc>
                <a:tc>
                  <a:txBody>
                    <a:bodyPr/>
                    <a:lstStyle/>
                    <a:p>
                      <a:pPr algn="ctr"/>
                      <a:r>
                        <a:rPr b="1" sz="1000">
                          <a:solidFill>
                            <a:srgbClr val="6D6E71"/>
                          </a:solidFill>
                          <a:latin typeface="Ariel"/>
                        </a:rPr>
                        <a:t>N/A</a:t>
                      </a:r>
                    </a:p>
                  </a:txBody>
                  <a:tcPr marB="0" marT="0">
                    <a:solidFill>
                      <a:srgbClr val="F6E7E7"/>
                    </a:solidFill>
                  </a:tcPr>
                </a:tc>
                <a:tc>
                  <a:txBody>
                    <a:bodyPr/>
                    <a:lstStyle/>
                    <a:p>
                      <a:pPr algn="ctr"/>
                      <a:r>
                        <a:rPr sz="1000">
                          <a:latin typeface="Ariel"/>
                        </a:rPr>
                        <a:t> </a:t>
                      </a:r>
                    </a:p>
                  </a:txBody>
                  <a:tcPr marB="0" marT="0">
                    <a:solidFill>
                      <a:srgbClr val="BFBFBF"/>
                    </a:solidFill>
                  </a:tcPr>
                </a:tc>
                <a:tc>
                  <a:txBody>
                    <a:bodyPr/>
                    <a:lstStyle/>
                    <a:p>
                      <a:pPr algn="ctr"/>
                      <a:r>
                        <a:rPr sz="1000">
                          <a:latin typeface="Ariel"/>
                        </a:rPr>
                        <a:t> </a:t>
                      </a:r>
                    </a:p>
                  </a:txBody>
                  <a:tcPr marB="0" marT="0">
                    <a:solidFill>
                      <a:srgbClr val="BFBFBF"/>
                    </a:solidFill>
                  </a:tcPr>
                </a:tc>
                <a:tc>
                  <a:txBody>
                    <a:bodyPr/>
                    <a:lstStyle/>
                    <a:p>
                      <a:pPr algn="ctr"/>
                      <a:r>
                        <a:rPr sz="1000">
                          <a:latin typeface="Ariel"/>
                        </a:rPr>
                        <a:t> </a:t>
                      </a:r>
                    </a:p>
                  </a:txBody>
                  <a:tcPr marB="0" marT="0">
                    <a:solidFill>
                      <a:srgbClr val="BFBFBF"/>
                    </a:solidFill>
                  </a:tcPr>
                </a:tc>
                <a:tc>
                  <a:txBody>
                    <a:bodyPr/>
                    <a:lstStyle/>
                    <a:p>
                      <a:pPr algn="ctr"/>
                      <a:r>
                        <a:rPr sz="1000">
                          <a:latin typeface="Ariel"/>
                        </a:rPr>
                        <a:t> </a:t>
                      </a:r>
                    </a:p>
                  </a:txBody>
                  <a:tcPr marB="0" marT="0">
                    <a:solidFill>
                      <a:srgbClr val="BFBFBF"/>
                    </a:solidFill>
                  </a:tcPr>
                </a:tc>
                <a:tc>
                  <a:txBody>
                    <a:bodyPr/>
                    <a:lstStyle/>
                    <a:p>
                      <a:pPr algn="ctr"/>
                      <a:r>
                        <a:rPr sz="1000">
                          <a:latin typeface="Ariel"/>
                        </a:rPr>
                        <a:t> </a:t>
                      </a:r>
                    </a:p>
                  </a:txBody>
                  <a:tcPr marB="0" marT="0">
                    <a:solidFill>
                      <a:srgbClr val="BFBFBF"/>
                    </a:solidFill>
                  </a:tcPr>
                </a:tc>
                <a:tc>
                  <a:txBody>
                    <a:bodyPr/>
                    <a:lstStyle/>
                    <a:p>
                      <a:pPr algn="ctr"/>
                      <a:r>
                        <a:rPr sz="1000">
                          <a:latin typeface="Ariel"/>
                        </a:rPr>
                        <a:t> </a:t>
                      </a:r>
                    </a:p>
                  </a:txBody>
                  <a:tcPr marB="0" marT="0">
                    <a:solidFill>
                      <a:srgbClr val="BFBFBF"/>
                    </a:solidFill>
                  </a:tcPr>
                </a:tc>
                <a:tc>
                  <a:txBody>
                    <a:bodyPr/>
                    <a:lstStyle/>
                    <a:p>
                      <a:pPr algn="ctr"/>
                      <a:r>
                        <a:rPr sz="1000">
                          <a:latin typeface="Ariel"/>
                        </a:rPr>
                        <a:t> </a:t>
                      </a:r>
                    </a:p>
                  </a:txBody>
                  <a:tcPr marB="0" marT="0">
                    <a:solidFill>
                      <a:srgbClr val="BFBFBF"/>
                    </a:solidFill>
                  </a:tcPr>
                </a:tc>
                <a:tc>
                  <a:txBody>
                    <a:bodyPr/>
                    <a:lstStyle/>
                    <a:p>
                      <a:pPr algn="ctr"/>
                      <a:r>
                        <a:rPr sz="1000">
                          <a:latin typeface="Ariel"/>
                        </a:rPr>
                        <a:t> </a:t>
                      </a:r>
                    </a:p>
                  </a:txBody>
                  <a:tcPr marB="0" marT="0">
                    <a:solidFill>
                      <a:srgbClr val="BFBFBF"/>
                    </a:solidFill>
                  </a:tcPr>
                </a:tc>
                <a:tc>
                  <a:txBody>
                    <a:bodyPr/>
                    <a:lstStyle/>
                    <a:p>
                      <a:pPr algn="ctr"/>
                      <a:r>
                        <a:rPr sz="1000">
                          <a:latin typeface="Ariel"/>
                        </a:rPr>
                        <a:t> </a:t>
                      </a:r>
                    </a:p>
                  </a:txBody>
                  <a:tcPr marB="0" marT="0">
                    <a:solidFill>
                      <a:srgbClr val="BFBFBF"/>
                    </a:solidFill>
                  </a:tcPr>
                </a:tc>
              </a:tr>
              <a:tr h="0">
                <a:tc>
                  <a:txBody>
                    <a:bodyPr/>
                    <a:lstStyle/>
                    <a:p>
                      <a:pPr algn="ctr"/>
                      <a:r>
                        <a:rPr b="1" sz="1000">
                          <a:solidFill>
                            <a:srgbClr val="6D6E71"/>
                          </a:solidFill>
                          <a:latin typeface="Ariel"/>
                        </a:rPr>
                        <a:t>Google Pixel 2XL (64 GB)</a:t>
                      </a:r>
                    </a:p>
                  </a:txBody>
                  <a:tcPr marB="0" marT="0"/>
                </a:tc>
                <a:tc>
                  <a:txBody>
                    <a:bodyPr/>
                    <a:lstStyle/>
                    <a:p>
                      <a:pPr algn="ctr"/>
                      <a:r>
                        <a:rPr b="1" sz="1000">
                          <a:solidFill>
                            <a:srgbClr val="6D6E71"/>
                          </a:solidFill>
                          <a:latin typeface="Ariel"/>
                        </a:rPr>
                        <a:t>$35.41</a:t>
                      </a:r>
                    </a:p>
                  </a:txBody>
                  <a:tcPr marB="0" marT="0">
                    <a:solidFill>
                      <a:srgbClr val="F6E7E7"/>
                    </a:solidFill>
                  </a:tcPr>
                </a:tc>
                <a:tc>
                  <a:txBody>
                    <a:bodyPr/>
                    <a:lstStyle/>
                    <a:p>
                      <a:pPr algn="ctr"/>
                      <a:r>
                        <a:rPr b="1" sz="1000">
                          <a:solidFill>
                            <a:srgbClr val="6D6E71"/>
                          </a:solidFill>
                          <a:latin typeface="Ariel"/>
                        </a:rPr>
                        <a:t>$849.99</a:t>
                      </a:r>
                    </a:p>
                  </a:txBody>
                  <a:tcPr marB="0" marT="0">
                    <a:solidFill>
                      <a:srgbClr val="F6E7E7"/>
                    </a:solidFill>
                  </a:tcPr>
                </a:tc>
                <a:tc>
                  <a:txBody>
                    <a:bodyPr/>
                    <a:lstStyle/>
                    <a:p>
                      <a:pPr algn="ctr"/>
                      <a:r>
                        <a:rPr b="1" sz="1000">
                          <a:solidFill>
                            <a:srgbClr val="6D6E71"/>
                          </a:solidFill>
                          <a:latin typeface="Ariel"/>
                        </a:rPr>
                        <a:t>N/A</a:t>
                      </a:r>
                    </a:p>
                  </a:txBody>
                  <a:tcPr marB="0" marT="0">
                    <a:solidFill>
                      <a:srgbClr val="F6E7E7"/>
                    </a:solidFill>
                  </a:tcPr>
                </a:tc>
                <a:tc>
                  <a:txBody>
                    <a:bodyPr/>
                    <a:lstStyle/>
                    <a:p>
                      <a:pPr algn="ctr"/>
                      <a:r>
                        <a:rPr sz="1000">
                          <a:latin typeface="Ariel"/>
                        </a:rPr>
                        <a:t> </a:t>
                      </a:r>
                    </a:p>
                  </a:txBody>
                  <a:tcPr marB="0" marT="0">
                    <a:solidFill>
                      <a:srgbClr val="BFBFBF"/>
                    </a:solidFill>
                  </a:tcPr>
                </a:tc>
                <a:tc>
                  <a:txBody>
                    <a:bodyPr/>
                    <a:lstStyle/>
                    <a:p>
                      <a:pPr algn="ctr"/>
                      <a:r>
                        <a:rPr sz="1000">
                          <a:latin typeface="Ariel"/>
                        </a:rPr>
                        <a:t> </a:t>
                      </a:r>
                    </a:p>
                  </a:txBody>
                  <a:tcPr marB="0" marT="0">
                    <a:solidFill>
                      <a:srgbClr val="BFBFBF"/>
                    </a:solidFill>
                  </a:tcPr>
                </a:tc>
                <a:tc>
                  <a:txBody>
                    <a:bodyPr/>
                    <a:lstStyle/>
                    <a:p>
                      <a:pPr algn="ctr"/>
                      <a:r>
                        <a:rPr sz="1000">
                          <a:latin typeface="Ariel"/>
                        </a:rPr>
                        <a:t> </a:t>
                      </a:r>
                    </a:p>
                  </a:txBody>
                  <a:tcPr marB="0" marT="0">
                    <a:solidFill>
                      <a:srgbClr val="BFBFBF"/>
                    </a:solidFill>
                  </a:tcPr>
                </a:tc>
                <a:tc>
                  <a:txBody>
                    <a:bodyPr/>
                    <a:lstStyle/>
                    <a:p>
                      <a:pPr algn="ctr"/>
                      <a:r>
                        <a:rPr sz="1000">
                          <a:latin typeface="Ariel"/>
                        </a:rPr>
                        <a:t> </a:t>
                      </a:r>
                    </a:p>
                  </a:txBody>
                  <a:tcPr marB="0" marT="0">
                    <a:solidFill>
                      <a:srgbClr val="BFBFBF"/>
                    </a:solidFill>
                  </a:tcPr>
                </a:tc>
                <a:tc>
                  <a:txBody>
                    <a:bodyPr/>
                    <a:lstStyle/>
                    <a:p>
                      <a:pPr algn="ctr"/>
                      <a:r>
                        <a:rPr sz="1000">
                          <a:latin typeface="Ariel"/>
                        </a:rPr>
                        <a:t> </a:t>
                      </a:r>
                    </a:p>
                  </a:txBody>
                  <a:tcPr marB="0" marT="0">
                    <a:solidFill>
                      <a:srgbClr val="BFBFBF"/>
                    </a:solidFill>
                  </a:tcPr>
                </a:tc>
                <a:tc>
                  <a:txBody>
                    <a:bodyPr/>
                    <a:lstStyle/>
                    <a:p>
                      <a:pPr algn="ctr"/>
                      <a:r>
                        <a:rPr sz="1000">
                          <a:latin typeface="Ariel"/>
                        </a:rPr>
                        <a:t> </a:t>
                      </a:r>
                    </a:p>
                  </a:txBody>
                  <a:tcPr marB="0" marT="0">
                    <a:solidFill>
                      <a:srgbClr val="BFBFBF"/>
                    </a:solidFill>
                  </a:tcPr>
                </a:tc>
                <a:tc>
                  <a:txBody>
                    <a:bodyPr/>
                    <a:lstStyle/>
                    <a:p>
                      <a:pPr algn="ctr"/>
                      <a:r>
                        <a:rPr sz="1000">
                          <a:latin typeface="Ariel"/>
                        </a:rPr>
                        <a:t> </a:t>
                      </a:r>
                    </a:p>
                  </a:txBody>
                  <a:tcPr marB="0" marT="0">
                    <a:solidFill>
                      <a:srgbClr val="BFBFBF"/>
                    </a:solidFill>
                  </a:tcPr>
                </a:tc>
                <a:tc>
                  <a:txBody>
                    <a:bodyPr/>
                    <a:lstStyle/>
                    <a:p>
                      <a:pPr algn="ctr"/>
                      <a:r>
                        <a:rPr sz="1000">
                          <a:latin typeface="Ariel"/>
                        </a:rPr>
                        <a:t> </a:t>
                      </a:r>
                    </a:p>
                  </a:txBody>
                  <a:tcPr marB="0" marT="0">
                    <a:solidFill>
                      <a:srgbClr val="BFBFBF"/>
                    </a:solidFill>
                  </a:tcPr>
                </a:tc>
                <a:tc>
                  <a:txBody>
                    <a:bodyPr/>
                    <a:lstStyle/>
                    <a:p>
                      <a:pPr algn="ctr"/>
                      <a:r>
                        <a:rPr sz="1000">
                          <a:latin typeface="Ariel"/>
                        </a:rPr>
                        <a:t> </a:t>
                      </a:r>
                    </a:p>
                  </a:txBody>
                  <a:tcPr marB="0" marT="0">
                    <a:solidFill>
                      <a:srgbClr val="BFBFBF"/>
                    </a:solidFill>
                  </a:tcPr>
                </a:tc>
              </a:tr>
              <a:tr h="0">
                <a:tc>
                  <a:txBody>
                    <a:bodyPr/>
                    <a:lstStyle/>
                    <a:p>
                      <a:pPr algn="ctr"/>
                      <a:r>
                        <a:rPr b="1" sz="1000">
                          <a:solidFill>
                            <a:srgbClr val="6D6E71"/>
                          </a:solidFill>
                          <a:latin typeface="Ariel"/>
                        </a:rPr>
                        <a:t>Google Pixel 2 (64 GB)</a:t>
                      </a:r>
                    </a:p>
                  </a:txBody>
                  <a:tcPr marB="0" marT="0"/>
                </a:tc>
                <a:tc>
                  <a:txBody>
                    <a:bodyPr/>
                    <a:lstStyle/>
                    <a:p>
                      <a:pPr algn="ctr"/>
                      <a:r>
                        <a:rPr b="1" sz="1000">
                          <a:solidFill>
                            <a:srgbClr val="6D6E71"/>
                          </a:solidFill>
                          <a:latin typeface="Ariel"/>
                        </a:rPr>
                        <a:t>$27.08</a:t>
                      </a:r>
                    </a:p>
                  </a:txBody>
                  <a:tcPr marB="0" marT="0">
                    <a:solidFill>
                      <a:srgbClr val="F6E7E7"/>
                    </a:solidFill>
                  </a:tcPr>
                </a:tc>
                <a:tc>
                  <a:txBody>
                    <a:bodyPr/>
                    <a:lstStyle/>
                    <a:p>
                      <a:pPr algn="ctr"/>
                      <a:r>
                        <a:rPr b="1" sz="1000">
                          <a:solidFill>
                            <a:srgbClr val="6D6E71"/>
                          </a:solidFill>
                          <a:latin typeface="Ariel"/>
                        </a:rPr>
                        <a:t>$649.99</a:t>
                      </a:r>
                    </a:p>
                  </a:txBody>
                  <a:tcPr marB="0" marT="0">
                    <a:solidFill>
                      <a:srgbClr val="F6E7E7"/>
                    </a:solidFill>
                  </a:tcPr>
                </a:tc>
                <a:tc>
                  <a:txBody>
                    <a:bodyPr/>
                    <a:lstStyle/>
                    <a:p>
                      <a:pPr algn="ctr"/>
                      <a:r>
                        <a:rPr b="1" sz="1000">
                          <a:solidFill>
                            <a:srgbClr val="6D6E71"/>
                          </a:solidFill>
                          <a:latin typeface="Ariel"/>
                        </a:rPr>
                        <a:t>N/A</a:t>
                      </a:r>
                    </a:p>
                  </a:txBody>
                  <a:tcPr marB="0" marT="0">
                    <a:solidFill>
                      <a:srgbClr val="F6E7E7"/>
                    </a:solidFill>
                  </a:tcPr>
                </a:tc>
                <a:tc>
                  <a:txBody>
                    <a:bodyPr/>
                    <a:lstStyle/>
                    <a:p>
                      <a:pPr algn="ctr"/>
                      <a:r>
                        <a:rPr sz="1000">
                          <a:latin typeface="Ariel"/>
                        </a:rPr>
                        <a:t> </a:t>
                      </a:r>
                    </a:p>
                  </a:txBody>
                  <a:tcPr marB="0" marT="0">
                    <a:solidFill>
                      <a:srgbClr val="BFBFBF"/>
                    </a:solidFill>
                  </a:tcPr>
                </a:tc>
                <a:tc>
                  <a:txBody>
                    <a:bodyPr/>
                    <a:lstStyle/>
                    <a:p>
                      <a:pPr algn="ctr"/>
                      <a:r>
                        <a:rPr sz="1000">
                          <a:latin typeface="Ariel"/>
                        </a:rPr>
                        <a:t> </a:t>
                      </a:r>
                    </a:p>
                  </a:txBody>
                  <a:tcPr marB="0" marT="0">
                    <a:solidFill>
                      <a:srgbClr val="BFBFBF"/>
                    </a:solidFill>
                  </a:tcPr>
                </a:tc>
                <a:tc>
                  <a:txBody>
                    <a:bodyPr/>
                    <a:lstStyle/>
                    <a:p>
                      <a:pPr algn="ctr"/>
                      <a:r>
                        <a:rPr sz="1000">
                          <a:latin typeface="Ariel"/>
                        </a:rPr>
                        <a:t> </a:t>
                      </a:r>
                    </a:p>
                  </a:txBody>
                  <a:tcPr marB="0" marT="0">
                    <a:solidFill>
                      <a:srgbClr val="BFBFBF"/>
                    </a:solidFill>
                  </a:tcPr>
                </a:tc>
                <a:tc>
                  <a:txBody>
                    <a:bodyPr/>
                    <a:lstStyle/>
                    <a:p>
                      <a:pPr algn="ctr"/>
                      <a:r>
                        <a:rPr sz="1000">
                          <a:latin typeface="Ariel"/>
                        </a:rPr>
                        <a:t> </a:t>
                      </a:r>
                    </a:p>
                  </a:txBody>
                  <a:tcPr marB="0" marT="0">
                    <a:solidFill>
                      <a:srgbClr val="BFBFBF"/>
                    </a:solidFill>
                  </a:tcPr>
                </a:tc>
                <a:tc>
                  <a:txBody>
                    <a:bodyPr/>
                    <a:lstStyle/>
                    <a:p>
                      <a:pPr algn="ctr"/>
                      <a:r>
                        <a:rPr sz="1000">
                          <a:latin typeface="Ariel"/>
                        </a:rPr>
                        <a:t> </a:t>
                      </a:r>
                    </a:p>
                  </a:txBody>
                  <a:tcPr marB="0" marT="0">
                    <a:solidFill>
                      <a:srgbClr val="BFBFBF"/>
                    </a:solidFill>
                  </a:tcPr>
                </a:tc>
                <a:tc>
                  <a:txBody>
                    <a:bodyPr/>
                    <a:lstStyle/>
                    <a:p>
                      <a:pPr algn="ctr"/>
                      <a:r>
                        <a:rPr sz="1000">
                          <a:latin typeface="Ariel"/>
                        </a:rPr>
                        <a:t> </a:t>
                      </a:r>
                    </a:p>
                  </a:txBody>
                  <a:tcPr marB="0" marT="0">
                    <a:solidFill>
                      <a:srgbClr val="BFBFBF"/>
                    </a:solidFill>
                  </a:tcPr>
                </a:tc>
                <a:tc>
                  <a:txBody>
                    <a:bodyPr/>
                    <a:lstStyle/>
                    <a:p>
                      <a:pPr algn="ctr"/>
                      <a:r>
                        <a:rPr sz="1000">
                          <a:latin typeface="Ariel"/>
                        </a:rPr>
                        <a:t> </a:t>
                      </a:r>
                    </a:p>
                  </a:txBody>
                  <a:tcPr marB="0" marT="0">
                    <a:solidFill>
                      <a:srgbClr val="BFBFBF"/>
                    </a:solidFill>
                  </a:tcPr>
                </a:tc>
                <a:tc>
                  <a:txBody>
                    <a:bodyPr/>
                    <a:lstStyle/>
                    <a:p>
                      <a:pPr algn="ctr"/>
                      <a:r>
                        <a:rPr sz="1000">
                          <a:latin typeface="Ariel"/>
                        </a:rPr>
                        <a:t> </a:t>
                      </a:r>
                    </a:p>
                  </a:txBody>
                  <a:tcPr marB="0" marT="0">
                    <a:solidFill>
                      <a:srgbClr val="BFBFBF"/>
                    </a:solidFill>
                  </a:tcPr>
                </a:tc>
                <a:tc>
                  <a:txBody>
                    <a:bodyPr/>
                    <a:lstStyle/>
                    <a:p>
                      <a:pPr algn="ctr"/>
                      <a:r>
                        <a:rPr sz="1000">
                          <a:latin typeface="Ariel"/>
                        </a:rPr>
                        <a:t> </a:t>
                      </a:r>
                    </a:p>
                  </a:txBody>
                  <a:tcPr marB="0" marT="0">
                    <a:solidFill>
                      <a:srgbClr val="BFBFBF"/>
                    </a:solidFill>
                  </a:tcPr>
                </a:tc>
              </a:tr>
              <a:tr h="0">
                <a:tc>
                  <a:txBody>
                    <a:bodyPr/>
                    <a:lstStyle/>
                    <a:p>
                      <a:pPr algn="ctr"/>
                      <a:r>
                        <a:rPr b="1" sz="1000">
                          <a:solidFill>
                            <a:srgbClr val="6D6E71"/>
                          </a:solidFill>
                          <a:latin typeface="Ariel"/>
                        </a:rPr>
                        <a:t>LG G6 (32 GB)</a:t>
                      </a:r>
                    </a:p>
                  </a:txBody>
                  <a:tcPr marB="0" marT="0"/>
                </a:tc>
                <a:tc>
                  <a:txBody>
                    <a:bodyPr/>
                    <a:lstStyle/>
                    <a:p>
                      <a:pPr algn="ctr"/>
                      <a:r>
                        <a:rPr b="1" sz="1000">
                          <a:solidFill>
                            <a:srgbClr val="6D6E71"/>
                          </a:solidFill>
                          <a:latin typeface="Ariel"/>
                        </a:rPr>
                        <a:t>$28.00</a:t>
                      </a:r>
                    </a:p>
                  </a:txBody>
                  <a:tcPr marB="0" marT="0">
                    <a:solidFill>
                      <a:srgbClr val="F6E7E7"/>
                    </a:solidFill>
                  </a:tcPr>
                </a:tc>
                <a:tc>
                  <a:txBody>
                    <a:bodyPr/>
                    <a:lstStyle/>
                    <a:p>
                      <a:pPr algn="ctr"/>
                      <a:r>
                        <a:rPr b="1" sz="1000">
                          <a:solidFill>
                            <a:srgbClr val="6D6E71"/>
                          </a:solidFill>
                          <a:latin typeface="Ariel"/>
                        </a:rPr>
                        <a:t>$672.00</a:t>
                      </a:r>
                    </a:p>
                  </a:txBody>
                  <a:tcPr marB="0" marT="0">
                    <a:solidFill>
                      <a:srgbClr val="F6E7E7"/>
                    </a:solidFill>
                  </a:tcPr>
                </a:tc>
                <a:tc>
                  <a:txBody>
                    <a:bodyPr/>
                    <a:lstStyle/>
                    <a:p>
                      <a:pPr algn="ctr"/>
                      <a:r>
                        <a:rPr b="1" sz="1000">
                          <a:solidFill>
                            <a:srgbClr val="6D6E71"/>
                          </a:solidFill>
                          <a:latin typeface="Ariel"/>
                        </a:rPr>
                        <a:t>N/A</a:t>
                      </a:r>
                    </a:p>
                  </a:txBody>
                  <a:tcPr marB="0" marT="0">
                    <a:solidFill>
                      <a:srgbClr val="F6E7E7"/>
                    </a:solidFill>
                  </a:tcPr>
                </a:tc>
                <a:tc>
                  <a:txBody>
                    <a:bodyPr/>
                    <a:lstStyle/>
                    <a:p>
                      <a:pPr algn="ctr"/>
                      <a:r>
                        <a:rPr b="1" sz="1000">
                          <a:solidFill>
                            <a:srgbClr val="6D6E71"/>
                          </a:solidFill>
                          <a:latin typeface="Ariel"/>
                        </a:rPr>
                        <a:t>$24.38</a:t>
                      </a:r>
                    </a:p>
                  </a:txBody>
                  <a:tcPr marB="0" marT="0">
                    <a:solidFill>
                      <a:srgbClr val="99CCFF"/>
                    </a:solidFill>
                  </a:tcPr>
                </a:tc>
                <a:tc>
                  <a:txBody>
                    <a:bodyPr/>
                    <a:lstStyle/>
                    <a:p>
                      <a:pPr algn="ctr"/>
                      <a:r>
                        <a:rPr b="1" sz="1000">
                          <a:solidFill>
                            <a:srgbClr val="6D6E71"/>
                          </a:solidFill>
                          <a:latin typeface="Ariel"/>
                        </a:rPr>
                        <a:t>$584.99</a:t>
                      </a:r>
                    </a:p>
                  </a:txBody>
                  <a:tcPr marB="0" marT="0">
                    <a:solidFill>
                      <a:srgbClr val="99CCFF"/>
                    </a:solidFill>
                  </a:tcPr>
                </a:tc>
                <a:tc>
                  <a:txBody>
                    <a:bodyPr/>
                    <a:lstStyle/>
                    <a:p>
                      <a:pPr algn="ctr"/>
                      <a:r>
                        <a:rPr b="1" sz="1000">
                          <a:solidFill>
                            <a:srgbClr val="6D6E71"/>
                          </a:solidFill>
                          <a:latin typeface="Ariel"/>
                        </a:rPr>
                        <a:t>$0.00</a:t>
                      </a:r>
                    </a:p>
                  </a:txBody>
                  <a:tcPr marB="0" marT="0">
                    <a:solidFill>
                      <a:srgbClr val="99CCFF"/>
                    </a:solidFill>
                  </a:tcPr>
                </a:tc>
                <a:tc>
                  <a:txBody>
                    <a:bodyPr/>
                    <a:lstStyle/>
                    <a:p>
                      <a:pPr algn="ctr"/>
                      <a:r>
                        <a:rPr b="1" sz="1000">
                          <a:solidFill>
                            <a:srgbClr val="6D6E71"/>
                          </a:solidFill>
                          <a:latin typeface="Ariel"/>
                        </a:rPr>
                        <a:t>$22.00</a:t>
                      </a:r>
                    </a:p>
                  </a:txBody>
                  <a:tcPr marB="0" marT="0">
                    <a:solidFill>
                      <a:srgbClr val="EDC2D9"/>
                    </a:solidFill>
                  </a:tcPr>
                </a:tc>
                <a:tc>
                  <a:txBody>
                    <a:bodyPr/>
                    <a:lstStyle/>
                    <a:p>
                      <a:pPr algn="ctr"/>
                      <a:r>
                        <a:rPr b="1" sz="1000">
                          <a:solidFill>
                            <a:srgbClr val="6D6E71"/>
                          </a:solidFill>
                          <a:latin typeface="Ariel"/>
                        </a:rPr>
                        <a:t>$550.00</a:t>
                      </a:r>
                    </a:p>
                  </a:txBody>
                  <a:tcPr marB="0" marT="0">
                    <a:solidFill>
                      <a:srgbClr val="EDC2D9"/>
                    </a:solidFill>
                  </a:tcPr>
                </a:tc>
                <a:tc>
                  <a:txBody>
                    <a:bodyPr/>
                    <a:lstStyle/>
                    <a:p>
                      <a:pPr algn="ctr"/>
                      <a:r>
                        <a:rPr b="1" sz="1000">
                          <a:solidFill>
                            <a:srgbClr val="6D6E71"/>
                          </a:solidFill>
                          <a:latin typeface="Ariel"/>
                        </a:rPr>
                        <a:t>$22.00</a:t>
                      </a:r>
                    </a:p>
                  </a:txBody>
                  <a:tcPr marB="0" marT="0">
                    <a:solidFill>
                      <a:srgbClr val="EDC2D9"/>
                    </a:solidFill>
                  </a:tcPr>
                </a:tc>
                <a:tc>
                  <a:txBody>
                    <a:bodyPr/>
                    <a:lstStyle/>
                    <a:p>
                      <a:pPr algn="ctr"/>
                      <a:r>
                        <a:rPr b="1" sz="1000">
                          <a:solidFill>
                            <a:srgbClr val="6D6E71"/>
                          </a:solidFill>
                          <a:latin typeface="Ariel"/>
                        </a:rPr>
                        <a:t>$24.38</a:t>
                      </a:r>
                    </a:p>
                  </a:txBody>
                  <a:tcPr marB="0" marT="0">
                    <a:solidFill>
                      <a:srgbClr val="B3DAB4"/>
                    </a:solidFill>
                  </a:tcPr>
                </a:tc>
                <a:tc>
                  <a:txBody>
                    <a:bodyPr/>
                    <a:lstStyle/>
                    <a:p>
                      <a:pPr algn="ctr"/>
                      <a:r>
                        <a:rPr b="1" sz="1000">
                          <a:solidFill>
                            <a:srgbClr val="6D6E71"/>
                          </a:solidFill>
                          <a:latin typeface="Ariel"/>
                        </a:rPr>
                        <a:t>$584.99</a:t>
                      </a:r>
                    </a:p>
                  </a:txBody>
                  <a:tcPr marB="0" marT="0">
                    <a:solidFill>
                      <a:srgbClr val="B3DAB4"/>
                    </a:solidFill>
                  </a:tcPr>
                </a:tc>
                <a:tc>
                  <a:txBody>
                    <a:bodyPr/>
                    <a:lstStyle/>
                    <a:p>
                      <a:pPr algn="ctr"/>
                      <a:r>
                        <a:rPr b="1" sz="1000">
                          <a:solidFill>
                            <a:srgbClr val="6D6E71"/>
                          </a:solidFill>
                          <a:latin typeface="Ariel"/>
                        </a:rPr>
                        <a:t>$0.00</a:t>
                      </a:r>
                    </a:p>
                  </a:txBody>
                  <a:tcPr marB="0" marT="0">
                    <a:solidFill>
                      <a:srgbClr val="B3DAB4"/>
                    </a:solidFill>
                  </a:tcPr>
                </a:tc>
              </a:tr>
              <a:tr h="0">
                <a:tc>
                  <a:txBody>
                    <a:bodyPr/>
                    <a:lstStyle/>
                    <a:p>
                      <a:pPr algn="ctr"/>
                      <a:r>
                        <a:rPr b="1" sz="1000">
                          <a:solidFill>
                            <a:srgbClr val="6D6E71"/>
                          </a:solidFill>
                          <a:latin typeface="Ariel"/>
                        </a:rPr>
                        <a:t>LG V30 (64 GB)</a:t>
                      </a:r>
                    </a:p>
                  </a:txBody>
                  <a:tcPr marB="0" marT="0"/>
                </a:tc>
                <a:tc>
                  <a:txBody>
                    <a:bodyPr/>
                    <a:lstStyle/>
                    <a:p>
                      <a:pPr algn="ctr"/>
                      <a:r>
                        <a:rPr b="1" sz="1000">
                          <a:solidFill>
                            <a:srgbClr val="6D6E71"/>
                          </a:solidFill>
                          <a:latin typeface="Ariel"/>
                        </a:rPr>
                        <a:t>$35.00</a:t>
                      </a:r>
                    </a:p>
                  </a:txBody>
                  <a:tcPr marB="0" marT="0">
                    <a:solidFill>
                      <a:srgbClr val="F6E7E7"/>
                    </a:solidFill>
                  </a:tcPr>
                </a:tc>
                <a:tc>
                  <a:txBody>
                    <a:bodyPr/>
                    <a:lstStyle/>
                    <a:p>
                      <a:pPr algn="ctr"/>
                      <a:r>
                        <a:rPr b="1" sz="1000">
                          <a:solidFill>
                            <a:srgbClr val="6D6E71"/>
                          </a:solidFill>
                          <a:latin typeface="Ariel"/>
                        </a:rPr>
                        <a:t>$840.00</a:t>
                      </a:r>
                    </a:p>
                  </a:txBody>
                  <a:tcPr marB="0" marT="0">
                    <a:solidFill>
                      <a:srgbClr val="F6E7E7"/>
                    </a:solidFill>
                  </a:tcPr>
                </a:tc>
                <a:tc>
                  <a:txBody>
                    <a:bodyPr/>
                    <a:lstStyle/>
                    <a:p>
                      <a:pPr algn="ctr"/>
                      <a:r>
                        <a:rPr b="1" sz="1000">
                          <a:solidFill>
                            <a:srgbClr val="6D6E71"/>
                          </a:solidFill>
                          <a:latin typeface="Ariel"/>
                        </a:rPr>
                        <a:t>N/A</a:t>
                      </a:r>
                    </a:p>
                  </a:txBody>
                  <a:tcPr marB="0" marT="0">
                    <a:solidFill>
                      <a:srgbClr val="F6E7E7"/>
                    </a:solidFill>
                  </a:tcPr>
                </a:tc>
                <a:tc>
                  <a:txBody>
                    <a:bodyPr/>
                    <a:lstStyle/>
                    <a:p>
                      <a:pPr algn="ctr"/>
                      <a:r>
                        <a:rPr b="1" sz="1000">
                          <a:solidFill>
                            <a:srgbClr val="6D6E71"/>
                          </a:solidFill>
                          <a:latin typeface="Ariel"/>
                        </a:rPr>
                        <a:t>$33.34</a:t>
                      </a:r>
                    </a:p>
                  </a:txBody>
                  <a:tcPr marB="0" marT="0">
                    <a:solidFill>
                      <a:srgbClr val="99CCFF"/>
                    </a:solidFill>
                  </a:tcPr>
                </a:tc>
                <a:tc>
                  <a:txBody>
                    <a:bodyPr/>
                    <a:lstStyle/>
                    <a:p>
                      <a:pPr algn="ctr"/>
                      <a:r>
                        <a:rPr b="1" sz="1000">
                          <a:solidFill>
                            <a:srgbClr val="6D6E71"/>
                          </a:solidFill>
                          <a:latin typeface="Ariel"/>
                        </a:rPr>
                        <a:t>$799.99</a:t>
                      </a:r>
                    </a:p>
                  </a:txBody>
                  <a:tcPr marB="0" marT="0">
                    <a:solidFill>
                      <a:srgbClr val="99CCFF"/>
                    </a:solidFill>
                  </a:tcPr>
                </a:tc>
                <a:tc>
                  <a:txBody>
                    <a:bodyPr/>
                    <a:lstStyle/>
                    <a:p>
                      <a:pPr algn="ctr"/>
                      <a:r>
                        <a:rPr b="1" sz="1000">
                          <a:solidFill>
                            <a:srgbClr val="6D6E71"/>
                          </a:solidFill>
                          <a:latin typeface="Ariel"/>
                        </a:rPr>
                        <a:t>$0.00</a:t>
                      </a:r>
                    </a:p>
                  </a:txBody>
                  <a:tcPr marB="0" marT="0">
                    <a:solidFill>
                      <a:srgbClr val="99CCFF"/>
                    </a:solidFill>
                  </a:tcPr>
                </a:tc>
                <a:tc>
                  <a:txBody>
                    <a:bodyPr/>
                    <a:lstStyle/>
                    <a:p>
                      <a:pPr algn="ctr"/>
                      <a:r>
                        <a:rPr b="1" sz="1000">
                          <a:solidFill>
                            <a:srgbClr val="6D6E71"/>
                          </a:solidFill>
                          <a:latin typeface="Ariel"/>
                        </a:rPr>
                        <a:t>$30.00</a:t>
                      </a:r>
                    </a:p>
                  </a:txBody>
                  <a:tcPr marB="0" marT="0">
                    <a:solidFill>
                      <a:srgbClr val="EDC2D9"/>
                    </a:solidFill>
                  </a:tcPr>
                </a:tc>
                <a:tc>
                  <a:txBody>
                    <a:bodyPr/>
                    <a:lstStyle/>
                    <a:p>
                      <a:pPr algn="ctr"/>
                      <a:r>
                        <a:rPr b="1" sz="1000">
                          <a:solidFill>
                            <a:srgbClr val="6D6E71"/>
                          </a:solidFill>
                          <a:latin typeface="Ariel"/>
                        </a:rPr>
                        <a:t>$800.00</a:t>
                      </a:r>
                    </a:p>
                  </a:txBody>
                  <a:tcPr marB="0" marT="0">
                    <a:solidFill>
                      <a:srgbClr val="EDC2D9"/>
                    </a:solidFill>
                  </a:tcPr>
                </a:tc>
                <a:tc>
                  <a:txBody>
                    <a:bodyPr/>
                    <a:lstStyle/>
                    <a:p>
                      <a:pPr algn="ctr"/>
                      <a:r>
                        <a:rPr b="1" sz="1000">
                          <a:solidFill>
                            <a:srgbClr val="6D6E71"/>
                          </a:solidFill>
                          <a:latin typeface="Ariel"/>
                        </a:rPr>
                        <a:t>$80.00</a:t>
                      </a:r>
                    </a:p>
                  </a:txBody>
                  <a:tcPr marB="0" marT="0">
                    <a:solidFill>
                      <a:srgbClr val="EDC2D9"/>
                    </a:solidFill>
                  </a:tcPr>
                </a:tc>
                <a:tc>
                  <a:txBody>
                    <a:bodyPr/>
                    <a:lstStyle/>
                    <a:p>
                      <a:pPr algn="ctr"/>
                      <a:r>
                        <a:rPr b="1" sz="1000">
                          <a:solidFill>
                            <a:srgbClr val="6D6E71"/>
                          </a:solidFill>
                          <a:latin typeface="Ariel"/>
                        </a:rPr>
                        <a:t>$33.34</a:t>
                      </a:r>
                    </a:p>
                  </a:txBody>
                  <a:tcPr marB="0" marT="0">
                    <a:solidFill>
                      <a:srgbClr val="B3DAB4"/>
                    </a:solidFill>
                  </a:tcPr>
                </a:tc>
                <a:tc>
                  <a:txBody>
                    <a:bodyPr/>
                    <a:lstStyle/>
                    <a:p>
                      <a:pPr algn="ctr"/>
                      <a:r>
                        <a:rPr b="1" sz="1000">
                          <a:solidFill>
                            <a:srgbClr val="6D6E71"/>
                          </a:solidFill>
                          <a:latin typeface="Ariel"/>
                        </a:rPr>
                        <a:t>$799.99</a:t>
                      </a:r>
                    </a:p>
                  </a:txBody>
                  <a:tcPr marB="0" marT="0">
                    <a:solidFill>
                      <a:srgbClr val="B3DAB4"/>
                    </a:solidFill>
                  </a:tcPr>
                </a:tc>
                <a:tc>
                  <a:txBody>
                    <a:bodyPr/>
                    <a:lstStyle/>
                    <a:p>
                      <a:pPr algn="ctr"/>
                      <a:r>
                        <a:rPr b="1" sz="1000">
                          <a:solidFill>
                            <a:srgbClr val="6D6E71"/>
                          </a:solidFill>
                          <a:latin typeface="Ariel"/>
                        </a:rPr>
                        <a:t>$0.00</a:t>
                      </a:r>
                    </a:p>
                  </a:txBody>
                  <a:tcPr marB="0" marT="0">
                    <a:solidFill>
                      <a:srgbClr val="B3DAB4"/>
                    </a:solidFill>
                  </a:tcPr>
                </a:tc>
              </a:tr>
              <a:tr h="0">
                <a:tc>
                  <a:txBody>
                    <a:bodyPr/>
                    <a:lstStyle/>
                    <a:p>
                      <a:pPr algn="ctr"/>
                      <a:r>
                        <a:rPr b="1" sz="1000">
                          <a:solidFill>
                            <a:srgbClr val="6D6E71"/>
                          </a:solidFill>
                          <a:latin typeface="Ariel"/>
                        </a:rPr>
                        <a:t>Moto Z2 Play (32 GB)</a:t>
                      </a:r>
                    </a:p>
                  </a:txBody>
                  <a:tcPr marB="0" marT="0"/>
                </a:tc>
                <a:tc>
                  <a:txBody>
                    <a:bodyPr/>
                    <a:lstStyle/>
                    <a:p>
                      <a:pPr algn="ctr"/>
                      <a:r>
                        <a:rPr b="1" sz="1000">
                          <a:solidFill>
                            <a:srgbClr val="6D6E71"/>
                          </a:solidFill>
                          <a:latin typeface="Ariel"/>
                        </a:rPr>
                        <a:t>$17.00</a:t>
                      </a:r>
                    </a:p>
                  </a:txBody>
                  <a:tcPr marB="0" marT="0">
                    <a:solidFill>
                      <a:srgbClr val="F6E7E7"/>
                    </a:solidFill>
                  </a:tcPr>
                </a:tc>
                <a:tc>
                  <a:txBody>
                    <a:bodyPr/>
                    <a:lstStyle/>
                    <a:p>
                      <a:pPr algn="ctr"/>
                      <a:r>
                        <a:rPr b="1" sz="1000">
                          <a:solidFill>
                            <a:srgbClr val="6D6E71"/>
                          </a:solidFill>
                          <a:latin typeface="Ariel"/>
                        </a:rPr>
                        <a:t>$408.00</a:t>
                      </a:r>
                    </a:p>
                  </a:txBody>
                  <a:tcPr marB="0" marT="0">
                    <a:solidFill>
                      <a:srgbClr val="F6E7E7"/>
                    </a:solidFill>
                  </a:tcPr>
                </a:tc>
                <a:tc>
                  <a:txBody>
                    <a:bodyPr/>
                    <a:lstStyle/>
                    <a:p>
                      <a:pPr algn="ctr"/>
                      <a:r>
                        <a:rPr b="1" sz="1000">
                          <a:solidFill>
                            <a:srgbClr val="6D6E71"/>
                          </a:solidFill>
                          <a:latin typeface="Ariel"/>
                        </a:rPr>
                        <a:t>N/A</a:t>
                      </a:r>
                    </a:p>
                  </a:txBody>
                  <a:tcPr marB="0" marT="0">
                    <a:solidFill>
                      <a:srgbClr val="F6E7E7"/>
                    </a:solidFill>
                  </a:tcPr>
                </a:tc>
                <a:tc>
                  <a:txBody>
                    <a:bodyPr/>
                    <a:lstStyle/>
                    <a:p>
                      <a:pPr algn="ctr"/>
                      <a:r>
                        <a:rPr sz="1000">
                          <a:latin typeface="Ariel"/>
                        </a:rPr>
                        <a:t> </a:t>
                      </a:r>
                    </a:p>
                  </a:txBody>
                  <a:tcPr marB="0" marT="0">
                    <a:solidFill>
                      <a:srgbClr val="BFBFBF"/>
                    </a:solidFill>
                  </a:tcPr>
                </a:tc>
                <a:tc>
                  <a:txBody>
                    <a:bodyPr/>
                    <a:lstStyle/>
                    <a:p>
                      <a:pPr algn="ctr"/>
                      <a:r>
                        <a:rPr sz="1000">
                          <a:latin typeface="Ariel"/>
                        </a:rPr>
                        <a:t> </a:t>
                      </a:r>
                    </a:p>
                  </a:txBody>
                  <a:tcPr marB="0" marT="0">
                    <a:solidFill>
                      <a:srgbClr val="BFBFBF"/>
                    </a:solidFill>
                  </a:tcPr>
                </a:tc>
                <a:tc>
                  <a:txBody>
                    <a:bodyPr/>
                    <a:lstStyle/>
                    <a:p>
                      <a:pPr algn="ctr"/>
                      <a:r>
                        <a:rPr sz="1000">
                          <a:latin typeface="Ariel"/>
                        </a:rPr>
                        <a:t> </a:t>
                      </a:r>
                    </a:p>
                  </a:txBody>
                  <a:tcPr marB="0" marT="0">
                    <a:solidFill>
                      <a:srgbClr val="BFBFBF"/>
                    </a:solidFill>
                  </a:tcPr>
                </a:tc>
                <a:tc>
                  <a:txBody>
                    <a:bodyPr/>
                    <a:lstStyle/>
                    <a:p>
                      <a:pPr algn="ctr"/>
                      <a:r>
                        <a:rPr sz="1000">
                          <a:latin typeface="Ariel"/>
                        </a:rPr>
                        <a:t> </a:t>
                      </a:r>
                    </a:p>
                  </a:txBody>
                  <a:tcPr marB="0" marT="0">
                    <a:solidFill>
                      <a:srgbClr val="BFBFBF"/>
                    </a:solidFill>
                  </a:tcPr>
                </a:tc>
                <a:tc>
                  <a:txBody>
                    <a:bodyPr/>
                    <a:lstStyle/>
                    <a:p>
                      <a:pPr algn="ctr"/>
                      <a:r>
                        <a:rPr sz="1000">
                          <a:latin typeface="Ariel"/>
                        </a:rPr>
                        <a:t> </a:t>
                      </a:r>
                    </a:p>
                  </a:txBody>
                  <a:tcPr marB="0" marT="0">
                    <a:solidFill>
                      <a:srgbClr val="BFBFBF"/>
                    </a:solidFill>
                  </a:tcPr>
                </a:tc>
                <a:tc>
                  <a:txBody>
                    <a:bodyPr/>
                    <a:lstStyle/>
                    <a:p>
                      <a:pPr algn="ctr"/>
                      <a:r>
                        <a:rPr sz="1000">
                          <a:latin typeface="Ariel"/>
                        </a:rPr>
                        <a:t> </a:t>
                      </a:r>
                    </a:p>
                  </a:txBody>
                  <a:tcPr marB="0" marT="0">
                    <a:solidFill>
                      <a:srgbClr val="BFBFBF"/>
                    </a:solidFill>
                  </a:tcPr>
                </a:tc>
                <a:tc>
                  <a:txBody>
                    <a:bodyPr/>
                    <a:lstStyle/>
                    <a:p>
                      <a:pPr algn="ctr"/>
                      <a:r>
                        <a:rPr sz="1000">
                          <a:latin typeface="Ariel"/>
                        </a:rPr>
                        <a:t> </a:t>
                      </a:r>
                    </a:p>
                  </a:txBody>
                  <a:tcPr marB="0" marT="0">
                    <a:solidFill>
                      <a:srgbClr val="BFBFBF"/>
                    </a:solidFill>
                  </a:tcPr>
                </a:tc>
                <a:tc>
                  <a:txBody>
                    <a:bodyPr/>
                    <a:lstStyle/>
                    <a:p>
                      <a:pPr algn="ctr"/>
                      <a:r>
                        <a:rPr sz="1000">
                          <a:latin typeface="Ariel"/>
                        </a:rPr>
                        <a:t> </a:t>
                      </a:r>
                    </a:p>
                  </a:txBody>
                  <a:tcPr marB="0" marT="0">
                    <a:solidFill>
                      <a:srgbClr val="BFBFBF"/>
                    </a:solidFill>
                  </a:tcPr>
                </a:tc>
                <a:tc>
                  <a:txBody>
                    <a:bodyPr/>
                    <a:lstStyle/>
                    <a:p>
                      <a:pPr algn="ctr"/>
                      <a:r>
                        <a:rPr sz="1000">
                          <a:latin typeface="Ariel"/>
                        </a:rPr>
                        <a:t> </a:t>
                      </a:r>
                    </a:p>
                  </a:txBody>
                  <a:tcPr marB="0" marT="0">
                    <a:solidFill>
                      <a:srgbClr val="BFBFBF"/>
                    </a:solidFill>
                  </a:tcPr>
                </a:tc>
              </a:tr>
              <a:tr h="0">
                <a:tc>
                  <a:txBody>
                    <a:bodyPr/>
                    <a:lstStyle/>
                    <a:p>
                      <a:pPr algn="ctr"/>
                      <a:r>
                        <a:rPr b="1" sz="1000">
                          <a:solidFill>
                            <a:srgbClr val="6D6E71"/>
                          </a:solidFill>
                          <a:latin typeface="Ariel"/>
                        </a:rPr>
                        <a:t>Kyocera Duraforce Pro (32 GB)</a:t>
                      </a:r>
                    </a:p>
                  </a:txBody>
                  <a:tcPr marB="0" marT="0"/>
                </a:tc>
                <a:tc>
                  <a:txBody>
                    <a:bodyPr/>
                    <a:lstStyle/>
                    <a:p>
                      <a:pPr algn="ctr"/>
                      <a:r>
                        <a:rPr b="1" sz="1000">
                          <a:solidFill>
                            <a:srgbClr val="6D6E71"/>
                          </a:solidFill>
                          <a:latin typeface="Ariel"/>
                        </a:rPr>
                        <a:t>$17.00</a:t>
                      </a:r>
                    </a:p>
                  </a:txBody>
                  <a:tcPr marB="0" marT="0">
                    <a:solidFill>
                      <a:srgbClr val="F6E7E7"/>
                    </a:solidFill>
                  </a:tcPr>
                </a:tc>
                <a:tc>
                  <a:txBody>
                    <a:bodyPr/>
                    <a:lstStyle/>
                    <a:p>
                      <a:pPr algn="ctr"/>
                      <a:r>
                        <a:rPr b="1" sz="1000">
                          <a:solidFill>
                            <a:srgbClr val="6D6E71"/>
                          </a:solidFill>
                          <a:latin typeface="Ariel"/>
                        </a:rPr>
                        <a:t>$408.00</a:t>
                      </a:r>
                    </a:p>
                  </a:txBody>
                  <a:tcPr marB="0" marT="0">
                    <a:solidFill>
                      <a:srgbClr val="F6E7E7"/>
                    </a:solidFill>
                  </a:tcPr>
                </a:tc>
                <a:tc>
                  <a:txBody>
                    <a:bodyPr/>
                    <a:lstStyle/>
                    <a:p>
                      <a:pPr algn="ctr"/>
                      <a:r>
                        <a:rPr b="1" sz="1000">
                          <a:solidFill>
                            <a:srgbClr val="6D6E71"/>
                          </a:solidFill>
                          <a:latin typeface="Ariel"/>
                        </a:rPr>
                        <a:t>N/A</a:t>
                      </a:r>
                    </a:p>
                  </a:txBody>
                  <a:tcPr marB="0" marT="0">
                    <a:solidFill>
                      <a:srgbClr val="F6E7E7"/>
                    </a:solidFill>
                  </a:tcPr>
                </a:tc>
                <a:tc>
                  <a:txBody>
                    <a:bodyPr/>
                    <a:lstStyle/>
                    <a:p>
                      <a:pPr algn="ctr"/>
                      <a:r>
                        <a:rPr b="1" sz="1000">
                          <a:solidFill>
                            <a:srgbClr val="6D6E71"/>
                          </a:solidFill>
                          <a:latin typeface="Ariel"/>
                        </a:rPr>
                        <a:t>$17.46</a:t>
                      </a:r>
                    </a:p>
                  </a:txBody>
                  <a:tcPr marB="0" marT="0">
                    <a:solidFill>
                      <a:srgbClr val="99CCFF"/>
                    </a:solidFill>
                  </a:tcPr>
                </a:tc>
                <a:tc>
                  <a:txBody>
                    <a:bodyPr/>
                    <a:lstStyle/>
                    <a:p>
                      <a:pPr algn="ctr"/>
                      <a:r>
                        <a:rPr b="1" sz="1000">
                          <a:solidFill>
                            <a:srgbClr val="6D6E71"/>
                          </a:solidFill>
                          <a:latin typeface="Ariel"/>
                        </a:rPr>
                        <a:t>$418.99</a:t>
                      </a:r>
                    </a:p>
                  </a:txBody>
                  <a:tcPr marB="0" marT="0">
                    <a:solidFill>
                      <a:srgbClr val="99CCFF"/>
                    </a:solidFill>
                  </a:tcPr>
                </a:tc>
                <a:tc>
                  <a:txBody>
                    <a:bodyPr/>
                    <a:lstStyle/>
                    <a:p>
                      <a:pPr algn="ctr"/>
                      <a:r>
                        <a:rPr b="1" sz="1000">
                          <a:solidFill>
                            <a:srgbClr val="6D6E71"/>
                          </a:solidFill>
                          <a:latin typeface="Ariel"/>
                        </a:rPr>
                        <a:t>$0.00</a:t>
                      </a:r>
                    </a:p>
                  </a:txBody>
                  <a:tcPr marB="0" marT="0">
                    <a:solidFill>
                      <a:srgbClr val="99CCFF"/>
                    </a:solidFill>
                  </a:tcPr>
                </a:tc>
                <a:tc>
                  <a:txBody>
                    <a:bodyPr/>
                    <a:lstStyle/>
                    <a:p>
                      <a:pPr algn="ctr"/>
                      <a:r>
                        <a:rPr sz="1000">
                          <a:latin typeface="Ariel"/>
                        </a:rPr>
                        <a:t> </a:t>
                      </a:r>
                    </a:p>
                  </a:txBody>
                  <a:tcPr marB="0" marT="0">
                    <a:solidFill>
                      <a:srgbClr val="BFBFBF"/>
                    </a:solidFill>
                  </a:tcPr>
                </a:tc>
                <a:tc>
                  <a:txBody>
                    <a:bodyPr/>
                    <a:lstStyle/>
                    <a:p>
                      <a:pPr algn="ctr"/>
                      <a:r>
                        <a:rPr sz="1000">
                          <a:latin typeface="Ariel"/>
                        </a:rPr>
                        <a:t> </a:t>
                      </a:r>
                    </a:p>
                  </a:txBody>
                  <a:tcPr marB="0" marT="0">
                    <a:solidFill>
                      <a:srgbClr val="BFBFBF"/>
                    </a:solidFill>
                  </a:tcPr>
                </a:tc>
                <a:tc>
                  <a:txBody>
                    <a:bodyPr/>
                    <a:lstStyle/>
                    <a:p>
                      <a:pPr algn="ctr"/>
                      <a:r>
                        <a:rPr sz="1000">
                          <a:latin typeface="Ariel"/>
                        </a:rPr>
                        <a:t> </a:t>
                      </a:r>
                    </a:p>
                  </a:txBody>
                  <a:tcPr marB="0" marT="0">
                    <a:solidFill>
                      <a:srgbClr val="BFBFBF"/>
                    </a:solidFill>
                  </a:tcPr>
                </a:tc>
                <a:tc>
                  <a:txBody>
                    <a:bodyPr/>
                    <a:lstStyle/>
                    <a:p>
                      <a:pPr algn="ctr"/>
                      <a:r>
                        <a:rPr b="1" sz="1000">
                          <a:solidFill>
                            <a:srgbClr val="6D6E71"/>
                          </a:solidFill>
                          <a:latin typeface="Ariel"/>
                        </a:rPr>
                        <a:t>$17.46</a:t>
                      </a:r>
                    </a:p>
                  </a:txBody>
                  <a:tcPr marB="0" marT="0">
                    <a:solidFill>
                      <a:srgbClr val="B3DAB4"/>
                    </a:solidFill>
                  </a:tcPr>
                </a:tc>
                <a:tc>
                  <a:txBody>
                    <a:bodyPr/>
                    <a:lstStyle/>
                    <a:p>
                      <a:pPr algn="ctr"/>
                      <a:r>
                        <a:rPr b="1" sz="1000">
                          <a:solidFill>
                            <a:srgbClr val="6D6E71"/>
                          </a:solidFill>
                          <a:latin typeface="Ariel"/>
                        </a:rPr>
                        <a:t>$418.99</a:t>
                      </a:r>
                    </a:p>
                  </a:txBody>
                  <a:tcPr marB="0" marT="0">
                    <a:solidFill>
                      <a:srgbClr val="B3DAB4"/>
                    </a:solidFill>
                  </a:tcPr>
                </a:tc>
                <a:tc>
                  <a:txBody>
                    <a:bodyPr/>
                    <a:lstStyle/>
                    <a:p>
                      <a:pPr algn="ctr"/>
                      <a:r>
                        <a:rPr b="1" sz="1000">
                          <a:solidFill>
                            <a:srgbClr val="6D6E71"/>
                          </a:solidFill>
                          <a:latin typeface="Ariel"/>
                        </a:rPr>
                        <a:t>$0.00</a:t>
                      </a:r>
                    </a:p>
                  </a:txBody>
                  <a:tcPr marB="0" marT="0">
                    <a:solidFill>
                      <a:srgbClr val="B3DAB4"/>
                    </a:solidFill>
                  </a:tcPr>
                </a:tc>
              </a:tr>
            </a:tbl>
          </a:graphicData>
        </a:graphic>
      </p:graphicFrame>
    </p:spTree>
    <p:extLst>
      <p:ext uri="{BB962C8B-B14F-4D97-AF65-F5344CB8AC3E}">
        <p14:creationId xmlns:p14="http://schemas.microsoft.com/office/powerpoint/2010/main" val="354609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Tablet: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0958733" cy="1314450"/>
        </p:xfrm>
        <a:graphic>
          <a:graphicData uri="http://schemas.openxmlformats.org/drawingml/2006/table">
            <a:tbl>
              <a:tblPr firstRow="1" bandRow="1">
                <a:tableStyleId>{5C22544A-7EE6-4342-B048-85BDC9FD1C3A}</a:tableStyleId>
              </a:tblPr>
              <a:tblGrid>
                <a:gridCol w="2011680"/>
                <a:gridCol w="745587"/>
                <a:gridCol w="745587"/>
                <a:gridCol w="745587"/>
                <a:gridCol w="745587"/>
                <a:gridCol w="745587"/>
                <a:gridCol w="745587"/>
                <a:gridCol w="745587"/>
                <a:gridCol w="745587"/>
                <a:gridCol w="745587"/>
                <a:gridCol w="745587"/>
                <a:gridCol w="745587"/>
                <a:gridCol w="745596"/>
              </a:tblGrid>
              <a:tr h="457200">
                <a:tc>
                  <a:txBody>
                    <a:bodyPr anchor="ctr"/>
                    <a:lstStyle/>
                    <a:p>
                      <a:pPr algn="ctr"/>
                      <a:r>
                        <a:rPr sz="1000" b="1">
                          <a:solidFill>
                            <a:srgbClr val="FFFFFF"/>
                          </a:solidFill>
                          <a:latin typeface="Ariel"/>
                        </a:rPr>
                        <a:t>Device</a:t>
                      </a:r>
                    </a:p>
                  </a:txBody>
                  <a:tcPr>
                    <a:solidFill>
                      <a:srgbClr val="FF0000"/>
                    </a:solidFill>
                  </a:tcPr>
                </a:tc>
                <a:tc>
                  <a:txBody>
                    <a:bodyPr anchor="ctr"/>
                    <a:lstStyle/>
                    <a:p>
                      <a:pPr algn="ctr"/>
                      <a:r>
                        <a:rPr sz="1000" b="1">
                          <a:solidFill>
                            <a:srgbClr val="FFFFFF"/>
                          </a:solidFill>
                          <a:latin typeface="Ariel"/>
                        </a:rPr>
                        <a:t>Monthly (24-Mo.)</a:t>
                      </a:r>
                    </a:p>
                  </a:txBody>
                  <a:tcPr>
                    <a:solidFill>
                      <a:srgbClr val="FF0000"/>
                    </a:solidFill>
                  </a:tcPr>
                </a:tc>
                <a:tc>
                  <a:txBody>
                    <a:bodyPr anchor="ctr"/>
                    <a:lstStyle/>
                    <a:p>
                      <a:pPr algn="ctr"/>
                      <a:r>
                        <a:rPr sz="1000" b="1">
                          <a:solidFill>
                            <a:srgbClr val="FFFFFF"/>
                          </a:solidFill>
                          <a:latin typeface="Ariel"/>
                        </a:rPr>
                        <a:t>Retail Price</a:t>
                      </a:r>
                    </a:p>
                  </a:txBody>
                  <a:tcPr>
                    <a:solidFill>
                      <a:srgbClr val="FF0000"/>
                    </a:solidFill>
                  </a:tcPr>
                </a:tc>
                <a:tc>
                  <a:txBody>
                    <a:bodyPr anchor="ctr"/>
                    <a:lstStyle/>
                    <a:p>
                      <a:pPr algn="ctr"/>
                      <a:r>
                        <a:rPr sz="1000" b="1">
                          <a:solidFill>
                            <a:srgbClr val="FFFFFF"/>
                          </a:solidFill>
                          <a:latin typeface="Ariel"/>
                        </a:rPr>
                        <a:t>2-yr Price</a:t>
                      </a:r>
                    </a:p>
                  </a:txBody>
                  <a:tcPr>
                    <a:solidFill>
                      <a:srgbClr val="FF0000"/>
                    </a:solidFill>
                  </a:tcPr>
                </a:tc>
                <a:tc>
                  <a:txBody>
                    <a:bodyPr anchor="ctr"/>
                    <a:lstStyle/>
                    <a:p>
                      <a:pPr algn="ctr"/>
                      <a:r>
                        <a:rPr sz="1000" b="1">
                          <a:solidFill>
                            <a:srgbClr val="FFFFFF"/>
                          </a:solidFill>
                          <a:latin typeface="Ariel"/>
                        </a:rPr>
                        <a:t>Monthly (24-Mo.)</a:t>
                      </a:r>
                    </a:p>
                  </a:txBody>
                  <a:tcPr>
                    <a:solidFill>
                      <a:srgbClr val="0070C0"/>
                    </a:solidFill>
                  </a:tcPr>
                </a:tc>
                <a:tc>
                  <a:txBody>
                    <a:bodyPr anchor="ctr"/>
                    <a:lstStyle/>
                    <a:p>
                      <a:pPr algn="ctr"/>
                      <a:r>
                        <a:rPr sz="1000" b="1">
                          <a:solidFill>
                            <a:srgbClr val="FFFFFF"/>
                          </a:solidFill>
                          <a:latin typeface="Ariel"/>
                        </a:rPr>
                        <a:t>Retail Price</a:t>
                      </a:r>
                    </a:p>
                  </a:txBody>
                  <a:tcPr>
                    <a:solidFill>
                      <a:srgbClr val="0070C0"/>
                    </a:solidFill>
                  </a:tcPr>
                </a:tc>
                <a:tc>
                  <a:txBody>
                    <a:bodyPr anchor="ctr"/>
                    <a:lstStyle/>
                    <a:p>
                      <a:pPr algn="ctr"/>
                      <a:r>
                        <a:rPr sz="1000" b="1">
                          <a:solidFill>
                            <a:srgbClr val="FFFFFF"/>
                          </a:solidFill>
                          <a:latin typeface="Ariel"/>
                        </a:rPr>
                        <a:t>24-Mo. Contract (UFC)</a:t>
                      </a:r>
                    </a:p>
                  </a:txBody>
                  <a:tcPr>
                    <a:solidFill>
                      <a:srgbClr val="0070C0"/>
                    </a:solidFill>
                  </a:tcPr>
                </a:tc>
                <a:tc>
                  <a:txBody>
                    <a:bodyPr anchor="ctr"/>
                    <a:lstStyle/>
                    <a:p>
                      <a:pPr algn="ctr"/>
                      <a:r>
                        <a:rPr sz="1000" b="1">
                          <a:solidFill>
                            <a:srgbClr val="FFFFFF"/>
                          </a:solidFill>
                          <a:latin typeface="Ariel"/>
                        </a:rPr>
                        <a:t>Monthly (24-Mo.)</a:t>
                      </a:r>
                    </a:p>
                  </a:txBody>
                  <a:tcPr>
                    <a:solidFill>
                      <a:srgbClr val="D2669F"/>
                    </a:solidFill>
                  </a:tcPr>
                </a:tc>
                <a:tc>
                  <a:txBody>
                    <a:bodyPr anchor="ctr"/>
                    <a:lstStyle/>
                    <a:p>
                      <a:pPr algn="ctr"/>
                      <a:r>
                        <a:rPr sz="1000" b="1">
                          <a:solidFill>
                            <a:srgbClr val="FFFFFF"/>
                          </a:solidFill>
                          <a:latin typeface="Ariel"/>
                        </a:rPr>
                        <a:t>Retail Price</a:t>
                      </a:r>
                    </a:p>
                  </a:txBody>
                  <a:tcPr>
                    <a:solidFill>
                      <a:srgbClr val="D2669F"/>
                    </a:solidFill>
                  </a:tcPr>
                </a:tc>
                <a:tc>
                  <a:txBody>
                    <a:bodyPr anchor="ctr"/>
                    <a:lstStyle/>
                    <a:p>
                      <a:pPr algn="ctr"/>
                      <a:r>
                        <a:rPr sz="1000" b="1">
                          <a:solidFill>
                            <a:srgbClr val="FFFFFF"/>
                          </a:solidFill>
                          <a:latin typeface="Ariel"/>
                        </a:rPr>
                        <a:t>Money Down</a:t>
                      </a:r>
                    </a:p>
                  </a:txBody>
                  <a:tcPr>
                    <a:solidFill>
                      <a:srgbClr val="D2669F"/>
                    </a:solidFill>
                  </a:tcPr>
                </a:tc>
                <a:tc>
                  <a:txBody>
                    <a:bodyPr anchor="ctr"/>
                    <a:lstStyle/>
                    <a:p>
                      <a:pPr algn="ctr"/>
                      <a:r>
                        <a:rPr sz="1000" b="1">
                          <a:solidFill>
                            <a:srgbClr val="FFFFFF"/>
                          </a:solidFill>
                          <a:latin typeface="Ariel"/>
                        </a:rPr>
                        <a:t>Monthly (18-Mo.)</a:t>
                      </a:r>
                    </a:p>
                  </a:txBody>
                  <a:tcPr>
                    <a:solidFill>
                      <a:srgbClr val="4A9A4D"/>
                    </a:solidFill>
                  </a:tcPr>
                </a:tc>
                <a:tc>
                  <a:txBody>
                    <a:bodyPr anchor="ctr"/>
                    <a:lstStyle/>
                    <a:p>
                      <a:pPr algn="ctr"/>
                      <a:r>
                        <a:rPr sz="1000" b="1">
                          <a:solidFill>
                            <a:srgbClr val="FFFFFF"/>
                          </a:solidFill>
                          <a:latin typeface="Ariel"/>
                        </a:rPr>
                        <a:t>Retail Price</a:t>
                      </a:r>
                    </a:p>
                  </a:txBody>
                  <a:tcPr>
                    <a:solidFill>
                      <a:srgbClr val="4A9A4D"/>
                    </a:solidFill>
                  </a:tcPr>
                </a:tc>
                <a:tc>
                  <a:txBody>
                    <a:bodyPr anchor="ctr"/>
                    <a:lstStyle/>
                    <a:p>
                      <a:pPr algn="ctr"/>
                      <a:r>
                        <a:rPr sz="1000" b="1">
                          <a:solidFill>
                            <a:srgbClr val="FFFFFF"/>
                          </a:solidFill>
                          <a:latin typeface="Ariel"/>
                        </a:rPr>
                        <a:t>Money Down</a:t>
                      </a:r>
                    </a:p>
                  </a:txBody>
                  <a:tcPr>
                    <a:solidFill>
                      <a:srgbClr val="4A9A4D"/>
                    </a:solidFill>
                  </a:tcPr>
                </a:tc>
              </a:tr>
              <a:tr h="57150">
                <a:tc>
                  <a:txBody>
                    <a:bodyPr/>
                    <a:lstStyle/>
                    <a:p>
                      <a:pPr algn="ctr"/>
                      <a:r>
                        <a:rPr b="1" sz="1100">
                          <a:solidFill>
                            <a:srgbClr val="6D6E71"/>
                          </a:solidFill>
                          <a:latin typeface="Ariel"/>
                        </a:rPr>
                        <a:t>iPad Pro 12.9 (64 GB)</a:t>
                      </a:r>
                    </a:p>
                  </a:txBody>
                  <a:tcPr marB="0" marT="0"/>
                </a:tc>
                <a:tc>
                  <a:txBody>
                    <a:bodyPr/>
                    <a:lstStyle/>
                    <a:p>
                      <a:pPr algn="ctr"/>
                      <a:r>
                        <a:rPr b="1" sz="1100">
                          <a:solidFill>
                            <a:srgbClr val="6D6E71"/>
                          </a:solidFill>
                          <a:latin typeface="Ariel"/>
                        </a:rPr>
                        <a:t>$38.74</a:t>
                      </a:r>
                    </a:p>
                  </a:txBody>
                  <a:tcPr marB="0" marT="0">
                    <a:solidFill>
                      <a:srgbClr val="F6E7E7"/>
                    </a:solidFill>
                  </a:tcPr>
                </a:tc>
                <a:tc>
                  <a:txBody>
                    <a:bodyPr/>
                    <a:lstStyle/>
                    <a:p>
                      <a:pPr algn="ctr"/>
                      <a:r>
                        <a:rPr b="1" sz="1100">
                          <a:solidFill>
                            <a:srgbClr val="6D6E71"/>
                          </a:solidFill>
                          <a:latin typeface="Ariel"/>
                        </a:rPr>
                        <a:t>$929.99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$0.00</a:t>
                      </a:r>
                    </a:p>
                  </a:txBody>
                  <a:tcPr marB="0" marT="0">
                    <a:solidFill>
                      <a:srgbClr val="99CCFF"/>
                    </a:solidFill>
                  </a:tcPr>
                </a:tc>
                <a:tc>
                  <a:txBody>
                    <a:bodyPr/>
                    <a:lstStyle/>
                    <a:p>
                      <a:pPr algn="ctr"/>
                      <a:r>
                        <a:rPr b="1" sz="1100">
                          <a:solidFill>
                            <a:srgbClr val="6D6E71"/>
                          </a:solidFill>
                          <a:latin typeface="Ariel"/>
                        </a:rPr>
                        <a:t>$929.99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$929.99</a:t>
                      </a:r>
                    </a:p>
                  </a:txBody>
                  <a:tcPr marB="0" marT="0">
                    <a:solidFill>
                      <a:srgbClr val="EDC2D9"/>
                    </a:solidFill>
                  </a:tcPr>
                </a:tc>
                <a:tc>
                  <a:txBody>
                    <a:bodyPr/>
                    <a:lstStyle/>
                    <a:p>
                      <a:pPr algn="ctr"/>
                      <a:r>
                        <a:rPr b="1" sz="1100">
                          <a:solidFill>
                            <a:srgbClr val="6D6E71"/>
                          </a:solidFill>
                          <a:latin typeface="Ariel"/>
                        </a:rPr>
                        <a:t>$209.99</a:t>
                      </a:r>
                    </a:p>
                  </a:txBody>
                  <a:tcPr marB="0" marT="0">
                    <a:solidFill>
                      <a:srgbClr val="EDC2D9"/>
                    </a:solidFill>
                  </a:tcPr>
                </a:tc>
                <a:tc>
                  <a:txBody>
                    <a:bodyPr/>
                    <a:lstStyle/>
                    <a:p>
                      <a:pPr algn="ctr"/>
                      <a:r>
                        <a:rPr b="1" sz="1100">
                          <a:solidFill>
                            <a:srgbClr val="6D6E71"/>
                          </a:solidFill>
                          <a:latin typeface="Ariel"/>
                        </a:rPr>
                        <a:t>$0.00</a:t>
                      </a:r>
                    </a:p>
                  </a:txBody>
                  <a:tcPr marB="0" marT="0">
                    <a:solidFill>
                      <a:srgbClr val="B3DAB4"/>
                    </a:solidFill>
                  </a:tcPr>
                </a:tc>
                <a:tc>
                  <a:txBody>
                    <a:bodyPr/>
                    <a:lstStyle/>
                    <a:p>
                      <a:pPr algn="ctr"/>
                      <a:r>
                        <a:rPr b="1" sz="1100">
                          <a:solidFill>
                            <a:srgbClr val="6D6E71"/>
                          </a:solidFill>
                          <a:latin typeface="Ariel"/>
                        </a:rPr>
                        <a:t>$929.99</a:t>
                      </a:r>
                    </a:p>
                  </a:txBody>
                  <a:tcPr marB="0" marT="0">
                    <a:solidFill>
                      <a:srgbClr val="B3DAB4"/>
                    </a:solidFill>
                  </a:tcPr>
                </a:tc>
                <a:tc>
                  <a:txBody>
                    <a:bodyPr/>
                    <a:lstStyle/>
                    <a:p>
                      <a:pPr algn="ctr"/>
                      <a:r>
                        <a:rPr b="1" sz="1100">
                          <a:solidFill>
                            <a:srgbClr val="6D6E71"/>
                          </a:solidFill>
                          <a:latin typeface="Ariel"/>
                        </a:rPr>
                        <a:t>$0.00</a:t>
                      </a:r>
                    </a:p>
                  </a:txBody>
                  <a:tcPr marB="0" marT="0">
                    <a:solidFill>
                      <a:srgbClr val="B3DAB4"/>
                    </a:solidFill>
                  </a:tcPr>
                </a:tc>
              </a:tr>
              <a:tr h="57150">
                <a:tc>
                  <a:txBody>
                    <a:bodyPr/>
                    <a:lstStyle/>
                    <a:p>
                      <a:pPr algn="ctr"/>
                      <a:r>
                        <a:rPr b="1" sz="1100">
                          <a:solidFill>
                            <a:srgbClr val="6D6E71"/>
                          </a:solidFill>
                          <a:latin typeface="Ariel"/>
                        </a:rPr>
                        <a:t>iPad 9.7 (32 GB)</a:t>
                      </a:r>
                    </a:p>
                  </a:txBody>
                  <a:tcPr marB="0" marT="0"/>
                </a:tc>
                <a:tc>
                  <a:txBody>
                    <a:bodyPr/>
                    <a:lstStyle/>
                    <a:p>
                      <a:pPr algn="ctr"/>
                      <a:r>
                        <a:rPr b="1" sz="1100">
                          <a:solidFill>
                            <a:srgbClr val="6D6E71"/>
                          </a:solidFill>
                          <a:latin typeface="Ariel"/>
                        </a:rPr>
                        <a:t>$19.16</a:t>
                      </a:r>
                    </a:p>
                  </a:txBody>
                  <a:tcPr marB="0" marT="0">
                    <a:solidFill>
                      <a:srgbClr val="F6E7E7"/>
                    </a:solidFill>
                  </a:tcPr>
                </a:tc>
                <a:tc>
                  <a:txBody>
                    <a:bodyPr/>
                    <a:lstStyle/>
                    <a:p>
                      <a:pPr algn="ctr"/>
                      <a:r>
                        <a:rPr b="1" sz="1100">
                          <a:solidFill>
                            <a:srgbClr val="6D6E71"/>
                          </a:solidFill>
                          <a:latin typeface="Ariel"/>
                        </a:rPr>
                        <a:t>$459.99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$0.00</a:t>
                      </a:r>
                    </a:p>
                  </a:txBody>
                  <a:tcPr marB="0" marT="0">
                    <a:solidFill>
                      <a:srgbClr val="99CCFF"/>
                    </a:solidFill>
                  </a:tcPr>
                </a:tc>
                <a:tc>
                  <a:txBody>
                    <a:bodyPr/>
                    <a:lstStyle/>
                    <a:p>
                      <a:pPr algn="ctr"/>
                      <a:r>
                        <a:rPr b="1" sz="1100">
                          <a:solidFill>
                            <a:srgbClr val="6D6E71"/>
                          </a:solidFill>
                          <a:latin typeface="Ariel"/>
                        </a:rPr>
                        <a:t>$459.99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$18.00</a:t>
                      </a:r>
                    </a:p>
                  </a:txBody>
                  <a:tcPr marB="0" marT="0">
                    <a:solidFill>
                      <a:srgbClr val="EDC2D9"/>
                    </a:solidFill>
                  </a:tcPr>
                </a:tc>
                <a:tc>
                  <a:txBody>
                    <a:bodyPr/>
                    <a:lstStyle/>
                    <a:p>
                      <a:pPr algn="ctr"/>
                      <a:r>
                        <a:rPr b="1" sz="1100">
                          <a:solidFill>
                            <a:srgbClr val="6D6E71"/>
                          </a:solidFill>
                          <a:latin typeface="Ariel"/>
                        </a:rPr>
                        <a:t>$459.99</a:t>
                      </a:r>
                    </a:p>
                  </a:txBody>
                  <a:tcPr marB="0" marT="0">
                    <a:solidFill>
                      <a:srgbClr val="EDC2D9"/>
                    </a:solidFill>
                  </a:tcPr>
                </a:tc>
                <a:tc>
                  <a:txBody>
                    <a:bodyPr/>
                    <a:lstStyle/>
                    <a:p>
                      <a:pPr algn="ctr"/>
                      <a:r>
                        <a:rPr b="1" sz="1100">
                          <a:solidFill>
                            <a:srgbClr val="6D6E71"/>
                          </a:solidFill>
                          <a:latin typeface="Ariel"/>
                        </a:rPr>
                        <a:t>$27.99</a:t>
                      </a:r>
                    </a:p>
                  </a:txBody>
                  <a:tcPr marB="0" marT="0">
                    <a:solidFill>
                      <a:srgbClr val="EDC2D9"/>
                    </a:solidFill>
                  </a:tcPr>
                </a:tc>
                <a:tc>
                  <a:txBody>
                    <a:bodyPr/>
                    <a:lstStyle/>
                    <a:p>
                      <a:pPr algn="ctr"/>
                      <a:r>
                        <a:rPr b="1" sz="1100">
                          <a:solidFill>
                            <a:srgbClr val="6D6E71"/>
                          </a:solidFill>
                          <a:latin typeface="Ariel"/>
                        </a:rPr>
                        <a:t>$0.00</a:t>
                      </a:r>
                    </a:p>
                  </a:txBody>
                  <a:tcPr marB="0" marT="0">
                    <a:solidFill>
                      <a:srgbClr val="B3DAB4"/>
                    </a:solidFill>
                  </a:tcPr>
                </a:tc>
                <a:tc>
                  <a:txBody>
                    <a:bodyPr/>
                    <a:lstStyle/>
                    <a:p>
                      <a:pPr algn="ctr"/>
                      <a:r>
                        <a:rPr b="1" sz="1100">
                          <a:solidFill>
                            <a:srgbClr val="6D6E71"/>
                          </a:solidFill>
                          <a:latin typeface="Ariel"/>
                        </a:rPr>
                        <a:t>$459.99</a:t>
                      </a:r>
                    </a:p>
                  </a:txBody>
                  <a:tcPr marB="0" marT="0">
                    <a:solidFill>
                      <a:srgbClr val="B3DAB4"/>
                    </a:solidFill>
                  </a:tcPr>
                </a:tc>
                <a:tc>
                  <a:txBody>
                    <a:bodyPr/>
                    <a:lstStyle/>
                    <a:p>
                      <a:pPr algn="ctr"/>
                      <a:r>
                        <a:rPr b="1" sz="1100">
                          <a:solidFill>
                            <a:srgbClr val="6D6E71"/>
                          </a:solidFill>
                          <a:latin typeface="Ariel"/>
                        </a:rPr>
                        <a:t>$0.00</a:t>
                      </a:r>
                    </a:p>
                  </a:txBody>
                  <a:tcPr marB="0" marT="0">
                    <a:solidFill>
                      <a:srgbClr val="B3DAB4"/>
                    </a:solidFill>
                  </a:tcPr>
                </a:tc>
              </a:tr>
              <a:tr h="57150">
                <a:tc>
                  <a:txBody>
                    <a:bodyPr/>
                    <a:lstStyle/>
                    <a:p>
                      <a:pPr algn="ctr"/>
                      <a:r>
                        <a:rPr b="1" sz="1100">
                          <a:solidFill>
                            <a:srgbClr val="6D6E71"/>
                          </a:solidFill>
                          <a:latin typeface="Ariel"/>
                        </a:rPr>
                        <a:t>iPad Pro 10.5 (64 GB)</a:t>
                      </a:r>
                    </a:p>
                  </a:txBody>
                  <a:tcPr marB="0" marT="0"/>
                </a:tc>
                <a:tc>
                  <a:txBody>
                    <a:bodyPr/>
                    <a:lstStyle/>
                    <a:p>
                      <a:pPr algn="ctr"/>
                      <a:r>
                        <a:rPr b="1" sz="1100">
                          <a:solidFill>
                            <a:srgbClr val="6D6E71"/>
                          </a:solidFill>
                          <a:latin typeface="Ariel"/>
                        </a:rPr>
                        <a:t>$32.49</a:t>
                      </a:r>
                    </a:p>
                  </a:txBody>
                  <a:tcPr marB="0" marT="0">
                    <a:solidFill>
                      <a:srgbClr val="F6E7E7"/>
                    </a:solidFill>
                  </a:tcPr>
                </a:tc>
                <a:tc>
                  <a:txBody>
                    <a:bodyPr/>
                    <a:lstStyle/>
                    <a:p>
                      <a:pPr algn="ctr"/>
                      <a:r>
                        <a:rPr b="1" sz="1100">
                          <a:solidFill>
                            <a:srgbClr val="6D6E71"/>
                          </a:solidFill>
                          <a:latin typeface="Ariel"/>
                        </a:rPr>
                        <a:t>$779.99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$0.00</a:t>
                      </a:r>
                    </a:p>
                  </a:txBody>
                  <a:tcPr marB="0" marT="0">
                    <a:solidFill>
                      <a:srgbClr val="99CCFF"/>
                    </a:solidFill>
                  </a:tcPr>
                </a:tc>
                <a:tc>
                  <a:txBody>
                    <a:bodyPr/>
                    <a:lstStyle/>
                    <a:p>
                      <a:pPr algn="ctr"/>
                      <a:r>
                        <a:rPr b="1" sz="1100">
                          <a:solidFill>
                            <a:srgbClr val="6D6E71"/>
                          </a:solidFill>
                          <a:latin typeface="Ariel"/>
                        </a:rPr>
                        <a:t>$779.99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$779.99</a:t>
                      </a:r>
                    </a:p>
                  </a:txBody>
                  <a:tcPr marB="0" marT="0">
                    <a:solidFill>
                      <a:srgbClr val="EDC2D9"/>
                    </a:solidFill>
                  </a:tcPr>
                </a:tc>
                <a:tc>
                  <a:txBody>
                    <a:bodyPr/>
                    <a:lstStyle/>
                    <a:p>
                      <a:pPr algn="ctr"/>
                      <a:r>
                        <a:rPr b="1" sz="1100">
                          <a:solidFill>
                            <a:srgbClr val="6D6E71"/>
                          </a:solidFill>
                          <a:latin typeface="Ariel"/>
                        </a:rPr>
                        <a:t>$59.99</a:t>
                      </a:r>
                    </a:p>
                  </a:txBody>
                  <a:tcPr marB="0" marT="0">
                    <a:solidFill>
                      <a:srgbClr val="EDC2D9"/>
                    </a:solidFill>
                  </a:tcPr>
                </a:tc>
                <a:tc>
                  <a:txBody>
                    <a:bodyPr/>
                    <a:lstStyle/>
                    <a:p>
                      <a:pPr algn="ctr"/>
                      <a:r>
                        <a:rPr b="1" sz="1100">
                          <a:solidFill>
                            <a:srgbClr val="6D6E71"/>
                          </a:solidFill>
                          <a:latin typeface="Ariel"/>
                        </a:rPr>
                        <a:t>$0.00</a:t>
                      </a:r>
                    </a:p>
                  </a:txBody>
                  <a:tcPr marB="0" marT="0">
                    <a:solidFill>
                      <a:srgbClr val="B3DAB4"/>
                    </a:solidFill>
                  </a:tcPr>
                </a:tc>
                <a:tc>
                  <a:txBody>
                    <a:bodyPr/>
                    <a:lstStyle/>
                    <a:p>
                      <a:pPr algn="ctr"/>
                      <a:r>
                        <a:rPr b="1" sz="1100">
                          <a:solidFill>
                            <a:srgbClr val="6D6E71"/>
                          </a:solidFill>
                          <a:latin typeface="Ariel"/>
                        </a:rPr>
                        <a:t>$779.99</a:t>
                      </a:r>
                    </a:p>
                  </a:txBody>
                  <a:tcPr marB="0" marT="0">
                    <a:solidFill>
                      <a:srgbClr val="B3DAB4"/>
                    </a:solidFill>
                  </a:tcPr>
                </a:tc>
                <a:tc>
                  <a:txBody>
                    <a:bodyPr/>
                    <a:lstStyle/>
                    <a:p>
                      <a:pPr algn="ctr"/>
                      <a:r>
                        <a:rPr b="1" sz="1100">
                          <a:solidFill>
                            <a:srgbClr val="6D6E71"/>
                          </a:solidFill>
                          <a:latin typeface="Ariel"/>
                        </a:rPr>
                        <a:t>$0.00</a:t>
                      </a:r>
                    </a:p>
                  </a:txBody>
                  <a:tcPr marB="0" marT="0">
                    <a:solidFill>
                      <a:srgbClr val="B3DAB4"/>
                    </a:solidFill>
                  </a:tcPr>
                </a:tc>
              </a:tr>
              <a:tr h="57150">
                <a:tc>
                  <a:txBody>
                    <a:bodyPr/>
                    <a:lstStyle/>
                    <a:p>
                      <a:pPr algn="ctr"/>
                      <a:r>
                        <a:rPr b="1" sz="1100">
                          <a:solidFill>
                            <a:srgbClr val="6D6E71"/>
                          </a:solidFill>
                          <a:latin typeface="Ariel"/>
                        </a:rPr>
                        <a:t>Galaxy Tab S3 (34 GB)</a:t>
                      </a:r>
                    </a:p>
                  </a:txBody>
                  <a:tcPr marB="0" marT="0"/>
                </a:tc>
                <a:tc>
                  <a:txBody>
                    <a:bodyPr/>
                    <a:lstStyle/>
                    <a:p>
                      <a:pPr algn="ctr"/>
                      <a:r>
                        <a:rPr b="1" sz="1100">
                          <a:solidFill>
                            <a:srgbClr val="6D6E71"/>
                          </a:solidFill>
                          <a:latin typeface="Ariel"/>
                        </a:rPr>
                        <a:t>$29.16</a:t>
                      </a:r>
                    </a:p>
                  </a:txBody>
                  <a:tcPr marB="0" marT="0">
                    <a:solidFill>
                      <a:srgbClr val="F6E7E7"/>
                    </a:solidFill>
                  </a:tcPr>
                </a:tc>
                <a:tc>
                  <a:txBody>
                    <a:bodyPr/>
                    <a:lstStyle/>
                    <a:p>
                      <a:pPr algn="ctr"/>
                      <a:r>
                        <a:rPr b="1" sz="1100">
                          <a:solidFill>
                            <a:srgbClr val="6D6E71"/>
                          </a:solidFill>
                          <a:latin typeface="Ariel"/>
                        </a:rPr>
                        <a:t>$699.99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57150">
                <a:tc>
                  <a:txBody>
                    <a:bodyPr/>
                    <a:lstStyle/>
                    <a:p>
                      <a:pPr algn="ctr"/>
                      <a:r>
                        <a:rPr b="1" sz="1100">
                          <a:solidFill>
                            <a:srgbClr val="6D6E71"/>
                          </a:solidFill>
                          <a:latin typeface="Ariel"/>
                        </a:rPr>
                        <a:t>Verizon Ellipsis 8 Hd (16 GB)</a:t>
                      </a:r>
                    </a:p>
                  </a:txBody>
                  <a:tcPr marB="0" marT="0"/>
                </a:tc>
                <a:tc>
                  <a:txBody>
                    <a:bodyPr/>
                    <a:lstStyle/>
                    <a:p>
                      <a:pPr algn="ctr"/>
                      <a:r>
                        <a:rPr b="1" sz="1100">
                          <a:solidFill>
                            <a:srgbClr val="6D6E71"/>
                          </a:solidFill>
                          <a:latin typeface="Ariel"/>
                        </a:rPr>
                        <a:t>$10.41</a:t>
                      </a:r>
                    </a:p>
                  </a:txBody>
                  <a:tcPr marB="0" marT="0">
                    <a:solidFill>
                      <a:srgbClr val="F6E7E7"/>
                    </a:solidFill>
                  </a:tcPr>
                </a:tc>
                <a:tc>
                  <a:txBody>
                    <a:bodyPr/>
                    <a:lstStyle/>
                    <a:p>
                      <a:pPr algn="ctr"/>
                      <a:r>
                        <a:rPr b="1" sz="1100">
                          <a:solidFill>
                            <a:srgbClr val="6D6E71"/>
                          </a:solidFill>
                          <a:latin typeface="Ariel"/>
                        </a:rPr>
                        <a:t>$249.99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57150">
                <a:tc>
                  <a:txBody>
                    <a:bodyPr/>
                    <a:lstStyle/>
                    <a:p>
                      <a:pPr algn="ctr"/>
                      <a:r>
                        <a:rPr b="1" sz="1100">
                          <a:solidFill>
                            <a:srgbClr val="6D6E71"/>
                          </a:solidFill>
                          <a:latin typeface="Ariel"/>
                        </a:rPr>
                        <a:t>Verizon Ellipsis 10 (16 GB)</a:t>
                      </a:r>
                    </a:p>
                  </a:txBody>
                  <a:tcPr marB="0" marT="0"/>
                </a:tc>
                <a:tc>
                  <a:txBody>
                    <a:bodyPr/>
                    <a:lstStyle/>
                    <a:p>
                      <a:pPr algn="ctr"/>
                      <a:r>
                        <a:rPr b="1" sz="1100">
                          <a:solidFill>
                            <a:srgbClr val="6D6E71"/>
                          </a:solidFill>
                          <a:latin typeface="Ariel"/>
                        </a:rPr>
                        <a:t>$12.49</a:t>
                      </a:r>
                    </a:p>
                  </a:txBody>
                  <a:tcPr marB="0" marT="0">
                    <a:solidFill>
                      <a:srgbClr val="F6E7E7"/>
                    </a:solidFill>
                  </a:tcPr>
                </a:tc>
                <a:tc>
                  <a:txBody>
                    <a:bodyPr/>
                    <a:lstStyle/>
                    <a:p>
                      <a:pPr algn="ctr"/>
                      <a:r>
                        <a:rPr b="1" sz="1100">
                          <a:solidFill>
                            <a:srgbClr val="6D6E71"/>
                          </a:solidFill>
                          <a:latin typeface="Ariel"/>
                        </a:rPr>
                        <a:t>$299.99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57150">
                <a:tc>
                  <a:txBody>
                    <a:bodyPr/>
                    <a:lstStyle/>
                    <a:p>
                      <a:pPr algn="ctr"/>
                      <a:r>
                        <a:rPr b="1" sz="1100">
                          <a:solidFill>
                            <a:srgbClr val="6D6E71"/>
                          </a:solidFill>
                          <a:latin typeface="Ariel"/>
                        </a:rPr>
                        <a:t>Verizon GizmoTab (16 GB)</a:t>
                      </a:r>
                    </a:p>
                  </a:txBody>
                  <a:tcPr marB="0" marT="0"/>
                </a:tc>
                <a:tc>
                  <a:txBody>
                    <a:bodyPr/>
                    <a:lstStyle/>
                    <a:p>
                      <a:pPr algn="ctr"/>
                      <a:r>
                        <a:rPr b="1" sz="1100">
                          <a:solidFill>
                            <a:srgbClr val="6D6E71"/>
                          </a:solidFill>
                          <a:latin typeface="Ariel"/>
                        </a:rPr>
                        <a:t>$10.41</a:t>
                      </a:r>
                    </a:p>
                  </a:txBody>
                  <a:tcPr marB="0" marT="0">
                    <a:solidFill>
                      <a:srgbClr val="F6E7E7"/>
                    </a:solidFill>
                  </a:tcPr>
                </a:tc>
                <a:tc>
                  <a:txBody>
                    <a:bodyPr/>
                    <a:lstStyle/>
                    <a:p>
                      <a:pPr algn="ctr"/>
                      <a:r>
                        <a:rPr b="1" sz="1100">
                          <a:solidFill>
                            <a:srgbClr val="6D6E71"/>
                          </a:solidFill>
                          <a:latin typeface="Ariel"/>
                        </a:rPr>
                        <a:t>$249.99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57150">
                <a:tc>
                  <a:txBody>
                    <a:bodyPr/>
                    <a:lstStyle/>
                    <a:p>
                      <a:pPr algn="ctr"/>
                      <a:r>
                        <a:rPr b="1" sz="1100">
                          <a:solidFill>
                            <a:srgbClr val="6D6E71"/>
                          </a:solidFill>
                          <a:latin typeface="Ariel"/>
                        </a:rPr>
                        <a:t>Asus Zenpad 10 (32 GB)</a:t>
                      </a:r>
                    </a:p>
                  </a:txBody>
                  <a:tcPr marB="0" marT="0"/>
                </a:tc>
                <a:tc>
                  <a:txBody>
                    <a:bodyPr/>
                    <a:lstStyle/>
                    <a:p>
                      <a:pPr algn="ctr"/>
                      <a:r>
                        <a:rPr b="1" sz="1100">
                          <a:solidFill>
                            <a:srgbClr val="6D6E71"/>
                          </a:solidFill>
                          <a:latin typeface="Ariel"/>
                        </a:rPr>
                        <a:t>$13.74</a:t>
                      </a:r>
                    </a:p>
                  </a:txBody>
                  <a:tcPr marB="0" marT="0">
                    <a:solidFill>
                      <a:srgbClr val="F6E7E7"/>
                    </a:solidFill>
                  </a:tcPr>
                </a:tc>
                <a:tc>
                  <a:txBody>
                    <a:bodyPr/>
                    <a:lstStyle/>
                    <a:p>
                      <a:pPr algn="ctr"/>
                      <a:r>
                        <a:rPr b="1" sz="1100">
                          <a:solidFill>
                            <a:srgbClr val="6D6E71"/>
                          </a:solidFill>
                          <a:latin typeface="Ariel"/>
                        </a:rPr>
                        <a:t>$329.99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57150">
                <a:tc>
                  <a:txBody>
                    <a:bodyPr/>
                    <a:lstStyle/>
                    <a:p>
                      <a:pPr algn="ctr"/>
                      <a:r>
                        <a:rPr b="1" sz="1100">
                          <a:solidFill>
                            <a:srgbClr val="6D6E71"/>
                          </a:solidFill>
                          <a:latin typeface="Ariel"/>
                        </a:rPr>
                        <a:t>Asus Zenpad 8S (16 GB)</a:t>
                      </a:r>
                    </a:p>
                  </a:txBody>
                  <a:tcPr marB="0" marT="0"/>
                </a:tc>
                <a:tc>
                  <a:txBody>
                    <a:bodyPr/>
                    <a:lstStyle/>
                    <a:p>
                      <a:pPr algn="ctr"/>
                      <a:r>
                        <a:rPr b="1" sz="1100">
                          <a:solidFill>
                            <a:srgbClr val="6D6E71"/>
                          </a:solidFill>
                          <a:latin typeface="Ariel"/>
                        </a:rPr>
                        <a:t>$10.41</a:t>
                      </a:r>
                    </a:p>
                  </a:txBody>
                  <a:tcPr marB="0" marT="0">
                    <a:solidFill>
                      <a:srgbClr val="F6E7E7"/>
                    </a:solidFill>
                  </a:tcPr>
                </a:tc>
                <a:tc>
                  <a:txBody>
                    <a:bodyPr/>
                    <a:lstStyle/>
                    <a:p>
                      <a:pPr algn="ctr"/>
                      <a:r>
                        <a:rPr b="1" sz="1100">
                          <a:solidFill>
                            <a:srgbClr val="6D6E71"/>
                          </a:solidFill>
                          <a:latin typeface="Ariel"/>
                        </a:rPr>
                        <a:t>$249.99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57150">
                <a:tc>
                  <a:txBody>
                    <a:bodyPr/>
                    <a:lstStyle/>
                    <a:p>
                      <a:pPr algn="ctr"/>
                      <a:r>
                        <a:rPr b="1" sz="1100">
                          <a:solidFill>
                            <a:srgbClr val="6D6E71"/>
                          </a:solidFill>
                          <a:latin typeface="Ariel"/>
                        </a:rPr>
                        <a:t>iPad Mini 4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$0.00</a:t>
                      </a:r>
                    </a:p>
                  </a:txBody>
                  <a:tcPr marB="0" marT="0">
                    <a:solidFill>
                      <a:srgbClr val="99CCFF"/>
                    </a:solidFill>
                  </a:tcPr>
                </a:tc>
                <a:tc>
                  <a:txBody>
                    <a:bodyPr/>
                    <a:lstStyle/>
                    <a:p>
                      <a:pPr algn="ctr"/>
                      <a:r>
                        <a:rPr b="1" sz="1100">
                          <a:solidFill>
                            <a:srgbClr val="6D6E71"/>
                          </a:solidFill>
                          <a:latin typeface="Ariel"/>
                        </a:rPr>
                        <a:t>$529.99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$0.00</a:t>
                      </a:r>
                    </a:p>
                  </a:txBody>
                  <a:tcPr marB="0" marT="0">
                    <a:solidFill>
                      <a:srgbClr val="B3DAB4"/>
                    </a:solidFill>
                  </a:tcPr>
                </a:tc>
                <a:tc>
                  <a:txBody>
                    <a:bodyPr/>
                    <a:lstStyle/>
                    <a:p>
                      <a:pPr algn="ctr"/>
                      <a:r>
                        <a:rPr b="1" sz="1100">
                          <a:solidFill>
                            <a:srgbClr val="6D6E71"/>
                          </a:solidFill>
                          <a:latin typeface="Ariel"/>
                        </a:rPr>
                        <a:t>$529.99</a:t>
                      </a:r>
                    </a:p>
                  </a:txBody>
                  <a:tcPr marB="0" marT="0">
                    <a:solidFill>
                      <a:srgbClr val="B3DAB4"/>
                    </a:solidFill>
                  </a:tcPr>
                </a:tc>
                <a:tc>
                  <a:txBody>
                    <a:bodyPr/>
                    <a:lstStyle/>
                    <a:p>
                      <a:pPr algn="ctr"/>
                      <a:r>
                        <a:rPr b="1" sz="1100">
                          <a:solidFill>
                            <a:srgbClr val="6D6E71"/>
                          </a:solidFill>
                          <a:latin typeface="Ariel"/>
                        </a:rPr>
                        <a:t>$0.00</a:t>
                      </a:r>
                    </a:p>
                  </a:txBody>
                  <a:tcPr marB="0" marT="0">
                    <a:solidFill>
                      <a:srgbClr val="B3DAB4"/>
                    </a:solidFill>
                  </a:tcPr>
                </a:tc>
              </a:tr>
              <a:tr h="57150">
                <a:tc>
                  <a:txBody>
                    <a:bodyPr/>
                    <a:lstStyle/>
                    <a:p>
                      <a:pPr algn="ctr"/>
                      <a:r>
                        <a:rPr b="1" sz="1100">
                          <a:solidFill>
                            <a:srgbClr val="6D6E71"/>
                          </a:solidFill>
                          <a:latin typeface="Ariel"/>
                        </a:rPr>
                        <a:t>Galaxy Tab E 8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$0.00</a:t>
                      </a:r>
                    </a:p>
                  </a:txBody>
                  <a:tcPr marB="0" marT="0">
                    <a:solidFill>
                      <a:srgbClr val="99CCFF"/>
                    </a:solidFill>
                  </a:tcPr>
                </a:tc>
                <a:tc>
                  <a:txBody>
                    <a:bodyPr/>
                    <a:lstStyle/>
                    <a:p>
                      <a:pPr algn="ctr"/>
                      <a:r>
                        <a:rPr b="1" sz="1100">
                          <a:solidFill>
                            <a:srgbClr val="6D6E71"/>
                          </a:solidFill>
                          <a:latin typeface="Ariel"/>
                        </a:rPr>
                        <a:t>$199.99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$0.00</a:t>
                      </a:r>
                    </a:p>
                  </a:txBody>
                  <a:tcPr marB="0" marT="0">
                    <a:solidFill>
                      <a:srgbClr val="B3DAB4"/>
                    </a:solidFill>
                  </a:tcPr>
                </a:tc>
                <a:tc>
                  <a:txBody>
                    <a:bodyPr/>
                    <a:lstStyle/>
                    <a:p>
                      <a:pPr algn="ctr"/>
                      <a:r>
                        <a:rPr b="1" sz="1100">
                          <a:solidFill>
                            <a:srgbClr val="6D6E71"/>
                          </a:solidFill>
                          <a:latin typeface="Ariel"/>
                        </a:rPr>
                        <a:t>$199.99</a:t>
                      </a:r>
                    </a:p>
                  </a:txBody>
                  <a:tcPr marB="0" marT="0">
                    <a:solidFill>
                      <a:srgbClr val="B3DAB4"/>
                    </a:solidFill>
                  </a:tcPr>
                </a:tc>
                <a:tc>
                  <a:txBody>
                    <a:bodyPr/>
                    <a:lstStyle/>
                    <a:p>
                      <a:pPr algn="ctr"/>
                      <a:r>
                        <a:rPr b="1" sz="1100">
                          <a:solidFill>
                            <a:srgbClr val="6D6E71"/>
                          </a:solidFill>
                          <a:latin typeface="Ariel"/>
                        </a:rPr>
                        <a:t>$0.00</a:t>
                      </a:r>
                    </a:p>
                  </a:txBody>
                  <a:tcPr marB="0" marT="0">
                    <a:solidFill>
                      <a:srgbClr val="B3DAB4"/>
                    </a:solidFill>
                  </a:tcPr>
                </a:tc>
              </a:tr>
              <a:tr h="57150">
                <a:tc>
                  <a:txBody>
                    <a:bodyPr/>
                    <a:lstStyle/>
                    <a:p>
                      <a:pPr algn="ctr"/>
                      <a:r>
                        <a:rPr b="1" sz="1100">
                          <a:solidFill>
                            <a:srgbClr val="6D6E71"/>
                          </a:solidFill>
                          <a:latin typeface="Ariel"/>
                        </a:rPr>
                        <a:t>Galaxy Tab S2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$0.00</a:t>
                      </a:r>
                    </a:p>
                  </a:txBody>
                  <a:tcPr marB="0" marT="0">
                    <a:solidFill>
                      <a:srgbClr val="99CCFF"/>
                    </a:solidFill>
                  </a:tcPr>
                </a:tc>
                <a:tc>
                  <a:txBody>
                    <a:bodyPr/>
                    <a:lstStyle/>
                    <a:p>
                      <a:pPr algn="ctr"/>
                      <a:r>
                        <a:rPr b="1" sz="1100">
                          <a:solidFill>
                            <a:srgbClr val="6D6E71"/>
                          </a:solidFill>
                          <a:latin typeface="Ariel"/>
                        </a:rPr>
                        <a:t>$599.99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$0.00</a:t>
                      </a:r>
                    </a:p>
                  </a:txBody>
                  <a:tcPr marB="0" marT="0">
                    <a:solidFill>
                      <a:srgbClr val="B3DAB4"/>
                    </a:solidFill>
                  </a:tcPr>
                </a:tc>
                <a:tc>
                  <a:txBody>
                    <a:bodyPr/>
                    <a:lstStyle/>
                    <a:p>
                      <a:pPr algn="ctr"/>
                      <a:r>
                        <a:rPr b="1" sz="1100">
                          <a:solidFill>
                            <a:srgbClr val="6D6E71"/>
                          </a:solidFill>
                          <a:latin typeface="Ariel"/>
                        </a:rPr>
                        <a:t>$599.99</a:t>
                      </a:r>
                    </a:p>
                  </a:txBody>
                  <a:tcPr marB="0" marT="0">
                    <a:solidFill>
                      <a:srgbClr val="B3DAB4"/>
                    </a:solidFill>
                  </a:tcPr>
                </a:tc>
                <a:tc>
                  <a:txBody>
                    <a:bodyPr/>
                    <a:lstStyle/>
                    <a:p>
                      <a:pPr algn="ctr"/>
                      <a:r>
                        <a:rPr b="1" sz="1100">
                          <a:solidFill>
                            <a:srgbClr val="6D6E71"/>
                          </a:solidFill>
                          <a:latin typeface="Ariel"/>
                        </a:rPr>
                        <a:t>$0.00</a:t>
                      </a:r>
                    </a:p>
                  </a:txBody>
                  <a:tcPr marB="0" marT="0">
                    <a:solidFill>
                      <a:srgbClr val="B3DAB4"/>
                    </a:solidFill>
                  </a:tcPr>
                </a:tc>
              </a:tr>
              <a:tr h="57150">
                <a:tc>
                  <a:txBody>
                    <a:bodyPr/>
                    <a:lstStyle/>
                    <a:p>
                      <a:pPr algn="ctr"/>
                      <a:r>
                        <a:rPr b="1" sz="1100">
                          <a:solidFill>
                            <a:srgbClr val="6D6E71"/>
                          </a:solidFill>
                          <a:latin typeface="Ariel"/>
                        </a:rPr>
                        <a:t>Lenovo Moto Tab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$0.00</a:t>
                      </a:r>
                    </a:p>
                  </a:txBody>
                  <a:tcPr marB="0" marT="0">
                    <a:solidFill>
                      <a:srgbClr val="99CCFF"/>
                    </a:solidFill>
                  </a:tcPr>
                </a:tc>
                <a:tc>
                  <a:txBody>
                    <a:bodyPr/>
                    <a:lstStyle/>
                    <a:p>
                      <a:pPr algn="ctr"/>
                      <a:r>
                        <a:rPr b="1" sz="1100">
                          <a:solidFill>
                            <a:srgbClr val="6D6E71"/>
                          </a:solidFill>
                          <a:latin typeface="Ariel"/>
                        </a:rPr>
                        <a:t>$300.00</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$0.00</a:t>
                      </a:r>
                    </a:p>
                  </a:txBody>
                  <a:tcPr marB="0" marT="0">
                    <a:solidFill>
                      <a:srgbClr val="B3DAB4"/>
                    </a:solidFill>
                  </a:tcPr>
                </a:tc>
                <a:tc>
                  <a:txBody>
                    <a:bodyPr/>
                    <a:lstStyle/>
                    <a:p>
                      <a:pPr algn="ctr"/>
                      <a:r>
                        <a:rPr b="1" sz="1100">
                          <a:solidFill>
                            <a:srgbClr val="6D6E71"/>
                          </a:solidFill>
                          <a:latin typeface="Ariel"/>
                        </a:rPr>
                        <a:t>$300.00</a:t>
                      </a:r>
                    </a:p>
                  </a:txBody>
                  <a:tcPr marB="0" marT="0">
                    <a:solidFill>
                      <a:srgbClr val="B3DAB4"/>
                    </a:solidFill>
                  </a:tcPr>
                </a:tc>
                <a:tc>
                  <a:txBody>
                    <a:bodyPr/>
                    <a:lstStyle/>
                    <a:p>
                      <a:pPr algn="ctr"/>
                      <a:r>
                        <a:rPr b="1" sz="1100">
                          <a:solidFill>
                            <a:srgbClr val="6D6E71"/>
                          </a:solidFill>
                          <a:latin typeface="Ariel"/>
                        </a:rPr>
                        <a:t>$0.00</a:t>
                      </a:r>
                    </a:p>
                  </a:txBody>
                  <a:tcPr marB="0" marT="0">
                    <a:solidFill>
                      <a:srgbClr val="B3DAB4"/>
                    </a:solidFill>
                  </a:tcPr>
                </a:tc>
              </a:tr>
              <a:tr h="57150">
                <a:tc>
                  <a:txBody>
                    <a:bodyPr/>
                    <a:lstStyle/>
                    <a:p>
                      <a:pPr algn="ctr"/>
                      <a:r>
                        <a:rPr b="1" sz="1100">
                          <a:solidFill>
                            <a:srgbClr val="6D6E71"/>
                          </a:solidFill>
                          <a:latin typeface="Ariel"/>
                        </a:rPr>
                        <a:t>At&amp;T Primetime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$0.00</a:t>
                      </a:r>
                    </a:p>
                  </a:txBody>
                  <a:tcPr marB="0" marT="0">
                    <a:solidFill>
                      <a:srgbClr val="99CCFF"/>
                    </a:solidFill>
                  </a:tcPr>
                </a:tc>
                <a:tc>
                  <a:txBody>
                    <a:bodyPr/>
                    <a:lstStyle/>
                    <a:p>
                      <a:pPr algn="ctr"/>
                      <a:r>
                        <a:rPr b="1" sz="1100">
                          <a:solidFill>
                            <a:srgbClr val="6D6E71"/>
                          </a:solidFill>
                          <a:latin typeface="Ariel"/>
                        </a:rPr>
                        <a:t>$205.00</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$0.00</a:t>
                      </a:r>
                    </a:p>
                  </a:txBody>
                  <a:tcPr marB="0" marT="0">
                    <a:solidFill>
                      <a:srgbClr val="B3DAB4"/>
                    </a:solidFill>
                  </a:tcPr>
                </a:tc>
                <a:tc>
                  <a:txBody>
                    <a:bodyPr/>
                    <a:lstStyle/>
                    <a:p>
                      <a:pPr algn="ctr"/>
                      <a:r>
                        <a:rPr b="1" sz="1100">
                          <a:solidFill>
                            <a:srgbClr val="6D6E71"/>
                          </a:solidFill>
                          <a:latin typeface="Ariel"/>
                        </a:rPr>
                        <a:t>$205.00</a:t>
                      </a:r>
                    </a:p>
                  </a:txBody>
                  <a:tcPr marB="0" marT="0">
                    <a:solidFill>
                      <a:srgbClr val="B3DAB4"/>
                    </a:solidFill>
                  </a:tcPr>
                </a:tc>
                <a:tc>
                  <a:txBody>
                    <a:bodyPr/>
                    <a:lstStyle/>
                    <a:p>
                      <a:pPr algn="ctr"/>
                      <a:r>
                        <a:rPr b="1" sz="1100">
                          <a:solidFill>
                            <a:srgbClr val="6D6E71"/>
                          </a:solidFill>
                          <a:latin typeface="Ariel"/>
                        </a:rPr>
                        <a:t>$0.00</a:t>
                      </a:r>
                    </a:p>
                  </a:txBody>
                  <a:tcPr marB="0" marT="0">
                    <a:solidFill>
                      <a:srgbClr val="B3DAB4"/>
                    </a:solidFill>
                  </a:tcPr>
                </a:tc>
              </a:tr>
              <a:tr h="57150">
                <a:tc>
                  <a:txBody>
                    <a:bodyPr/>
                    <a:lstStyle/>
                    <a:p>
                      <a:pPr algn="ctr"/>
                      <a:r>
                        <a:rPr b="1" sz="1100">
                          <a:solidFill>
                            <a:srgbClr val="6D6E71"/>
                          </a:solidFill>
                          <a:latin typeface="Ariel"/>
                        </a:rPr>
                        <a:t>Alcatel A30 8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$6.00</a:t>
                      </a:r>
                    </a:p>
                  </a:txBody>
                  <a:tcPr marB="0" marT="0">
                    <a:solidFill>
                      <a:srgbClr val="EDC2D9"/>
                    </a:solidFill>
                  </a:tcPr>
                </a:tc>
                <a:tc>
                  <a:txBody>
                    <a:bodyPr/>
                    <a:lstStyle/>
                    <a:p>
                      <a:pPr algn="ctr"/>
                      <a:r>
                        <a:rPr b="1" sz="1100">
                          <a:solidFill>
                            <a:srgbClr val="6D6E71"/>
                          </a:solidFill>
                          <a:latin typeface="Ariel"/>
                        </a:rPr>
                        <a:t>$144.00</a:t>
                      </a:r>
                    </a:p>
                  </a:txBody>
                  <a:tcPr marB="0" marT="0">
                    <a:solidFill>
                      <a:srgbClr val="EDC2D9"/>
                    </a:solidFill>
                  </a:tcPr>
                </a:tc>
                <a:tc>
                  <a:txBody>
                    <a:bodyPr/>
                    <a:lstStyle/>
                    <a:p>
                      <a:pPr algn="ctr"/>
                      <a:r>
                        <a:rPr b="1" sz="1100">
                          <a:solidFill>
                            <a:srgbClr val="6D6E71"/>
                          </a:solidFill>
                          <a:latin typeface="Ariel"/>
                        </a:rPr>
                        <a:t>$0.00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bl>
          </a:graphicData>
        </a:graphic>
      </p:graphicFrame>
    </p:spTree>
    <p:extLst>
      <p:ext uri="{BB962C8B-B14F-4D97-AF65-F5344CB8AC3E}">
        <p14:creationId xmlns:p14="http://schemas.microsoft.com/office/powerpoint/2010/main" val="3120342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Sub $15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0874327" cy="1026942"/>
        </p:xfrm>
        <a:graphic>
          <a:graphicData uri="http://schemas.openxmlformats.org/drawingml/2006/table">
            <a:tbl>
              <a:tblPr firstRow="1" bandRow="1">
                <a:tableStyleId>{5C22544A-7EE6-4342-B048-85BDC9FD1C3A}</a:tableStyleId>
              </a:tblPr>
              <a:tblGrid>
                <a:gridCol w="2011680"/>
                <a:gridCol w="738553"/>
                <a:gridCol w="738553"/>
                <a:gridCol w="738553"/>
                <a:gridCol w="738553"/>
                <a:gridCol w="738553"/>
                <a:gridCol w="738553"/>
                <a:gridCol w="738553"/>
                <a:gridCol w="738553"/>
                <a:gridCol w="738553"/>
                <a:gridCol w="738553"/>
                <a:gridCol w="738553"/>
                <a:gridCol w="738564"/>
              </a:tblGrid>
              <a:tr h="182880">
                <a:tc>
                  <a:txBody>
                    <a:bodyPr anchor="ctr"/>
                    <a:lstStyle/>
                    <a:p>
                      <a:pPr algn="ctr"/>
                      <a:r>
                        <a:rPr sz="1000" b="1">
                          <a:solidFill>
                            <a:srgbClr val="FFFFFF"/>
                          </a:solidFill>
                          <a:latin typeface="Ariel"/>
                        </a:rPr>
                        <a:t>Device</a:t>
                      </a:r>
                    </a:p>
                  </a:txBody>
                  <a:tcPr>
                    <a:solidFill>
                      <a:srgbClr val="FF0000"/>
                    </a:solidFill>
                  </a:tcPr>
                </a:tc>
                <a:tc>
                  <a:txBody>
                    <a:bodyPr anchor="ctr"/>
                    <a:lstStyle/>
                    <a:p>
                      <a:pPr algn="ctr"/>
                      <a:r>
                        <a:rPr sz="1000" b="1">
                          <a:solidFill>
                            <a:srgbClr val="FFFFFF"/>
                          </a:solidFill>
                          <a:latin typeface="Ariel"/>
                        </a:rPr>
                        <a:t>Monthly (24-Mo.)</a:t>
                      </a:r>
                    </a:p>
                  </a:txBody>
                  <a:tcPr>
                    <a:solidFill>
                      <a:srgbClr val="FF0000"/>
                    </a:solidFill>
                  </a:tcPr>
                </a:tc>
                <a:tc>
                  <a:txBody>
                    <a:bodyPr anchor="ctr"/>
                    <a:lstStyle/>
                    <a:p>
                      <a:pPr algn="ctr"/>
                      <a:r>
                        <a:rPr sz="1000" b="1">
                          <a:solidFill>
                            <a:srgbClr val="FFFFFF"/>
                          </a:solidFill>
                          <a:latin typeface="Ariel"/>
                        </a:rPr>
                        <a:t>Retail Price</a:t>
                      </a:r>
                    </a:p>
                  </a:txBody>
                  <a:tcPr>
                    <a:solidFill>
                      <a:srgbClr val="FF0000"/>
                    </a:solidFill>
                  </a:tcPr>
                </a:tc>
                <a:tc>
                  <a:txBody>
                    <a:bodyPr anchor="ctr"/>
                    <a:lstStyle/>
                    <a:p>
                      <a:pPr algn="ctr"/>
                      <a:r>
                        <a:rPr sz="1000" b="1">
                          <a:solidFill>
                            <a:srgbClr val="FFFFFF"/>
                          </a:solidFill>
                          <a:latin typeface="Ariel"/>
                        </a:rPr>
                        <a:t>2-yr Price</a:t>
                      </a:r>
                    </a:p>
                  </a:txBody>
                  <a:tcPr>
                    <a:solidFill>
                      <a:srgbClr val="FF0000"/>
                    </a:solidFill>
                  </a:tcPr>
                </a:tc>
                <a:tc>
                  <a:txBody>
                    <a:bodyPr anchor="ctr"/>
                    <a:lstStyle/>
                    <a:p>
                      <a:pPr algn="ctr"/>
                      <a:r>
                        <a:rPr sz="1000" b="1">
                          <a:solidFill>
                            <a:srgbClr val="FFFFFF"/>
                          </a:solidFill>
                          <a:latin typeface="Ariel"/>
                        </a:rPr>
                        <a:t>Monthly (24-Mo.)</a:t>
                      </a:r>
                    </a:p>
                  </a:txBody>
                  <a:tcPr>
                    <a:solidFill>
                      <a:srgbClr val="0070C0"/>
                    </a:solidFill>
                  </a:tcPr>
                </a:tc>
                <a:tc>
                  <a:txBody>
                    <a:bodyPr anchor="ctr"/>
                    <a:lstStyle/>
                    <a:p>
                      <a:pPr algn="ctr"/>
                      <a:r>
                        <a:rPr sz="1000" b="1">
                          <a:solidFill>
                            <a:srgbClr val="FFFFFF"/>
                          </a:solidFill>
                          <a:latin typeface="Ariel"/>
                        </a:rPr>
                        <a:t>Retail Price</a:t>
                      </a:r>
                    </a:p>
                  </a:txBody>
                  <a:tcPr>
                    <a:solidFill>
                      <a:srgbClr val="0070C0"/>
                    </a:solidFill>
                  </a:tcPr>
                </a:tc>
                <a:tc>
                  <a:txBody>
                    <a:bodyPr anchor="ctr"/>
                    <a:lstStyle/>
                    <a:p>
                      <a:pPr algn="ctr"/>
                      <a:r>
                        <a:rPr sz="1000" b="1">
                          <a:solidFill>
                            <a:srgbClr val="FFFFFF"/>
                          </a:solidFill>
                          <a:latin typeface="Ariel"/>
                        </a:rPr>
                        <a:t>Money Down</a:t>
                      </a:r>
                    </a:p>
                  </a:txBody>
                  <a:tcPr>
                    <a:solidFill>
                      <a:srgbClr val="0070C0"/>
                    </a:solidFill>
                  </a:tcPr>
                </a:tc>
                <a:tc>
                  <a:txBody>
                    <a:bodyPr anchor="ctr"/>
                    <a:lstStyle/>
                    <a:p>
                      <a:pPr algn="ctr"/>
                      <a:r>
                        <a:rPr sz="1000" b="1">
                          <a:solidFill>
                            <a:srgbClr val="FFFFFF"/>
                          </a:solidFill>
                          <a:latin typeface="Ariel"/>
                        </a:rPr>
                        <a:t>Monthly (24-Mo.)</a:t>
                      </a:r>
                    </a:p>
                  </a:txBody>
                  <a:tcPr>
                    <a:solidFill>
                      <a:srgbClr val="D2669F"/>
                    </a:solidFill>
                  </a:tcPr>
                </a:tc>
                <a:tc>
                  <a:txBody>
                    <a:bodyPr anchor="ctr"/>
                    <a:lstStyle/>
                    <a:p>
                      <a:pPr algn="ctr"/>
                      <a:r>
                        <a:rPr sz="1000" b="1">
                          <a:solidFill>
                            <a:srgbClr val="FFFFFF"/>
                          </a:solidFill>
                          <a:latin typeface="Ariel"/>
                        </a:rPr>
                        <a:t>Retail Price</a:t>
                      </a:r>
                    </a:p>
                  </a:txBody>
                  <a:tcPr>
                    <a:solidFill>
                      <a:srgbClr val="D2669F"/>
                    </a:solidFill>
                  </a:tcPr>
                </a:tc>
                <a:tc>
                  <a:txBody>
                    <a:bodyPr anchor="ctr"/>
                    <a:lstStyle/>
                    <a:p>
                      <a:pPr algn="ctr"/>
                      <a:r>
                        <a:rPr sz="1000" b="1">
                          <a:solidFill>
                            <a:srgbClr val="FFFFFF"/>
                          </a:solidFill>
                          <a:latin typeface="Ariel"/>
                        </a:rPr>
                        <a:t>Money Down</a:t>
                      </a:r>
                    </a:p>
                  </a:txBody>
                  <a:tcPr>
                    <a:solidFill>
                      <a:srgbClr val="D2669F"/>
                    </a:solidFill>
                  </a:tcPr>
                </a:tc>
                <a:tc>
                  <a:txBody>
                    <a:bodyPr anchor="ctr"/>
                    <a:lstStyle/>
                    <a:p>
                      <a:pPr algn="ctr"/>
                      <a:r>
                        <a:rPr sz="1000" b="1">
                          <a:solidFill>
                            <a:srgbClr val="FFFFFF"/>
                          </a:solidFill>
                          <a:latin typeface="Ariel"/>
                        </a:rPr>
                        <a:t>Monthly (18-Mo.)</a:t>
                      </a:r>
                    </a:p>
                  </a:txBody>
                  <a:tcPr>
                    <a:solidFill>
                      <a:srgbClr val="4A9A4D"/>
                    </a:solidFill>
                  </a:tcPr>
                </a:tc>
                <a:tc>
                  <a:txBody>
                    <a:bodyPr anchor="ctr"/>
                    <a:lstStyle/>
                    <a:p>
                      <a:pPr algn="ctr"/>
                      <a:r>
                        <a:rPr sz="1000" b="1">
                          <a:solidFill>
                            <a:srgbClr val="FFFFFF"/>
                          </a:solidFill>
                          <a:latin typeface="Ariel"/>
                        </a:rPr>
                        <a:t>Retail Price</a:t>
                      </a:r>
                    </a:p>
                  </a:txBody>
                  <a:tcPr>
                    <a:solidFill>
                      <a:srgbClr val="4A9A4D"/>
                    </a:solidFill>
                  </a:tcPr>
                </a:tc>
                <a:tc>
                  <a:txBody>
                    <a:bodyPr anchor="ctr"/>
                    <a:lstStyle/>
                    <a:p>
                      <a:pPr algn="ctr"/>
                      <a:r>
                        <a:rPr sz="1000" b="1">
                          <a:solidFill>
                            <a:srgbClr val="FFFFFF"/>
                          </a:solidFill>
                          <a:latin typeface="Ariel"/>
                        </a:rPr>
                        <a:t>Money Down</a:t>
                      </a:r>
                    </a:p>
                  </a:txBody>
                  <a:tcPr>
                    <a:solidFill>
                      <a:srgbClr val="4A9A4D"/>
                    </a:solidFill>
                  </a:tcPr>
                </a:tc>
              </a:tr>
              <a:tr h="70338">
                <a:tc>
                  <a:txBody>
                    <a:bodyPr/>
                    <a:lstStyle/>
                    <a:p>
                      <a:pPr algn="ctr"/>
                      <a:r>
                        <a:rPr b="1" sz="1100">
                          <a:solidFill>
                            <a:srgbClr val="6D6E71"/>
                          </a:solidFill>
                          <a:latin typeface="Ariel"/>
                        </a:rPr>
                        <a:t>iPhone SE (16 GB)</a:t>
                      </a:r>
                    </a:p>
                  </a:txBody>
                  <a:tcPr marB="0" marT="0"/>
                </a:tc>
                <a:tc>
                  <a:txBody>
                    <a:bodyPr/>
                    <a:lstStyle/>
                    <a:p>
                      <a:pPr algn="ctr"/>
                      <a:r>
                        <a:rPr b="1" sz="1100">
                          <a:solidFill>
                            <a:srgbClr val="6D6E71"/>
                          </a:solidFill>
                          <a:latin typeface="Ariel"/>
                        </a:rPr>
                        <a:t>$14.58</a:t>
                      </a:r>
                    </a:p>
                  </a:txBody>
                  <a:tcPr marB="0" marT="0">
                    <a:solidFill>
                      <a:srgbClr val="F6E7E7"/>
                    </a:solidFill>
                  </a:tcPr>
                </a:tc>
                <a:tc>
                  <a:txBody>
                    <a:bodyPr/>
                    <a:lstStyle/>
                    <a:p>
                      <a:pPr algn="ctr"/>
                      <a:r>
                        <a:rPr b="1" sz="1100">
                          <a:solidFill>
                            <a:srgbClr val="6D6E71"/>
                          </a:solidFill>
                          <a:latin typeface="Ariel"/>
                        </a:rPr>
                        <a:t>$349.99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$14.59</a:t>
                      </a:r>
                    </a:p>
                  </a:txBody>
                  <a:tcPr marB="0" marT="0">
                    <a:solidFill>
                      <a:srgbClr val="99CCFF"/>
                    </a:solidFill>
                  </a:tcPr>
                </a:tc>
                <a:tc>
                  <a:txBody>
                    <a:bodyPr/>
                    <a:lstStyle/>
                    <a:p>
                      <a:pPr algn="ctr"/>
                      <a:r>
                        <a:rPr b="1" sz="1100">
                          <a:solidFill>
                            <a:srgbClr val="6D6E71"/>
                          </a:solidFill>
                          <a:latin typeface="Ariel"/>
                        </a:rPr>
                        <a:t>$349.99</a:t>
                      </a:r>
                    </a:p>
                  </a:txBody>
                  <a:tcPr marB="0" marT="0">
                    <a:solidFill>
                      <a:srgbClr val="99CCFF"/>
                    </a:solidFill>
                  </a:tcPr>
                </a:tc>
                <a:tc>
                  <a:txBody>
                    <a:bodyPr/>
                    <a:lstStyle/>
                    <a:p>
                      <a:pPr algn="ctr"/>
                      <a:r>
                        <a:rPr b="1" sz="1100">
                          <a:solidFill>
                            <a:srgbClr val="6D6E71"/>
                          </a:solidFill>
                          <a:latin typeface="Ariel"/>
                        </a:rPr>
                        <a:t>$0.00</a:t>
                      </a:r>
                    </a:p>
                  </a:txBody>
                  <a:tcPr marB="0" marT="0">
                    <a:solidFill>
                      <a:srgbClr val="99CCFF"/>
                    </a:solidFill>
                  </a:tcPr>
                </a:tc>
                <a:tc>
                  <a:txBody>
                    <a:bodyPr/>
                    <a:lstStyle/>
                    <a:p>
                      <a:pPr algn="ctr"/>
                      <a:r>
                        <a:rPr b="1" sz="1100">
                          <a:solidFill>
                            <a:srgbClr val="6D6E71"/>
                          </a:solidFill>
                          <a:latin typeface="Ariel"/>
                        </a:rPr>
                        <a:t>$14.00</a:t>
                      </a:r>
                    </a:p>
                  </a:txBody>
                  <a:tcPr marB="0" marT="0">
                    <a:solidFill>
                      <a:srgbClr val="EDC2D9"/>
                    </a:solidFill>
                  </a:tcPr>
                </a:tc>
                <a:tc>
                  <a:txBody>
                    <a:bodyPr/>
                    <a:lstStyle/>
                    <a:p>
                      <a:pPr algn="ctr"/>
                      <a:r>
                        <a:rPr b="1" sz="1100">
                          <a:solidFill>
                            <a:srgbClr val="6D6E71"/>
                          </a:solidFill>
                          <a:latin typeface="Ariel"/>
                        </a:rPr>
                        <a:t>$349.99</a:t>
                      </a:r>
                    </a:p>
                  </a:txBody>
                  <a:tcPr marB="0" marT="0">
                    <a:solidFill>
                      <a:srgbClr val="EDC2D9"/>
                    </a:solidFill>
                  </a:tcPr>
                </a:tc>
                <a:tc>
                  <a:txBody>
                    <a:bodyPr/>
                    <a:lstStyle/>
                    <a:p>
                      <a:pPr algn="ctr"/>
                      <a:r>
                        <a:rPr b="1" sz="1100">
                          <a:solidFill>
                            <a:srgbClr val="6D6E71"/>
                          </a:solidFill>
                          <a:latin typeface="Ariel"/>
                        </a:rPr>
                        <a:t>$13.99</a:t>
                      </a:r>
                    </a:p>
                  </a:txBody>
                  <a:tcPr marB="0" marT="0">
                    <a:solidFill>
                      <a:srgbClr val="EDC2D9"/>
                    </a:solidFill>
                  </a:tcPr>
                </a:tc>
                <a:tc>
                  <a:txBody>
                    <a:bodyPr/>
                    <a:lstStyle/>
                    <a:p>
                      <a:pPr algn="ctr"/>
                      <a:r>
                        <a:rPr b="1" sz="1100">
                          <a:solidFill>
                            <a:srgbClr val="6D6E71"/>
                          </a:solidFill>
                          <a:latin typeface="Ariel"/>
                        </a:rPr>
                        <a:t>$14.59</a:t>
                      </a:r>
                    </a:p>
                  </a:txBody>
                  <a:tcPr marB="0" marT="0">
                    <a:solidFill>
                      <a:srgbClr val="B3DAB4"/>
                    </a:solidFill>
                  </a:tcPr>
                </a:tc>
                <a:tc>
                  <a:txBody>
                    <a:bodyPr/>
                    <a:lstStyle/>
                    <a:p>
                      <a:pPr algn="ctr"/>
                      <a:r>
                        <a:rPr b="1" sz="1100">
                          <a:solidFill>
                            <a:srgbClr val="6D6E71"/>
                          </a:solidFill>
                          <a:latin typeface="Ariel"/>
                        </a:rPr>
                        <a:t>$349.99</a:t>
                      </a:r>
                    </a:p>
                  </a:txBody>
                  <a:tcPr marB="0" marT="0">
                    <a:solidFill>
                      <a:srgbClr val="B3DAB4"/>
                    </a:solidFill>
                  </a:tcPr>
                </a:tc>
                <a:tc>
                  <a:txBody>
                    <a:bodyPr/>
                    <a:lstStyle/>
                    <a:p>
                      <a:pPr algn="ctr"/>
                      <a:r>
                        <a:rPr b="1" sz="1100">
                          <a:solidFill>
                            <a:srgbClr val="6D6E71"/>
                          </a:solidFill>
                          <a:latin typeface="Ariel"/>
                        </a:rPr>
                        <a:t>$0.00</a:t>
                      </a:r>
                    </a:p>
                  </a:txBody>
                  <a:tcPr marB="0" marT="0">
                    <a:solidFill>
                      <a:srgbClr val="B3DAB4"/>
                    </a:solidFill>
                  </a:tcPr>
                </a:tc>
              </a:tr>
              <a:tr h="70338">
                <a:tc>
                  <a:txBody>
                    <a:bodyPr/>
                    <a:lstStyle/>
                    <a:p>
                      <a:pPr algn="ctr"/>
                      <a:r>
                        <a:rPr b="1" sz="1100">
                          <a:solidFill>
                            <a:srgbClr val="6D6E71"/>
                          </a:solidFill>
                          <a:latin typeface="Ariel"/>
                        </a:rPr>
                        <a:t>LG K20 V (16 GB)</a:t>
                      </a:r>
                    </a:p>
                  </a:txBody>
                  <a:tcPr marB="0" marT="0"/>
                </a:tc>
                <a:tc>
                  <a:txBody>
                    <a:bodyPr/>
                    <a:lstStyle/>
                    <a:p>
                      <a:pPr algn="ctr"/>
                      <a:r>
                        <a:rPr b="1" sz="1100">
                          <a:solidFill>
                            <a:srgbClr val="6D6E71"/>
                          </a:solidFill>
                          <a:latin typeface="Ariel"/>
                        </a:rPr>
                        <a:t>$7.00</a:t>
                      </a:r>
                    </a:p>
                  </a:txBody>
                  <a:tcPr marB="0" marT="0">
                    <a:solidFill>
                      <a:srgbClr val="F6E7E7"/>
                    </a:solidFill>
                  </a:tcPr>
                </a:tc>
                <a:tc>
                  <a:txBody>
                    <a:bodyPr/>
                    <a:lstStyle/>
                    <a:p>
                      <a:pPr algn="ctr"/>
                      <a:r>
                        <a:rPr b="1" sz="1100">
                          <a:solidFill>
                            <a:srgbClr val="6D6E71"/>
                          </a:solidFill>
                          <a:latin typeface="Ariel"/>
                        </a:rPr>
                        <a:t>$168.00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70338">
                <a:tc>
                  <a:txBody>
                    <a:bodyPr/>
                    <a:lstStyle/>
                    <a:p>
                      <a:pPr algn="ctr"/>
                      <a:r>
                        <a:rPr b="1" sz="1100">
                          <a:solidFill>
                            <a:srgbClr val="6D6E71"/>
                          </a:solidFill>
                          <a:latin typeface="Ariel"/>
                        </a:rPr>
                        <a:t>Galaxy J3 2017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$7.50</a:t>
                      </a:r>
                    </a:p>
                  </a:txBody>
                  <a:tcPr marB="0" marT="0">
                    <a:solidFill>
                      <a:srgbClr val="99CCFF"/>
                    </a:solidFill>
                  </a:tcPr>
                </a:tc>
                <a:tc>
                  <a:txBody>
                    <a:bodyPr/>
                    <a:lstStyle/>
                    <a:p>
                      <a:pPr algn="ctr"/>
                      <a:r>
                        <a:rPr b="1" sz="1100">
                          <a:solidFill>
                            <a:srgbClr val="6D6E71"/>
                          </a:solidFill>
                          <a:latin typeface="Ariel"/>
                        </a:rPr>
                        <a:t>$179.99</a:t>
                      </a:r>
                    </a:p>
                  </a:txBody>
                  <a:tcPr marB="0" marT="0">
                    <a:solidFill>
                      <a:srgbClr val="99CCFF"/>
                    </a:solidFill>
                  </a:tcPr>
                </a:tc>
                <a:tc>
                  <a:txBody>
                    <a:bodyPr/>
                    <a:lstStyle/>
                    <a:p>
                      <a:pPr algn="ctr"/>
                      <a:r>
                        <a:rPr b="1" sz="1100">
                          <a:solidFill>
                            <a:srgbClr val="6D6E71"/>
                          </a:solidFill>
                          <a:latin typeface="Ariel"/>
                        </a:rPr>
                        <a:t>$0.00</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$7.50</a:t>
                      </a:r>
                    </a:p>
                  </a:txBody>
                  <a:tcPr marB="0" marT="0">
                    <a:solidFill>
                      <a:srgbClr val="B3DAB4"/>
                    </a:solidFill>
                  </a:tcPr>
                </a:tc>
                <a:tc>
                  <a:txBody>
                    <a:bodyPr/>
                    <a:lstStyle/>
                    <a:p>
                      <a:pPr algn="ctr"/>
                      <a:r>
                        <a:rPr b="1" sz="1100">
                          <a:solidFill>
                            <a:srgbClr val="6D6E71"/>
                          </a:solidFill>
                          <a:latin typeface="Ariel"/>
                        </a:rPr>
                        <a:t>$179.99</a:t>
                      </a:r>
                    </a:p>
                  </a:txBody>
                  <a:tcPr marB="0" marT="0">
                    <a:solidFill>
                      <a:srgbClr val="B3DAB4"/>
                    </a:solidFill>
                  </a:tcPr>
                </a:tc>
                <a:tc>
                  <a:txBody>
                    <a:bodyPr/>
                    <a:lstStyle/>
                    <a:p>
                      <a:pPr algn="ctr"/>
                      <a:r>
                        <a:rPr b="1" sz="1100">
                          <a:solidFill>
                            <a:srgbClr val="6D6E71"/>
                          </a:solidFill>
                          <a:latin typeface="Ariel"/>
                        </a:rPr>
                        <a:t>$0.00</a:t>
                      </a:r>
                    </a:p>
                  </a:txBody>
                  <a:tcPr marB="0" marT="0">
                    <a:solidFill>
                      <a:srgbClr val="B3DAB4"/>
                    </a:solidFill>
                  </a:tcPr>
                </a:tc>
              </a:tr>
              <a:tr h="70338">
                <a:tc>
                  <a:txBody>
                    <a:bodyPr/>
                    <a:lstStyle/>
                    <a:p>
                      <a:pPr algn="ctr"/>
                      <a:r>
                        <a:rPr b="1" sz="1100">
                          <a:solidFill>
                            <a:srgbClr val="6D6E71"/>
                          </a:solidFill>
                          <a:latin typeface="Ariel"/>
                        </a:rPr>
                        <a:t>LG X Venture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$13.75</a:t>
                      </a:r>
                    </a:p>
                  </a:txBody>
                  <a:tcPr marB="0" marT="0">
                    <a:solidFill>
                      <a:srgbClr val="99CCFF"/>
                    </a:solidFill>
                  </a:tcPr>
                </a:tc>
                <a:tc>
                  <a:txBody>
                    <a:bodyPr/>
                    <a:lstStyle/>
                    <a:p>
                      <a:pPr algn="ctr"/>
                      <a:r>
                        <a:rPr b="1" sz="1100">
                          <a:solidFill>
                            <a:srgbClr val="6D6E71"/>
                          </a:solidFill>
                          <a:latin typeface="Ariel"/>
                        </a:rPr>
                        <a:t>$329.99</a:t>
                      </a:r>
                    </a:p>
                  </a:txBody>
                  <a:tcPr marB="0" marT="0">
                    <a:solidFill>
                      <a:srgbClr val="99CCFF"/>
                    </a:solidFill>
                  </a:tcPr>
                </a:tc>
                <a:tc>
                  <a:txBody>
                    <a:bodyPr/>
                    <a:lstStyle/>
                    <a:p>
                      <a:pPr algn="ctr"/>
                      <a:r>
                        <a:rPr b="1" sz="1100">
                          <a:solidFill>
                            <a:srgbClr val="6D6E71"/>
                          </a:solidFill>
                          <a:latin typeface="Ariel"/>
                        </a:rPr>
                        <a:t>$0.00</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$13.75</a:t>
                      </a:r>
                    </a:p>
                  </a:txBody>
                  <a:tcPr marB="0" marT="0">
                    <a:solidFill>
                      <a:srgbClr val="B3DAB4"/>
                    </a:solidFill>
                  </a:tcPr>
                </a:tc>
                <a:tc>
                  <a:txBody>
                    <a:bodyPr/>
                    <a:lstStyle/>
                    <a:p>
                      <a:pPr algn="ctr"/>
                      <a:r>
                        <a:rPr b="1" sz="1100">
                          <a:solidFill>
                            <a:srgbClr val="6D6E71"/>
                          </a:solidFill>
                          <a:latin typeface="Ariel"/>
                        </a:rPr>
                        <a:t>$329.99</a:t>
                      </a:r>
                    </a:p>
                  </a:txBody>
                  <a:tcPr marB="0" marT="0">
                    <a:solidFill>
                      <a:srgbClr val="B3DAB4"/>
                    </a:solidFill>
                  </a:tcPr>
                </a:tc>
                <a:tc>
                  <a:txBody>
                    <a:bodyPr/>
                    <a:lstStyle/>
                    <a:p>
                      <a:pPr algn="ctr"/>
                      <a:r>
                        <a:rPr b="1" sz="1100">
                          <a:solidFill>
                            <a:srgbClr val="6D6E71"/>
                          </a:solidFill>
                          <a:latin typeface="Ariel"/>
                        </a:rPr>
                        <a:t>$0.00</a:t>
                      </a:r>
                    </a:p>
                  </a:txBody>
                  <a:tcPr marB="0" marT="0">
                    <a:solidFill>
                      <a:srgbClr val="B3DAB4"/>
                    </a:solidFill>
                  </a:tcPr>
                </a:tc>
              </a:tr>
              <a:tr h="70338">
                <a:tc>
                  <a:txBody>
                    <a:bodyPr/>
                    <a:lstStyle/>
                    <a:p>
                      <a:pPr algn="ctr"/>
                      <a:r>
                        <a:rPr b="1" sz="1100">
                          <a:solidFill>
                            <a:srgbClr val="6D6E71"/>
                          </a:solidFill>
                          <a:latin typeface="Ariel"/>
                        </a:rPr>
                        <a:t>LG K20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$5.00</a:t>
                      </a:r>
                    </a:p>
                  </a:txBody>
                  <a:tcPr marB="0" marT="0">
                    <a:solidFill>
                      <a:srgbClr val="99CCFF"/>
                    </a:solidFill>
                  </a:tcPr>
                </a:tc>
                <a:tc>
                  <a:txBody>
                    <a:bodyPr/>
                    <a:lstStyle/>
                    <a:p>
                      <a:pPr algn="ctr"/>
                      <a:r>
                        <a:rPr b="1" sz="1100">
                          <a:solidFill>
                            <a:srgbClr val="6D6E71"/>
                          </a:solidFill>
                          <a:latin typeface="Ariel"/>
                        </a:rPr>
                        <a:t>$119.99</a:t>
                      </a:r>
                    </a:p>
                  </a:txBody>
                  <a:tcPr marB="0" marT="0">
                    <a:solidFill>
                      <a:srgbClr val="99CCFF"/>
                    </a:solidFill>
                  </a:tcPr>
                </a:tc>
                <a:tc>
                  <a:txBody>
                    <a:bodyPr/>
                    <a:lstStyle/>
                    <a:p>
                      <a:pPr algn="ctr"/>
                      <a:r>
                        <a:rPr b="1" sz="1100">
                          <a:solidFill>
                            <a:srgbClr val="6D6E71"/>
                          </a:solidFill>
                          <a:latin typeface="Ariel"/>
                        </a:rPr>
                        <a:t>$0.00</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$5.00</a:t>
                      </a:r>
                    </a:p>
                  </a:txBody>
                  <a:tcPr marB="0" marT="0">
                    <a:solidFill>
                      <a:srgbClr val="B3DAB4"/>
                    </a:solidFill>
                  </a:tcPr>
                </a:tc>
                <a:tc>
                  <a:txBody>
                    <a:bodyPr/>
                    <a:lstStyle/>
                    <a:p>
                      <a:pPr algn="ctr"/>
                      <a:r>
                        <a:rPr b="1" sz="1100">
                          <a:solidFill>
                            <a:srgbClr val="6D6E71"/>
                          </a:solidFill>
                          <a:latin typeface="Ariel"/>
                        </a:rPr>
                        <a:t>$119.99</a:t>
                      </a:r>
                    </a:p>
                  </a:txBody>
                  <a:tcPr marB="0" marT="0">
                    <a:solidFill>
                      <a:srgbClr val="B3DAB4"/>
                    </a:solidFill>
                  </a:tcPr>
                </a:tc>
                <a:tc>
                  <a:txBody>
                    <a:bodyPr/>
                    <a:lstStyle/>
                    <a:p>
                      <a:pPr algn="ctr"/>
                      <a:r>
                        <a:rPr b="1" sz="1100">
                          <a:solidFill>
                            <a:srgbClr val="6D6E71"/>
                          </a:solidFill>
                          <a:latin typeface="Ariel"/>
                        </a:rPr>
                        <a:t>$0.00</a:t>
                      </a:r>
                    </a:p>
                  </a:txBody>
                  <a:tcPr marB="0" marT="0">
                    <a:solidFill>
                      <a:srgbClr val="B3DAB4"/>
                    </a:solidFill>
                  </a:tcPr>
                </a:tc>
              </a:tr>
              <a:tr h="70338">
                <a:tc>
                  <a:txBody>
                    <a:bodyPr/>
                    <a:lstStyle/>
                    <a:p>
                      <a:pPr algn="ctr"/>
                      <a:r>
                        <a:rPr b="1" sz="1100">
                          <a:solidFill>
                            <a:srgbClr val="6D6E71"/>
                          </a:solidFill>
                          <a:latin typeface="Ariel"/>
                        </a:rPr>
                        <a:t>Moto Z2 Force Edition (64 GB)</a:t>
                      </a:r>
                    </a:p>
                  </a:txBody>
                  <a:tcPr marB="0" marT="0"/>
                </a:tc>
                <a:tc>
                  <a:txBody>
                    <a:bodyPr/>
                    <a:lstStyle/>
                    <a:p>
                      <a:pPr algn="ctr"/>
                      <a:r>
                        <a:rPr b="1" sz="1100">
                          <a:solidFill>
                            <a:srgbClr val="6D6E71"/>
                          </a:solidFill>
                          <a:latin typeface="Ariel"/>
                        </a:rPr>
                        <a:t>$31.50</a:t>
                      </a:r>
                    </a:p>
                  </a:txBody>
                  <a:tcPr marB="0" marT="0">
                    <a:solidFill>
                      <a:srgbClr val="F6E7E7"/>
                    </a:solidFill>
                  </a:tcPr>
                </a:tc>
                <a:tc>
                  <a:txBody>
                    <a:bodyPr/>
                    <a:lstStyle/>
                    <a:p>
                      <a:pPr algn="ctr"/>
                      <a:r>
                        <a:rPr b="1" sz="1100">
                          <a:solidFill>
                            <a:srgbClr val="6D6E71"/>
                          </a:solidFill>
                          <a:latin typeface="Ariel"/>
                        </a:rPr>
                        <a:t>$756.00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$25.63</a:t>
                      </a:r>
                    </a:p>
                  </a:txBody>
                  <a:tcPr marB="0" marT="0">
                    <a:solidFill>
                      <a:srgbClr val="99CCFF"/>
                    </a:solidFill>
                  </a:tcPr>
                </a:tc>
                <a:tc>
                  <a:txBody>
                    <a:bodyPr/>
                    <a:lstStyle/>
                    <a:p>
                      <a:pPr algn="ctr"/>
                      <a:r>
                        <a:rPr b="1" sz="1100">
                          <a:solidFill>
                            <a:srgbClr val="6D6E71"/>
                          </a:solidFill>
                          <a:latin typeface="Ariel"/>
                        </a:rPr>
                        <a:t>$614.99</a:t>
                      </a:r>
                    </a:p>
                  </a:txBody>
                  <a:tcPr marB="0" marT="0">
                    <a:solidFill>
                      <a:srgbClr val="99CCFF"/>
                    </a:solidFill>
                  </a:tcPr>
                </a:tc>
                <a:tc>
                  <a:txBody>
                    <a:bodyPr/>
                    <a:lstStyle/>
                    <a:p>
                      <a:pPr algn="ctr"/>
                      <a:r>
                        <a:rPr b="1" sz="1100">
                          <a:solidFill>
                            <a:srgbClr val="6D6E71"/>
                          </a:solidFill>
                          <a:latin typeface="Ariel"/>
                        </a:rPr>
                        <a:t>$0.00</a:t>
                      </a:r>
                    </a:p>
                  </a:txBody>
                  <a:tcPr marB="0" marT="0">
                    <a:solidFill>
                      <a:srgbClr val="99CCFF"/>
                    </a:solidFill>
                  </a:tcPr>
                </a:tc>
                <a:tc>
                  <a:txBody>
                    <a:bodyPr/>
                    <a:lstStyle/>
                    <a:p>
                      <a:pPr algn="ctr"/>
                      <a:r>
                        <a:rPr b="1" sz="1100">
                          <a:solidFill>
                            <a:srgbClr val="6D6E71"/>
                          </a:solidFill>
                          <a:latin typeface="Ariel"/>
                        </a:rPr>
                        <a:t>$15.00</a:t>
                      </a:r>
                    </a:p>
                  </a:txBody>
                  <a:tcPr marB="0" marT="0">
                    <a:solidFill>
                      <a:srgbClr val="EDC2D9"/>
                    </a:solidFill>
                  </a:tcPr>
                </a:tc>
                <a:tc>
                  <a:txBody>
                    <a:bodyPr/>
                    <a:lstStyle/>
                    <a:p>
                      <a:pPr algn="ctr"/>
                      <a:r>
                        <a:rPr b="1" sz="1100">
                          <a:solidFill>
                            <a:srgbClr val="6D6E71"/>
                          </a:solidFill>
                          <a:latin typeface="Ariel"/>
                        </a:rPr>
                        <a:t>$375.00</a:t>
                      </a:r>
                    </a:p>
                  </a:txBody>
                  <a:tcPr marB="0" marT="0">
                    <a:solidFill>
                      <a:srgbClr val="EDC2D9"/>
                    </a:solidFill>
                  </a:tcPr>
                </a:tc>
                <a:tc>
                  <a:txBody>
                    <a:bodyPr/>
                    <a:lstStyle/>
                    <a:p>
                      <a:pPr algn="ctr"/>
                      <a:r>
                        <a:rPr b="1" sz="1100">
                          <a:solidFill>
                            <a:srgbClr val="6D6E71"/>
                          </a:solidFill>
                          <a:latin typeface="Ariel"/>
                        </a:rPr>
                        <a:t>$15.00</a:t>
                      </a:r>
                    </a:p>
                  </a:txBody>
                  <a:tcPr marB="0" marT="0">
                    <a:solidFill>
                      <a:srgbClr val="EDC2D9"/>
                    </a:solidFill>
                  </a:tcPr>
                </a:tc>
                <a:tc>
                  <a:txBody>
                    <a:bodyPr/>
                    <a:lstStyle/>
                    <a:p>
                      <a:pPr algn="ctr"/>
                      <a:r>
                        <a:rPr b="1" sz="1100">
                          <a:solidFill>
                            <a:srgbClr val="6D6E71"/>
                          </a:solidFill>
                          <a:latin typeface="Ariel"/>
                        </a:rPr>
                        <a:t>$25.63</a:t>
                      </a:r>
                    </a:p>
                  </a:txBody>
                  <a:tcPr marB="0" marT="0">
                    <a:solidFill>
                      <a:srgbClr val="B3DAB4"/>
                    </a:solidFill>
                  </a:tcPr>
                </a:tc>
                <a:tc>
                  <a:txBody>
                    <a:bodyPr/>
                    <a:lstStyle/>
                    <a:p>
                      <a:pPr algn="ctr"/>
                      <a:r>
                        <a:rPr b="1" sz="1100">
                          <a:solidFill>
                            <a:srgbClr val="6D6E71"/>
                          </a:solidFill>
                          <a:latin typeface="Ariel"/>
                        </a:rPr>
                        <a:t>$614.99</a:t>
                      </a:r>
                    </a:p>
                  </a:txBody>
                  <a:tcPr marB="0" marT="0">
                    <a:solidFill>
                      <a:srgbClr val="B3DAB4"/>
                    </a:solidFill>
                  </a:tcPr>
                </a:tc>
                <a:tc>
                  <a:txBody>
                    <a:bodyPr/>
                    <a:lstStyle/>
                    <a:p>
                      <a:pPr algn="ctr"/>
                      <a:r>
                        <a:rPr b="1" sz="1100">
                          <a:solidFill>
                            <a:srgbClr val="6D6E71"/>
                          </a:solidFill>
                          <a:latin typeface="Ariel"/>
                        </a:rPr>
                        <a:t>$0.00</a:t>
                      </a:r>
                    </a:p>
                  </a:txBody>
                  <a:tcPr marB="0" marT="0">
                    <a:solidFill>
                      <a:srgbClr val="B3DAB4"/>
                    </a:solidFill>
                  </a:tcPr>
                </a:tc>
              </a:tr>
              <a:tr h="70338">
                <a:tc>
                  <a:txBody>
                    <a:bodyPr/>
                    <a:lstStyle/>
                    <a:p>
                      <a:pPr algn="ctr"/>
                      <a:r>
                        <a:rPr b="1" sz="1100">
                          <a:solidFill>
                            <a:srgbClr val="6D6E71"/>
                          </a:solidFill>
                          <a:latin typeface="Ariel"/>
                        </a:rPr>
                        <a:t>LG G Pad X2 8.0 Plus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$10.00</a:t>
                      </a:r>
                    </a:p>
                  </a:txBody>
                  <a:tcPr marB="0" marT="0">
                    <a:solidFill>
                      <a:srgbClr val="EDC2D9"/>
                    </a:solidFill>
                  </a:tcPr>
                </a:tc>
                <a:tc>
                  <a:txBody>
                    <a:bodyPr/>
                    <a:lstStyle/>
                    <a:p>
                      <a:pPr algn="ctr"/>
                      <a:r>
                        <a:rPr b="1" sz="1100">
                          <a:solidFill>
                            <a:srgbClr val="6D6E71"/>
                          </a:solidFill>
                          <a:latin typeface="Ariel"/>
                        </a:rPr>
                        <a:t>$240.00</a:t>
                      </a:r>
                    </a:p>
                  </a:txBody>
                  <a:tcPr marB="0" marT="0">
                    <a:solidFill>
                      <a:srgbClr val="EDC2D9"/>
                    </a:solidFill>
                  </a:tcPr>
                </a:tc>
                <a:tc>
                  <a:txBody>
                    <a:bodyPr/>
                    <a:lstStyle/>
                    <a:p>
                      <a:pPr algn="ctr"/>
                      <a:r>
                        <a:rPr b="1" sz="1100">
                          <a:solidFill>
                            <a:srgbClr val="6D6E71"/>
                          </a:solidFill>
                          <a:latin typeface="Ariel"/>
                        </a:rPr>
                        <a:t>$0.00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70338">
                <a:tc>
                  <a:txBody>
                    <a:bodyPr/>
                    <a:lstStyle/>
                    <a:p>
                      <a:pPr algn="ctr"/>
                      <a:r>
                        <a:rPr b="1" sz="1100">
                          <a:solidFill>
                            <a:srgbClr val="6D6E71"/>
                          </a:solidFill>
                          <a:latin typeface="Ariel"/>
                        </a:rPr>
                        <a:t>Coolpad Defiant (8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$4.00</a:t>
                      </a:r>
                    </a:p>
                  </a:txBody>
                  <a:tcPr marB="0" marT="0">
                    <a:solidFill>
                      <a:srgbClr val="EDC2D9"/>
                    </a:solidFill>
                  </a:tcPr>
                </a:tc>
                <a:tc>
                  <a:txBody>
                    <a:bodyPr/>
                    <a:lstStyle/>
                    <a:p>
                      <a:pPr algn="ctr"/>
                      <a:r>
                        <a:rPr b="1" sz="1100">
                          <a:solidFill>
                            <a:srgbClr val="6D6E71"/>
                          </a:solidFill>
                          <a:latin typeface="Ariel"/>
                        </a:rPr>
                        <a:t>$100.00</a:t>
                      </a:r>
                    </a:p>
                  </a:txBody>
                  <a:tcPr marB="0" marT="0">
                    <a:solidFill>
                      <a:srgbClr val="EDC2D9"/>
                    </a:solidFill>
                  </a:tcPr>
                </a:tc>
                <a:tc>
                  <a:txBody>
                    <a:bodyPr/>
                    <a:lstStyle/>
                    <a:p>
                      <a:pPr algn="ctr"/>
                      <a:r>
                        <a:rPr b="1" sz="1100">
                          <a:solidFill>
                            <a:srgbClr val="6D6E71"/>
                          </a:solidFill>
                          <a:latin typeface="Ariel"/>
                        </a:rPr>
                        <a:t>$4.00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70338">
                <a:tc>
                  <a:txBody>
                    <a:bodyPr/>
                    <a:lstStyle/>
                    <a:p>
                      <a:pPr algn="ctr"/>
                      <a:r>
                        <a:rPr b="1" sz="1100">
                          <a:solidFill>
                            <a:srgbClr val="6D6E71"/>
                          </a:solidFill>
                          <a:latin typeface="Ariel"/>
                        </a:rPr>
                        <a:t>Galaxy J3 Prime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$7.00</a:t>
                      </a:r>
                    </a:p>
                  </a:txBody>
                  <a:tcPr marB="0" marT="0">
                    <a:solidFill>
                      <a:srgbClr val="EDC2D9"/>
                    </a:solidFill>
                  </a:tcPr>
                </a:tc>
                <a:tc>
                  <a:txBody>
                    <a:bodyPr/>
                    <a:lstStyle/>
                    <a:p>
                      <a:pPr algn="ctr"/>
                      <a:r>
                        <a:rPr b="1" sz="1100">
                          <a:solidFill>
                            <a:srgbClr val="6D6E71"/>
                          </a:solidFill>
                          <a:latin typeface="Ariel"/>
                        </a:rPr>
                        <a:t>$175.00</a:t>
                      </a:r>
                    </a:p>
                  </a:txBody>
                  <a:tcPr marB="0" marT="0">
                    <a:solidFill>
                      <a:srgbClr val="EDC2D9"/>
                    </a:solidFill>
                  </a:tcPr>
                </a:tc>
                <a:tc>
                  <a:txBody>
                    <a:bodyPr/>
                    <a:lstStyle/>
                    <a:p>
                      <a:pPr algn="ctr"/>
                      <a:r>
                        <a:rPr b="1" sz="1100">
                          <a:solidFill>
                            <a:srgbClr val="6D6E71"/>
                          </a:solidFill>
                          <a:latin typeface="Ariel"/>
                        </a:rPr>
                        <a:t>$7.00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70338">
                <a:tc>
                  <a:txBody>
                    <a:bodyPr/>
                    <a:lstStyle/>
                    <a:p>
                      <a:pPr algn="ctr"/>
                      <a:r>
                        <a:rPr b="1" sz="1100">
                          <a:solidFill>
                            <a:srgbClr val="6D6E71"/>
                          </a:solidFill>
                          <a:latin typeface="Ariel"/>
                        </a:rPr>
                        <a:t>LG Stylo 3 Plus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$9.00</a:t>
                      </a:r>
                    </a:p>
                  </a:txBody>
                  <a:tcPr marB="0" marT="0">
                    <a:solidFill>
                      <a:srgbClr val="EDC2D9"/>
                    </a:solidFill>
                  </a:tcPr>
                </a:tc>
                <a:tc>
                  <a:txBody>
                    <a:bodyPr/>
                    <a:lstStyle/>
                    <a:p>
                      <a:pPr algn="ctr"/>
                      <a:r>
                        <a:rPr b="1" sz="1100">
                          <a:solidFill>
                            <a:srgbClr val="6D6E71"/>
                          </a:solidFill>
                          <a:latin typeface="Ariel"/>
                        </a:rPr>
                        <a:t>$225.00</a:t>
                      </a:r>
                    </a:p>
                  </a:txBody>
                  <a:tcPr marB="0" marT="0">
                    <a:solidFill>
                      <a:srgbClr val="EDC2D9"/>
                    </a:solidFill>
                  </a:tcPr>
                </a:tc>
                <a:tc>
                  <a:txBody>
                    <a:bodyPr/>
                    <a:lstStyle/>
                    <a:p>
                      <a:pPr algn="ctr"/>
                      <a:r>
                        <a:rPr b="1" sz="1100">
                          <a:solidFill>
                            <a:srgbClr val="6D6E71"/>
                          </a:solidFill>
                          <a:latin typeface="Ariel"/>
                        </a:rPr>
                        <a:t>$9.00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70338">
                <a:tc>
                  <a:txBody>
                    <a:bodyPr/>
                    <a:lstStyle/>
                    <a:p>
                      <a:pPr algn="ctr"/>
                      <a:r>
                        <a:rPr b="1" sz="1100">
                          <a:solidFill>
                            <a:srgbClr val="6D6E71"/>
                          </a:solidFill>
                          <a:latin typeface="Ariel"/>
                        </a:rPr>
                        <a:t>LG Aristo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$6.00</a:t>
                      </a:r>
                    </a:p>
                  </a:txBody>
                  <a:tcPr marB="0" marT="0">
                    <a:solidFill>
                      <a:srgbClr val="EDC2D9"/>
                    </a:solidFill>
                  </a:tcPr>
                </a:tc>
                <a:tc>
                  <a:txBody>
                    <a:bodyPr/>
                    <a:lstStyle/>
                    <a:p>
                      <a:pPr algn="ctr"/>
                      <a:r>
                        <a:rPr b="1" sz="1100">
                          <a:solidFill>
                            <a:srgbClr val="6D6E71"/>
                          </a:solidFill>
                          <a:latin typeface="Ariel"/>
                        </a:rPr>
                        <a:t>$150.00</a:t>
                      </a:r>
                    </a:p>
                  </a:txBody>
                  <a:tcPr marB="0" marT="0">
                    <a:solidFill>
                      <a:srgbClr val="EDC2D9"/>
                    </a:solidFill>
                  </a:tcPr>
                </a:tc>
                <a:tc>
                  <a:txBody>
                    <a:bodyPr/>
                    <a:lstStyle/>
                    <a:p>
                      <a:pPr algn="ctr"/>
                      <a:r>
                        <a:rPr b="1" sz="1100">
                          <a:solidFill>
                            <a:srgbClr val="6D6E71"/>
                          </a:solidFill>
                          <a:latin typeface="Ariel"/>
                        </a:rPr>
                        <a:t>$6.00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70344">
                <a:tc>
                  <a:txBody>
                    <a:bodyPr/>
                    <a:lstStyle/>
                    <a:p>
                      <a:pPr algn="ctr"/>
                      <a:r>
                        <a:rPr b="1" sz="1100">
                          <a:solidFill>
                            <a:srgbClr val="6D6E71"/>
                          </a:solidFill>
                          <a:latin typeface="Ariel"/>
                        </a:rPr>
                        <a:t>T-Mobile Revvl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$6.00</a:t>
                      </a:r>
                    </a:p>
                  </a:txBody>
                  <a:tcPr marB="0" marT="0">
                    <a:solidFill>
                      <a:srgbClr val="EDC2D9"/>
                    </a:solidFill>
                  </a:tcPr>
                </a:tc>
                <a:tc>
                  <a:txBody>
                    <a:bodyPr/>
                    <a:lstStyle/>
                    <a:p>
                      <a:pPr algn="ctr"/>
                      <a:r>
                        <a:rPr b="1" sz="1100">
                          <a:solidFill>
                            <a:srgbClr val="6D6E71"/>
                          </a:solidFill>
                          <a:latin typeface="Ariel"/>
                        </a:rPr>
                        <a:t>$150.00</a:t>
                      </a:r>
                    </a:p>
                  </a:txBody>
                  <a:tcPr marB="0" marT="0">
                    <a:solidFill>
                      <a:srgbClr val="EDC2D9"/>
                    </a:solidFill>
                  </a:tcPr>
                </a:tc>
                <a:tc>
                  <a:txBody>
                    <a:bodyPr/>
                    <a:lstStyle/>
                    <a:p>
                      <a:pPr algn="ctr"/>
                      <a:r>
                        <a:rPr b="1" sz="1100">
                          <a:solidFill>
                            <a:srgbClr val="6D6E71"/>
                          </a:solidFill>
                          <a:latin typeface="Ariel"/>
                        </a:rPr>
                        <a:t>$6.00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bl>
          </a:graphicData>
        </a:graphic>
      </p:graphicFrame>
    </p:spTree>
    <p:extLst>
      <p:ext uri="{BB962C8B-B14F-4D97-AF65-F5344CB8AC3E}">
        <p14:creationId xmlns:p14="http://schemas.microsoft.com/office/powerpoint/2010/main" val="420988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3" name="Picture 2" descr="http://www.verizon.com/about/sites/default/files/styles/vzc_hero_slide/public/hero-slides/VZ_logo_850x640.jpg?itok=TLd1K7EO">
            <a:extLst>
              <a:ext uri="{FF2B5EF4-FFF2-40B4-BE49-F238E27FC236}">
                <a16:creationId xmlns:a16="http://schemas.microsoft.com/office/drawing/2014/main" id="{93CD5F46-D75D-434E-A8BD-BC9DFE1F1D62}"/>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350221" y="939094"/>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s://www.secureworldexpo.com/sites/secureworld/files/AT%26T%20Logo%20Image%20-%20Labeled%20for%20Reuse.png">
            <a:extLst>
              <a:ext uri="{FF2B5EF4-FFF2-40B4-BE49-F238E27FC236}">
                <a16:creationId xmlns:a16="http://schemas.microsoft.com/office/drawing/2014/main" id="{FFB51675-2830-4DF2-9E4A-655A43A5FEE7}"/>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817567" y="802804"/>
            <a:ext cx="1143000" cy="57728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a:extLst>
              <a:ext uri="{FF2B5EF4-FFF2-40B4-BE49-F238E27FC236}">
                <a16:creationId xmlns:a16="http://schemas.microsoft.com/office/drawing/2014/main" id="{6C821FE0-4426-4BA3-AF79-4E5889639FB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34835" b="46470"/>
          <a:stretch/>
        </p:blipFill>
        <p:spPr>
          <a:xfrm>
            <a:off x="7885268" y="928169"/>
            <a:ext cx="1463040" cy="273515"/>
          </a:xfrm>
          <a:prstGeom prst="rect">
            <a:avLst/>
          </a:prstGeom>
        </p:spPr>
      </p:pic>
      <p:pic>
        <p:nvPicPr>
          <p:cNvPr id="21" name="Picture 20">
            <a:extLst>
              <a:ext uri="{FF2B5EF4-FFF2-40B4-BE49-F238E27FC236}">
                <a16:creationId xmlns:a16="http://schemas.microsoft.com/office/drawing/2014/main" id="{4B968FF7-143F-4DAA-8241-5C0AA244D00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959252" y="904994"/>
            <a:ext cx="1122998" cy="372904"/>
          </a:xfrm>
          <a:prstGeom prst="rect">
            <a:avLst/>
          </a:prstGeom>
        </p:spPr>
      </p:pic>
      <p:graphicFrame>
        <p:nvGraphicFramePr>
          <p:cNvPr id="2" name="Table 1"/>
          <p:cNvGraphicFramePr>
            <a:graphicFrameLocks noGrp="1"/>
          </p:cNvGraphicFramePr>
          <p:nvPr/>
        </p:nvGraphicFramePr>
        <p:xfrm>
          <a:off x="594360" y="1600200"/>
          <a:ext cx="10954512" cy="967740"/>
        </p:xfrm>
        <a:graphic>
          <a:graphicData uri="http://schemas.openxmlformats.org/drawingml/2006/table">
            <a:tbl>
              <a:tblPr firstRow="1" bandRow="1">
                <a:tableStyleId>{5C22544A-7EE6-4342-B048-85BDC9FD1C3A}</a:tableStyleId>
              </a:tblPr>
              <a:tblGrid>
                <a:gridCol w="2286000"/>
                <a:gridCol w="2167128"/>
                <a:gridCol w="2167128"/>
                <a:gridCol w="2167128"/>
                <a:gridCol w="2167128"/>
              </a:tblGrid>
              <a:tr h="91440">
                <a:tc>
                  <a:txBody>
                    <a:bodyPr anchor="ctr"/>
                    <a:lstStyle/>
                    <a:p>
                      <a:pPr algn="ctr"/>
                      <a:r>
                        <a:rPr sz="1000" b="1">
                          <a:solidFill>
                            <a:srgbClr val="FFFFFF"/>
                          </a:solidFill>
                          <a:latin typeface="Ariel"/>
                        </a:rPr>
                        <a:t>Devices</a:t>
                      </a:r>
                    </a:p>
                  </a:txBody>
                  <a:tcPr>
                    <a:solidFill>
                      <a:srgbClr val="FF0000"/>
                    </a:solidFill>
                  </a:tcPr>
                </a:tc>
                <a:tc>
                  <a:txBody>
                    <a:bodyPr anchor="ctr"/>
                    <a:lstStyle/>
                    <a:p>
                      <a:pPr algn="ctr"/>
                      <a:r>
                        <a:rPr sz="1000" b="1">
                          <a:solidFill>
                            <a:srgbClr val="FFFFFF"/>
                          </a:solidFill>
                          <a:latin typeface="Ariel"/>
                        </a:rPr>
                        <a:t>Retail Price</a:t>
                      </a:r>
                    </a:p>
                  </a:txBody>
                  <a:tcPr>
                    <a:solidFill>
                      <a:srgbClr val="FF0000"/>
                    </a:solidFill>
                  </a:tcPr>
                </a:tc>
                <a:tc>
                  <a:txBody>
                    <a:bodyPr anchor="ctr"/>
                    <a:lstStyle/>
                    <a:p>
                      <a:pPr algn="ctr"/>
                      <a:r>
                        <a:rPr sz="1000" b="1">
                          <a:solidFill>
                            <a:srgbClr val="FFFFFF"/>
                          </a:solidFill>
                          <a:latin typeface="Ariel"/>
                        </a:rPr>
                        <a:t>Retail Price</a:t>
                      </a:r>
                    </a:p>
                  </a:txBody>
                  <a:tcPr>
                    <a:solidFill>
                      <a:srgbClr val="0070C0"/>
                    </a:solidFill>
                  </a:tcPr>
                </a:tc>
                <a:tc>
                  <a:txBody>
                    <a:bodyPr anchor="ctr"/>
                    <a:lstStyle/>
                    <a:p>
                      <a:pPr algn="ctr"/>
                      <a:r>
                        <a:rPr sz="1000" b="1">
                          <a:solidFill>
                            <a:srgbClr val="FFFFFF"/>
                          </a:solidFill>
                          <a:latin typeface="Ariel"/>
                        </a:rPr>
                        <a:t>Retail Price</a:t>
                      </a:r>
                    </a:p>
                  </a:txBody>
                  <a:tcPr>
                    <a:solidFill>
                      <a:srgbClr val="F46E37"/>
                    </a:solidFill>
                  </a:tcPr>
                </a:tc>
                <a:tc>
                  <a:txBody>
                    <a:bodyPr anchor="ctr"/>
                    <a:lstStyle/>
                    <a:p>
                      <a:pPr algn="ctr"/>
                      <a:r>
                        <a:rPr sz="1000" b="1">
                          <a:solidFill>
                            <a:srgbClr val="FFFFFF"/>
                          </a:solidFill>
                          <a:latin typeface="Ariel"/>
                        </a:rPr>
                        <a:t>Retail Price</a:t>
                      </a:r>
                    </a:p>
                  </a:txBody>
                  <a:tcPr>
                    <a:solidFill>
                      <a:srgbClr val="92D050"/>
                    </a:solidFill>
                  </a:tcPr>
                </a:tc>
              </a:tr>
              <a:tr h="38100">
                <a:tc>
                  <a:txBody>
                    <a:bodyPr/>
                    <a:lstStyle/>
                    <a:p>
                      <a:pPr algn="ctr"/>
                      <a:r>
                        <a:rPr b="1" sz="1100">
                          <a:solidFill>
                            <a:srgbClr val="6D6E71"/>
                          </a:solidFill>
                          <a:latin typeface="Ariel"/>
                        </a:rPr>
                        <a:t>Galaxy Express Prime 2 (N/A GB)</a:t>
                      </a:r>
                    </a:p>
                  </a:txBody>
                  <a:tcPr marT="0" marB="0"/>
                </a:tc>
                <a:tc>
                  <a:txBody>
                    <a:bodyPr/>
                    <a:lstStyle/>
                    <a:p>
                      <a:pPr algn="ctr"/>
                      <a:r>
                        <a:t> </a:t>
                      </a:r>
                    </a:p>
                  </a:txBody>
                  <a:tcPr marT="0" marB="0">
                    <a:solidFill>
                      <a:srgbClr val="BFBFBF"/>
                    </a:solidFill>
                  </a:tcPr>
                </a:tc>
                <a:tc>
                  <a:txBody>
                    <a:bodyPr/>
                    <a:lstStyle/>
                    <a:p>
                      <a:pPr algn="ctr"/>
                      <a:r>
                        <a:rPr b="1" sz="1100">
                          <a:solidFill>
                            <a:srgbClr val="FF0000"/>
                          </a:solidFill>
                        </a:rPr>
                        <a:t>$99.99</a:t>
                      </a:r>
                    </a:p>
                  </a:txBody>
                  <a:tcPr marT="0" marB="0">
                    <a:solidFill>
                      <a:srgbClr val="99CCF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LG Phoenix 3 (N/A GB)</a:t>
                      </a:r>
                    </a:p>
                  </a:txBody>
                  <a:tcPr marT="0" marB="0"/>
                </a:tc>
                <a:tc>
                  <a:txBody>
                    <a:bodyPr/>
                    <a:lstStyle/>
                    <a:p>
                      <a:pPr algn="ctr"/>
                      <a:r>
                        <a:t> </a:t>
                      </a:r>
                    </a:p>
                  </a:txBody>
                  <a:tcPr marT="0" marB="0">
                    <a:solidFill>
                      <a:srgbClr val="BFBFBF"/>
                    </a:solidFill>
                  </a:tcPr>
                </a:tc>
                <a:tc>
                  <a:txBody>
                    <a:bodyPr/>
                    <a:lstStyle/>
                    <a:p>
                      <a:pPr algn="ctr"/>
                      <a:r>
                        <a:rPr b="1" sz="1100">
                          <a:solidFill>
                            <a:srgbClr val="FF0000"/>
                          </a:solidFill>
                        </a:rPr>
                        <a:t>$59.99</a:t>
                      </a:r>
                    </a:p>
                  </a:txBody>
                  <a:tcPr marT="0" marB="0">
                    <a:solidFill>
                      <a:srgbClr val="99CCF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iPhone SE (32 GB)</a:t>
                      </a:r>
                    </a:p>
                  </a:txBody>
                  <a:tcPr marT="0" marB="0"/>
                </a:tc>
                <a:tc>
                  <a:txBody>
                    <a:bodyPr/>
                    <a:lstStyle/>
                    <a:p>
                      <a:pPr algn="ctr"/>
                      <a:r>
                        <a:t> </a:t>
                      </a:r>
                    </a:p>
                  </a:txBody>
                  <a:tcPr marT="0" marB="0">
                    <a:solidFill>
                      <a:srgbClr val="BFBFBF"/>
                    </a:solidFill>
                  </a:tcPr>
                </a:tc>
                <a:tc>
                  <a:txBody>
                    <a:bodyPr/>
                    <a:lstStyle/>
                    <a:p>
                      <a:pPr algn="ctr"/>
                      <a:r>
                        <a:rPr b="1" sz="1100">
                          <a:solidFill>
                            <a:srgbClr val="FF0000"/>
                          </a:solidFill>
                        </a:rPr>
                        <a:t>$194.99</a:t>
                      </a:r>
                    </a:p>
                  </a:txBody>
                  <a:tcPr marT="0" marB="0">
                    <a:solidFill>
                      <a:srgbClr val="99CCFF"/>
                    </a:solidFill>
                  </a:tcPr>
                </a:tc>
                <a:tc>
                  <a:txBody>
                    <a:bodyPr/>
                    <a:lstStyle/>
                    <a:p>
                      <a:pPr algn="ctr"/>
                      <a:r>
                        <a:rPr b="1" sz="1100">
                          <a:solidFill>
                            <a:srgbClr val="6D6E71"/>
                          </a:solidFill>
                        </a:rPr>
                        <a:t>$199.00</a:t>
                      </a:r>
                    </a:p>
                  </a:txBody>
                  <a:tcPr marT="0" marB="0">
                    <a:solidFill>
                      <a:srgbClr val="FDE5A1"/>
                    </a:solidFill>
                  </a:tcPr>
                </a:tc>
                <a:tc>
                  <a:txBody>
                    <a:bodyPr/>
                    <a:lstStyle/>
                    <a:p>
                      <a:pPr algn="ctr"/>
                      <a:r>
                        <a:rPr b="1" sz="1100">
                          <a:solidFill>
                            <a:srgbClr val="6D6E71"/>
                          </a:solidFill>
                        </a:rPr>
                        <a:t>$159.99</a:t>
                      </a:r>
                    </a:p>
                  </a:txBody>
                  <a:tcPr marT="0" marB="0">
                    <a:solidFill>
                      <a:srgbClr val="CDEBDE"/>
                    </a:solidFill>
                  </a:tcPr>
                </a:tc>
              </a:tr>
              <a:tr h="38100">
                <a:tc>
                  <a:txBody>
                    <a:bodyPr/>
                    <a:lstStyle/>
                    <a:p>
                      <a:pPr algn="ctr"/>
                      <a:r>
                        <a:rPr b="1" sz="1100">
                          <a:solidFill>
                            <a:srgbClr val="6D6E71"/>
                          </a:solidFill>
                          <a:latin typeface="Ariel"/>
                        </a:rPr>
                        <a:t>iPhone 6 (32 GB)</a:t>
                      </a:r>
                    </a:p>
                  </a:txBody>
                  <a:tcPr marT="0" marB="0"/>
                </a:tc>
                <a:tc>
                  <a:txBody>
                    <a:bodyPr/>
                    <a:lstStyle/>
                    <a:p>
                      <a:pPr algn="ctr"/>
                      <a:r>
                        <a:t> </a:t>
                      </a:r>
                    </a:p>
                  </a:txBody>
                  <a:tcPr marT="0" marB="0">
                    <a:solidFill>
                      <a:srgbClr val="BFBFBF"/>
                    </a:solidFill>
                  </a:tcPr>
                </a:tc>
                <a:tc>
                  <a:txBody>
                    <a:bodyPr/>
                    <a:lstStyle/>
                    <a:p>
                      <a:pPr algn="ctr"/>
                      <a:r>
                        <a:rPr b="1" sz="1100">
                          <a:solidFill>
                            <a:srgbClr val="FF0000"/>
                          </a:solidFill>
                        </a:rPr>
                        <a:t>$244.99</a:t>
                      </a:r>
                    </a:p>
                  </a:txBody>
                  <a:tcPr marT="0" marB="0">
                    <a:solidFill>
                      <a:srgbClr val="99CCFF"/>
                    </a:solidFill>
                  </a:tcPr>
                </a:tc>
                <a:tc>
                  <a:txBody>
                    <a:bodyPr/>
                    <a:lstStyle/>
                    <a:p>
                      <a:pPr algn="ctr"/>
                      <a:r>
                        <a:t> </a:t>
                      </a:r>
                    </a:p>
                  </a:txBody>
                  <a:tcPr marT="0" marB="0">
                    <a:solidFill>
                      <a:srgbClr val="BFBFBF"/>
                    </a:solidFill>
                  </a:tcPr>
                </a:tc>
                <a:tc>
                  <a:txBody>
                    <a:bodyPr/>
                    <a:lstStyle/>
                    <a:p>
                      <a:pPr algn="ctr"/>
                      <a:r>
                        <a:rPr b="1" sz="1100">
                          <a:solidFill>
                            <a:srgbClr val="6D6E71"/>
                          </a:solidFill>
                        </a:rPr>
                        <a:t>$199.99</a:t>
                      </a:r>
                    </a:p>
                  </a:txBody>
                  <a:tcPr marT="0" marB="0">
                    <a:solidFill>
                      <a:srgbClr val="CDEBDE"/>
                    </a:solidFill>
                  </a:tcPr>
                </a:tc>
              </a:tr>
              <a:tr h="38100">
                <a:tc>
                  <a:txBody>
                    <a:bodyPr/>
                    <a:lstStyle/>
                    <a:p>
                      <a:pPr algn="ctr"/>
                      <a:r>
                        <a:rPr b="1" sz="1100">
                          <a:solidFill>
                            <a:srgbClr val="6D6E71"/>
                          </a:solidFill>
                          <a:latin typeface="Ariel"/>
                        </a:rPr>
                        <a:t>iPhone 6S (32 GB)</a:t>
                      </a:r>
                    </a:p>
                  </a:txBody>
                  <a:tcPr marT="0" marB="0"/>
                </a:tc>
                <a:tc>
                  <a:txBody>
                    <a:bodyPr/>
                    <a:lstStyle/>
                    <a:p>
                      <a:pPr algn="ctr"/>
                      <a:r>
                        <a:t> </a:t>
                      </a:r>
                    </a:p>
                  </a:txBody>
                  <a:tcPr marT="0" marB="0">
                    <a:solidFill>
                      <a:srgbClr val="BFBFBF"/>
                    </a:solidFill>
                  </a:tcPr>
                </a:tc>
                <a:tc>
                  <a:txBody>
                    <a:bodyPr/>
                    <a:lstStyle/>
                    <a:p>
                      <a:pPr algn="ctr"/>
                      <a:r>
                        <a:rPr b="1" sz="1100">
                          <a:solidFill>
                            <a:srgbClr val="FF0000"/>
                          </a:solidFill>
                        </a:rPr>
                        <a:t>$344.99</a:t>
                      </a:r>
                    </a:p>
                  </a:txBody>
                  <a:tcPr marT="0" marB="0">
                    <a:solidFill>
                      <a:srgbClr val="99CCFF"/>
                    </a:solidFill>
                  </a:tcPr>
                </a:tc>
                <a:tc>
                  <a:txBody>
                    <a:bodyPr/>
                    <a:lstStyle/>
                    <a:p>
                      <a:pPr algn="ctr"/>
                      <a:r>
                        <a:rPr b="1" sz="1100">
                          <a:solidFill>
                            <a:srgbClr val="6D6E71"/>
                          </a:solidFill>
                        </a:rPr>
                        <a:t>$399.00</a:t>
                      </a:r>
                    </a:p>
                  </a:txBody>
                  <a:tcPr marT="0" marB="0">
                    <a:solidFill>
                      <a:srgbClr val="FDE5A1"/>
                    </a:solidFill>
                  </a:tcPr>
                </a:tc>
                <a:tc>
                  <a:txBody>
                    <a:bodyPr/>
                    <a:lstStyle/>
                    <a:p>
                      <a:pPr algn="ctr"/>
                      <a:r>
                        <a:rPr b="1" sz="1100">
                          <a:solidFill>
                            <a:srgbClr val="6D6E71"/>
                          </a:solidFill>
                        </a:rPr>
                        <a:t>$299.99</a:t>
                      </a:r>
                    </a:p>
                  </a:txBody>
                  <a:tcPr marT="0" marB="0">
                    <a:solidFill>
                      <a:srgbClr val="CDEBDE"/>
                    </a:solidFill>
                  </a:tcPr>
                </a:tc>
              </a:tr>
              <a:tr h="38100">
                <a:tc>
                  <a:txBody>
                    <a:bodyPr/>
                    <a:lstStyle/>
                    <a:p>
                      <a:pPr algn="ctr"/>
                      <a:r>
                        <a:rPr b="1" sz="1100">
                          <a:solidFill>
                            <a:srgbClr val="6D6E71"/>
                          </a:solidFill>
                          <a:latin typeface="Ariel"/>
                        </a:rPr>
                        <a:t>Moto E (N/A GB)</a:t>
                      </a:r>
                    </a:p>
                  </a:txBody>
                  <a:tcPr marT="0" marB="0"/>
                </a:tc>
                <a:tc>
                  <a:txBody>
                    <a:bodyPr/>
                    <a:lstStyle/>
                    <a:p>
                      <a:pPr algn="ctr"/>
                      <a:r>
                        <a:t> </a:t>
                      </a:r>
                    </a:p>
                  </a:txBody>
                  <a:tcPr marT="0" marB="0">
                    <a:solidFill>
                      <a:srgbClr val="BFBFBF"/>
                    </a:solidFill>
                  </a:tcPr>
                </a:tc>
                <a:tc>
                  <a:txBody>
                    <a:bodyPr/>
                    <a:lstStyle/>
                    <a:p>
                      <a:pPr algn="ctr"/>
                      <a:r>
                        <a:rPr b="1" sz="1100">
                          <a:solidFill>
                            <a:srgbClr val="FF0000"/>
                          </a:solidFill>
                        </a:rPr>
                        <a:t>$34.99</a:t>
                      </a:r>
                    </a:p>
                  </a:txBody>
                  <a:tcPr marT="0" marB="0">
                    <a:solidFill>
                      <a:srgbClr val="99CCF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ZTE Blade Spark (7GB GB)</a:t>
                      </a:r>
                    </a:p>
                  </a:txBody>
                  <a:tcPr marT="0" marB="0"/>
                </a:tc>
                <a:tc>
                  <a:txBody>
                    <a:bodyPr/>
                    <a:lstStyle/>
                    <a:p>
                      <a:pPr algn="ctr"/>
                      <a:r>
                        <a:t> </a:t>
                      </a:r>
                    </a:p>
                  </a:txBody>
                  <a:tcPr marT="0" marB="0">
                    <a:solidFill>
                      <a:srgbClr val="BFBFBF"/>
                    </a:solidFill>
                  </a:tcPr>
                </a:tc>
                <a:tc>
                  <a:txBody>
                    <a:bodyPr/>
                    <a:lstStyle/>
                    <a:p>
                      <a:pPr algn="ctr"/>
                      <a:r>
                        <a:rPr b="1" sz="1100">
                          <a:solidFill>
                            <a:srgbClr val="FF0000"/>
                          </a:solidFill>
                        </a:rPr>
                        <a:t>$79.99</a:t>
                      </a:r>
                    </a:p>
                  </a:txBody>
                  <a:tcPr marT="0" marB="0">
                    <a:solidFill>
                      <a:srgbClr val="99CCF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LG B470 (N/A GB)</a:t>
                      </a:r>
                    </a:p>
                  </a:txBody>
                  <a:tcPr marT="0" marB="0"/>
                </a:tc>
                <a:tc>
                  <a:txBody>
                    <a:bodyPr/>
                    <a:lstStyle/>
                    <a:p>
                      <a:pPr algn="ctr"/>
                      <a:r>
                        <a:t> </a:t>
                      </a:r>
                    </a:p>
                  </a:txBody>
                  <a:tcPr marT="0" marB="0">
                    <a:solidFill>
                      <a:srgbClr val="BFBFBF"/>
                    </a:solidFill>
                  </a:tcPr>
                </a:tc>
                <a:tc>
                  <a:txBody>
                    <a:bodyPr/>
                    <a:lstStyle/>
                    <a:p>
                      <a:pPr algn="ctr"/>
                      <a:r>
                        <a:rPr b="1" sz="1100">
                          <a:solidFill>
                            <a:srgbClr val="FF0000"/>
                          </a:solidFill>
                        </a:rPr>
                        <a:t>$49.99</a:t>
                      </a:r>
                    </a:p>
                  </a:txBody>
                  <a:tcPr marT="0" marB="0">
                    <a:solidFill>
                      <a:srgbClr val="99CCF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iPhone 6S Plus (32 GB)</a:t>
                      </a:r>
                    </a:p>
                  </a:txBody>
                  <a:tcPr marT="0" marB="0"/>
                </a:tc>
                <a:tc>
                  <a:txBody>
                    <a:bodyPr/>
                    <a:lstStyle/>
                    <a:p>
                      <a:pPr algn="ctr"/>
                      <a:r>
                        <a:t> </a:t>
                      </a:r>
                    </a:p>
                  </a:txBody>
                  <a:tcPr marT="0" marB="0">
                    <a:solidFill>
                      <a:srgbClr val="BFBFBF"/>
                    </a:solidFill>
                  </a:tcPr>
                </a:tc>
                <a:tc>
                  <a:txBody>
                    <a:bodyPr/>
                    <a:lstStyle/>
                    <a:p>
                      <a:pPr algn="ctr"/>
                      <a:r>
                        <a:rPr b="1" sz="1100">
                          <a:solidFill>
                            <a:srgbClr val="FF0000"/>
                          </a:solidFill>
                        </a:rPr>
                        <a:t>$444.99</a:t>
                      </a:r>
                    </a:p>
                  </a:txBody>
                  <a:tcPr marT="0" marB="0">
                    <a:solidFill>
                      <a:srgbClr val="99CCFF"/>
                    </a:solidFill>
                  </a:tcPr>
                </a:tc>
                <a:tc>
                  <a:txBody>
                    <a:bodyPr/>
                    <a:lstStyle/>
                    <a:p>
                      <a:pPr algn="ctr"/>
                      <a:r>
                        <a:t> </a:t>
                      </a:r>
                    </a:p>
                  </a:txBody>
                  <a:tcPr marT="0" marB="0">
                    <a:solidFill>
                      <a:srgbClr val="BFBFBF"/>
                    </a:solidFill>
                  </a:tcPr>
                </a:tc>
                <a:tc>
                  <a:txBody>
                    <a:bodyPr/>
                    <a:lstStyle/>
                    <a:p>
                      <a:pPr algn="ctr"/>
                      <a:r>
                        <a:rPr b="1" sz="1100">
                          <a:solidFill>
                            <a:srgbClr val="6D6E71"/>
                          </a:solidFill>
                        </a:rPr>
                        <a:t>$399.99</a:t>
                      </a:r>
                    </a:p>
                  </a:txBody>
                  <a:tcPr marT="0" marB="0">
                    <a:solidFill>
                      <a:srgbClr val="CDEBDE"/>
                    </a:solidFill>
                  </a:tcPr>
                </a:tc>
              </a:tr>
              <a:tr h="38100">
                <a:tc>
                  <a:txBody>
                    <a:bodyPr/>
                    <a:lstStyle/>
                    <a:p>
                      <a:pPr algn="ctr"/>
                      <a:r>
                        <a:rPr b="1" sz="1100">
                          <a:solidFill>
                            <a:srgbClr val="6D6E71"/>
                          </a:solidFill>
                          <a:latin typeface="Ariel"/>
                        </a:rPr>
                        <a:t>ZTE Maven 3 (8GB GB)</a:t>
                      </a:r>
                    </a:p>
                  </a:txBody>
                  <a:tcPr marT="0" marB="0"/>
                </a:tc>
                <a:tc>
                  <a:txBody>
                    <a:bodyPr/>
                    <a:lstStyle/>
                    <a:p>
                      <a:pPr algn="ctr"/>
                      <a:r>
                        <a:t> </a:t>
                      </a:r>
                    </a:p>
                  </a:txBody>
                  <a:tcPr marT="0" marB="0">
                    <a:solidFill>
                      <a:srgbClr val="BFBFBF"/>
                    </a:solidFill>
                  </a:tcPr>
                </a:tc>
                <a:tc>
                  <a:txBody>
                    <a:bodyPr/>
                    <a:lstStyle/>
                    <a:p>
                      <a:pPr algn="ctr"/>
                      <a:r>
                        <a:rPr b="1" sz="1100">
                          <a:solidFill>
                            <a:srgbClr val="FF0000"/>
                          </a:solidFill>
                        </a:rPr>
                        <a:t>$39.99</a:t>
                      </a:r>
                    </a:p>
                  </a:txBody>
                  <a:tcPr marT="0" marB="0">
                    <a:solidFill>
                      <a:srgbClr val="99CCF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Galaxy S9 (64 GB)</a:t>
                      </a:r>
                    </a:p>
                  </a:txBody>
                  <a:tcPr marT="0" marB="0"/>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rPr b="1" sz="1100">
                          <a:solidFill>
                            <a:srgbClr val="6D6E71"/>
                          </a:solidFill>
                        </a:rPr>
                        <a:t>$699.00</a:t>
                      </a:r>
                    </a:p>
                  </a:txBody>
                  <a:tcPr marT="0" marB="0">
                    <a:solidFill>
                      <a:srgbClr val="FDE5A1"/>
                    </a:solidFill>
                  </a:tcPr>
                </a:tc>
                <a:tc>
                  <a:txBody>
                    <a:bodyPr/>
                    <a:lstStyle/>
                    <a:p>
                      <a:pPr algn="ctr"/>
                      <a:r>
                        <a:rPr b="1" sz="1100">
                          <a:solidFill>
                            <a:srgbClr val="6D6E71"/>
                          </a:solidFill>
                        </a:rPr>
                        <a:t>$699.99</a:t>
                      </a:r>
                    </a:p>
                  </a:txBody>
                  <a:tcPr marT="0" marB="0">
                    <a:solidFill>
                      <a:srgbClr val="CDEBDE"/>
                    </a:solidFill>
                  </a:tcPr>
                </a:tc>
              </a:tr>
              <a:tr h="38100">
                <a:tc>
                  <a:txBody>
                    <a:bodyPr/>
                    <a:lstStyle/>
                    <a:p>
                      <a:pPr algn="ctr"/>
                      <a:r>
                        <a:rPr b="1" sz="1100">
                          <a:solidFill>
                            <a:srgbClr val="6D6E71"/>
                          </a:solidFill>
                          <a:latin typeface="Ariel"/>
                        </a:rPr>
                        <a:t>iPhone X (64 GB)</a:t>
                      </a:r>
                    </a:p>
                  </a:txBody>
                  <a:tcPr marT="0" marB="0"/>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rPr b="1" sz="1100">
                          <a:solidFill>
                            <a:srgbClr val="6D6E71"/>
                          </a:solidFill>
                        </a:rPr>
                        <a:t>$999.00</a:t>
                      </a:r>
                    </a:p>
                  </a:txBody>
                  <a:tcPr marT="0" marB="0">
                    <a:solidFill>
                      <a:srgbClr val="FDE5A1"/>
                    </a:solidFill>
                  </a:tcPr>
                </a:tc>
                <a:tc>
                  <a:txBody>
                    <a:bodyPr/>
                    <a:lstStyle/>
                    <a:p>
                      <a:pPr algn="ctr"/>
                      <a:r>
                        <a:rPr b="1" sz="1100">
                          <a:solidFill>
                            <a:srgbClr val="FF0000"/>
                          </a:solidFill>
                        </a:rPr>
                        <a:t>$999.99</a:t>
                      </a:r>
                    </a:p>
                  </a:txBody>
                  <a:tcPr marT="0" marB="0">
                    <a:solidFill>
                      <a:srgbClr val="CDEBDE"/>
                    </a:solidFill>
                  </a:tcPr>
                </a:tc>
              </a:tr>
              <a:tr h="38100">
                <a:tc>
                  <a:txBody>
                    <a:bodyPr/>
                    <a:lstStyle/>
                    <a:p>
                      <a:pPr algn="ctr"/>
                      <a:r>
                        <a:rPr b="1" sz="1100">
                          <a:solidFill>
                            <a:srgbClr val="6D6E71"/>
                          </a:solidFill>
                          <a:latin typeface="Ariel"/>
                        </a:rPr>
                        <a:t>Galaxy J3 Prime (16 GB)</a:t>
                      </a:r>
                    </a:p>
                  </a:txBody>
                  <a:tcPr marT="0" marB="0"/>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rPr b="1" sz="1100">
                          <a:solidFill>
                            <a:srgbClr val="6D6E71"/>
                          </a:solidFill>
                        </a:rPr>
                        <a:t>$59.00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iPhone 8 (64 GB)</a:t>
                      </a:r>
                    </a:p>
                  </a:txBody>
                  <a:tcPr marT="0" marB="0"/>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rPr b="1" sz="1100">
                          <a:solidFill>
                            <a:srgbClr val="6D6E71"/>
                          </a:solidFill>
                        </a:rPr>
                        <a:t>$699.00</a:t>
                      </a:r>
                    </a:p>
                  </a:txBody>
                  <a:tcPr marT="0" marB="0">
                    <a:solidFill>
                      <a:srgbClr val="FDE5A1"/>
                    </a:solidFill>
                  </a:tcPr>
                </a:tc>
                <a:tc>
                  <a:txBody>
                    <a:bodyPr/>
                    <a:lstStyle/>
                    <a:p>
                      <a:pPr algn="ctr"/>
                      <a:r>
                        <a:rPr b="1" sz="1100">
                          <a:solidFill>
                            <a:srgbClr val="FF0000"/>
                          </a:solidFill>
                        </a:rPr>
                        <a:t>$699.99</a:t>
                      </a:r>
                    </a:p>
                  </a:txBody>
                  <a:tcPr marT="0" marB="0">
                    <a:solidFill>
                      <a:srgbClr val="CDEBDE"/>
                    </a:solidFill>
                  </a:tcPr>
                </a:tc>
              </a:tr>
              <a:tr h="38100">
                <a:tc>
                  <a:txBody>
                    <a:bodyPr/>
                    <a:lstStyle/>
                    <a:p>
                      <a:pPr algn="ctr"/>
                      <a:r>
                        <a:rPr b="1" sz="1100">
                          <a:solidFill>
                            <a:srgbClr val="6D6E71"/>
                          </a:solidFill>
                          <a:latin typeface="Ariel"/>
                        </a:rPr>
                        <a:t>iPhone 8 Plus (64 GB)</a:t>
                      </a:r>
                    </a:p>
                  </a:txBody>
                  <a:tcPr marT="0" marB="0"/>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rPr b="1" sz="1100">
                          <a:solidFill>
                            <a:srgbClr val="6D6E71"/>
                          </a:solidFill>
                        </a:rPr>
                        <a:t>$799.00</a:t>
                      </a:r>
                    </a:p>
                  </a:txBody>
                  <a:tcPr marT="0" marB="0">
                    <a:solidFill>
                      <a:srgbClr val="FDE5A1"/>
                    </a:solidFill>
                  </a:tcPr>
                </a:tc>
                <a:tc>
                  <a:txBody>
                    <a:bodyPr/>
                    <a:lstStyle/>
                    <a:p>
                      <a:pPr algn="ctr"/>
                      <a:r>
                        <a:rPr b="1" sz="1100">
                          <a:solidFill>
                            <a:srgbClr val="FF0000"/>
                          </a:solidFill>
                        </a:rPr>
                        <a:t>$799.99</a:t>
                      </a:r>
                    </a:p>
                  </a:txBody>
                  <a:tcPr marT="0" marB="0">
                    <a:solidFill>
                      <a:srgbClr val="CDEBDE"/>
                    </a:solidFill>
                  </a:tcPr>
                </a:tc>
              </a:tr>
              <a:tr h="38100">
                <a:tc>
                  <a:txBody>
                    <a:bodyPr/>
                    <a:lstStyle/>
                    <a:p>
                      <a:pPr algn="ctr"/>
                      <a:r>
                        <a:rPr b="1" sz="1100">
                          <a:solidFill>
                            <a:srgbClr val="6D6E71"/>
                          </a:solidFill>
                          <a:latin typeface="Ariel"/>
                        </a:rPr>
                        <a:t>Galaxy J7 Prime (16 GB)</a:t>
                      </a:r>
                    </a:p>
                  </a:txBody>
                  <a:tcPr marT="0" marB="0"/>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rPr b="1" sz="1100">
                          <a:solidFill>
                            <a:srgbClr val="6D6E71"/>
                          </a:solidFill>
                        </a:rPr>
                        <a:t>$119.00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iPhone 7 Plus (32 GB)</a:t>
                      </a:r>
                    </a:p>
                  </a:txBody>
                  <a:tcPr marT="0" marB="0"/>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rPr b="1" sz="1100">
                          <a:solidFill>
                            <a:srgbClr val="6D6E71"/>
                          </a:solidFill>
                        </a:rPr>
                        <a:t>$669.00</a:t>
                      </a:r>
                    </a:p>
                  </a:txBody>
                  <a:tcPr marT="0" marB="0">
                    <a:solidFill>
                      <a:srgbClr val="FDE5A1"/>
                    </a:solidFill>
                  </a:tcPr>
                </a:tc>
                <a:tc>
                  <a:txBody>
                    <a:bodyPr/>
                    <a:lstStyle/>
                    <a:p>
                      <a:pPr algn="ctr"/>
                      <a:r>
                        <a:rPr b="1" sz="1100">
                          <a:solidFill>
                            <a:srgbClr val="6D6E71"/>
                          </a:solidFill>
                        </a:rPr>
                        <a:t>$669.99</a:t>
                      </a:r>
                    </a:p>
                  </a:txBody>
                  <a:tcPr marT="0" marB="0">
                    <a:solidFill>
                      <a:srgbClr val="CDEBDE"/>
                    </a:solidFill>
                  </a:tcPr>
                </a:tc>
              </a:tr>
              <a:tr h="38100">
                <a:tc>
                  <a:txBody>
                    <a:bodyPr/>
                    <a:lstStyle/>
                    <a:p>
                      <a:pPr algn="ctr"/>
                      <a:r>
                        <a:rPr b="1" sz="1100">
                          <a:solidFill>
                            <a:srgbClr val="6D6E71"/>
                          </a:solidFill>
                          <a:latin typeface="Ariel"/>
                        </a:rPr>
                        <a:t>iPhone 7 (32 GB)</a:t>
                      </a:r>
                    </a:p>
                  </a:txBody>
                  <a:tcPr marT="0" marB="0"/>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rPr b="1" sz="1100">
                          <a:solidFill>
                            <a:srgbClr val="6D6E71"/>
                          </a:solidFill>
                        </a:rPr>
                        <a:t>$549.00</a:t>
                      </a:r>
                    </a:p>
                  </a:txBody>
                  <a:tcPr marT="0" marB="0">
                    <a:solidFill>
                      <a:srgbClr val="FDE5A1"/>
                    </a:solidFill>
                  </a:tcPr>
                </a:tc>
                <a:tc>
                  <a:txBody>
                    <a:bodyPr/>
                    <a:lstStyle/>
                    <a:p>
                      <a:pPr algn="ctr"/>
                      <a:r>
                        <a:rPr b="1" sz="1100">
                          <a:solidFill>
                            <a:srgbClr val="6D6E71"/>
                          </a:solidFill>
                        </a:rPr>
                        <a:t>$549.99</a:t>
                      </a:r>
                    </a:p>
                  </a:txBody>
                  <a:tcPr marT="0" marB="0">
                    <a:solidFill>
                      <a:srgbClr val="CDEBDE"/>
                    </a:solidFill>
                  </a:tcPr>
                </a:tc>
              </a:tr>
              <a:tr h="38100">
                <a:tc>
                  <a:txBody>
                    <a:bodyPr/>
                    <a:lstStyle/>
                    <a:p>
                      <a:pPr algn="ctr"/>
                      <a:r>
                        <a:rPr b="1" sz="1100">
                          <a:solidFill>
                            <a:srgbClr val="6D6E71"/>
                          </a:solidFill>
                          <a:latin typeface="Ariel"/>
                        </a:rPr>
                        <a:t>Galaxy Amp 2 (32  GB)</a:t>
                      </a:r>
                    </a:p>
                  </a:txBody>
                  <a:tcPr marT="0" marB="0"/>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rPr b="1" sz="1100">
                          <a:solidFill>
                            <a:srgbClr val="6D6E71"/>
                          </a:solidFill>
                        </a:rPr>
                        <a:t>$49.99</a:t>
                      </a:r>
                    </a:p>
                  </a:txBody>
                  <a:tcPr marT="0" marB="0">
                    <a:solidFill>
                      <a:srgbClr val="CDEBDE"/>
                    </a:solidFill>
                  </a:tcPr>
                </a:tc>
              </a:tr>
              <a:tr h="38100">
                <a:tc>
                  <a:txBody>
                    <a:bodyPr/>
                    <a:lstStyle/>
                    <a:p>
                      <a:pPr algn="ctr"/>
                      <a:r>
                        <a:rPr b="1" sz="1100">
                          <a:solidFill>
                            <a:srgbClr val="6D6E71"/>
                          </a:solidFill>
                          <a:latin typeface="Ariel"/>
                        </a:rPr>
                        <a:t>Galaxy Amp Prime 2 (16 GB)</a:t>
                      </a:r>
                    </a:p>
                  </a:txBody>
                  <a:tcPr marT="0" marB="0"/>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rPr b="1" sz="1100">
                          <a:solidFill>
                            <a:srgbClr val="6D6E71"/>
                          </a:solidFill>
                        </a:rPr>
                        <a:t>$99.99</a:t>
                      </a:r>
                    </a:p>
                  </a:txBody>
                  <a:tcPr marT="0" marB="0">
                    <a:solidFill>
                      <a:srgbClr val="CDEBDE"/>
                    </a:solidFill>
                  </a:tcPr>
                </a:tc>
              </a:tr>
              <a:tr h="38100">
                <a:tc>
                  <a:txBody>
                    <a:bodyPr/>
                    <a:lstStyle/>
                    <a:p>
                      <a:pPr algn="ctr"/>
                      <a:r>
                        <a:rPr b="1" sz="1100">
                          <a:solidFill>
                            <a:srgbClr val="6D6E71"/>
                          </a:solidFill>
                          <a:latin typeface="Ariel"/>
                        </a:rPr>
                        <a:t>Galaxy Halo (32 GB)</a:t>
                      </a:r>
                    </a:p>
                  </a:txBody>
                  <a:tcPr marT="0" marB="0"/>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rPr b="1" sz="1100">
                          <a:solidFill>
                            <a:srgbClr val="6D6E71"/>
                          </a:solidFill>
                        </a:rPr>
                        <a:t>$179.99</a:t>
                      </a:r>
                    </a:p>
                  </a:txBody>
                  <a:tcPr marT="0" marB="0">
                    <a:solidFill>
                      <a:srgbClr val="CDEBDE"/>
                    </a:solidFill>
                  </a:tcPr>
                </a:tc>
              </a:tr>
              <a:tr h="38100">
                <a:tc>
                  <a:txBody>
                    <a:bodyPr/>
                    <a:lstStyle/>
                    <a:p>
                      <a:pPr algn="ctr"/>
                      <a:r>
                        <a:rPr b="1" sz="1100">
                          <a:solidFill>
                            <a:srgbClr val="6D6E71"/>
                          </a:solidFill>
                          <a:latin typeface="Ariel"/>
                        </a:rPr>
                        <a:t>Galaxy Amp Prime (16 GB)</a:t>
                      </a:r>
                    </a:p>
                  </a:txBody>
                  <a:tcPr marT="0" marB="0"/>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rPr b="1" sz="1100">
                          <a:solidFill>
                            <a:srgbClr val="6D6E71"/>
                          </a:solidFill>
                        </a:rPr>
                        <a:t>$69.99</a:t>
                      </a:r>
                    </a:p>
                  </a:txBody>
                  <a:tcPr marT="0" marB="0">
                    <a:solidFill>
                      <a:srgbClr val="CDEBDE"/>
                    </a:solidFill>
                  </a:tcPr>
                </a:tc>
              </a:tr>
              <a:tr h="38100">
                <a:tc>
                  <a:txBody>
                    <a:bodyPr/>
                    <a:lstStyle/>
                    <a:p>
                      <a:pPr algn="ctr"/>
                      <a:r>
                        <a:rPr b="1" sz="1100">
                          <a:solidFill>
                            <a:srgbClr val="6D6E71"/>
                          </a:solidFill>
                          <a:latin typeface="Ariel"/>
                        </a:rPr>
                        <a:t>Galaxy Sol (8 GB)</a:t>
                      </a:r>
                    </a:p>
                  </a:txBody>
                  <a:tcPr marT="0" marB="0"/>
                </a:tc>
                <a:tc>
                  <a:txBody>
                    <a:bodyPr/>
                    <a:lstStyle/>
                    <a:p>
                      <a:pPr algn="ctr"/>
                      <a:r>
                        <a:rPr>
                          <a:latin typeface="Ariel"/>
                        </a:rPr>
                        <a:t> </a:t>
                      </a:r>
                    </a:p>
                  </a:txBody>
                  <a:tcPr marT="0" marB="0">
                    <a:solidFill>
                      <a:srgbClr val="BFBFBF"/>
                    </a:solidFill>
                  </a:tcPr>
                </a:tc>
                <a:tc>
                  <a:txBody>
                    <a:bodyPr/>
                    <a:lstStyle/>
                    <a:p>
                      <a:pPr algn="ctr"/>
                      <a:r>
                        <a:rPr>
                          <a:latin typeface="Ariel"/>
                        </a:rPr>
                        <a:t> </a:t>
                      </a:r>
                    </a:p>
                  </a:txBody>
                  <a:tcPr marT="0" marB="0">
                    <a:solidFill>
                      <a:srgbClr val="BFBFBF"/>
                    </a:solidFill>
                  </a:tcPr>
                </a:tc>
                <a:tc>
                  <a:txBody>
                    <a:bodyPr/>
                    <a:lstStyle/>
                    <a:p>
                      <a:pPr algn="ctr"/>
                      <a:r>
                        <a:rPr>
                          <a:latin typeface="Ariel"/>
                        </a:rPr>
                        <a:t> </a:t>
                      </a:r>
                    </a:p>
                  </a:txBody>
                  <a:tcPr marT="0" marB="0">
                    <a:solidFill>
                      <a:srgbClr val="BFBFBF"/>
                    </a:solidFill>
                  </a:tcPr>
                </a:tc>
                <a:tc>
                  <a:txBody>
                    <a:bodyPr/>
                    <a:lstStyle/>
                    <a:p>
                      <a:pPr algn="ctr"/>
                      <a:r>
                        <a:rPr b="1" sz="1100">
                          <a:solidFill>
                            <a:srgbClr val="6D6E71"/>
                          </a:solidFill>
                          <a:latin typeface="Ariel"/>
                        </a:rPr>
                        <a:t>$39.99</a:t>
                      </a:r>
                    </a:p>
                  </a:txBody>
                  <a:tcPr marT="0" marB="0">
                    <a:solidFill>
                      <a:srgbClr val="CDEBDE"/>
                    </a:solidFill>
                  </a:tcPr>
                </a:tc>
              </a:tr>
            </a:tbl>
          </a:graphicData>
        </a:graphic>
      </p:graphicFrame>
    </p:spTree>
    <p:extLst>
      <p:ext uri="{BB962C8B-B14F-4D97-AF65-F5344CB8AC3E}">
        <p14:creationId xmlns:p14="http://schemas.microsoft.com/office/powerpoint/2010/main" val="2535379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8" name="Picture 17">
            <a:extLst>
              <a:ext uri="{FF2B5EF4-FFF2-40B4-BE49-F238E27FC236}">
                <a16:creationId xmlns:a16="http://schemas.microsoft.com/office/drawing/2014/main" id="{21E3EEF4-C669-4293-B641-86589AC14AD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4835" b="46470"/>
          <a:stretch/>
        </p:blipFill>
        <p:spPr>
          <a:xfrm>
            <a:off x="5782228" y="1002062"/>
            <a:ext cx="1463040" cy="273515"/>
          </a:xfrm>
          <a:prstGeom prst="rect">
            <a:avLst/>
          </a:prstGeom>
        </p:spPr>
      </p:pic>
      <p:pic>
        <p:nvPicPr>
          <p:cNvPr id="20" name="Picture 19">
            <a:extLst>
              <a:ext uri="{FF2B5EF4-FFF2-40B4-BE49-F238E27FC236}">
                <a16:creationId xmlns:a16="http://schemas.microsoft.com/office/drawing/2014/main" id="{BA36C61E-B0FD-4678-B9AD-E57C37D538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38850" y="952367"/>
            <a:ext cx="1122998" cy="372904"/>
          </a:xfrm>
          <a:prstGeom prst="rect">
            <a:avLst/>
          </a:prstGeom>
        </p:spPr>
      </p:pic>
      <p:graphicFrame>
        <p:nvGraphicFramePr>
          <p:cNvPr id="2" name="Table 1"/>
          <p:cNvGraphicFramePr>
            <a:graphicFrameLocks noGrp="1"/>
          </p:cNvGraphicFramePr>
          <p:nvPr/>
        </p:nvGraphicFramePr>
        <p:xfrm>
          <a:off x="594360" y="1600200"/>
          <a:ext cx="10972800" cy="966084"/>
        </p:xfrm>
        <a:graphic>
          <a:graphicData uri="http://schemas.openxmlformats.org/drawingml/2006/table">
            <a:tbl>
              <a:tblPr firstRow="1" bandRow="1">
                <a:tableStyleId>{5C22544A-7EE6-4342-B048-85BDC9FD1C3A}</a:tableStyleId>
              </a:tblPr>
              <a:tblGrid>
                <a:gridCol w="3657600"/>
                <a:gridCol w="3657600"/>
                <a:gridCol w="3657600"/>
              </a:tblGrid>
              <a:tr h="91440">
                <a:tc>
                  <a:txBody>
                    <a:bodyPr anchor="ctr"/>
                    <a:lstStyle/>
                    <a:p>
                      <a:pPr algn="ctr"/>
                      <a:r>
                        <a:rPr sz="1000" b="1">
                          <a:solidFill>
                            <a:srgbClr val="FFFFFF"/>
                          </a:solidFill>
                          <a:latin typeface="Ariel"/>
                        </a:rPr>
                        <a:t>Device</a:t>
                      </a:r>
                    </a:p>
                  </a:txBody>
                  <a:tcPr>
                    <a:solidFill>
                      <a:srgbClr val="FF0000"/>
                    </a:solidFill>
                  </a:tcPr>
                </a:tc>
                <a:tc>
                  <a:txBody>
                    <a:bodyPr anchor="ctr"/>
                    <a:lstStyle/>
                    <a:p>
                      <a:pPr algn="ctr"/>
                      <a:r>
                        <a:rPr sz="1000" b="1">
                          <a:solidFill>
                            <a:srgbClr val="FFFFFF"/>
                          </a:solidFill>
                          <a:latin typeface="Ariel"/>
                        </a:rPr>
                        <a:t>Retail Price</a:t>
                      </a:r>
                    </a:p>
                  </a:txBody>
                  <a:tcPr>
                    <a:solidFill>
                      <a:srgbClr val="F46E37"/>
                    </a:solidFill>
                  </a:tcPr>
                </a:tc>
                <a:tc>
                  <a:txBody>
                    <a:bodyPr anchor="ctr"/>
                    <a:lstStyle/>
                    <a:p>
                      <a:pPr algn="ctr"/>
                      <a:r>
                        <a:rPr sz="1000" b="1">
                          <a:solidFill>
                            <a:srgbClr val="FFFFFF"/>
                          </a:solidFill>
                          <a:latin typeface="Ariel"/>
                        </a:rPr>
                        <a:t>Retail Price</a:t>
                      </a:r>
                    </a:p>
                  </a:txBody>
                  <a:tcPr>
                    <a:solidFill>
                      <a:srgbClr val="92D050"/>
                    </a:solidFill>
                  </a:tcPr>
                </a:tc>
              </a:tr>
              <a:tr h="39756">
                <a:tc>
                  <a:txBody>
                    <a:bodyPr/>
                    <a:lstStyle/>
                    <a:p>
                      <a:pPr algn="ctr"/>
                      <a:r>
                        <a:rPr b="1" sz="1100">
                          <a:solidFill>
                            <a:srgbClr val="6D6E71"/>
                          </a:solidFill>
                          <a:latin typeface="Ariel"/>
                        </a:rPr>
                        <a:t>ZTE Blade Z Max (32 GB)</a:t>
                      </a:r>
                    </a:p>
                  </a:txBody>
                  <a:tcPr marT="0" marB="0"/>
                </a:tc>
                <a:tc>
                  <a:txBody>
                    <a:bodyPr/>
                    <a:lstStyle/>
                    <a:p>
                      <a:pPr algn="ctr"/>
                      <a:r>
                        <a:rPr b="1" sz="1100">
                          <a:solidFill>
                            <a:srgbClr val="6D6E71"/>
                          </a:solidFill>
                        </a:rPr>
                        <a:t>$119.00</a:t>
                      </a:r>
                    </a:p>
                  </a:txBody>
                  <a:tcPr marT="0" marB="0">
                    <a:solidFill>
                      <a:srgbClr val="FDE5A1"/>
                    </a:solidFill>
                  </a:tcPr>
                </a:tc>
                <a:tc>
                  <a:txBody>
                    <a:bodyPr/>
                    <a:lstStyle/>
                    <a:p>
                      <a:pPr algn="ctr"/>
                      <a:r>
                        <a:t> </a:t>
                      </a:r>
                    </a:p>
                  </a:txBody>
                  <a:tcPr marT="0" marB="0">
                    <a:solidFill>
                      <a:srgbClr val="BFBFBF"/>
                    </a:solidFill>
                  </a:tcPr>
                </a:tc>
              </a:tr>
              <a:tr h="39756">
                <a:tc>
                  <a:txBody>
                    <a:bodyPr/>
                    <a:lstStyle/>
                    <a:p>
                      <a:pPr algn="ctr"/>
                      <a:r>
                        <a:rPr b="1" sz="1100">
                          <a:solidFill>
                            <a:srgbClr val="6D6E71"/>
                          </a:solidFill>
                          <a:latin typeface="Ariel"/>
                        </a:rPr>
                        <a:t>LG Aristo 2 (16 GB)</a:t>
                      </a:r>
                    </a:p>
                  </a:txBody>
                  <a:tcPr marT="0" marB="0"/>
                </a:tc>
                <a:tc>
                  <a:txBody>
                    <a:bodyPr/>
                    <a:lstStyle/>
                    <a:p>
                      <a:pPr algn="ctr"/>
                      <a:r>
                        <a:rPr b="1" sz="1100">
                          <a:solidFill>
                            <a:srgbClr val="6D6E71"/>
                          </a:solidFill>
                        </a:rPr>
                        <a:t>$59.00</a:t>
                      </a:r>
                    </a:p>
                  </a:txBody>
                  <a:tcPr marT="0" marB="0">
                    <a:solidFill>
                      <a:srgbClr val="FDE5A1"/>
                    </a:solidFill>
                  </a:tcPr>
                </a:tc>
                <a:tc>
                  <a:txBody>
                    <a:bodyPr/>
                    <a:lstStyle/>
                    <a:p>
                      <a:pPr algn="ctr"/>
                      <a:r>
                        <a:t> </a:t>
                      </a:r>
                    </a:p>
                  </a:txBody>
                  <a:tcPr marT="0" marB="0">
                    <a:solidFill>
                      <a:srgbClr val="BFBFBF"/>
                    </a:solidFill>
                  </a:tcPr>
                </a:tc>
              </a:tr>
              <a:tr h="39756">
                <a:tc>
                  <a:txBody>
                    <a:bodyPr/>
                    <a:lstStyle/>
                    <a:p>
                      <a:pPr algn="ctr"/>
                      <a:r>
                        <a:rPr b="1" sz="1100">
                          <a:solidFill>
                            <a:srgbClr val="6D6E71"/>
                          </a:solidFill>
                          <a:latin typeface="Ariel"/>
                        </a:rPr>
                        <a:t>LG K20 Plus (32 GB)</a:t>
                      </a:r>
                    </a:p>
                  </a:txBody>
                  <a:tcPr marT="0" marB="0"/>
                </a:tc>
                <a:tc>
                  <a:txBody>
                    <a:bodyPr/>
                    <a:lstStyle/>
                    <a:p>
                      <a:pPr algn="ctr"/>
                      <a:r>
                        <a:rPr b="1" sz="1100">
                          <a:solidFill>
                            <a:srgbClr val="6D6E71"/>
                          </a:solidFill>
                        </a:rPr>
                        <a:t>$99.00</a:t>
                      </a:r>
                    </a:p>
                  </a:txBody>
                  <a:tcPr marT="0" marB="0">
                    <a:solidFill>
                      <a:srgbClr val="FDE5A1"/>
                    </a:solidFill>
                  </a:tcPr>
                </a:tc>
                <a:tc>
                  <a:txBody>
                    <a:bodyPr/>
                    <a:lstStyle/>
                    <a:p>
                      <a:pPr algn="ctr"/>
                      <a:r>
                        <a:t> </a:t>
                      </a:r>
                    </a:p>
                  </a:txBody>
                  <a:tcPr marT="0" marB="0">
                    <a:solidFill>
                      <a:srgbClr val="BFBFBF"/>
                    </a:solidFill>
                  </a:tcPr>
                </a:tc>
              </a:tr>
              <a:tr h="39756">
                <a:tc>
                  <a:txBody>
                    <a:bodyPr/>
                    <a:lstStyle/>
                    <a:p>
                      <a:pPr algn="ctr"/>
                      <a:r>
                        <a:rPr b="1" sz="1100">
                          <a:solidFill>
                            <a:srgbClr val="6D6E71"/>
                          </a:solidFill>
                          <a:latin typeface="Ariel"/>
                        </a:rPr>
                        <a:t>ZTE Avid Trio (8 GB)</a:t>
                      </a:r>
                    </a:p>
                  </a:txBody>
                  <a:tcPr marT="0" marB="0"/>
                </a:tc>
                <a:tc>
                  <a:txBody>
                    <a:bodyPr/>
                    <a:lstStyle/>
                    <a:p>
                      <a:pPr algn="ctr"/>
                      <a:r>
                        <a:rPr b="1" sz="1100">
                          <a:solidFill>
                            <a:srgbClr val="6D6E71"/>
                          </a:solidFill>
                        </a:rPr>
                        <a:t>$19.00</a:t>
                      </a:r>
                    </a:p>
                  </a:txBody>
                  <a:tcPr marT="0" marB="0">
                    <a:solidFill>
                      <a:srgbClr val="FDE5A1"/>
                    </a:solidFill>
                  </a:tcPr>
                </a:tc>
                <a:tc>
                  <a:txBody>
                    <a:bodyPr/>
                    <a:lstStyle/>
                    <a:p>
                      <a:pPr algn="ctr"/>
                      <a:r>
                        <a:t> </a:t>
                      </a:r>
                    </a:p>
                  </a:txBody>
                  <a:tcPr marT="0" marB="0">
                    <a:solidFill>
                      <a:srgbClr val="BFBFBF"/>
                    </a:solidFill>
                  </a:tcPr>
                </a:tc>
              </a:tr>
              <a:tr h="39756">
                <a:tc>
                  <a:txBody>
                    <a:bodyPr/>
                    <a:lstStyle/>
                    <a:p>
                      <a:pPr algn="ctr"/>
                      <a:r>
                        <a:rPr b="1" sz="1100">
                          <a:solidFill>
                            <a:srgbClr val="6D6E71"/>
                          </a:solidFill>
                          <a:latin typeface="Ariel"/>
                        </a:rPr>
                        <a:t>ZTE Avid 4 (16 GB)</a:t>
                      </a:r>
                    </a:p>
                  </a:txBody>
                  <a:tcPr marT="0" marB="0"/>
                </a:tc>
                <a:tc>
                  <a:txBody>
                    <a:bodyPr/>
                    <a:lstStyle/>
                    <a:p>
                      <a:pPr algn="ctr"/>
                      <a:r>
                        <a:rPr b="1" sz="1100">
                          <a:solidFill>
                            <a:srgbClr val="6D6E71"/>
                          </a:solidFill>
                        </a:rPr>
                        <a:t>$49.00</a:t>
                      </a:r>
                    </a:p>
                  </a:txBody>
                  <a:tcPr marT="0" marB="0">
                    <a:solidFill>
                      <a:srgbClr val="FDE5A1"/>
                    </a:solidFill>
                  </a:tcPr>
                </a:tc>
                <a:tc>
                  <a:txBody>
                    <a:bodyPr/>
                    <a:lstStyle/>
                    <a:p>
                      <a:pPr algn="ctr"/>
                      <a:r>
                        <a:t> </a:t>
                      </a:r>
                    </a:p>
                  </a:txBody>
                  <a:tcPr marT="0" marB="0">
                    <a:solidFill>
                      <a:srgbClr val="BFBFBF"/>
                    </a:solidFill>
                  </a:tcPr>
                </a:tc>
              </a:tr>
              <a:tr h="39756">
                <a:tc>
                  <a:txBody>
                    <a:bodyPr/>
                    <a:lstStyle/>
                    <a:p>
                      <a:pPr algn="ctr"/>
                      <a:r>
                        <a:rPr b="1" sz="1100">
                          <a:solidFill>
                            <a:srgbClr val="6D6E71"/>
                          </a:solidFill>
                          <a:latin typeface="Ariel"/>
                        </a:rPr>
                        <a:t>Moto E (16 GB)</a:t>
                      </a:r>
                    </a:p>
                  </a:txBody>
                  <a:tcPr marT="0" marB="0"/>
                </a:tc>
                <a:tc>
                  <a:txBody>
                    <a:bodyPr/>
                    <a:lstStyle/>
                    <a:p>
                      <a:pPr algn="ctr"/>
                      <a:r>
                        <a:rPr b="1" sz="1100">
                          <a:solidFill>
                            <a:srgbClr val="6D6E71"/>
                          </a:solidFill>
                        </a:rPr>
                        <a:t>$59.00</a:t>
                      </a:r>
                    </a:p>
                  </a:txBody>
                  <a:tcPr marT="0" marB="0">
                    <a:solidFill>
                      <a:srgbClr val="FDE5A1"/>
                    </a:solidFill>
                  </a:tcPr>
                </a:tc>
                <a:tc>
                  <a:txBody>
                    <a:bodyPr/>
                    <a:lstStyle/>
                    <a:p>
                      <a:pPr algn="ctr"/>
                      <a:r>
                        <a:t> </a:t>
                      </a:r>
                    </a:p>
                  </a:txBody>
                  <a:tcPr marT="0" marB="0">
                    <a:solidFill>
                      <a:srgbClr val="BFBFBF"/>
                    </a:solidFill>
                  </a:tcPr>
                </a:tc>
              </a:tr>
              <a:tr h="39756">
                <a:tc>
                  <a:txBody>
                    <a:bodyPr/>
                    <a:lstStyle/>
                    <a:p>
                      <a:pPr algn="ctr"/>
                      <a:r>
                        <a:rPr b="1" sz="1100">
                          <a:solidFill>
                            <a:srgbClr val="6D6E71"/>
                          </a:solidFill>
                          <a:latin typeface="Ariel"/>
                        </a:rPr>
                        <a:t>Alcatel A30 FIERCE (32 GB)</a:t>
                      </a:r>
                    </a:p>
                  </a:txBody>
                  <a:tcPr marT="0" marB="0"/>
                </a:tc>
                <a:tc>
                  <a:txBody>
                    <a:bodyPr/>
                    <a:lstStyle/>
                    <a:p>
                      <a:pPr algn="ctr"/>
                      <a:r>
                        <a:rPr b="1" sz="1100">
                          <a:solidFill>
                            <a:srgbClr val="6D6E71"/>
                          </a:solidFill>
                        </a:rPr>
                        <a:t>$79.00</a:t>
                      </a:r>
                    </a:p>
                  </a:txBody>
                  <a:tcPr marT="0" marB="0">
                    <a:solidFill>
                      <a:srgbClr val="FDE5A1"/>
                    </a:solidFill>
                  </a:tcPr>
                </a:tc>
                <a:tc>
                  <a:txBody>
                    <a:bodyPr/>
                    <a:lstStyle/>
                    <a:p>
                      <a:pPr algn="ctr"/>
                      <a:r>
                        <a:t> </a:t>
                      </a:r>
                    </a:p>
                  </a:txBody>
                  <a:tcPr marT="0" marB="0">
                    <a:solidFill>
                      <a:srgbClr val="BFBFBF"/>
                    </a:solidFill>
                  </a:tcPr>
                </a:tc>
              </a:tr>
              <a:tr h="39756">
                <a:tc>
                  <a:txBody>
                    <a:bodyPr/>
                    <a:lstStyle/>
                    <a:p>
                      <a:pPr algn="ctr"/>
                      <a:r>
                        <a:rPr b="1" sz="1100">
                          <a:solidFill>
                            <a:srgbClr val="6D6E71"/>
                          </a:solidFill>
                          <a:latin typeface="Ariel"/>
                        </a:rPr>
                        <a:t>Coolpad Defiant (8 GB)</a:t>
                      </a:r>
                    </a:p>
                  </a:txBody>
                  <a:tcPr marT="0" marB="0"/>
                </a:tc>
                <a:tc>
                  <a:txBody>
                    <a:bodyPr/>
                    <a:lstStyle/>
                    <a:p>
                      <a:pPr algn="ctr"/>
                      <a:r>
                        <a:rPr b="1" sz="1100">
                          <a:solidFill>
                            <a:srgbClr val="6D6E71"/>
                          </a:solidFill>
                        </a:rPr>
                        <a:t>$29.00</a:t>
                      </a:r>
                    </a:p>
                  </a:txBody>
                  <a:tcPr marT="0" marB="0">
                    <a:solidFill>
                      <a:srgbClr val="FDE5A1"/>
                    </a:solidFill>
                  </a:tcPr>
                </a:tc>
                <a:tc>
                  <a:txBody>
                    <a:bodyPr/>
                    <a:lstStyle/>
                    <a:p>
                      <a:pPr algn="ctr"/>
                      <a:r>
                        <a:t> </a:t>
                      </a:r>
                    </a:p>
                  </a:txBody>
                  <a:tcPr marT="0" marB="0">
                    <a:solidFill>
                      <a:srgbClr val="BFBFBF"/>
                    </a:solidFill>
                  </a:tcPr>
                </a:tc>
              </a:tr>
              <a:tr h="39756">
                <a:tc>
                  <a:txBody>
                    <a:bodyPr/>
                    <a:lstStyle/>
                    <a:p>
                      <a:pPr algn="ctr"/>
                      <a:r>
                        <a:rPr b="1" sz="1100">
                          <a:solidFill>
                            <a:srgbClr val="6D6E71"/>
                          </a:solidFill>
                          <a:latin typeface="Ariel"/>
                        </a:rPr>
                        <a:t>LG Stylo 3 Plus (32 GB)</a:t>
                      </a:r>
                    </a:p>
                  </a:txBody>
                  <a:tcPr marT="0" marB="0"/>
                </a:tc>
                <a:tc>
                  <a:txBody>
                    <a:bodyPr/>
                    <a:lstStyle/>
                    <a:p>
                      <a:pPr algn="ctr"/>
                      <a:r>
                        <a:rPr b="1" sz="1100">
                          <a:solidFill>
                            <a:srgbClr val="6D6E71"/>
                          </a:solidFill>
                        </a:rPr>
                        <a:t>$149.00</a:t>
                      </a:r>
                    </a:p>
                  </a:txBody>
                  <a:tcPr marT="0" marB="0">
                    <a:solidFill>
                      <a:srgbClr val="FDE5A1"/>
                    </a:solidFill>
                  </a:tcPr>
                </a:tc>
                <a:tc>
                  <a:txBody>
                    <a:bodyPr/>
                    <a:lstStyle/>
                    <a:p>
                      <a:pPr algn="ctr"/>
                      <a:r>
                        <a:t> </a:t>
                      </a:r>
                    </a:p>
                  </a:txBody>
                  <a:tcPr marT="0" marB="0">
                    <a:solidFill>
                      <a:srgbClr val="BFBFBF"/>
                    </a:solidFill>
                  </a:tcPr>
                </a:tc>
              </a:tr>
              <a:tr h="39756">
                <a:tc>
                  <a:txBody>
                    <a:bodyPr/>
                    <a:lstStyle/>
                    <a:p>
                      <a:pPr algn="ctr"/>
                      <a:r>
                        <a:rPr b="1" sz="1100">
                          <a:solidFill>
                            <a:srgbClr val="6D6E71"/>
                          </a:solidFill>
                          <a:latin typeface="Ariel"/>
                        </a:rPr>
                        <a:t>LG Aristo (16 GB)</a:t>
                      </a:r>
                    </a:p>
                  </a:txBody>
                  <a:tcPr marT="0" marB="0"/>
                </a:tc>
                <a:tc>
                  <a:txBody>
                    <a:bodyPr/>
                    <a:lstStyle/>
                    <a:p>
                      <a:pPr algn="ctr"/>
                      <a:r>
                        <a:rPr b="1" sz="1100">
                          <a:solidFill>
                            <a:srgbClr val="6D6E71"/>
                          </a:solidFill>
                        </a:rPr>
                        <a:t>$49.00</a:t>
                      </a:r>
                    </a:p>
                  </a:txBody>
                  <a:tcPr marT="0" marB="0">
                    <a:solidFill>
                      <a:srgbClr val="FDE5A1"/>
                    </a:solidFill>
                  </a:tcPr>
                </a:tc>
                <a:tc>
                  <a:txBody>
                    <a:bodyPr/>
                    <a:lstStyle/>
                    <a:p>
                      <a:pPr algn="ctr"/>
                      <a:r>
                        <a:t> </a:t>
                      </a:r>
                    </a:p>
                  </a:txBody>
                  <a:tcPr marT="0" marB="0">
                    <a:solidFill>
                      <a:srgbClr val="BFBFBF"/>
                    </a:solidFill>
                  </a:tcPr>
                </a:tc>
              </a:tr>
              <a:tr h="39756">
                <a:tc>
                  <a:txBody>
                    <a:bodyPr/>
                    <a:lstStyle/>
                    <a:p>
                      <a:pPr algn="ctr"/>
                      <a:r>
                        <a:rPr b="1" sz="1100">
                          <a:solidFill>
                            <a:srgbClr val="6D6E71"/>
                          </a:solidFill>
                          <a:latin typeface="Ariel"/>
                        </a:rPr>
                        <a:t>Alcatel Go Flip (4 GB)</a:t>
                      </a:r>
                    </a:p>
                  </a:txBody>
                  <a:tcPr marT="0" marB="0"/>
                </a:tc>
                <a:tc>
                  <a:txBody>
                    <a:bodyPr/>
                    <a:lstStyle/>
                    <a:p>
                      <a:pPr algn="ctr"/>
                      <a:r>
                        <a:rPr b="1" sz="1100">
                          <a:solidFill>
                            <a:srgbClr val="6D6E71"/>
                          </a:solidFill>
                        </a:rPr>
                        <a:t>$29.00</a:t>
                      </a:r>
                    </a:p>
                  </a:txBody>
                  <a:tcPr marT="0" marB="0">
                    <a:solidFill>
                      <a:srgbClr val="FDE5A1"/>
                    </a:solidFill>
                  </a:tcPr>
                </a:tc>
                <a:tc>
                  <a:txBody>
                    <a:bodyPr/>
                    <a:lstStyle/>
                    <a:p>
                      <a:pPr algn="ctr"/>
                      <a:r>
                        <a:t> </a:t>
                      </a:r>
                    </a:p>
                  </a:txBody>
                  <a:tcPr marT="0" marB="0">
                    <a:solidFill>
                      <a:srgbClr val="BFBFBF"/>
                    </a:solidFill>
                  </a:tcPr>
                </a:tc>
              </a:tr>
              <a:tr h="39756">
                <a:tc>
                  <a:txBody>
                    <a:bodyPr/>
                    <a:lstStyle/>
                    <a:p>
                      <a:pPr algn="ctr"/>
                      <a:r>
                        <a:rPr b="1" sz="1100">
                          <a:solidFill>
                            <a:srgbClr val="6D6E71"/>
                          </a:solidFill>
                          <a:latin typeface="Ariel"/>
                        </a:rPr>
                        <a:t>LG Fortune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$49.99</a:t>
                      </a:r>
                    </a:p>
                  </a:txBody>
                  <a:tcPr marT="0" marB="0">
                    <a:solidFill>
                      <a:srgbClr val="CDEBDE"/>
                    </a:solidFill>
                  </a:tcPr>
                </a:tc>
              </a:tr>
              <a:tr h="39756">
                <a:tc>
                  <a:txBody>
                    <a:bodyPr/>
                    <a:lstStyle/>
                    <a:p>
                      <a:pPr algn="ctr"/>
                      <a:r>
                        <a:rPr b="1" sz="1100">
                          <a:solidFill>
                            <a:srgbClr val="6D6E71"/>
                          </a:solidFill>
                          <a:latin typeface="Ariel"/>
                        </a:rPr>
                        <a:t>ZTE Overture 3 (2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$19.99</a:t>
                      </a:r>
                    </a:p>
                  </a:txBody>
                  <a:tcPr marT="0" marB="0">
                    <a:solidFill>
                      <a:srgbClr val="CDEBDE"/>
                    </a:solidFill>
                  </a:tcPr>
                </a:tc>
              </a:tr>
              <a:tr h="39756">
                <a:tc>
                  <a:txBody>
                    <a:bodyPr/>
                    <a:lstStyle/>
                    <a:p>
                      <a:pPr algn="ctr"/>
                      <a:r>
                        <a:rPr b="1" sz="1100">
                          <a:solidFill>
                            <a:srgbClr val="6D6E71"/>
                          </a:solidFill>
                          <a:latin typeface="Ariel"/>
                        </a:rPr>
                        <a:t>Alcatel Verso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$29.99</a:t>
                      </a:r>
                    </a:p>
                  </a:txBody>
                  <a:tcPr marT="0" marB="0">
                    <a:solidFill>
                      <a:srgbClr val="CDEBDE"/>
                    </a:solidFill>
                  </a:tcPr>
                </a:tc>
              </a:tr>
              <a:tr h="39756">
                <a:tc>
                  <a:txBody>
                    <a:bodyPr/>
                    <a:lstStyle/>
                    <a:p>
                      <a:pPr algn="ctr"/>
                      <a:r>
                        <a:rPr b="1" sz="1100">
                          <a:solidFill>
                            <a:srgbClr val="6D6E71"/>
                          </a:solidFill>
                          <a:latin typeface="Ariel"/>
                        </a:rPr>
                        <a:t>LG Fortune 2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$99.99</a:t>
                      </a:r>
                    </a:p>
                  </a:txBody>
                  <a:tcPr marT="0" marB="0">
                    <a:solidFill>
                      <a:srgbClr val="CDEBDE"/>
                    </a:solidFill>
                  </a:tcPr>
                </a:tc>
              </a:tr>
              <a:tr h="39756">
                <a:tc>
                  <a:txBody>
                    <a:bodyPr/>
                    <a:lstStyle/>
                    <a:p>
                      <a:pPr algn="ctr"/>
                      <a:r>
                        <a:rPr b="1" sz="1100">
                          <a:solidFill>
                            <a:srgbClr val="6D6E71"/>
                          </a:solidFill>
                          <a:latin typeface="Ariel"/>
                        </a:rPr>
                        <a:t>LG Harmony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$79.99</a:t>
                      </a:r>
                    </a:p>
                  </a:txBody>
                  <a:tcPr marT="0" marB="0">
                    <a:solidFill>
                      <a:srgbClr val="CDEBDE"/>
                    </a:solidFill>
                  </a:tcPr>
                </a:tc>
              </a:tr>
              <a:tr h="39756">
                <a:tc>
                  <a:txBody>
                    <a:bodyPr/>
                    <a:lstStyle/>
                    <a:p>
                      <a:pPr algn="ctr"/>
                      <a:r>
                        <a:rPr b="1" sz="1100">
                          <a:solidFill>
                            <a:srgbClr val="6D6E71"/>
                          </a:solidFill>
                          <a:latin typeface="Ariel"/>
                        </a:rPr>
                        <a:t>LG X Charge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$129.99</a:t>
                      </a:r>
                    </a:p>
                  </a:txBody>
                  <a:tcPr marT="0" marB="0">
                    <a:solidFill>
                      <a:srgbClr val="CDEBDE"/>
                    </a:solidFill>
                  </a:tcPr>
                </a:tc>
              </a:tr>
              <a:tr h="39756">
                <a:tc>
                  <a:txBody>
                    <a:bodyPr/>
                    <a:lstStyle/>
                    <a:p>
                      <a:pPr algn="ctr"/>
                      <a:r>
                        <a:rPr b="1" sz="1100">
                          <a:solidFill>
                            <a:srgbClr val="6D6E71"/>
                          </a:solidFill>
                          <a:latin typeface="Ariel"/>
                        </a:rPr>
                        <a:t>LG Stylo 3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$149.99</a:t>
                      </a:r>
                    </a:p>
                  </a:txBody>
                  <a:tcPr marT="0" marB="0">
                    <a:solidFill>
                      <a:srgbClr val="CDEBDE"/>
                    </a:solidFill>
                  </a:tcPr>
                </a:tc>
              </a:tr>
              <a:tr h="39756">
                <a:tc>
                  <a:txBody>
                    <a:bodyPr/>
                    <a:lstStyle/>
                    <a:p>
                      <a:pPr algn="ctr"/>
                      <a:r>
                        <a:rPr b="1" sz="1100">
                          <a:solidFill>
                            <a:srgbClr val="6D6E71"/>
                          </a:solidFill>
                          <a:latin typeface="Ariel"/>
                        </a:rPr>
                        <a:t>ZTE Blade X Max (32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$129.99</a:t>
                      </a:r>
                    </a:p>
                  </a:txBody>
                  <a:tcPr marT="0" marB="0">
                    <a:solidFill>
                      <a:srgbClr val="CDEBDE"/>
                    </a:solidFill>
                  </a:tcPr>
                </a:tc>
              </a:tr>
              <a:tr h="39756">
                <a:tc>
                  <a:txBody>
                    <a:bodyPr/>
                    <a:lstStyle/>
                    <a:p>
                      <a:pPr algn="ctr"/>
                      <a:r>
                        <a:rPr b="1" sz="1100">
                          <a:solidFill>
                            <a:srgbClr val="6D6E71"/>
                          </a:solidFill>
                          <a:latin typeface="Ariel"/>
                        </a:rPr>
                        <a:t>ZTE Blade X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$79.99</a:t>
                      </a:r>
                    </a:p>
                  </a:txBody>
                  <a:tcPr marT="0" marB="0">
                    <a:solidFill>
                      <a:srgbClr val="CDEBDE"/>
                    </a:solidFill>
                  </a:tcPr>
                </a:tc>
              </a:tr>
              <a:tr h="39756">
                <a:tc>
                  <a:txBody>
                    <a:bodyPr/>
                    <a:lstStyle/>
                    <a:p>
                      <a:pPr algn="ctr"/>
                      <a:r>
                        <a:rPr b="1" sz="1100">
                          <a:solidFill>
                            <a:srgbClr val="6D6E71"/>
                          </a:solidFill>
                          <a:latin typeface="Ariel"/>
                        </a:rPr>
                        <a:t>Alcatel Onetouch Idol 3 (2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$69.99</a:t>
                      </a:r>
                    </a:p>
                  </a:txBody>
                  <a:tcPr marT="0" marB="0">
                    <a:solidFill>
                      <a:srgbClr val="CDEBDE"/>
                    </a:solidFill>
                  </a:tcPr>
                </a:tc>
              </a:tr>
              <a:tr h="39768">
                <a:tc>
                  <a:txBody>
                    <a:bodyPr/>
                    <a:lstStyle/>
                    <a:p>
                      <a:pPr algn="ctr"/>
                      <a:r>
                        <a:rPr b="1" sz="1100">
                          <a:solidFill>
                            <a:srgbClr val="6D6E71"/>
                          </a:solidFill>
                          <a:latin typeface="Ariel"/>
                        </a:rPr>
                        <a:t>Alcatel Pulsemix (16 GB)</a:t>
                      </a:r>
                    </a:p>
                  </a:txBody>
                  <a:tcPr marT="0" marB="0"/>
                </a:tc>
                <a:tc>
                  <a:txBody>
                    <a:bodyPr/>
                    <a:lstStyle/>
                    <a:p>
                      <a:pPr algn="ctr"/>
                      <a:r>
                        <a:rPr>
                          <a:latin typeface="Ariel"/>
                        </a:rPr>
                        <a:t> </a:t>
                      </a:r>
                    </a:p>
                  </a:txBody>
                  <a:tcPr marT="0" marB="0">
                    <a:solidFill>
                      <a:srgbClr val="BFBFBF"/>
                    </a:solidFill>
                  </a:tcPr>
                </a:tc>
                <a:tc>
                  <a:txBody>
                    <a:bodyPr/>
                    <a:lstStyle/>
                    <a:p>
                      <a:pPr algn="ctr"/>
                      <a:r>
                        <a:rPr b="1" sz="1100">
                          <a:solidFill>
                            <a:srgbClr val="6D6E71"/>
                          </a:solidFill>
                          <a:latin typeface="Ariel"/>
                        </a:rPr>
                        <a:t>$59.99</a:t>
                      </a:r>
                    </a:p>
                  </a:txBody>
                  <a:tcPr marT="0" marB="0">
                    <a:solidFill>
                      <a:srgbClr val="CDEBDE"/>
                    </a:solidFill>
                  </a:tcPr>
                </a:tc>
              </a:tr>
            </a:tbl>
          </a:graphicData>
        </a:graphic>
      </p:graphicFrame>
    </p:spTree>
    <p:extLst>
      <p:ext uri="{BB962C8B-B14F-4D97-AF65-F5344CB8AC3E}">
        <p14:creationId xmlns:p14="http://schemas.microsoft.com/office/powerpoint/2010/main" val="3800669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val="348405522"/>
              </p:ext>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r>
                        <a:rPr lang="en-US" sz="1400" b="1" dirty="0">
                          <a:solidFill>
                            <a:srgbClr val="C00000"/>
                          </a:solidFill>
                          <a:latin typeface="+mj-lt"/>
                        </a:rPr>
                        <a:t>VERIZON</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r>
                        <a:rPr lang="en-US" sz="1400" b="1" dirty="0">
                          <a:solidFill>
                            <a:srgbClr val="0000CC"/>
                          </a:solidFill>
                          <a:latin typeface="+mj-lt"/>
                        </a:rPr>
                        <a:t>AT&amp;T</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r>
                        <a:rPr lang="en-US" sz="1400" b="1" kern="1200" dirty="0">
                          <a:solidFill>
                            <a:srgbClr val="7030A0"/>
                          </a:solidFill>
                          <a:latin typeface="+mn-lt"/>
                          <a:ea typeface="+mn-ea"/>
                          <a:cs typeface="+mn-cs"/>
                        </a:rPr>
                        <a:t>T-MOBILE</a:t>
                      </a:r>
                      <a:endParaRPr lang="en-US" sz="1400" b="1" dirty="0">
                        <a:solidFill>
                          <a:srgbClr val="0066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r>
                        <a:rPr lang="en-US" sz="1400" b="1" kern="1200" dirty="0">
                          <a:solidFill>
                            <a:srgbClr val="006600"/>
                          </a:solidFill>
                          <a:latin typeface="+mn-lt"/>
                          <a:ea typeface="+mn-ea"/>
                          <a:cs typeface="+mn-cs"/>
                        </a:rPr>
                        <a:t>SPRINT</a:t>
                      </a:r>
                      <a:endParaRPr lang="en-US" sz="1400" b="1" dirty="0">
                        <a:solidFill>
                          <a:srgbClr val="7030A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000000"/>
                </a:solidFill>
                <a:effectLst/>
                <a:uLnTx/>
                <a:uFillTx/>
                <a:latin typeface="NeueHaasGroteskText Std"/>
                <a:ea typeface="+mn-ea"/>
                <a:cs typeface="+mn-cs"/>
              </a:rPr>
              <a:t>7</a:t>
            </a:r>
            <a:endParaRPr kumimoji="0" lang="en-US" sz="700" b="0" i="0" u="none" strike="noStrike" kern="0" cap="none" spc="0" normalizeH="0" baseline="0" noProof="0" dirty="0">
              <a:ln>
                <a:noFill/>
              </a:ln>
              <a:solidFill>
                <a:srgbClr val="000000"/>
              </a:solidFill>
              <a:effectLst/>
              <a:uLnTx/>
              <a:uFillTx/>
              <a:latin typeface="NeueHaasGroteskText Std"/>
              <a:ea typeface="+mn-ea"/>
              <a:cs typeface="+mn-cs"/>
            </a:endParaRP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ext uri="{D42A27DB-BD31-4B8C-83A1-F6EECF244321}">
                <p14:modId xmlns:p14="http://schemas.microsoft.com/office/powerpoint/2010/main" val="3179817054"/>
              </p:ext>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extLst>
                  <a:ext uri="{0D108BD9-81ED-4DB2-BD59-A6C34878D82A}">
                    <a16:rowId xmlns:a16="http://schemas.microsoft.com/office/drawing/2014/main" val="2581589568"/>
                  </a:ext>
                </a:extLst>
              </a:tr>
              <a:tr h="373283">
                <a:tc>
                  <a:txBody>
                    <a:bodyPr/>
                    <a:lstStyle/>
                    <a:p>
                      <a:pPr marL="0" algn="ctr" defTabSz="457200" rtl="0" eaLnBrk="1" latinLnBrk="0" hangingPunct="1"/>
                      <a:endParaRPr lang="en-US" sz="1100" b="1" kern="1200" dirty="0">
                        <a:solidFill>
                          <a:srgbClr val="000000"/>
                        </a:solidFill>
                        <a:latin typeface="+mj-lt"/>
                        <a:ea typeface="+mn-ea"/>
                        <a:cs typeface="+mn-cs"/>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spTree>
    <p:extLst>
      <p:ext uri="{BB962C8B-B14F-4D97-AF65-F5344CB8AC3E}">
        <p14:creationId xmlns:p14="http://schemas.microsoft.com/office/powerpoint/2010/main" val="3477198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Tree>
    <p:extLst>
      <p:ext uri="{BB962C8B-B14F-4D97-AF65-F5344CB8AC3E}">
        <p14:creationId xmlns:p14="http://schemas.microsoft.com/office/powerpoint/2010/main" val="1986723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Tree>
    <p:extLst>
      <p:ext uri="{BB962C8B-B14F-4D97-AF65-F5344CB8AC3E}">
        <p14:creationId xmlns:p14="http://schemas.microsoft.com/office/powerpoint/2010/main" val="597765643"/>
      </p:ext>
    </p:extLst>
  </p:cSld>
  <p:clrMapOvr>
    <a:masterClrMapping/>
  </p:clrMapOvr>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1_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386</Words>
  <Application>Microsoft Office PowerPoint</Application>
  <PresentationFormat>Widescreen</PresentationFormat>
  <Paragraphs>53</Paragraphs>
  <Slides>14</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Arial Narrow</vt:lpstr>
      <vt:lpstr>Calibri</vt:lpstr>
      <vt:lpstr>NeueHaasGroteskDisp Std</vt:lpstr>
      <vt:lpstr>NeueHaasGroteskText Std</vt:lpstr>
      <vt:lpstr>Times New Roman</vt:lpstr>
      <vt:lpstr>VZ_PPT_4x3_NHG_v01-02_083115</vt:lpstr>
      <vt:lpstr>1_VZ_PPT_4x3_NHG_v01-02_083115</vt:lpstr>
      <vt:lpstr>Competitive Pricing Landscape</vt:lpstr>
      <vt:lpstr>Smartphone: Competitive View</vt:lpstr>
      <vt:lpstr>Tablet: Competitive View</vt:lpstr>
      <vt:lpstr>Sub $15 Smartphone: Full View</vt:lpstr>
      <vt:lpstr>Pre-Pay Smartphone: Full View</vt:lpstr>
      <vt:lpstr>Pre-Pay Smartphone: Full 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Pricing Landscape</dc:title>
  <dc:creator>Amanda Friedman</dc:creator>
  <cp:lastModifiedBy>Amanda Friedman</cp:lastModifiedBy>
  <cp:revision>21</cp:revision>
  <dcterms:created xsi:type="dcterms:W3CDTF">2018-03-07T12:14:23Z</dcterms:created>
  <dcterms:modified xsi:type="dcterms:W3CDTF">2018-04-19T21:06:18Z</dcterms:modified>
</cp:coreProperties>
</file>