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72" r:id="rId2"/>
    <p:sldId id="273"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AF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25982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425184289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NeueHaasGroteskText Std"/>
                <a:ea typeface="+mn-ea"/>
                <a:cs typeface="+mn-cs"/>
              </a:rPr>
              <a:t>1</a:t>
            </a: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2132728073"/>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b="1" sz="1800">
                <a:solidFill>
                  <a:srgbClr val="000000"/>
                </a:solidFill>
                <a:latin typeface="NeueHaasGroteskDisp Std (Headings)"/>
              </a:rPr>
              <a:t>Competitive Overview: Smartphone Promotions (Flagship Handsets)</a:t>
            </a:r>
          </a:p>
        </p:txBody>
      </p:sp>
      <p:sp>
        <p:nvSpPr>
          <p:cNvPr id="4" name="TextBox 3"/>
          <p:cNvSpPr txBox="1"/>
          <p:nvPr/>
        </p:nvSpPr>
        <p:spPr>
          <a:xfrm>
            <a:off x="384048" y="292608"/>
            <a:ext cx="5486400" cy="365760"/>
          </a:xfrm>
          <a:prstGeom prst="rect">
            <a:avLst/>
          </a:prstGeom>
          <a:noFill/>
        </p:spPr>
        <p:txBody>
          <a:bodyPr wrap="none">
            <a:spAutoFit/>
          </a:bodyPr>
          <a:lstStyle/>
          <a:p>
            <a:r>
              <a:rPr b="1" sz="1100">
                <a:solidFill>
                  <a:srgbClr val="FF0000"/>
                </a:solidFill>
                <a:latin typeface="NeueHaasGroteskDisp Std (Headings)"/>
              </a:rPr>
              <a:t>10 Week Trailing Calendar (updated through (04.07.2018)</a:t>
            </a:r>
          </a:p>
        </p:txBody>
      </p:sp>
      <p:sp>
        <p:nvSpPr>
          <p:cNvPr id="9" name="TextBox 8"/>
          <p:cNvSpPr txBox="1"/>
          <p:nvPr/>
        </p:nvSpPr>
        <p:spPr>
          <a:xfrm>
            <a:off x="10607040" y="91440"/>
            <a:ext cx="914400" cy="457200"/>
          </a:xfrm>
          <a:prstGeom prst="rect">
            <a:avLst/>
          </a:prstGeom>
          <a:noFill/>
        </p:spPr>
        <p:txBody>
          <a:bodyPr wrap="none">
            <a:spAutoFit/>
          </a:bodyPr>
          <a:lstStyle/>
          <a:p>
            <a:r>
              <a:rPr b="1" sz="750">
                <a:solidFill>
                  <a:srgbClr val="000000"/>
                </a:solidFill>
                <a:latin typeface="NeueHaasGroteskText Std (Body)"/>
              </a:rPr>
              <a:t>Bold = currently in market</a:t>
            </a:r>
            <a:r>
              <a:rPr b="1" sz="750">
                <a:solidFill>
                  <a:srgbClr val="0070C0"/>
                </a:solidFill>
                <a:latin typeface="NeueHaasGroteskText Std (Body)"/>
              </a:rPr>
              <a:t>
Blue = iconic offers</a:t>
            </a:r>
          </a:p>
        </p:txBody>
      </p:sp>
      <p:graphicFrame>
        <p:nvGraphicFramePr>
          <p:cNvPr id="10" name="Table 9"/>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2/04</a:t>
                      </a:r>
                    </a:p>
                  </a:txBody>
                  <a:tcPr>
                    <a:solidFill>
                      <a:schemeClr val="accent2"/>
                    </a:solidFill>
                  </a:tcPr>
                </a:tc>
                <a:tc>
                  <a:txBody>
                    <a:bodyPr anchor="ctr"/>
                    <a:lstStyle/>
                    <a:p>
                      <a:pPr algn="ctr"/>
                      <a:r>
                        <a:rPr sz="1100">
                          <a:solidFill>
                            <a:srgbClr val="000000"/>
                          </a:solidFill>
                          <a:latin typeface="NeueHaasGroteskText Std (Body)"/>
                        </a:rPr>
                        <a:t>2/11</a:t>
                      </a:r>
                    </a:p>
                  </a:txBody>
                  <a:tcPr>
                    <a:solidFill>
                      <a:schemeClr val="accent2"/>
                    </a:solidFill>
                  </a:tcPr>
                </a:tc>
                <a:tc>
                  <a:txBody>
                    <a:bodyPr anchor="ctr"/>
                    <a:lstStyle/>
                    <a:p>
                      <a:pPr algn="ctr"/>
                      <a:r>
                        <a:rPr sz="1100">
                          <a:solidFill>
                            <a:srgbClr val="000000"/>
                          </a:solidFill>
                          <a:latin typeface="NeueHaasGroteskText Std (Body)"/>
                        </a:rPr>
                        <a:t>2/18</a:t>
                      </a:r>
                    </a:p>
                  </a:txBody>
                  <a:tcPr>
                    <a:solidFill>
                      <a:schemeClr val="accent2"/>
                    </a:solidFill>
                  </a:tcPr>
                </a:tc>
                <a:tc>
                  <a:txBody>
                    <a:bodyPr anchor="ctr"/>
                    <a:lstStyle/>
                    <a:p>
                      <a:pPr algn="ctr"/>
                      <a:r>
                        <a:rPr sz="1100">
                          <a:solidFill>
                            <a:srgbClr val="000000"/>
                          </a:solidFill>
                          <a:latin typeface="NeueHaasGroteskText Std (Body)"/>
                        </a:rPr>
                        <a:t>2/25</a:t>
                      </a:r>
                    </a:p>
                  </a:txBody>
                  <a:tcPr>
                    <a:solidFill>
                      <a:schemeClr val="accent2"/>
                    </a:solidFill>
                  </a:tcPr>
                </a:tc>
                <a:tc>
                  <a:txBody>
                    <a:bodyPr anchor="ctr"/>
                    <a:lstStyle/>
                    <a:p>
                      <a:pPr algn="ctr"/>
                      <a:r>
                        <a:rPr sz="1100">
                          <a:solidFill>
                            <a:srgbClr val="000000"/>
                          </a:solidFill>
                          <a:latin typeface="NeueHaasGroteskText Std (Body)"/>
                        </a:rPr>
                        <a:t>3/04</a:t>
                      </a:r>
                    </a:p>
                  </a:txBody>
                  <a:tcPr>
                    <a:solidFill>
                      <a:schemeClr val="accent2"/>
                    </a:solidFill>
                  </a:tcPr>
                </a:tc>
                <a:tc>
                  <a:txBody>
                    <a:bodyPr anchor="ctr"/>
                    <a:lstStyle/>
                    <a:p>
                      <a:pPr algn="ctr"/>
                      <a:r>
                        <a:rPr sz="1100">
                          <a:solidFill>
                            <a:srgbClr val="000000"/>
                          </a:solidFill>
                          <a:latin typeface="NeueHaasGroteskText Std (Body)"/>
                        </a:rPr>
                        <a:t>3/11</a:t>
                      </a:r>
                    </a:p>
                  </a:txBody>
                  <a:tcPr>
                    <a:solidFill>
                      <a:schemeClr val="accent2"/>
                    </a:solidFill>
                  </a:tcPr>
                </a:tc>
                <a:tc>
                  <a:txBody>
                    <a:bodyPr anchor="ctr"/>
                    <a:lstStyle/>
                    <a:p>
                      <a:pPr algn="ctr"/>
                      <a:r>
                        <a:rPr sz="1100">
                          <a:solidFill>
                            <a:srgbClr val="000000"/>
                          </a:solidFill>
                          <a:latin typeface="NeueHaasGroteskText Std (Body)"/>
                        </a:rPr>
                        <a:t>3/18</a:t>
                      </a:r>
                    </a:p>
                  </a:txBody>
                  <a:tcPr>
                    <a:solidFill>
                      <a:schemeClr val="accent2"/>
                    </a:solidFill>
                  </a:tcPr>
                </a:tc>
                <a:tc>
                  <a:txBody>
                    <a:bodyPr anchor="ctr"/>
                    <a:lstStyle/>
                    <a:p>
                      <a:pPr algn="ctr"/>
                      <a:r>
                        <a:rPr sz="1100">
                          <a:solidFill>
                            <a:srgbClr val="000000"/>
                          </a:solidFill>
                          <a:latin typeface="NeueHaasGroteskText Std (Body)"/>
                        </a:rPr>
                        <a:t>3/25</a:t>
                      </a:r>
                    </a:p>
                  </a:txBody>
                  <a:tcPr>
                    <a:solidFill>
                      <a:schemeClr val="accent2"/>
                    </a:solidFill>
                  </a:tcPr>
                </a:tc>
                <a:tc>
                  <a:txBody>
                    <a:bodyPr anchor="ctr"/>
                    <a:lstStyle/>
                    <a:p>
                      <a:pPr algn="ctr"/>
                      <a:r>
                        <a:rPr sz="1100">
                          <a:solidFill>
                            <a:srgbClr val="000000"/>
                          </a:solidFill>
                          <a:latin typeface="NeueHaasGroteskText Std (Body)"/>
                        </a:rPr>
                        <a:t>4/01</a:t>
                      </a:r>
                    </a:p>
                  </a:txBody>
                  <a:tcPr>
                    <a:solidFill>
                      <a:schemeClr val="accent2"/>
                    </a:solidFill>
                  </a:tcPr>
                </a:tc>
                <a:tc>
                  <a:txBody>
                    <a:bodyPr anchor="ctr"/>
                    <a:lstStyle/>
                    <a:p>
                      <a:pPr algn="ctr"/>
                      <a:r>
                        <a:rPr sz="1100">
                          <a:solidFill>
                            <a:srgbClr val="000000"/>
                          </a:solidFill>
                          <a:latin typeface="NeueHaasGroteskText Std (Body)"/>
                        </a:rPr>
                        <a:t>4/08</a:t>
                      </a:r>
                    </a:p>
                  </a:txBody>
                  <a:tcPr>
                    <a:solidFill>
                      <a:schemeClr val="accent2"/>
                    </a:solidFill>
                  </a:tcPr>
                </a:tc>
                <a:tc>
                  <a:txBody>
                    <a:bodyPr anchor="ctr"/>
                    <a:lstStyle/>
                    <a:p>
                      <a:pPr algn="ctr"/>
                      <a:r>
                        <a:rPr sz="1100">
                          <a:solidFill>
                            <a:srgbClr val="000000"/>
                          </a:solidFill>
                          <a:latin typeface="NeueHaasGroteskText Std (Body)"/>
                        </a:rPr>
                        <a:t>4/15</a:t>
                      </a:r>
                    </a:p>
                  </a:txBody>
                  <a:tcPr>
                    <a:solidFill>
                      <a:schemeClr val="accent2"/>
                    </a:solidFill>
                  </a:tcPr>
                </a:tc>
              </a:tr>
            </a:tbl>
          </a:graphicData>
        </a:graphic>
      </p:graphicFrame>
      <p:graphicFrame>
        <p:nvGraphicFramePr>
          <p:cNvPr id="11" name="Table 10"/>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3840480"/>
                <a:gridCol w="4800600"/>
                <a:gridCol w="1920240"/>
              </a:tblGrid>
              <a:tr h="388620">
                <a:tc>
                  <a:txBody>
                    <a:bodyPr anchor="ctr"/>
                    <a:lstStyle/>
                    <a:p>
                      <a:pPr algn="ctr"/>
                      <a:r>
                        <a:rPr i="1" b="1" sz="1100">
                          <a:solidFill>
                            <a:srgbClr val="000000"/>
                          </a:solidFill>
                          <a:latin typeface="NeueHaasGroteskText Std (Body)"/>
                        </a:rPr>
                        <a:t>Feb</a:t>
                      </a:r>
                    </a:p>
                  </a:txBody>
                  <a:tcPr>
                    <a:solidFill>
                      <a:srgbClr val="ADAFAF"/>
                    </a:solidFill>
                  </a:tcPr>
                </a:tc>
                <a:tc>
                  <a:txBody>
                    <a:bodyPr anchor="ctr"/>
                    <a:lstStyle/>
                    <a:p>
                      <a:pPr algn="ctr"/>
                      <a:r>
                        <a:rPr i="1" b="1" sz="1100">
                          <a:solidFill>
                            <a:srgbClr val="000000"/>
                          </a:solidFill>
                          <a:latin typeface="NeueHaasGroteskText Std (Body)"/>
                        </a:rPr>
                        <a:t>Mar</a:t>
                      </a:r>
                    </a:p>
                  </a:txBody>
                  <a:tcPr>
                    <a:solidFill>
                      <a:srgbClr val="ADAFAF"/>
                    </a:solidFill>
                  </a:tcPr>
                </a:tc>
                <a:tc>
                  <a:txBody>
                    <a:bodyPr anchor="ctr"/>
                    <a:lstStyle/>
                    <a:p>
                      <a:pPr algn="ctr"/>
                      <a:r>
                        <a:rPr i="1" b="1" sz="1100">
                          <a:solidFill>
                            <a:srgbClr val="000000"/>
                          </a:solidFill>
                          <a:latin typeface="NeueHaasGroteskText Std (Body)"/>
                        </a:rPr>
                        <a:t>Apr</a:t>
                      </a:r>
                    </a:p>
                  </a:txBody>
                  <a:tcPr>
                    <a:solidFill>
                      <a:srgbClr val="ADAFAF"/>
                    </a:solidFill>
                  </a:tcPr>
                </a:tc>
              </a:tr>
            </a:tbl>
          </a:graphicData>
        </a:graphic>
      </p:graphicFrame>
      <p:sp>
        <p:nvSpPr>
          <p:cNvPr id="12" name="Rounded Rectangle 11"/>
          <p:cNvSpPr/>
          <p:nvPr/>
        </p:nvSpPr>
        <p:spPr>
          <a:xfrm>
            <a:off x="1143000" y="1312164"/>
            <a:ext cx="3899434"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BOGOF iPhone phones (1/29-3/02)</a:t>
            </a:r>
          </a:p>
        </p:txBody>
      </p:sp>
      <p:sp>
        <p:nvSpPr>
          <p:cNvPr id="13" name="Rounded Rectangle 12"/>
          <p:cNvSpPr/>
          <p:nvPr/>
        </p:nvSpPr>
        <p:spPr>
          <a:xfrm>
            <a:off x="6852886" y="1435608"/>
            <a:ext cx="2506779"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0000"/>
                </a:solidFill>
                <a:latin typeface="NeueHaasGroteskText Std (Body)"/>
              </a:rPr>
              <a:t>free smart speaker (3/15-4/02)</a:t>
            </a:r>
          </a:p>
        </p:txBody>
      </p:sp>
      <p:sp>
        <p:nvSpPr>
          <p:cNvPr id="14" name="Rounded Rectangle 13"/>
          <p:cNvSpPr/>
          <p:nvPr/>
        </p:nvSpPr>
        <p:spPr>
          <a:xfrm>
            <a:off x="5320965" y="1559052"/>
            <a:ext cx="4456496"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BOGO S9 (3/04-4/05)</a:t>
            </a:r>
          </a:p>
        </p:txBody>
      </p:sp>
      <p:sp>
        <p:nvSpPr>
          <p:cNvPr id="15" name="Rounded Rectangle 14"/>
          <p:cNvSpPr/>
          <p:nvPr/>
        </p:nvSpPr>
        <p:spPr>
          <a:xfrm>
            <a:off x="6574355" y="1682496"/>
            <a:ext cx="3203107"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$300 off Pixel 2 (3/13-4/05)</a:t>
            </a:r>
          </a:p>
        </p:txBody>
      </p:sp>
      <p:sp>
        <p:nvSpPr>
          <p:cNvPr id="16" name="Rounded Rectangle 15"/>
          <p:cNvSpPr/>
          <p:nvPr/>
        </p:nvSpPr>
        <p:spPr>
          <a:xfrm>
            <a:off x="1143000" y="1805940"/>
            <a:ext cx="1392655"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0000"/>
                </a:solidFill>
                <a:latin typeface="NeueHaasGroteskText Std (Body)"/>
              </a:rPr>
              <a:t>Trade-in: iPhone (1/18-2/12)</a:t>
            </a:r>
          </a:p>
        </p:txBody>
      </p:sp>
      <p:sp>
        <p:nvSpPr>
          <p:cNvPr id="17" name="Rounded Rectangle 16"/>
          <p:cNvSpPr/>
          <p:nvPr/>
        </p:nvSpPr>
        <p:spPr>
          <a:xfrm>
            <a:off x="1143000" y="2052828"/>
            <a:ext cx="2367513"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70C0"/>
                </a:solidFill>
                <a:latin typeface="NeueHaasGroteskText Std (Body)"/>
              </a:rPr>
              <a:t>Discount: Galaxy Note8 (1/28-2/19)</a:t>
            </a:r>
          </a:p>
        </p:txBody>
      </p:sp>
      <p:sp>
        <p:nvSpPr>
          <p:cNvPr id="19" name="Rounded Rectangle 18"/>
          <p:cNvSpPr/>
          <p:nvPr/>
        </p:nvSpPr>
        <p:spPr>
          <a:xfrm>
            <a:off x="3649779" y="2176272"/>
            <a:ext cx="1392655"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0000"/>
                </a:solidFill>
                <a:latin typeface="NeueHaasGroteskText Std (Body)"/>
              </a:rPr>
              <a:t>Trade-in: iPhone (2/20-3/02)</a:t>
            </a:r>
          </a:p>
        </p:txBody>
      </p:sp>
      <p:sp>
        <p:nvSpPr>
          <p:cNvPr id="20" name="Rounded Rectangle 19"/>
          <p:cNvSpPr/>
          <p:nvPr/>
        </p:nvSpPr>
        <p:spPr>
          <a:xfrm>
            <a:off x="5460231" y="2054182"/>
            <a:ext cx="835593" cy="36830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0000"/>
                </a:solidFill>
                <a:latin typeface="NeueHaasGroteskText Std (Body)"/>
              </a:rPr>
              <a:t>Discount: $300 LG V30 (3/05-3/08)</a:t>
            </a:r>
          </a:p>
        </p:txBody>
      </p:sp>
      <p:sp>
        <p:nvSpPr>
          <p:cNvPr id="21" name="Rounded Rectangle 20"/>
          <p:cNvSpPr/>
          <p:nvPr/>
        </p:nvSpPr>
        <p:spPr>
          <a:xfrm>
            <a:off x="4763903" y="2423160"/>
            <a:ext cx="2088982"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70C0"/>
                </a:solidFill>
                <a:latin typeface="NeueHaasGroteskText Std (Body)"/>
              </a:rPr>
              <a:t>Discount: $350 off Galaxy S9 (2/28-3/15)</a:t>
            </a:r>
          </a:p>
        </p:txBody>
      </p:sp>
      <p:sp>
        <p:nvSpPr>
          <p:cNvPr id="22" name="Rounded Rectangle 21"/>
          <p:cNvSpPr/>
          <p:nvPr/>
        </p:nvSpPr>
        <p:spPr>
          <a:xfrm>
            <a:off x="4763903" y="1682496"/>
            <a:ext cx="2088982"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70C0"/>
                </a:solidFill>
                <a:latin typeface="NeueHaasGroteskText Std (Body)"/>
              </a:rPr>
              <a:t>Switcher: $150 off Galaxy S9 (2/28-3/15)</a:t>
            </a:r>
          </a:p>
        </p:txBody>
      </p:sp>
      <p:sp>
        <p:nvSpPr>
          <p:cNvPr id="23" name="Rounded Rectangle 22"/>
          <p:cNvSpPr/>
          <p:nvPr/>
        </p:nvSpPr>
        <p:spPr>
          <a:xfrm>
            <a:off x="6992152" y="1312164"/>
            <a:ext cx="4735027"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50% off select iPhones (3/16-...)</a:t>
            </a:r>
          </a:p>
        </p:txBody>
      </p:sp>
      <p:sp>
        <p:nvSpPr>
          <p:cNvPr id="24" name="Rounded Rectangle 23"/>
          <p:cNvSpPr/>
          <p:nvPr/>
        </p:nvSpPr>
        <p:spPr>
          <a:xfrm>
            <a:off x="9777462" y="1250781"/>
            <a:ext cx="1949717"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750">
                <a:solidFill>
                  <a:srgbClr val="000000"/>
                </a:solidFill>
                <a:latin typeface="NeueHaasGroteskText Std (Body)"/>
              </a:rPr>
              <a:t>Up to 50% off Google Pixel 2 and free offers (4/05-...)</a:t>
            </a:r>
          </a:p>
        </p:txBody>
      </p:sp>
      <p:sp>
        <p:nvSpPr>
          <p:cNvPr id="25" name="Rounded Rectangle 24"/>
          <p:cNvSpPr/>
          <p:nvPr/>
        </p:nvSpPr>
        <p:spPr>
          <a:xfrm>
            <a:off x="9777462" y="1312164"/>
            <a:ext cx="1949717"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750">
                <a:solidFill>
                  <a:srgbClr val="0070C0"/>
                </a:solidFill>
                <a:latin typeface="NeueHaasGroteskText Std (Body)"/>
              </a:rPr>
              <a:t>Up to 50% off select Android phones (4/05-...)</a:t>
            </a:r>
          </a:p>
        </p:txBody>
      </p:sp>
      <p:sp>
        <p:nvSpPr>
          <p:cNvPr id="26" name="Rounded Rectangle 25"/>
          <p:cNvSpPr/>
          <p:nvPr/>
        </p:nvSpPr>
        <p:spPr>
          <a:xfrm>
            <a:off x="1143000" y="2563977"/>
            <a:ext cx="5709886"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BOGOF SS Galaxy S8, S8+, S8 Active (12/18-3/15)</a:t>
            </a:r>
          </a:p>
        </p:txBody>
      </p:sp>
      <p:sp>
        <p:nvSpPr>
          <p:cNvPr id="27" name="Rounded Rectangle 26"/>
          <p:cNvSpPr/>
          <p:nvPr/>
        </p:nvSpPr>
        <p:spPr>
          <a:xfrm>
            <a:off x="2535655" y="2687421"/>
            <a:ext cx="1531920"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0000"/>
                </a:solidFill>
                <a:latin typeface="NeueHaasGroteskText Std (Body)"/>
              </a:rPr>
              <a:t>BOGOF iPhone X (2/12-2/23)</a:t>
            </a:r>
          </a:p>
        </p:txBody>
      </p:sp>
      <p:sp>
        <p:nvSpPr>
          <p:cNvPr id="28" name="Rounded Rectangle 27"/>
          <p:cNvSpPr/>
          <p:nvPr/>
        </p:nvSpPr>
        <p:spPr>
          <a:xfrm>
            <a:off x="2535655" y="2687421"/>
            <a:ext cx="6963276"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BOGOF iPhone 8 (2/12-4/03)</a:t>
            </a:r>
          </a:p>
        </p:txBody>
      </p:sp>
      <p:sp>
        <p:nvSpPr>
          <p:cNvPr id="29" name="Rounded Rectangle 28"/>
          <p:cNvSpPr/>
          <p:nvPr/>
        </p:nvSpPr>
        <p:spPr>
          <a:xfrm>
            <a:off x="1143000" y="2810865"/>
            <a:ext cx="974858"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0000"/>
                </a:solidFill>
                <a:latin typeface="NeueHaasGroteskText Std (Body)"/>
              </a:rPr>
              <a:t>BOGOF LG V30, LG G6, LG V20 (1/02-2/09)</a:t>
            </a:r>
          </a:p>
        </p:txBody>
      </p:sp>
      <p:sp>
        <p:nvSpPr>
          <p:cNvPr id="30" name="Rounded Rectangle 29"/>
          <p:cNvSpPr/>
          <p:nvPr/>
        </p:nvSpPr>
        <p:spPr>
          <a:xfrm>
            <a:off x="1143000" y="2810865"/>
            <a:ext cx="8355931"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BOGOF LG V30, LG G6 (1/02-4/03)</a:t>
            </a:r>
          </a:p>
        </p:txBody>
      </p:sp>
      <p:sp>
        <p:nvSpPr>
          <p:cNvPr id="31" name="Rounded Rectangle 30"/>
          <p:cNvSpPr/>
          <p:nvPr/>
        </p:nvSpPr>
        <p:spPr>
          <a:xfrm>
            <a:off x="4485372" y="2934309"/>
            <a:ext cx="4874293"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Gear S3 for $99.99 (2/26-4/02)</a:t>
            </a:r>
          </a:p>
        </p:txBody>
      </p:sp>
      <p:sp>
        <p:nvSpPr>
          <p:cNvPr id="32" name="Rounded Rectangle 31"/>
          <p:cNvSpPr/>
          <p:nvPr/>
        </p:nvSpPr>
        <p:spPr>
          <a:xfrm>
            <a:off x="7409948" y="3057753"/>
            <a:ext cx="4317231"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50% off Galaxy S9 (3/19-...)</a:t>
            </a:r>
          </a:p>
        </p:txBody>
      </p:sp>
      <p:sp>
        <p:nvSpPr>
          <p:cNvPr id="33" name="Rounded Rectangle 32"/>
          <p:cNvSpPr/>
          <p:nvPr/>
        </p:nvSpPr>
        <p:spPr>
          <a:xfrm>
            <a:off x="7409948" y="3057753"/>
            <a:ext cx="4317231"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50% off Galaxy S9, S9+, Note8 (3/19-...)</a:t>
            </a:r>
          </a:p>
        </p:txBody>
      </p:sp>
      <p:sp>
        <p:nvSpPr>
          <p:cNvPr id="34" name="Rounded Rectangle 33"/>
          <p:cNvSpPr/>
          <p:nvPr/>
        </p:nvSpPr>
        <p:spPr>
          <a:xfrm>
            <a:off x="4763903" y="3181197"/>
            <a:ext cx="2088982"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70C0"/>
                </a:solidFill>
                <a:latin typeface="NeueHaasGroteskText Std (Body)"/>
              </a:rPr>
              <a:t>Discount: $500 off Galaxy S9 (2/28-3/15)</a:t>
            </a:r>
          </a:p>
        </p:txBody>
      </p:sp>
      <p:sp>
        <p:nvSpPr>
          <p:cNvPr id="35" name="Rounded Rectangle 34"/>
          <p:cNvSpPr/>
          <p:nvPr/>
        </p:nvSpPr>
        <p:spPr>
          <a:xfrm>
            <a:off x="9498931" y="3304641"/>
            <a:ext cx="2228248"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750">
                <a:solidFill>
                  <a:srgbClr val="000000"/>
                </a:solidFill>
                <a:latin typeface="NeueHaasGroteskText Std (Body)"/>
              </a:rPr>
              <a:t>50% off iPhone 8, 8 Plus, X (4/03-...)</a:t>
            </a:r>
          </a:p>
        </p:txBody>
      </p:sp>
      <p:sp>
        <p:nvSpPr>
          <p:cNvPr id="36" name="Rounded Rectangle 35"/>
          <p:cNvSpPr/>
          <p:nvPr/>
        </p:nvSpPr>
        <p:spPr>
          <a:xfrm>
            <a:off x="9498931" y="3428085"/>
            <a:ext cx="2228248"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750">
                <a:solidFill>
                  <a:srgbClr val="000000"/>
                </a:solidFill>
                <a:latin typeface="NeueHaasGroteskText Std (Body)"/>
              </a:rPr>
              <a:t>50% off LG V30 (4/03-...)</a:t>
            </a:r>
          </a:p>
        </p:txBody>
      </p:sp>
      <p:sp>
        <p:nvSpPr>
          <p:cNvPr id="37" name="Rounded Rectangle 36"/>
          <p:cNvSpPr/>
          <p:nvPr/>
        </p:nvSpPr>
        <p:spPr>
          <a:xfrm>
            <a:off x="9359666" y="3490146"/>
            <a:ext cx="2367513"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750">
                <a:solidFill>
                  <a:srgbClr val="000000"/>
                </a:solidFill>
                <a:latin typeface="NeueHaasGroteskText Std (Body)"/>
              </a:rPr>
              <a:t>free smart speaker and 2 months of Amazon Music (4/02-...)</a:t>
            </a:r>
          </a:p>
        </p:txBody>
      </p:sp>
      <p:sp>
        <p:nvSpPr>
          <p:cNvPr id="38" name="Rounded Rectangle 37"/>
          <p:cNvSpPr/>
          <p:nvPr/>
        </p:nvSpPr>
        <p:spPr>
          <a:xfrm>
            <a:off x="9638197" y="3674973"/>
            <a:ext cx="2088982"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750">
                <a:solidFill>
                  <a:srgbClr val="000000"/>
                </a:solidFill>
                <a:latin typeface="NeueHaasGroteskText Std (Body)"/>
              </a:rPr>
              <a:t>50% off Moto Z2 Force Edition (4/04-...)</a:t>
            </a:r>
          </a:p>
        </p:txBody>
      </p:sp>
      <p:sp>
        <p:nvSpPr>
          <p:cNvPr id="39" name="Rounded Rectangle 38"/>
          <p:cNvSpPr/>
          <p:nvPr/>
        </p:nvSpPr>
        <p:spPr>
          <a:xfrm>
            <a:off x="5042434" y="2563977"/>
            <a:ext cx="6684745"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Trade-in: $300 off LG V30 (3/02-...)</a:t>
            </a:r>
          </a:p>
        </p:txBody>
      </p:sp>
      <p:sp>
        <p:nvSpPr>
          <p:cNvPr id="40" name="Rounded Rectangle 39"/>
          <p:cNvSpPr/>
          <p:nvPr/>
        </p:nvSpPr>
        <p:spPr>
          <a:xfrm>
            <a:off x="1143000" y="3815791"/>
            <a:ext cx="3760169"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BOGOF SS Galaxy S8, S8+, S8 Active, Note8 (1/12-3/01)</a:t>
            </a:r>
          </a:p>
        </p:txBody>
      </p:sp>
      <p:sp>
        <p:nvSpPr>
          <p:cNvPr id="41" name="Rounded Rectangle 40"/>
          <p:cNvSpPr/>
          <p:nvPr/>
        </p:nvSpPr>
        <p:spPr>
          <a:xfrm>
            <a:off x="1143000" y="3754408"/>
            <a:ext cx="2088982"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0000"/>
                </a:solidFill>
                <a:latin typeface="NeueHaasGroteskText Std (Body)"/>
              </a:rPr>
              <a:t>Discount: $150 off LG G6, LG V30, LG V30+ (1/12-2/17)</a:t>
            </a:r>
          </a:p>
        </p:txBody>
      </p:sp>
      <p:sp>
        <p:nvSpPr>
          <p:cNvPr id="42" name="Rounded Rectangle 41"/>
          <p:cNvSpPr/>
          <p:nvPr/>
        </p:nvSpPr>
        <p:spPr>
          <a:xfrm>
            <a:off x="4763903" y="3939235"/>
            <a:ext cx="4177965"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50% off Galaxy S9 (2/28-3/30)</a:t>
            </a:r>
          </a:p>
        </p:txBody>
      </p:sp>
      <p:sp>
        <p:nvSpPr>
          <p:cNvPr id="43" name="Rounded Rectangle 42"/>
          <p:cNvSpPr/>
          <p:nvPr/>
        </p:nvSpPr>
        <p:spPr>
          <a:xfrm>
            <a:off x="1143000" y="4001296"/>
            <a:ext cx="2088982"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70C0"/>
                </a:solidFill>
                <a:latin typeface="NeueHaasGroteskText Std (Body)"/>
              </a:rPr>
              <a:t>Discount: $150 off Galaxy S8, S8+, S8 Active, Note8 (1/12-2/17)</a:t>
            </a:r>
          </a:p>
        </p:txBody>
      </p:sp>
      <p:sp>
        <p:nvSpPr>
          <p:cNvPr id="44" name="Rounded Rectangle 43"/>
          <p:cNvSpPr/>
          <p:nvPr/>
        </p:nvSpPr>
        <p:spPr>
          <a:xfrm>
            <a:off x="8941869" y="4186123"/>
            <a:ext cx="2785310"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BOGOF Galaxy S9, S9+ (3/30-...)</a:t>
            </a:r>
          </a:p>
        </p:txBody>
      </p:sp>
      <p:sp>
        <p:nvSpPr>
          <p:cNvPr id="45" name="Rounded Rectangle 44"/>
          <p:cNvSpPr/>
          <p:nvPr/>
        </p:nvSpPr>
        <p:spPr>
          <a:xfrm>
            <a:off x="4903169" y="4309567"/>
            <a:ext cx="6824010"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BOGOF LG G6, V30 and V30+ (3/01-...)</a:t>
            </a:r>
          </a:p>
        </p:txBody>
      </p:sp>
      <p:sp>
        <p:nvSpPr>
          <p:cNvPr id="46" name="Rounded Rectangle 45"/>
          <p:cNvSpPr/>
          <p:nvPr/>
        </p:nvSpPr>
        <p:spPr>
          <a:xfrm>
            <a:off x="4206841" y="4433011"/>
            <a:ext cx="7520338"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BOGOF iPhone X (2/24-...)</a:t>
            </a:r>
          </a:p>
        </p:txBody>
      </p:sp>
      <p:sp>
        <p:nvSpPr>
          <p:cNvPr id="47" name="Rounded Rectangle 46"/>
          <p:cNvSpPr/>
          <p:nvPr/>
        </p:nvSpPr>
        <p:spPr>
          <a:xfrm>
            <a:off x="8941869" y="4556455"/>
            <a:ext cx="2785310"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BOGOF Galaxy S9, S9+ (3/30-...)</a:t>
            </a:r>
          </a:p>
        </p:txBody>
      </p:sp>
      <p:sp>
        <p:nvSpPr>
          <p:cNvPr id="48" name="Rounded Rectangle 47"/>
          <p:cNvSpPr/>
          <p:nvPr/>
        </p:nvSpPr>
        <p:spPr>
          <a:xfrm>
            <a:off x="5738762" y="4679899"/>
            <a:ext cx="5988417"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$150 off Galaxy S8 (3/07-...)</a:t>
            </a:r>
          </a:p>
        </p:txBody>
      </p:sp>
      <p:sp>
        <p:nvSpPr>
          <p:cNvPr id="50" name="Rounded Rectangle 49"/>
          <p:cNvSpPr/>
          <p:nvPr/>
        </p:nvSpPr>
        <p:spPr>
          <a:xfrm>
            <a:off x="4067576" y="4803343"/>
            <a:ext cx="7659603"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$80 off Galaxy Note8 (2/23-...)</a:t>
            </a:r>
          </a:p>
        </p:txBody>
      </p:sp>
      <p:sp>
        <p:nvSpPr>
          <p:cNvPr id="51" name="Rounded Rectangle 50"/>
          <p:cNvSpPr/>
          <p:nvPr/>
        </p:nvSpPr>
        <p:spPr>
          <a:xfrm>
            <a:off x="1143000" y="4926787"/>
            <a:ext cx="10584180"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$375 off moto z force edition (1/26-...)</a:t>
            </a:r>
          </a:p>
        </p:txBody>
      </p:sp>
      <p:sp>
        <p:nvSpPr>
          <p:cNvPr id="52" name="Rounded Rectangle 51"/>
          <p:cNvSpPr/>
          <p:nvPr/>
        </p:nvSpPr>
        <p:spPr>
          <a:xfrm>
            <a:off x="1143000" y="3815791"/>
            <a:ext cx="10584180"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Switch from Verizon (5/31-...)</a:t>
            </a:r>
          </a:p>
        </p:txBody>
      </p:sp>
      <p:sp>
        <p:nvSpPr>
          <p:cNvPr id="53" name="Rounded Rectangle 52"/>
          <p:cNvSpPr/>
          <p:nvPr/>
        </p:nvSpPr>
        <p:spPr>
          <a:xfrm>
            <a:off x="2117858" y="5067604"/>
            <a:ext cx="7659603"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Lease the LG V30+ for $20.00/mo. after $18.00/mo. credit  (2/09-4/05)</a:t>
            </a:r>
          </a:p>
        </p:txBody>
      </p:sp>
      <p:sp>
        <p:nvSpPr>
          <p:cNvPr id="54" name="Rounded Rectangle 53"/>
          <p:cNvSpPr/>
          <p:nvPr/>
        </p:nvSpPr>
        <p:spPr>
          <a:xfrm>
            <a:off x="2117858" y="5067604"/>
            <a:ext cx="9609321"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Lease LG V30+ for $12/mo or LG G6 for $6/mo (2/09-...)</a:t>
            </a:r>
          </a:p>
        </p:txBody>
      </p:sp>
      <p:sp>
        <p:nvSpPr>
          <p:cNvPr id="55" name="Rounded Rectangle 54"/>
          <p:cNvSpPr/>
          <p:nvPr/>
        </p:nvSpPr>
        <p:spPr>
          <a:xfrm>
            <a:off x="1143000" y="5191048"/>
            <a:ext cx="8634462"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LOGO iPhone 8 (1/19-4/05)</a:t>
            </a:r>
          </a:p>
        </p:txBody>
      </p:sp>
      <p:sp>
        <p:nvSpPr>
          <p:cNvPr id="56" name="Rounded Rectangle 55"/>
          <p:cNvSpPr/>
          <p:nvPr/>
        </p:nvSpPr>
        <p:spPr>
          <a:xfrm>
            <a:off x="1143000" y="5314492"/>
            <a:ext cx="8634462"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moto Z² Force Edition for $11.00/mo. (7/26-4/05)</a:t>
            </a:r>
          </a:p>
        </p:txBody>
      </p:sp>
      <p:sp>
        <p:nvSpPr>
          <p:cNvPr id="57" name="Rounded Rectangle 56"/>
          <p:cNvSpPr/>
          <p:nvPr/>
        </p:nvSpPr>
        <p:spPr>
          <a:xfrm>
            <a:off x="1143000" y="5314492"/>
            <a:ext cx="10584180"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Moto Z² Force Edition for $16.50/mo. (7/26-...)</a:t>
            </a:r>
          </a:p>
        </p:txBody>
      </p:sp>
      <p:sp>
        <p:nvSpPr>
          <p:cNvPr id="58" name="Rounded Rectangle 57"/>
          <p:cNvSpPr/>
          <p:nvPr/>
        </p:nvSpPr>
        <p:spPr>
          <a:xfrm>
            <a:off x="1143000" y="5315169"/>
            <a:ext cx="974858"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70C0"/>
                </a:solidFill>
                <a:latin typeface="NeueHaasGroteskText Std (Body)"/>
              </a:rPr>
              <a:t>Discount: 50% off Galaxy S8, S8+. Note8 (11/17-2/09)</a:t>
            </a:r>
          </a:p>
        </p:txBody>
      </p:sp>
      <p:sp>
        <p:nvSpPr>
          <p:cNvPr id="59" name="Rounded Rectangle 58"/>
          <p:cNvSpPr/>
          <p:nvPr/>
        </p:nvSpPr>
        <p:spPr>
          <a:xfrm>
            <a:off x="2117858" y="5499997"/>
            <a:ext cx="292457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Discount: Galaxy S8 for $8/mo, Galaxy S8+ for $12/mo. (2/09-3/02)</a:t>
            </a:r>
          </a:p>
        </p:txBody>
      </p:sp>
      <p:sp>
        <p:nvSpPr>
          <p:cNvPr id="60" name="Rounded Rectangle 59"/>
          <p:cNvSpPr/>
          <p:nvPr/>
        </p:nvSpPr>
        <p:spPr>
          <a:xfrm>
            <a:off x="5042434" y="5684824"/>
            <a:ext cx="1810451"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70C0"/>
                </a:solidFill>
                <a:latin typeface="NeueHaasGroteskText Std (Body)"/>
              </a:rPr>
              <a:t>Switcher: $150 off Galaxy S9 (3/02-3/15)</a:t>
            </a:r>
          </a:p>
        </p:txBody>
      </p:sp>
      <p:sp>
        <p:nvSpPr>
          <p:cNvPr id="61" name="Rounded Rectangle 60"/>
          <p:cNvSpPr/>
          <p:nvPr/>
        </p:nvSpPr>
        <p:spPr>
          <a:xfrm>
            <a:off x="5042434" y="5808268"/>
            <a:ext cx="1810451"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70C0"/>
                </a:solidFill>
                <a:latin typeface="NeueHaasGroteskText Std (Body)"/>
              </a:rPr>
              <a:t>Trade-in: 50% off Galaxy S9 (3/02-3/15)</a:t>
            </a:r>
          </a:p>
        </p:txBody>
      </p:sp>
      <p:sp>
        <p:nvSpPr>
          <p:cNvPr id="62" name="Rounded Rectangle 61"/>
          <p:cNvSpPr/>
          <p:nvPr/>
        </p:nvSpPr>
        <p:spPr>
          <a:xfrm>
            <a:off x="1143000" y="5931712"/>
            <a:ext cx="10584180"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iPhone X for $20/mo (1/19-...)</a:t>
            </a:r>
          </a:p>
        </p:txBody>
      </p:sp>
      <p:sp>
        <p:nvSpPr>
          <p:cNvPr id="63" name="Rounded Rectangle 62"/>
          <p:cNvSpPr/>
          <p:nvPr/>
        </p:nvSpPr>
        <p:spPr>
          <a:xfrm>
            <a:off x="6992152" y="6055156"/>
            <a:ext cx="4735027"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LOGO Galaxy S9 (3/16-...)</a:t>
            </a:r>
          </a:p>
        </p:txBody>
      </p:sp>
      <p:sp>
        <p:nvSpPr>
          <p:cNvPr id="64" name="Rounded Rectangle 63"/>
          <p:cNvSpPr/>
          <p:nvPr/>
        </p:nvSpPr>
        <p:spPr>
          <a:xfrm>
            <a:off x="1143000" y="6178600"/>
            <a:ext cx="10584180"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device upgrade after 12 payments (9/30-...)</a:t>
            </a:r>
          </a:p>
        </p:txBody>
      </p:sp>
    </p:spTree>
    <p:extLst>
      <p:ext uri="{BB962C8B-B14F-4D97-AF65-F5344CB8AC3E}">
        <p14:creationId xmlns:p14="http://schemas.microsoft.com/office/powerpoint/2010/main" val="3477198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kern="0" dirty="0">
                <a:solidFill>
                  <a:srgbClr val="000000"/>
                </a:solidFill>
                <a:latin typeface="NeueHaasGroteskText Std"/>
              </a:rPr>
              <a:t>2</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b="1" sz="1800">
                <a:solidFill>
                  <a:srgbClr val="000000"/>
                </a:solidFill>
                <a:latin typeface="NeueHaasGroteskDisp Std (Headings)"/>
              </a:rPr>
              <a:t>Competitive Overview: Smartphone Promotions (Entry Handsets)</a:t>
            </a:r>
          </a:p>
        </p:txBody>
      </p:sp>
      <p:sp>
        <p:nvSpPr>
          <p:cNvPr id="4" name="TextBox 3"/>
          <p:cNvSpPr txBox="1"/>
          <p:nvPr/>
        </p:nvSpPr>
        <p:spPr>
          <a:xfrm>
            <a:off x="384048" y="292608"/>
            <a:ext cx="5486400" cy="365760"/>
          </a:xfrm>
          <a:prstGeom prst="rect">
            <a:avLst/>
          </a:prstGeom>
          <a:noFill/>
        </p:spPr>
        <p:txBody>
          <a:bodyPr wrap="none">
            <a:spAutoFit/>
          </a:bodyPr>
          <a:lstStyle/>
          <a:p>
            <a:r>
              <a:rPr b="1" sz="1100">
                <a:solidFill>
                  <a:srgbClr val="FF0000"/>
                </a:solidFill>
                <a:latin typeface="NeueHaasGroteskDisp Std (Headings)"/>
              </a:rPr>
              <a:t>10 Week Trailing Calendar (updated through (04.07.2018)</a:t>
            </a:r>
          </a:p>
        </p:txBody>
      </p:sp>
      <p:sp>
        <p:nvSpPr>
          <p:cNvPr id="9" name="TextBox 8"/>
          <p:cNvSpPr txBox="1"/>
          <p:nvPr/>
        </p:nvSpPr>
        <p:spPr>
          <a:xfrm>
            <a:off x="10607040" y="91440"/>
            <a:ext cx="914400" cy="457200"/>
          </a:xfrm>
          <a:prstGeom prst="rect">
            <a:avLst/>
          </a:prstGeom>
          <a:noFill/>
        </p:spPr>
        <p:txBody>
          <a:bodyPr wrap="none">
            <a:spAutoFit/>
          </a:bodyPr>
          <a:lstStyle/>
          <a:p>
            <a:r>
              <a:rPr b="1" sz="750">
                <a:solidFill>
                  <a:srgbClr val="000000"/>
                </a:solidFill>
                <a:latin typeface="NeueHaasGroteskText Std (Body)"/>
              </a:rPr>
              <a:t>Bold = currently in market</a:t>
            </a:r>
          </a:p>
        </p:txBody>
      </p:sp>
      <p:sp>
        <p:nvSpPr>
          <p:cNvPr id="10" name="Rounded Rectangle 9"/>
          <p:cNvSpPr/>
          <p:nvPr/>
        </p:nvSpPr>
        <p:spPr>
          <a:xfrm>
            <a:off x="1143000" y="1312164"/>
            <a:ext cx="3899434" cy="40922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Discount: Free K20 V (1/03-3/02)</a:t>
            </a:r>
          </a:p>
        </p:txBody>
      </p:sp>
      <p:sp>
        <p:nvSpPr>
          <p:cNvPr id="11" name="Rounded Rectangle 10"/>
          <p:cNvSpPr/>
          <p:nvPr/>
        </p:nvSpPr>
        <p:spPr>
          <a:xfrm>
            <a:off x="5460231" y="1723644"/>
            <a:ext cx="4456496" cy="40922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ASUS ZenFone V Live free (3/05-4/06)</a:t>
            </a:r>
          </a:p>
        </p:txBody>
      </p:sp>
      <p:sp>
        <p:nvSpPr>
          <p:cNvPr id="12" name="Rounded Rectangle 11"/>
          <p:cNvSpPr/>
          <p:nvPr/>
        </p:nvSpPr>
        <p:spPr>
          <a:xfrm>
            <a:off x="10055993" y="1723644"/>
            <a:ext cx="1671186" cy="40922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750">
                <a:solidFill>
                  <a:srgbClr val="000000"/>
                </a:solidFill>
                <a:latin typeface="NeueHaasGroteskText Std (Body)"/>
              </a:rPr>
              <a:t>ASUS ZenFone V Live free (4/07-...)</a:t>
            </a:r>
          </a:p>
        </p:txBody>
      </p:sp>
      <p:sp>
        <p:nvSpPr>
          <p:cNvPr id="13" name="Rounded Rectangle 12"/>
          <p:cNvSpPr/>
          <p:nvPr/>
        </p:nvSpPr>
        <p:spPr>
          <a:xfrm>
            <a:off x="5460231" y="2135124"/>
            <a:ext cx="6266948" cy="40922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LG Stylo 2 V for $5.00/mo (3/05-...)</a:t>
            </a:r>
          </a:p>
        </p:txBody>
      </p:sp>
      <p:sp>
        <p:nvSpPr>
          <p:cNvPr id="14" name="Rounded Rectangle 13"/>
          <p:cNvSpPr/>
          <p:nvPr/>
        </p:nvSpPr>
        <p:spPr>
          <a:xfrm>
            <a:off x="3510513" y="2563977"/>
            <a:ext cx="5849152" cy="1227673"/>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free LG K20 (2/19-4/02)</a:t>
            </a:r>
          </a:p>
        </p:txBody>
      </p:sp>
      <p:sp>
        <p:nvSpPr>
          <p:cNvPr id="15" name="Rounded Rectangle 14"/>
          <p:cNvSpPr/>
          <p:nvPr/>
        </p:nvSpPr>
        <p:spPr>
          <a:xfrm>
            <a:off x="1143000" y="5067604"/>
            <a:ext cx="3899434"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Discount: Free Moto e4 (1/12-3/02)</a:t>
            </a:r>
          </a:p>
        </p:txBody>
      </p:sp>
      <p:sp>
        <p:nvSpPr>
          <p:cNvPr id="16" name="Rounded Rectangle 15"/>
          <p:cNvSpPr/>
          <p:nvPr/>
        </p:nvSpPr>
        <p:spPr>
          <a:xfrm>
            <a:off x="1143000" y="5243953"/>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Get up to 4 Moto e4s for $0/mo. (9/08-...)</a:t>
            </a:r>
          </a:p>
        </p:txBody>
      </p:sp>
      <p:sp>
        <p:nvSpPr>
          <p:cNvPr id="17" name="Rounded Rectangle 16"/>
          <p:cNvSpPr/>
          <p:nvPr/>
        </p:nvSpPr>
        <p:spPr>
          <a:xfrm>
            <a:off x="1143000" y="5420301"/>
            <a:ext cx="8773728"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Get up to 4 Moto e4s for $0/mo. (9/08-4/06)</a:t>
            </a:r>
          </a:p>
        </p:txBody>
      </p:sp>
      <p:sp>
        <p:nvSpPr>
          <p:cNvPr id="19" name="Rounded Rectangle 18"/>
          <p:cNvSpPr/>
          <p:nvPr/>
        </p:nvSpPr>
        <p:spPr>
          <a:xfrm>
            <a:off x="10055993" y="5420301"/>
            <a:ext cx="1671186"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750">
                <a:solidFill>
                  <a:srgbClr val="000000"/>
                </a:solidFill>
                <a:latin typeface="NeueHaasGroteskText Std (Body)"/>
              </a:rPr>
              <a:t>Get up to 10 Moto e4s for $0/mo. (4/07-...)</a:t>
            </a:r>
          </a:p>
        </p:txBody>
      </p:sp>
      <p:sp>
        <p:nvSpPr>
          <p:cNvPr id="20" name="Rounded Rectangle 19"/>
          <p:cNvSpPr/>
          <p:nvPr/>
        </p:nvSpPr>
        <p:spPr>
          <a:xfrm>
            <a:off x="2117858" y="5596650"/>
            <a:ext cx="7938134"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Get the LG Tribute Dynasty for $0/mo (2/09-4/07)</a:t>
            </a:r>
          </a:p>
        </p:txBody>
      </p:sp>
      <p:sp>
        <p:nvSpPr>
          <p:cNvPr id="21" name="Rounded Rectangle 20"/>
          <p:cNvSpPr/>
          <p:nvPr/>
        </p:nvSpPr>
        <p:spPr>
          <a:xfrm>
            <a:off x="1143000" y="5772999"/>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select smartphones for $10/mo (7/14-...)</a:t>
            </a:r>
          </a:p>
        </p:txBody>
      </p:sp>
      <p:sp>
        <p:nvSpPr>
          <p:cNvPr id="22" name="Rounded Rectangle 21"/>
          <p:cNvSpPr/>
          <p:nvPr/>
        </p:nvSpPr>
        <p:spPr>
          <a:xfrm>
            <a:off x="5460231" y="5949347"/>
            <a:ext cx="6266948"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ZTE Max XL, Galaxy J3 Emerge or LG Tribute HD for $0/mo. (3/05-...)</a:t>
            </a:r>
          </a:p>
        </p:txBody>
      </p:sp>
      <p:sp>
        <p:nvSpPr>
          <p:cNvPr id="23" name="Rounded Rectangle 22"/>
          <p:cNvSpPr/>
          <p:nvPr/>
        </p:nvSpPr>
        <p:spPr>
          <a:xfrm>
            <a:off x="1143000" y="6125696"/>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device upgrade after 12 payments (9/30-...)</a:t>
            </a:r>
          </a:p>
        </p:txBody>
      </p:sp>
      <p:graphicFrame>
        <p:nvGraphicFramePr>
          <p:cNvPr id="24" name="Table 23"/>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2/04</a:t>
                      </a:r>
                    </a:p>
                  </a:txBody>
                  <a:tcPr>
                    <a:solidFill>
                      <a:schemeClr val="accent2"/>
                    </a:solidFill>
                  </a:tcPr>
                </a:tc>
                <a:tc>
                  <a:txBody>
                    <a:bodyPr anchor="ctr"/>
                    <a:lstStyle/>
                    <a:p>
                      <a:pPr algn="ctr"/>
                      <a:r>
                        <a:rPr sz="1100">
                          <a:solidFill>
                            <a:srgbClr val="000000"/>
                          </a:solidFill>
                          <a:latin typeface="NeueHaasGroteskText Std (Body)"/>
                        </a:rPr>
                        <a:t>2/11</a:t>
                      </a:r>
                    </a:p>
                  </a:txBody>
                  <a:tcPr>
                    <a:solidFill>
                      <a:schemeClr val="accent2"/>
                    </a:solidFill>
                  </a:tcPr>
                </a:tc>
                <a:tc>
                  <a:txBody>
                    <a:bodyPr anchor="ctr"/>
                    <a:lstStyle/>
                    <a:p>
                      <a:pPr algn="ctr"/>
                      <a:r>
                        <a:rPr sz="1100">
                          <a:solidFill>
                            <a:srgbClr val="000000"/>
                          </a:solidFill>
                          <a:latin typeface="NeueHaasGroteskText Std (Body)"/>
                        </a:rPr>
                        <a:t>2/18</a:t>
                      </a:r>
                    </a:p>
                  </a:txBody>
                  <a:tcPr>
                    <a:solidFill>
                      <a:schemeClr val="accent2"/>
                    </a:solidFill>
                  </a:tcPr>
                </a:tc>
                <a:tc>
                  <a:txBody>
                    <a:bodyPr anchor="ctr"/>
                    <a:lstStyle/>
                    <a:p>
                      <a:pPr algn="ctr"/>
                      <a:r>
                        <a:rPr sz="1100">
                          <a:solidFill>
                            <a:srgbClr val="000000"/>
                          </a:solidFill>
                          <a:latin typeface="NeueHaasGroteskText Std (Body)"/>
                        </a:rPr>
                        <a:t>2/25</a:t>
                      </a:r>
                    </a:p>
                  </a:txBody>
                  <a:tcPr>
                    <a:solidFill>
                      <a:schemeClr val="accent2"/>
                    </a:solidFill>
                  </a:tcPr>
                </a:tc>
                <a:tc>
                  <a:txBody>
                    <a:bodyPr anchor="ctr"/>
                    <a:lstStyle/>
                    <a:p>
                      <a:pPr algn="ctr"/>
                      <a:r>
                        <a:rPr sz="1100">
                          <a:solidFill>
                            <a:srgbClr val="000000"/>
                          </a:solidFill>
                          <a:latin typeface="NeueHaasGroteskText Std (Body)"/>
                        </a:rPr>
                        <a:t>3/04</a:t>
                      </a:r>
                    </a:p>
                  </a:txBody>
                  <a:tcPr>
                    <a:solidFill>
                      <a:schemeClr val="accent2"/>
                    </a:solidFill>
                  </a:tcPr>
                </a:tc>
                <a:tc>
                  <a:txBody>
                    <a:bodyPr anchor="ctr"/>
                    <a:lstStyle/>
                    <a:p>
                      <a:pPr algn="ctr"/>
                      <a:r>
                        <a:rPr sz="1100">
                          <a:solidFill>
                            <a:srgbClr val="000000"/>
                          </a:solidFill>
                          <a:latin typeface="NeueHaasGroteskText Std (Body)"/>
                        </a:rPr>
                        <a:t>3/11</a:t>
                      </a:r>
                    </a:p>
                  </a:txBody>
                  <a:tcPr>
                    <a:solidFill>
                      <a:schemeClr val="accent2"/>
                    </a:solidFill>
                  </a:tcPr>
                </a:tc>
                <a:tc>
                  <a:txBody>
                    <a:bodyPr anchor="ctr"/>
                    <a:lstStyle/>
                    <a:p>
                      <a:pPr algn="ctr"/>
                      <a:r>
                        <a:rPr sz="1100">
                          <a:solidFill>
                            <a:srgbClr val="000000"/>
                          </a:solidFill>
                          <a:latin typeface="NeueHaasGroteskText Std (Body)"/>
                        </a:rPr>
                        <a:t>3/18</a:t>
                      </a:r>
                    </a:p>
                  </a:txBody>
                  <a:tcPr>
                    <a:solidFill>
                      <a:schemeClr val="accent2"/>
                    </a:solidFill>
                  </a:tcPr>
                </a:tc>
                <a:tc>
                  <a:txBody>
                    <a:bodyPr anchor="ctr"/>
                    <a:lstStyle/>
                    <a:p>
                      <a:pPr algn="ctr"/>
                      <a:r>
                        <a:rPr sz="1100">
                          <a:solidFill>
                            <a:srgbClr val="000000"/>
                          </a:solidFill>
                          <a:latin typeface="NeueHaasGroteskText Std (Body)"/>
                        </a:rPr>
                        <a:t>3/25</a:t>
                      </a:r>
                    </a:p>
                  </a:txBody>
                  <a:tcPr>
                    <a:solidFill>
                      <a:schemeClr val="accent2"/>
                    </a:solidFill>
                  </a:tcPr>
                </a:tc>
                <a:tc>
                  <a:txBody>
                    <a:bodyPr anchor="ctr"/>
                    <a:lstStyle/>
                    <a:p>
                      <a:pPr algn="ctr"/>
                      <a:r>
                        <a:rPr sz="1100">
                          <a:solidFill>
                            <a:srgbClr val="000000"/>
                          </a:solidFill>
                          <a:latin typeface="NeueHaasGroteskText Std (Body)"/>
                        </a:rPr>
                        <a:t>4/01</a:t>
                      </a:r>
                    </a:p>
                  </a:txBody>
                  <a:tcPr>
                    <a:solidFill>
                      <a:schemeClr val="accent2"/>
                    </a:solidFill>
                  </a:tcPr>
                </a:tc>
                <a:tc>
                  <a:txBody>
                    <a:bodyPr anchor="ctr"/>
                    <a:lstStyle/>
                    <a:p>
                      <a:pPr algn="ctr"/>
                      <a:r>
                        <a:rPr sz="1100">
                          <a:solidFill>
                            <a:srgbClr val="000000"/>
                          </a:solidFill>
                          <a:latin typeface="NeueHaasGroteskText Std (Body)"/>
                        </a:rPr>
                        <a:t>4/08</a:t>
                      </a:r>
                    </a:p>
                  </a:txBody>
                  <a:tcPr>
                    <a:solidFill>
                      <a:schemeClr val="accent2"/>
                    </a:solidFill>
                  </a:tcPr>
                </a:tc>
                <a:tc>
                  <a:txBody>
                    <a:bodyPr anchor="ctr"/>
                    <a:lstStyle/>
                    <a:p>
                      <a:pPr algn="ctr"/>
                      <a:r>
                        <a:rPr sz="1100">
                          <a:solidFill>
                            <a:srgbClr val="000000"/>
                          </a:solidFill>
                          <a:latin typeface="NeueHaasGroteskText Std (Body)"/>
                        </a:rPr>
                        <a:t>4/15</a:t>
                      </a:r>
                    </a:p>
                  </a:txBody>
                  <a:tcPr>
                    <a:solidFill>
                      <a:schemeClr val="accent2"/>
                    </a:solidFill>
                  </a:tcPr>
                </a:tc>
              </a:tr>
            </a:tbl>
          </a:graphicData>
        </a:graphic>
      </p:graphicFrame>
      <p:graphicFrame>
        <p:nvGraphicFramePr>
          <p:cNvPr id="25" name="Table 24"/>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3840480"/>
                <a:gridCol w="4800600"/>
                <a:gridCol w="1920240"/>
              </a:tblGrid>
              <a:tr h="388620">
                <a:tc>
                  <a:txBody>
                    <a:bodyPr anchor="ctr"/>
                    <a:lstStyle/>
                    <a:p>
                      <a:pPr algn="ctr"/>
                      <a:r>
                        <a:rPr i="1" b="1" sz="1100">
                          <a:solidFill>
                            <a:srgbClr val="000000"/>
                          </a:solidFill>
                          <a:latin typeface="NeueHaasGroteskText Std (Body)"/>
                        </a:rPr>
                        <a:t>Feb</a:t>
                      </a:r>
                    </a:p>
                  </a:txBody>
                  <a:tcPr>
                    <a:solidFill>
                      <a:srgbClr val="ADAFAF"/>
                    </a:solidFill>
                  </a:tcPr>
                </a:tc>
                <a:tc>
                  <a:txBody>
                    <a:bodyPr anchor="ctr"/>
                    <a:lstStyle/>
                    <a:p>
                      <a:pPr algn="ctr"/>
                      <a:r>
                        <a:rPr i="1" b="1" sz="1100">
                          <a:solidFill>
                            <a:srgbClr val="000000"/>
                          </a:solidFill>
                          <a:latin typeface="NeueHaasGroteskText Std (Body)"/>
                        </a:rPr>
                        <a:t>Mar</a:t>
                      </a:r>
                    </a:p>
                  </a:txBody>
                  <a:tcPr>
                    <a:solidFill>
                      <a:srgbClr val="ADAFAF"/>
                    </a:solidFill>
                  </a:tcPr>
                </a:tc>
                <a:tc>
                  <a:txBody>
                    <a:bodyPr anchor="ctr"/>
                    <a:lstStyle/>
                    <a:p>
                      <a:pPr algn="ctr"/>
                      <a:r>
                        <a:rPr i="1" b="1" sz="1100">
                          <a:solidFill>
                            <a:srgbClr val="000000"/>
                          </a:solidFill>
                          <a:latin typeface="NeueHaasGroteskText Std (Body)"/>
                        </a:rPr>
                        <a:t>Apr</a:t>
                      </a:r>
                    </a:p>
                  </a:txBody>
                  <a:tcPr>
                    <a:solidFill>
                      <a:srgbClr val="ADAFAF"/>
                    </a:solidFill>
                  </a:tcPr>
                </a:tc>
              </a:tr>
            </a:tbl>
          </a:graphicData>
        </a:graphic>
      </p:graphicFrame>
    </p:spTree>
    <p:extLst>
      <p:ext uri="{BB962C8B-B14F-4D97-AF65-F5344CB8AC3E}">
        <p14:creationId xmlns:p14="http://schemas.microsoft.com/office/powerpoint/2010/main" val="1436139674"/>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10</Words>
  <Application>Microsoft Office PowerPoint</Application>
  <PresentationFormat>Widescreen</PresentationFormat>
  <Paragraphs>6</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 Narrow</vt:lpstr>
      <vt:lpstr>Calibri</vt:lpstr>
      <vt:lpstr>NeueHaasGroteskDisp Std</vt:lpstr>
      <vt:lpstr>NeueHaasGroteskText Std</vt:lpstr>
      <vt:lpstr>VZ_PPT_4x3_NHG_v01-02_083115</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22</cp:revision>
  <dcterms:created xsi:type="dcterms:W3CDTF">2018-03-07T12:14:23Z</dcterms:created>
  <dcterms:modified xsi:type="dcterms:W3CDTF">2018-04-06T14:23:54Z</dcterms:modified>
</cp:coreProperties>
</file>