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(04.12.2018)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2/07</a:t>
                      </a:r>
                    </a:p>
                  </a:txBody>
                  <a:tcPr>
                    <a:solidFill>
                      <a:schemeClr val="accent2"/>
                    </a:solidFill>
                  </a:tcPr>
                </a:tc>
                <a:tc>
                  <a:txBody>
                    <a:bodyPr anchor="ctr"/>
                    <a:lstStyle/>
                    <a:p>
                      <a:pPr algn="ctr"/>
                      <a:r>
                        <a:rPr sz="1100">
                          <a:solidFill>
                            <a:srgbClr val="000000"/>
                          </a:solidFill>
                          <a:latin typeface="NeueHaasGroteskText Std (Body)"/>
                        </a:rPr>
                        <a:t>2/14</a:t>
                      </a:r>
                    </a:p>
                  </a:txBody>
                  <a:tcPr>
                    <a:solidFill>
                      <a:schemeClr val="accent2"/>
                    </a:solidFill>
                  </a:tcPr>
                </a:tc>
                <a:tc>
                  <a:txBody>
                    <a:bodyPr anchor="ctr"/>
                    <a:lstStyle/>
                    <a:p>
                      <a:pPr algn="ctr"/>
                      <a:r>
                        <a:rPr sz="1100">
                          <a:solidFill>
                            <a:srgbClr val="000000"/>
                          </a:solidFill>
                          <a:latin typeface="NeueHaasGroteskText Std (Body)"/>
                        </a:rPr>
                        <a:t>2/21</a:t>
                      </a:r>
                    </a:p>
                  </a:txBody>
                  <a:tcPr>
                    <a:solidFill>
                      <a:schemeClr val="accent2"/>
                    </a:solidFill>
                  </a:tcPr>
                </a:tc>
                <a:tc>
                  <a:txBody>
                    <a:bodyPr anchor="ctr"/>
                    <a:lstStyle/>
                    <a:p>
                      <a:pPr algn="ctr"/>
                      <a:r>
                        <a:rPr sz="1100">
                          <a:solidFill>
                            <a:srgbClr val="000000"/>
                          </a:solidFill>
                          <a:latin typeface="NeueHaasGroteskText Std (Body)"/>
                        </a:rPr>
                        <a:t>2/28</a:t>
                      </a:r>
                    </a:p>
                  </a:txBody>
                  <a:tcPr>
                    <a:solidFill>
                      <a:schemeClr val="accent2"/>
                    </a:solidFill>
                  </a:tcPr>
                </a:tc>
                <a:tc>
                  <a:txBody>
                    <a:bodyPr anchor="ctr"/>
                    <a:lstStyle/>
                    <a:p>
                      <a:pPr algn="ctr"/>
                      <a:r>
                        <a:rPr sz="1100">
                          <a:solidFill>
                            <a:srgbClr val="000000"/>
                          </a:solidFill>
                          <a:latin typeface="NeueHaasGroteskText Std (Body)"/>
                        </a:rPr>
                        <a:t>3/07</a:t>
                      </a:r>
                    </a:p>
                  </a:txBody>
                  <a:tcPr>
                    <a:solidFill>
                      <a:schemeClr val="accent2"/>
                    </a:solidFill>
                  </a:tcPr>
                </a:tc>
                <a:tc>
                  <a:txBody>
                    <a:bodyPr anchor="ctr"/>
                    <a:lstStyle/>
                    <a:p>
                      <a:pPr algn="ctr"/>
                      <a:r>
                        <a:rPr sz="1100">
                          <a:solidFill>
                            <a:srgbClr val="000000"/>
                          </a:solidFill>
                          <a:latin typeface="NeueHaasGroteskText Std (Body)"/>
                        </a:rPr>
                        <a:t>3/14</a:t>
                      </a:r>
                    </a:p>
                  </a:txBody>
                  <a:tcPr>
                    <a:solidFill>
                      <a:schemeClr val="accent2"/>
                    </a:solidFill>
                  </a:tcPr>
                </a:tc>
                <a:tc>
                  <a:txBody>
                    <a:bodyPr anchor="ctr"/>
                    <a:lstStyle/>
                    <a:p>
                      <a:pPr algn="ctr"/>
                      <a:r>
                        <a:rPr sz="1100">
                          <a:solidFill>
                            <a:srgbClr val="000000"/>
                          </a:solidFill>
                          <a:latin typeface="NeueHaasGroteskText Std (Body)"/>
                        </a:rPr>
                        <a:t>3/21</a:t>
                      </a:r>
                    </a:p>
                  </a:txBody>
                  <a:tcPr>
                    <a:solidFill>
                      <a:schemeClr val="accent2"/>
                    </a:solidFill>
                  </a:tcPr>
                </a:tc>
                <a:tc>
                  <a:txBody>
                    <a:bodyPr anchor="ctr"/>
                    <a:lstStyle/>
                    <a:p>
                      <a:pPr algn="ctr"/>
                      <a:r>
                        <a:rPr sz="1100">
                          <a:solidFill>
                            <a:srgbClr val="000000"/>
                          </a:solidFill>
                          <a:latin typeface="NeueHaasGroteskText Std (Body)"/>
                        </a:rPr>
                        <a:t>3/28</a:t>
                      </a:r>
                    </a:p>
                  </a:txBody>
                  <a:tcPr>
                    <a:solidFill>
                      <a:schemeClr val="accent2"/>
                    </a:solidFill>
                  </a:tcPr>
                </a:tc>
                <a:tc>
                  <a:txBody>
                    <a:bodyPr anchor="ctr"/>
                    <a:lstStyle/>
                    <a:p>
                      <a:pPr algn="ctr"/>
                      <a:r>
                        <a:rPr sz="1100">
                          <a:solidFill>
                            <a:srgbClr val="000000"/>
                          </a:solidFill>
                          <a:latin typeface="NeueHaasGroteskText Std (Body)"/>
                        </a:rPr>
                        <a:t>4/04</a:t>
                      </a:r>
                    </a:p>
                  </a:txBody>
                  <a:tcPr>
                    <a:solidFill>
                      <a:schemeClr val="accent2"/>
                    </a:solidFill>
                  </a:tcPr>
                </a:tc>
                <a:tc>
                  <a:txBody>
                    <a:bodyPr anchor="ctr"/>
                    <a:lstStyle/>
                    <a:p>
                      <a:pPr algn="ctr"/>
                      <a:r>
                        <a:rPr sz="1100">
                          <a:solidFill>
                            <a:srgbClr val="000000"/>
                          </a:solidFill>
                          <a:latin typeface="NeueHaasGroteskText Std (Body)"/>
                        </a:rPr>
                        <a:t>4/11</a:t>
                      </a:r>
                    </a:p>
                  </a:txBody>
                  <a:tcPr>
                    <a:solidFill>
                      <a:schemeClr val="accent2"/>
                    </a:solidFill>
                  </a:tcPr>
                </a:tc>
                <a:tc>
                  <a:txBody>
                    <a:bodyPr anchor="ctr"/>
                    <a:lstStyle/>
                    <a:p>
                      <a:pPr algn="ctr"/>
                      <a:r>
                        <a:rPr sz="1100">
                          <a:solidFill>
                            <a:srgbClr val="000000"/>
                          </a:solidFill>
                          <a:latin typeface="NeueHaasGroteskText Std (Body)"/>
                        </a:rPr>
                        <a:t>4/18</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Note8 (1/28-2/19)</a:t>
            </a:r>
          </a:p>
        </p:txBody>
      </p:sp>
      <p:sp>
        <p:nvSpPr>
          <p:cNvPr id="13" name="Rounded Rectangle 12"/>
          <p:cNvSpPr/>
          <p:nvPr/>
        </p:nvSpPr>
        <p:spPr>
          <a:xfrm>
            <a:off x="2674920" y="1312164"/>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Trade-in: iPhone (2/20-3/02)</a:t>
            </a:r>
          </a:p>
        </p:txBody>
      </p:sp>
      <p:sp>
        <p:nvSpPr>
          <p:cNvPr id="14" name="Rounded Rectangle 13"/>
          <p:cNvSpPr/>
          <p:nvPr/>
        </p:nvSpPr>
        <p:spPr>
          <a:xfrm>
            <a:off x="4346107" y="1312164"/>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5" name="Rounded Rectangle 14"/>
          <p:cNvSpPr/>
          <p:nvPr/>
        </p:nvSpPr>
        <p:spPr>
          <a:xfrm>
            <a:off x="8802603" y="1312164"/>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Up to 50% off Google Pixel 2 and free offers (4/05-...)</a:t>
            </a:r>
          </a:p>
        </p:txBody>
      </p:sp>
      <p:sp>
        <p:nvSpPr>
          <p:cNvPr id="16" name="Rounded Rectangle 15"/>
          <p:cNvSpPr/>
          <p:nvPr/>
        </p:nvSpPr>
        <p:spPr>
          <a:xfrm>
            <a:off x="1143000" y="1559052"/>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iPhone phones (1/29-3/02)</a:t>
            </a:r>
          </a:p>
        </p:txBody>
      </p:sp>
      <p:sp>
        <p:nvSpPr>
          <p:cNvPr id="17" name="Rounded Rectangle 16"/>
          <p:cNvSpPr/>
          <p:nvPr/>
        </p:nvSpPr>
        <p:spPr>
          <a:xfrm>
            <a:off x="4485372" y="1559052"/>
            <a:ext cx="4177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Discount: $300 LG V30 (3/05-3/08)</a:t>
            </a:r>
          </a:p>
        </p:txBody>
      </p:sp>
      <p:sp>
        <p:nvSpPr>
          <p:cNvPr id="19" name="Rounded Rectangle 18"/>
          <p:cNvSpPr/>
          <p:nvPr/>
        </p:nvSpPr>
        <p:spPr>
          <a:xfrm>
            <a:off x="5599496" y="1559052"/>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0" name="Rounded Rectangle 19"/>
          <p:cNvSpPr/>
          <p:nvPr/>
        </p:nvSpPr>
        <p:spPr>
          <a:xfrm>
            <a:off x="8802603" y="1559052"/>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Up to 50% off select Android phones (4/05-...)</a:t>
            </a:r>
          </a:p>
        </p:txBody>
      </p:sp>
      <p:sp>
        <p:nvSpPr>
          <p:cNvPr id="21" name="Rounded Rectangle 20"/>
          <p:cNvSpPr/>
          <p:nvPr/>
        </p:nvSpPr>
        <p:spPr>
          <a:xfrm>
            <a:off x="3789045" y="180594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22" name="Rounded Rectangle 21"/>
          <p:cNvSpPr/>
          <p:nvPr/>
        </p:nvSpPr>
        <p:spPr>
          <a:xfrm>
            <a:off x="6017293" y="1805940"/>
            <a:ext cx="57098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3" name="Rounded Rectangle 22"/>
          <p:cNvSpPr/>
          <p:nvPr/>
        </p:nvSpPr>
        <p:spPr>
          <a:xfrm>
            <a:off x="3789045" y="2052828"/>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24" name="Rounded Rectangle 23"/>
          <p:cNvSpPr/>
          <p:nvPr/>
        </p:nvSpPr>
        <p:spPr>
          <a:xfrm>
            <a:off x="1143000" y="2563977"/>
            <a:ext cx="473502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(12/18-3/15)</a:t>
            </a:r>
          </a:p>
        </p:txBody>
      </p:sp>
      <p:sp>
        <p:nvSpPr>
          <p:cNvPr id="25" name="Rounded Rectangle 24"/>
          <p:cNvSpPr/>
          <p:nvPr/>
        </p:nvSpPr>
        <p:spPr>
          <a:xfrm>
            <a:off x="6435090" y="2563977"/>
            <a:ext cx="529209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6" name="Rounded Rectangle 25"/>
          <p:cNvSpPr/>
          <p:nvPr/>
        </p:nvSpPr>
        <p:spPr>
          <a:xfrm>
            <a:off x="1143000" y="2769717"/>
            <a:ext cx="73810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27" name="Rounded Rectangle 26"/>
          <p:cNvSpPr/>
          <p:nvPr/>
        </p:nvSpPr>
        <p:spPr>
          <a:xfrm>
            <a:off x="8524072" y="2769717"/>
            <a:ext cx="32031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iPhone 8, 8 Plus, X (4/03-...)</a:t>
            </a:r>
          </a:p>
        </p:txBody>
      </p:sp>
      <p:sp>
        <p:nvSpPr>
          <p:cNvPr id="28" name="Rounded Rectangle 27"/>
          <p:cNvSpPr/>
          <p:nvPr/>
        </p:nvSpPr>
        <p:spPr>
          <a:xfrm>
            <a:off x="1560796" y="2975457"/>
            <a:ext cx="696327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29" name="Rounded Rectangle 28"/>
          <p:cNvSpPr/>
          <p:nvPr/>
        </p:nvSpPr>
        <p:spPr>
          <a:xfrm>
            <a:off x="8524072" y="2975457"/>
            <a:ext cx="32031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LG V30 (4/03-...)</a:t>
            </a:r>
          </a:p>
        </p:txBody>
      </p:sp>
      <p:sp>
        <p:nvSpPr>
          <p:cNvPr id="30" name="Rounded Rectangle 29"/>
          <p:cNvSpPr/>
          <p:nvPr/>
        </p:nvSpPr>
        <p:spPr>
          <a:xfrm>
            <a:off x="3510513" y="3181197"/>
            <a:ext cx="48742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1" name="Rounded Rectangle 30"/>
          <p:cNvSpPr/>
          <p:nvPr/>
        </p:nvSpPr>
        <p:spPr>
          <a:xfrm>
            <a:off x="8384807" y="3181197"/>
            <a:ext cx="33423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free smart speaker and 2 months of Amazon Music (4/02-...)</a:t>
            </a:r>
          </a:p>
        </p:txBody>
      </p:sp>
      <p:sp>
        <p:nvSpPr>
          <p:cNvPr id="32" name="Rounded Rectangle 31"/>
          <p:cNvSpPr/>
          <p:nvPr/>
        </p:nvSpPr>
        <p:spPr>
          <a:xfrm>
            <a:off x="3789045" y="3386937"/>
            <a:ext cx="208898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3" name="Rounded Rectangle 32"/>
          <p:cNvSpPr/>
          <p:nvPr/>
        </p:nvSpPr>
        <p:spPr>
          <a:xfrm>
            <a:off x="8663338" y="3386937"/>
            <a:ext cx="306384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Moto Z2 Force Edition (4/04-...)</a:t>
            </a:r>
          </a:p>
        </p:txBody>
      </p:sp>
      <p:sp>
        <p:nvSpPr>
          <p:cNvPr id="34" name="Rounded Rectangle 33"/>
          <p:cNvSpPr/>
          <p:nvPr/>
        </p:nvSpPr>
        <p:spPr>
          <a:xfrm>
            <a:off x="4067576" y="3592677"/>
            <a:ext cx="765960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35" name="Rounded Rectangle 34"/>
          <p:cNvSpPr/>
          <p:nvPr/>
        </p:nvSpPr>
        <p:spPr>
          <a:xfrm>
            <a:off x="1143000" y="3815791"/>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6" name="Rounded Rectangle 35"/>
          <p:cNvSpPr/>
          <p:nvPr/>
        </p:nvSpPr>
        <p:spPr>
          <a:xfrm>
            <a:off x="1143000" y="3992139"/>
            <a:ext cx="278531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Note8 (1/12-3/01)</a:t>
            </a:r>
          </a:p>
        </p:txBody>
      </p:sp>
      <p:sp>
        <p:nvSpPr>
          <p:cNvPr id="37" name="Rounded Rectangle 36"/>
          <p:cNvSpPr/>
          <p:nvPr/>
        </p:nvSpPr>
        <p:spPr>
          <a:xfrm>
            <a:off x="3928310" y="3992139"/>
            <a:ext cx="77988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38" name="Rounded Rectangle 37"/>
          <p:cNvSpPr/>
          <p:nvPr/>
        </p:nvSpPr>
        <p:spPr>
          <a:xfrm>
            <a:off x="1143000" y="4168488"/>
            <a:ext cx="111412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$150 off Galaxy S8, S8+, S8 Active, Note8 (1/12-2/17)</a:t>
            </a:r>
          </a:p>
        </p:txBody>
      </p:sp>
      <p:sp>
        <p:nvSpPr>
          <p:cNvPr id="39" name="Rounded Rectangle 38"/>
          <p:cNvSpPr/>
          <p:nvPr/>
        </p:nvSpPr>
        <p:spPr>
          <a:xfrm>
            <a:off x="3092717" y="4168488"/>
            <a:ext cx="863446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$80 off Galaxy Note8 (2/23-...)</a:t>
            </a:r>
          </a:p>
        </p:txBody>
      </p:sp>
      <p:sp>
        <p:nvSpPr>
          <p:cNvPr id="40" name="Rounded Rectangle 39"/>
          <p:cNvSpPr/>
          <p:nvPr/>
        </p:nvSpPr>
        <p:spPr>
          <a:xfrm>
            <a:off x="1143000" y="4344836"/>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41" name="Rounded Rectangle 40"/>
          <p:cNvSpPr/>
          <p:nvPr/>
        </p:nvSpPr>
        <p:spPr>
          <a:xfrm>
            <a:off x="3231982" y="4521185"/>
            <a:ext cx="849519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iPhone X (2/24-...)</a:t>
            </a:r>
          </a:p>
        </p:txBody>
      </p:sp>
      <p:sp>
        <p:nvSpPr>
          <p:cNvPr id="42" name="Rounded Rectangle 41"/>
          <p:cNvSpPr/>
          <p:nvPr/>
        </p:nvSpPr>
        <p:spPr>
          <a:xfrm>
            <a:off x="3789045" y="4697534"/>
            <a:ext cx="417796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3" name="Rounded Rectangle 42"/>
          <p:cNvSpPr/>
          <p:nvPr/>
        </p:nvSpPr>
        <p:spPr>
          <a:xfrm>
            <a:off x="7967010" y="4697534"/>
            <a:ext cx="37601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4" name="Rounded Rectangle 43"/>
          <p:cNvSpPr/>
          <p:nvPr/>
        </p:nvSpPr>
        <p:spPr>
          <a:xfrm>
            <a:off x="4763903" y="4873882"/>
            <a:ext cx="69632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5" name="Rounded Rectangle 44"/>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ZÂ² Force Edition for $16.50/mo. (7/26-...)</a:t>
            </a:r>
          </a:p>
        </p:txBody>
      </p:sp>
      <p:sp>
        <p:nvSpPr>
          <p:cNvPr id="46" name="Rounded Rectangle 45"/>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47" name="Rounded Rectangle 46"/>
          <p:cNvSpPr/>
          <p:nvPr/>
        </p:nvSpPr>
        <p:spPr>
          <a:xfrm>
            <a:off x="1143000" y="5420301"/>
            <a:ext cx="7659603"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48" name="Rounded Rectangle 47"/>
          <p:cNvSpPr/>
          <p:nvPr/>
        </p:nvSpPr>
        <p:spPr>
          <a:xfrm>
            <a:off x="9638197" y="5420301"/>
            <a:ext cx="208898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iPhone X for $20/mo. (4/11-...)</a:t>
            </a:r>
          </a:p>
        </p:txBody>
      </p:sp>
      <p:sp>
        <p:nvSpPr>
          <p:cNvPr id="50" name="Rounded Rectangle 49"/>
          <p:cNvSpPr/>
          <p:nvPr/>
        </p:nvSpPr>
        <p:spPr>
          <a:xfrm>
            <a:off x="1143000" y="5596650"/>
            <a:ext cx="821666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51" name="Rounded Rectangle 50"/>
          <p:cNvSpPr/>
          <p:nvPr/>
        </p:nvSpPr>
        <p:spPr>
          <a:xfrm>
            <a:off x="1143000" y="5772999"/>
            <a:ext cx="29245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S8 for $8/mo, Galaxy S8+ for $12/mo. (2/09-3/02)</a:t>
            </a:r>
          </a:p>
        </p:txBody>
      </p:sp>
      <p:sp>
        <p:nvSpPr>
          <p:cNvPr id="52" name="Rounded Rectangle 51"/>
          <p:cNvSpPr/>
          <p:nvPr/>
        </p:nvSpPr>
        <p:spPr>
          <a:xfrm>
            <a:off x="4067576"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3" name="Rounded Rectangle 52"/>
          <p:cNvSpPr/>
          <p:nvPr/>
        </p:nvSpPr>
        <p:spPr>
          <a:xfrm>
            <a:off x="6017293" y="5772999"/>
            <a:ext cx="570988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LOGO Galaxy S9 (3/16-...)</a:t>
            </a:r>
          </a:p>
        </p:txBody>
      </p:sp>
      <p:sp>
        <p:nvSpPr>
          <p:cNvPr id="54" name="Rounded Rectangle 53"/>
          <p:cNvSpPr/>
          <p:nvPr/>
        </p:nvSpPr>
        <p:spPr>
          <a:xfrm>
            <a:off x="1143000" y="5949347"/>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5" name="Rounded Rectangle 54"/>
          <p:cNvSpPr/>
          <p:nvPr/>
        </p:nvSpPr>
        <p:spPr>
          <a:xfrm>
            <a:off x="4067576"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(04.12.2018)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1" name="Rounded Rectangle 10"/>
          <p:cNvSpPr/>
          <p:nvPr/>
        </p:nvSpPr>
        <p:spPr>
          <a:xfrm>
            <a:off x="4485372" y="131216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2" name="Rounded Rectangle 11"/>
          <p:cNvSpPr/>
          <p:nvPr/>
        </p:nvSpPr>
        <p:spPr>
          <a:xfrm>
            <a:off x="4485372" y="162077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3" name="Rounded Rectangle 12"/>
          <p:cNvSpPr/>
          <p:nvPr/>
        </p:nvSpPr>
        <p:spPr>
          <a:xfrm>
            <a:off x="2535655" y="2563977"/>
            <a:ext cx="584915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4" name="Rounded Rectangle 13"/>
          <p:cNvSpPr/>
          <p:nvPr/>
        </p:nvSpPr>
        <p:spPr>
          <a:xfrm>
            <a:off x="1143000" y="5067604"/>
            <a:ext cx="7798869"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5" name="Rounded Rectangle 14"/>
          <p:cNvSpPr/>
          <p:nvPr/>
        </p:nvSpPr>
        <p:spPr>
          <a:xfrm>
            <a:off x="1143000" y="537621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16" name="Rounded Rectangle 15"/>
          <p:cNvSpPr/>
          <p:nvPr/>
        </p:nvSpPr>
        <p:spPr>
          <a:xfrm>
            <a:off x="1143000" y="568482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sp>
        <p:nvSpPr>
          <p:cNvPr id="17" name="Rounded Rectangle 16"/>
          <p:cNvSpPr/>
          <p:nvPr/>
        </p:nvSpPr>
        <p:spPr>
          <a:xfrm>
            <a:off x="4485372" y="568482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sp>
        <p:nvSpPr>
          <p:cNvPr id="19" name="Rounded Rectangle 18"/>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the LG Tribute Dynasty for $0/mo. (2/09-...)</a:t>
            </a:r>
          </a:p>
        </p:txBody>
      </p:sp>
      <p:graphicFrame>
        <p:nvGraphicFramePr>
          <p:cNvPr id="20" name="Table 1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2/07</a:t>
                      </a:r>
                    </a:p>
                  </a:txBody>
                  <a:tcPr>
                    <a:solidFill>
                      <a:schemeClr val="accent2"/>
                    </a:solidFill>
                  </a:tcPr>
                </a:tc>
                <a:tc>
                  <a:txBody>
                    <a:bodyPr anchor="ctr"/>
                    <a:lstStyle/>
                    <a:p>
                      <a:pPr algn="ctr"/>
                      <a:r>
                        <a:rPr sz="1100">
                          <a:solidFill>
                            <a:srgbClr val="000000"/>
                          </a:solidFill>
                          <a:latin typeface="NeueHaasGroteskText Std (Body)"/>
                        </a:rPr>
                        <a:t>2/14</a:t>
                      </a:r>
                    </a:p>
                  </a:txBody>
                  <a:tcPr>
                    <a:solidFill>
                      <a:schemeClr val="accent2"/>
                    </a:solidFill>
                  </a:tcPr>
                </a:tc>
                <a:tc>
                  <a:txBody>
                    <a:bodyPr anchor="ctr"/>
                    <a:lstStyle/>
                    <a:p>
                      <a:pPr algn="ctr"/>
                      <a:r>
                        <a:rPr sz="1100">
                          <a:solidFill>
                            <a:srgbClr val="000000"/>
                          </a:solidFill>
                          <a:latin typeface="NeueHaasGroteskText Std (Body)"/>
                        </a:rPr>
                        <a:t>2/21</a:t>
                      </a:r>
                    </a:p>
                  </a:txBody>
                  <a:tcPr>
                    <a:solidFill>
                      <a:schemeClr val="accent2"/>
                    </a:solidFill>
                  </a:tcPr>
                </a:tc>
                <a:tc>
                  <a:txBody>
                    <a:bodyPr anchor="ctr"/>
                    <a:lstStyle/>
                    <a:p>
                      <a:pPr algn="ctr"/>
                      <a:r>
                        <a:rPr sz="1100">
                          <a:solidFill>
                            <a:srgbClr val="000000"/>
                          </a:solidFill>
                          <a:latin typeface="NeueHaasGroteskText Std (Body)"/>
                        </a:rPr>
                        <a:t>2/28</a:t>
                      </a:r>
                    </a:p>
                  </a:txBody>
                  <a:tcPr>
                    <a:solidFill>
                      <a:schemeClr val="accent2"/>
                    </a:solidFill>
                  </a:tcPr>
                </a:tc>
                <a:tc>
                  <a:txBody>
                    <a:bodyPr anchor="ctr"/>
                    <a:lstStyle/>
                    <a:p>
                      <a:pPr algn="ctr"/>
                      <a:r>
                        <a:rPr sz="1100">
                          <a:solidFill>
                            <a:srgbClr val="000000"/>
                          </a:solidFill>
                          <a:latin typeface="NeueHaasGroteskText Std (Body)"/>
                        </a:rPr>
                        <a:t>3/07</a:t>
                      </a:r>
                    </a:p>
                  </a:txBody>
                  <a:tcPr>
                    <a:solidFill>
                      <a:schemeClr val="accent2"/>
                    </a:solidFill>
                  </a:tcPr>
                </a:tc>
                <a:tc>
                  <a:txBody>
                    <a:bodyPr anchor="ctr"/>
                    <a:lstStyle/>
                    <a:p>
                      <a:pPr algn="ctr"/>
                      <a:r>
                        <a:rPr sz="1100">
                          <a:solidFill>
                            <a:srgbClr val="000000"/>
                          </a:solidFill>
                          <a:latin typeface="NeueHaasGroteskText Std (Body)"/>
                        </a:rPr>
                        <a:t>3/14</a:t>
                      </a:r>
                    </a:p>
                  </a:txBody>
                  <a:tcPr>
                    <a:solidFill>
                      <a:schemeClr val="accent2"/>
                    </a:solidFill>
                  </a:tcPr>
                </a:tc>
                <a:tc>
                  <a:txBody>
                    <a:bodyPr anchor="ctr"/>
                    <a:lstStyle/>
                    <a:p>
                      <a:pPr algn="ctr"/>
                      <a:r>
                        <a:rPr sz="1100">
                          <a:solidFill>
                            <a:srgbClr val="000000"/>
                          </a:solidFill>
                          <a:latin typeface="NeueHaasGroteskText Std (Body)"/>
                        </a:rPr>
                        <a:t>3/21</a:t>
                      </a:r>
                    </a:p>
                  </a:txBody>
                  <a:tcPr>
                    <a:solidFill>
                      <a:schemeClr val="accent2"/>
                    </a:solidFill>
                  </a:tcPr>
                </a:tc>
                <a:tc>
                  <a:txBody>
                    <a:bodyPr anchor="ctr"/>
                    <a:lstStyle/>
                    <a:p>
                      <a:pPr algn="ctr"/>
                      <a:r>
                        <a:rPr sz="1100">
                          <a:solidFill>
                            <a:srgbClr val="000000"/>
                          </a:solidFill>
                          <a:latin typeface="NeueHaasGroteskText Std (Body)"/>
                        </a:rPr>
                        <a:t>3/28</a:t>
                      </a:r>
                    </a:p>
                  </a:txBody>
                  <a:tcPr>
                    <a:solidFill>
                      <a:schemeClr val="accent2"/>
                    </a:solidFill>
                  </a:tcPr>
                </a:tc>
                <a:tc>
                  <a:txBody>
                    <a:bodyPr anchor="ctr"/>
                    <a:lstStyle/>
                    <a:p>
                      <a:pPr algn="ctr"/>
                      <a:r>
                        <a:rPr sz="1100">
                          <a:solidFill>
                            <a:srgbClr val="000000"/>
                          </a:solidFill>
                          <a:latin typeface="NeueHaasGroteskText Std (Body)"/>
                        </a:rPr>
                        <a:t>4/04</a:t>
                      </a:r>
                    </a:p>
                  </a:txBody>
                  <a:tcPr>
                    <a:solidFill>
                      <a:schemeClr val="accent2"/>
                    </a:solidFill>
                  </a:tcPr>
                </a:tc>
                <a:tc>
                  <a:txBody>
                    <a:bodyPr anchor="ctr"/>
                    <a:lstStyle/>
                    <a:p>
                      <a:pPr algn="ctr"/>
                      <a:r>
                        <a:rPr sz="1100">
                          <a:solidFill>
                            <a:srgbClr val="000000"/>
                          </a:solidFill>
                          <a:latin typeface="NeueHaasGroteskText Std (Body)"/>
                        </a:rPr>
                        <a:t>4/11</a:t>
                      </a:r>
                    </a:p>
                  </a:txBody>
                  <a:tcPr>
                    <a:solidFill>
                      <a:schemeClr val="accent2"/>
                    </a:solidFill>
                  </a:tcPr>
                </a:tc>
                <a:tc>
                  <a:txBody>
                    <a:bodyPr anchor="ctr"/>
                    <a:lstStyle/>
                    <a:p>
                      <a:pPr algn="ctr"/>
                      <a:r>
                        <a:rPr sz="1100">
                          <a:solidFill>
                            <a:srgbClr val="000000"/>
                          </a:solidFill>
                          <a:latin typeface="NeueHaasGroteskText Std (Body)"/>
                        </a:rPr>
                        <a:t>4/18</a:t>
                      </a:r>
                    </a:p>
                  </a:txBody>
                  <a:tcPr>
                    <a:solidFill>
                      <a:schemeClr val="accent2"/>
                    </a:solidFill>
                  </a:tcPr>
                </a:tc>
              </a:tr>
            </a:tbl>
          </a:graphicData>
        </a:graphic>
      </p:graphicFrame>
      <p:graphicFrame>
        <p:nvGraphicFramePr>
          <p:cNvPr id="21" name="Table 2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