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(04.13.2018)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2/09</a:t>
                      </a:r>
                    </a:p>
                  </a:txBody>
                  <a:tcPr>
                    <a:solidFill>
                      <a:schemeClr val="accent2"/>
                    </a:solidFill>
                  </a:tcPr>
                </a:tc>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Note8 (1/28-2/19)</a:t>
            </a:r>
          </a:p>
        </p:txBody>
      </p:sp>
      <p:sp>
        <p:nvSpPr>
          <p:cNvPr id="13" name="Rounded Rectangle 12"/>
          <p:cNvSpPr/>
          <p:nvPr/>
        </p:nvSpPr>
        <p:spPr>
          <a:xfrm>
            <a:off x="2674920" y="1312164"/>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4" name="Rounded Rectangle 13"/>
          <p:cNvSpPr/>
          <p:nvPr/>
        </p:nvSpPr>
        <p:spPr>
          <a:xfrm>
            <a:off x="4346107"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8802603" y="1312164"/>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50% off Google Pixel 2 and free offers (4/05-...)</a:t>
            </a:r>
          </a:p>
        </p:txBody>
      </p:sp>
      <p:sp>
        <p:nvSpPr>
          <p:cNvPr id="16" name="Rounded Rectangle 15"/>
          <p:cNvSpPr/>
          <p:nvPr/>
        </p:nvSpPr>
        <p:spPr>
          <a:xfrm>
            <a:off x="1143000"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7" name="Rounded Rectangle 16"/>
          <p:cNvSpPr/>
          <p:nvPr/>
        </p:nvSpPr>
        <p:spPr>
          <a:xfrm>
            <a:off x="4485372"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5599496"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8802603" y="1559052"/>
            <a:ext cx="292457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 50% off select Android phones (4/05-...)</a:t>
            </a:r>
          </a:p>
        </p:txBody>
      </p:sp>
      <p:sp>
        <p:nvSpPr>
          <p:cNvPr id="21" name="Rounded Rectangle 20"/>
          <p:cNvSpPr/>
          <p:nvPr/>
        </p:nvSpPr>
        <p:spPr>
          <a:xfrm>
            <a:off x="3789045"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2" name="Rounded Rectangle 21"/>
          <p:cNvSpPr/>
          <p:nvPr/>
        </p:nvSpPr>
        <p:spPr>
          <a:xfrm>
            <a:off x="6017293" y="1805940"/>
            <a:ext cx="57098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3" name="Rounded Rectangle 22"/>
          <p:cNvSpPr/>
          <p:nvPr/>
        </p:nvSpPr>
        <p:spPr>
          <a:xfrm>
            <a:off x="3789045"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4" name="Rounded Rectangle 23"/>
          <p:cNvSpPr/>
          <p:nvPr/>
        </p:nvSpPr>
        <p:spPr>
          <a:xfrm>
            <a:off x="1143000" y="2563977"/>
            <a:ext cx="473502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5" name="Rounded Rectangle 24"/>
          <p:cNvSpPr/>
          <p:nvPr/>
        </p:nvSpPr>
        <p:spPr>
          <a:xfrm>
            <a:off x="6435090" y="2563977"/>
            <a:ext cx="529209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6" name="Rounded Rectangle 25"/>
          <p:cNvSpPr/>
          <p:nvPr/>
        </p:nvSpPr>
        <p:spPr>
          <a:xfrm>
            <a:off x="1143000" y="2769717"/>
            <a:ext cx="73810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7" name="Rounded Rectangle 26"/>
          <p:cNvSpPr/>
          <p:nvPr/>
        </p:nvSpPr>
        <p:spPr>
          <a:xfrm>
            <a:off x="8524072" y="276971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iPhone 8, 8 Plus, X (4/03-...)</a:t>
            </a:r>
          </a:p>
        </p:txBody>
      </p:sp>
      <p:sp>
        <p:nvSpPr>
          <p:cNvPr id="28" name="Rounded Rectangle 27"/>
          <p:cNvSpPr/>
          <p:nvPr/>
        </p:nvSpPr>
        <p:spPr>
          <a:xfrm>
            <a:off x="1560796" y="2975457"/>
            <a:ext cx="696327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8524072" y="2975457"/>
            <a:ext cx="320310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LG V30 (4/03-...)</a:t>
            </a:r>
          </a:p>
        </p:txBody>
      </p:sp>
      <p:sp>
        <p:nvSpPr>
          <p:cNvPr id="30" name="Rounded Rectangle 29"/>
          <p:cNvSpPr/>
          <p:nvPr/>
        </p:nvSpPr>
        <p:spPr>
          <a:xfrm>
            <a:off x="3510513"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1" name="Rounded Rectangle 30"/>
          <p:cNvSpPr/>
          <p:nvPr/>
        </p:nvSpPr>
        <p:spPr>
          <a:xfrm>
            <a:off x="8384807" y="3181197"/>
            <a:ext cx="334237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free smart speaker and 2 months of Amazon Music (4/02-...)</a:t>
            </a:r>
          </a:p>
        </p:txBody>
      </p:sp>
      <p:sp>
        <p:nvSpPr>
          <p:cNvPr id="32" name="Rounded Rectangle 31"/>
          <p:cNvSpPr/>
          <p:nvPr/>
        </p:nvSpPr>
        <p:spPr>
          <a:xfrm>
            <a:off x="3789045"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3" name="Rounded Rectangle 32"/>
          <p:cNvSpPr/>
          <p:nvPr/>
        </p:nvSpPr>
        <p:spPr>
          <a:xfrm>
            <a:off x="8663338" y="3386937"/>
            <a:ext cx="306384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Moto Z2 Force Edition (4/04-...)</a:t>
            </a:r>
          </a:p>
        </p:txBody>
      </p:sp>
      <p:sp>
        <p:nvSpPr>
          <p:cNvPr id="34" name="Rounded Rectangle 33"/>
          <p:cNvSpPr/>
          <p:nvPr/>
        </p:nvSpPr>
        <p:spPr>
          <a:xfrm>
            <a:off x="4067576" y="3592677"/>
            <a:ext cx="765960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8" name="Rounded Rectangle 37"/>
          <p:cNvSpPr/>
          <p:nvPr/>
        </p:nvSpPr>
        <p:spPr>
          <a:xfrm>
            <a:off x="1143000" y="4168488"/>
            <a:ext cx="111412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$150 off Galaxy S8, S8+, S8 Active, Note8 (1/12-2/17)</a:t>
            </a:r>
          </a:p>
        </p:txBody>
      </p:sp>
      <p:sp>
        <p:nvSpPr>
          <p:cNvPr id="39" name="Rounded Rectangle 38"/>
          <p:cNvSpPr/>
          <p:nvPr/>
        </p:nvSpPr>
        <p:spPr>
          <a:xfrm>
            <a:off x="3092717" y="4168488"/>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0" name="Rounded Rectangle 39"/>
          <p:cNvSpPr/>
          <p:nvPr/>
        </p:nvSpPr>
        <p:spPr>
          <a:xfrm>
            <a:off x="1143000" y="434483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ZÂ²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420301"/>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48" name="Rounded Rectangle 47"/>
          <p:cNvSpPr/>
          <p:nvPr/>
        </p:nvSpPr>
        <p:spPr>
          <a:xfrm>
            <a:off x="9638197" y="542030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0" name="Rounded Rectangle 49"/>
          <p:cNvSpPr/>
          <p:nvPr/>
        </p:nvSpPr>
        <p:spPr>
          <a:xfrm>
            <a:off x="1143000" y="5596650"/>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LOGO iPhone 8 or iPhone X (1/19-...)</a:t>
            </a:r>
          </a:p>
        </p:txBody>
      </p:sp>
      <p:sp>
        <p:nvSpPr>
          <p:cNvPr id="51" name="Rounded Rectangle 50"/>
          <p:cNvSpPr/>
          <p:nvPr/>
        </p:nvSpPr>
        <p:spPr>
          <a:xfrm>
            <a:off x="1143000" y="5772999"/>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2" name="Rounded Rectangle 51"/>
          <p:cNvSpPr/>
          <p:nvPr/>
        </p:nvSpPr>
        <p:spPr>
          <a:xfrm>
            <a:off x="4067576"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3" name="Rounded Rectangle 52"/>
          <p:cNvSpPr/>
          <p:nvPr/>
        </p:nvSpPr>
        <p:spPr>
          <a:xfrm>
            <a:off x="6017293"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4" name="Rounded Rectangle 53"/>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5" name="Rounded Rectangle 54"/>
          <p:cNvSpPr/>
          <p:nvPr/>
        </p:nvSpPr>
        <p:spPr>
          <a:xfrm>
            <a:off x="4067576"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(04.13.2018)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4485372" y="131216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4485372" y="162077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2535655"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4" name="Rounded Rectangle 13"/>
          <p:cNvSpPr/>
          <p:nvPr/>
        </p:nvSpPr>
        <p:spPr>
          <a:xfrm>
            <a:off x="1143000" y="5067604"/>
            <a:ext cx="7798869"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5" name="Rounded Rectangle 14"/>
          <p:cNvSpPr/>
          <p:nvPr/>
        </p:nvSpPr>
        <p:spPr>
          <a:xfrm>
            <a:off x="8941869" y="5067604"/>
            <a:ext cx="27853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(4/06-...)</a:t>
            </a:r>
          </a:p>
        </p:txBody>
      </p:sp>
      <p:sp>
        <p:nvSpPr>
          <p:cNvPr id="16" name="Rounded Rectangle 15"/>
          <p:cNvSpPr/>
          <p:nvPr/>
        </p:nvSpPr>
        <p:spPr>
          <a:xfrm>
            <a:off x="1143000" y="5376214"/>
            <a:ext cx="292457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7" name="Rounded Rectangle 16"/>
          <p:cNvSpPr/>
          <p:nvPr/>
        </p:nvSpPr>
        <p:spPr>
          <a:xfrm>
            <a:off x="4485372" y="5376214"/>
            <a:ext cx="724180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19" name="Rounded Rectangle 18"/>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0" name="Table 1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2/09</a:t>
                      </a:r>
                    </a:p>
                  </a:txBody>
                  <a:tcPr>
                    <a:solidFill>
                      <a:schemeClr val="accent2"/>
                    </a:solidFill>
                  </a:tcPr>
                </a:tc>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r>
            </a:tbl>
          </a:graphicData>
        </a:graphic>
      </p:graphicFrame>
      <p:graphicFrame>
        <p:nvGraphicFramePr>
          <p:cNvPr id="21" name="Table 2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