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(04.13.2018)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r>
              <a:rPr sz="750" b="1">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2/09</a:t>
                      </a:r>
                    </a:p>
                  </a:txBody>
                  <a:tcPr>
                    <a:solidFill>
                      <a:schemeClr val="accent2"/>
                    </a:solidFill>
                  </a:tcPr>
                </a:tc>
                <a:tc>
                  <a:txBody>
                    <a:bodyPr/>
                    <a:lstStyle/>
                    <a:p>
                      <a:pPr algn="ctr"/>
                      <a:r>
                        <a:rPr sz="1100">
                          <a:solidFill>
                            <a:srgbClr val="000000"/>
                          </a:solidFill>
                          <a:latin typeface="NeueHaasGroteskText Std (Body)"/>
                        </a:rPr>
                        <a:t>2/16</a:t>
                      </a:r>
                    </a:p>
                  </a:txBody>
                  <a:tcPr>
                    <a:solidFill>
                      <a:schemeClr val="accent2"/>
                    </a:solidFill>
                  </a:tcPr>
                </a:tc>
                <a:tc>
                  <a:txBody>
                    <a:bodyPr/>
                    <a:lstStyle/>
                    <a:p>
                      <a:pPr algn="ctr"/>
                      <a:r>
                        <a:rPr sz="1100">
                          <a:solidFill>
                            <a:srgbClr val="000000"/>
                          </a:solidFill>
                          <a:latin typeface="NeueHaasGroteskText Std (Body)"/>
                        </a:rPr>
                        <a:t>2/23</a:t>
                      </a:r>
                    </a:p>
                  </a:txBody>
                  <a:tcPr>
                    <a:solidFill>
                      <a:schemeClr val="accent2"/>
                    </a:solidFill>
                  </a:tcPr>
                </a:tc>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ADAFAF"/>
                    </a:solidFill>
                  </a:tcPr>
                </a:tc>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extLst>
                  <a:ext uri="{0D108BD9-81ED-4DB2-BD59-A6C34878D82A}">
                    <a16:rowId xmlns:a16="http://schemas.microsoft.com/office/drawing/2014/main" val="10000"/>
                  </a:ext>
                </a:extLst>
              </a:tr>
            </a:tbl>
          </a:graphicData>
        </a:graphic>
      </p:graphicFrame>
      <p:sp>
        <p:nvSpPr>
          <p:cNvPr id="12" name="Rounded Rectangle 11"/>
          <p:cNvSpPr/>
          <p:nvPr/>
        </p:nvSpPr>
        <p:spPr>
          <a:xfrm>
            <a:off x="114300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Discount: Galaxy Note8 (1/28-2/19)</a:t>
            </a:r>
          </a:p>
        </p:txBody>
      </p:sp>
      <p:sp>
        <p:nvSpPr>
          <p:cNvPr id="13" name="Rounded Rectangle 12"/>
          <p:cNvSpPr/>
          <p:nvPr/>
        </p:nvSpPr>
        <p:spPr>
          <a:xfrm>
            <a:off x="2674920" y="1329854"/>
            <a:ext cx="1392655" cy="23442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0000"/>
                </a:solidFill>
                <a:latin typeface="NeueHaasGroteskText Std (Body)"/>
              </a:rPr>
              <a:t>Trade-in: iPhone (2/20-3/02)</a:t>
            </a:r>
          </a:p>
        </p:txBody>
      </p:sp>
      <p:sp>
        <p:nvSpPr>
          <p:cNvPr id="14" name="Rounded Rectangle 13"/>
          <p:cNvSpPr/>
          <p:nvPr/>
        </p:nvSpPr>
        <p:spPr>
          <a:xfrm>
            <a:off x="4346107"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 S9 (3/04-4/05)</a:t>
            </a:r>
          </a:p>
        </p:txBody>
      </p:sp>
      <p:sp>
        <p:nvSpPr>
          <p:cNvPr id="15" name="Rounded Rectangle 14"/>
          <p:cNvSpPr/>
          <p:nvPr/>
        </p:nvSpPr>
        <p:spPr>
          <a:xfrm>
            <a:off x="8802603" y="1312164"/>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Up to 50% off Google Pixel 2 and free offers (4/05-...)</a:t>
            </a:r>
          </a:p>
        </p:txBody>
      </p:sp>
      <p:sp>
        <p:nvSpPr>
          <p:cNvPr id="16" name="Rounded Rectangle 15"/>
          <p:cNvSpPr/>
          <p:nvPr/>
        </p:nvSpPr>
        <p:spPr>
          <a:xfrm>
            <a:off x="1143000"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BOGOF iPhone phones (1/29-3/02)</a:t>
            </a:r>
          </a:p>
        </p:txBody>
      </p:sp>
      <p:sp>
        <p:nvSpPr>
          <p:cNvPr id="17" name="Rounded Rectangle 16"/>
          <p:cNvSpPr/>
          <p:nvPr/>
        </p:nvSpPr>
        <p:spPr>
          <a:xfrm>
            <a:off x="4067575" y="1302327"/>
            <a:ext cx="820189" cy="5022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0000"/>
                </a:solidFill>
                <a:latin typeface="NeueHaasGroteskText Std (Body)"/>
              </a:rPr>
              <a:t>Discount: $300 LG V30 (3/05-3/08)</a:t>
            </a:r>
          </a:p>
        </p:txBody>
      </p:sp>
      <p:sp>
        <p:nvSpPr>
          <p:cNvPr id="19" name="Rounded Rectangle 18"/>
          <p:cNvSpPr/>
          <p:nvPr/>
        </p:nvSpPr>
        <p:spPr>
          <a:xfrm>
            <a:off x="5599496"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0000"/>
                </a:solidFill>
                <a:latin typeface="NeueHaasGroteskText Std (Body)"/>
              </a:rPr>
              <a:t>$300 off Pixel 2 (3/13-4/05)</a:t>
            </a:r>
          </a:p>
        </p:txBody>
      </p:sp>
      <p:sp>
        <p:nvSpPr>
          <p:cNvPr id="20" name="Rounded Rectangle 19"/>
          <p:cNvSpPr/>
          <p:nvPr/>
        </p:nvSpPr>
        <p:spPr>
          <a:xfrm>
            <a:off x="8802603"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Up to 50% off select Android phones (4/05-...)</a:t>
            </a:r>
          </a:p>
        </p:txBody>
      </p:sp>
      <p:sp>
        <p:nvSpPr>
          <p:cNvPr id="22" name="Rounded Rectangle 21"/>
          <p:cNvSpPr/>
          <p:nvPr/>
        </p:nvSpPr>
        <p:spPr>
          <a:xfrm>
            <a:off x="4972801" y="1807665"/>
            <a:ext cx="57098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50% off select iPhones (3/16-...)</a:t>
            </a:r>
          </a:p>
        </p:txBody>
      </p:sp>
      <p:sp>
        <p:nvSpPr>
          <p:cNvPr id="23" name="Rounded Rectangle 22"/>
          <p:cNvSpPr/>
          <p:nvPr/>
        </p:nvSpPr>
        <p:spPr>
          <a:xfrm>
            <a:off x="3789045" y="2296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Switcher: $150 off Galaxy S9 (2/28-3/15)</a:t>
            </a:r>
          </a:p>
        </p:txBody>
      </p:sp>
      <p:sp>
        <p:nvSpPr>
          <p:cNvPr id="24" name="Rounded Rectangle 23"/>
          <p:cNvSpPr/>
          <p:nvPr/>
        </p:nvSpPr>
        <p:spPr>
          <a:xfrm>
            <a:off x="1143000" y="2563977"/>
            <a:ext cx="473502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BOGOF SS Galaxy S8, S8+, S8 Active (12/18-3/15)</a:t>
            </a:r>
          </a:p>
        </p:txBody>
      </p:sp>
      <p:sp>
        <p:nvSpPr>
          <p:cNvPr id="25" name="Rounded Rectangle 24"/>
          <p:cNvSpPr/>
          <p:nvPr/>
        </p:nvSpPr>
        <p:spPr>
          <a:xfrm>
            <a:off x="6435090" y="2563977"/>
            <a:ext cx="529209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50% off Galaxy S9, S9+, Note8 (3/19-...)</a:t>
            </a:r>
          </a:p>
        </p:txBody>
      </p:sp>
      <p:sp>
        <p:nvSpPr>
          <p:cNvPr id="26" name="Rounded Rectangle 25"/>
          <p:cNvSpPr/>
          <p:nvPr/>
        </p:nvSpPr>
        <p:spPr>
          <a:xfrm>
            <a:off x="1143000" y="2769717"/>
            <a:ext cx="73810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LG V30, LG G6 (1/02-4/03)</a:t>
            </a:r>
          </a:p>
        </p:txBody>
      </p:sp>
      <p:sp>
        <p:nvSpPr>
          <p:cNvPr id="27" name="Rounded Rectangle 26"/>
          <p:cNvSpPr/>
          <p:nvPr/>
        </p:nvSpPr>
        <p:spPr>
          <a:xfrm>
            <a:off x="8524072" y="276971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50% off iPhone 8, 8 Plus, X (4/03-...)</a:t>
            </a:r>
          </a:p>
        </p:txBody>
      </p:sp>
      <p:sp>
        <p:nvSpPr>
          <p:cNvPr id="28" name="Rounded Rectangle 27"/>
          <p:cNvSpPr/>
          <p:nvPr/>
        </p:nvSpPr>
        <p:spPr>
          <a:xfrm>
            <a:off x="1560796" y="2975457"/>
            <a:ext cx="696327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8 (2/12-4/03)</a:t>
            </a:r>
          </a:p>
        </p:txBody>
      </p:sp>
      <p:sp>
        <p:nvSpPr>
          <p:cNvPr id="29" name="Rounded Rectangle 28"/>
          <p:cNvSpPr/>
          <p:nvPr/>
        </p:nvSpPr>
        <p:spPr>
          <a:xfrm>
            <a:off x="8524072" y="297545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50% off LG V30 (4/03-...)</a:t>
            </a:r>
          </a:p>
        </p:txBody>
      </p:sp>
      <p:sp>
        <p:nvSpPr>
          <p:cNvPr id="30" name="Rounded Rectangle 29"/>
          <p:cNvSpPr/>
          <p:nvPr/>
        </p:nvSpPr>
        <p:spPr>
          <a:xfrm>
            <a:off x="3510513"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Gear S3 for $99.99 (2/26-4/02)</a:t>
            </a:r>
          </a:p>
        </p:txBody>
      </p:sp>
      <p:sp>
        <p:nvSpPr>
          <p:cNvPr id="31" name="Rounded Rectangle 30"/>
          <p:cNvSpPr/>
          <p:nvPr/>
        </p:nvSpPr>
        <p:spPr>
          <a:xfrm>
            <a:off x="8384807" y="3181197"/>
            <a:ext cx="33423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free smart speaker and 2 months of Amazon Music (4/02-...)</a:t>
            </a:r>
          </a:p>
        </p:txBody>
      </p:sp>
      <p:sp>
        <p:nvSpPr>
          <p:cNvPr id="32" name="Rounded Rectangle 31"/>
          <p:cNvSpPr/>
          <p:nvPr/>
        </p:nvSpPr>
        <p:spPr>
          <a:xfrm>
            <a:off x="3789045"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Discount: $500 off Galaxy S9 (2/28-3/15)</a:t>
            </a:r>
          </a:p>
        </p:txBody>
      </p:sp>
      <p:sp>
        <p:nvSpPr>
          <p:cNvPr id="33" name="Rounded Rectangle 32"/>
          <p:cNvSpPr/>
          <p:nvPr/>
        </p:nvSpPr>
        <p:spPr>
          <a:xfrm>
            <a:off x="8663338" y="3386937"/>
            <a:ext cx="306384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50% off Moto Z2 Force Edition (4/04-...)</a:t>
            </a:r>
          </a:p>
        </p:txBody>
      </p:sp>
      <p:sp>
        <p:nvSpPr>
          <p:cNvPr id="34" name="Rounded Rectangle 33"/>
          <p:cNvSpPr/>
          <p:nvPr/>
        </p:nvSpPr>
        <p:spPr>
          <a:xfrm>
            <a:off x="4067576" y="3592677"/>
            <a:ext cx="765960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Trade-in: $300 off LG V30 (3/02-...)</a:t>
            </a:r>
          </a:p>
        </p:txBody>
      </p:sp>
      <p:sp>
        <p:nvSpPr>
          <p:cNvPr id="35" name="Rounded Rectangle 34"/>
          <p:cNvSpPr/>
          <p:nvPr/>
        </p:nvSpPr>
        <p:spPr>
          <a:xfrm>
            <a:off x="1143000" y="381579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Switch from Verizon (5/31-...)</a:t>
            </a:r>
          </a:p>
        </p:txBody>
      </p:sp>
      <p:sp>
        <p:nvSpPr>
          <p:cNvPr id="36" name="Rounded Rectangle 35"/>
          <p:cNvSpPr/>
          <p:nvPr/>
        </p:nvSpPr>
        <p:spPr>
          <a:xfrm>
            <a:off x="1143000" y="3992139"/>
            <a:ext cx="278531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a:solidFill>
                  <a:srgbClr val="0070C0"/>
                </a:solidFill>
                <a:latin typeface="NeueHaasGroteskText Std (Body)"/>
              </a:rPr>
              <a:t>BOGOF SS Galaxy S8, S8+, S8 Active, Note8 (1/12-3/01)</a:t>
            </a:r>
          </a:p>
        </p:txBody>
      </p:sp>
      <p:sp>
        <p:nvSpPr>
          <p:cNvPr id="37" name="Rounded Rectangle 36"/>
          <p:cNvSpPr/>
          <p:nvPr/>
        </p:nvSpPr>
        <p:spPr>
          <a:xfrm>
            <a:off x="3928310" y="3992139"/>
            <a:ext cx="77988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LG G6, V30 and V30+ (3/01-...)</a:t>
            </a:r>
          </a:p>
        </p:txBody>
      </p:sp>
      <p:sp>
        <p:nvSpPr>
          <p:cNvPr id="39" name="Rounded Rectangle 38"/>
          <p:cNvSpPr/>
          <p:nvPr/>
        </p:nvSpPr>
        <p:spPr>
          <a:xfrm>
            <a:off x="3092688" y="4344836"/>
            <a:ext cx="863446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$80 off Galaxy Note8 (2/23-...)</a:t>
            </a:r>
          </a:p>
        </p:txBody>
      </p:sp>
      <p:sp>
        <p:nvSpPr>
          <p:cNvPr id="40" name="Rounded Rectangle 39"/>
          <p:cNvSpPr/>
          <p:nvPr/>
        </p:nvSpPr>
        <p:spPr>
          <a:xfrm>
            <a:off x="1143505" y="4169060"/>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$375 off moto z force edition (1/26-...)</a:t>
            </a:r>
          </a:p>
        </p:txBody>
      </p:sp>
      <p:sp>
        <p:nvSpPr>
          <p:cNvPr id="41" name="Rounded Rectangle 40"/>
          <p:cNvSpPr/>
          <p:nvPr/>
        </p:nvSpPr>
        <p:spPr>
          <a:xfrm>
            <a:off x="3231982" y="4521185"/>
            <a:ext cx="849519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iPhone X (2/24-...)</a:t>
            </a:r>
          </a:p>
        </p:txBody>
      </p:sp>
      <p:sp>
        <p:nvSpPr>
          <p:cNvPr id="42" name="Rounded Rectangle 41"/>
          <p:cNvSpPr/>
          <p:nvPr/>
        </p:nvSpPr>
        <p:spPr>
          <a:xfrm>
            <a:off x="3789045" y="4697534"/>
            <a:ext cx="417796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50% off Galaxy S9 (2/28-3/30)</a:t>
            </a:r>
          </a:p>
        </p:txBody>
      </p:sp>
      <p:sp>
        <p:nvSpPr>
          <p:cNvPr id="43" name="Rounded Rectangle 42"/>
          <p:cNvSpPr/>
          <p:nvPr/>
        </p:nvSpPr>
        <p:spPr>
          <a:xfrm>
            <a:off x="7967010" y="4697534"/>
            <a:ext cx="37601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Galaxy S9, S9+ (3/30-...)</a:t>
            </a:r>
          </a:p>
        </p:txBody>
      </p:sp>
      <p:sp>
        <p:nvSpPr>
          <p:cNvPr id="44" name="Rounded Rectangle 43"/>
          <p:cNvSpPr/>
          <p:nvPr/>
        </p:nvSpPr>
        <p:spPr>
          <a:xfrm>
            <a:off x="4763903" y="4873882"/>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$150 off Galaxy S8 (3/07-...)</a:t>
            </a:r>
          </a:p>
        </p:txBody>
      </p:sp>
      <p:sp>
        <p:nvSpPr>
          <p:cNvPr id="45" name="Rounded Rectangle 44"/>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Moto Z² Force Edition for $16.50/mo. (7/26-...)</a:t>
            </a:r>
          </a:p>
        </p:txBody>
      </p:sp>
      <p:sp>
        <p:nvSpPr>
          <p:cNvPr id="46" name="Rounded Rectangle 4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Device upgrade after 12 payments (9/30-...)</a:t>
            </a:r>
          </a:p>
        </p:txBody>
      </p:sp>
      <p:sp>
        <p:nvSpPr>
          <p:cNvPr id="47" name="Rounded Rectangle 46"/>
          <p:cNvSpPr/>
          <p:nvPr/>
        </p:nvSpPr>
        <p:spPr>
          <a:xfrm>
            <a:off x="1143000" y="5420301"/>
            <a:ext cx="821666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iPhone X for $20/mo (1/19-4/09)</a:t>
            </a:r>
          </a:p>
        </p:txBody>
      </p:sp>
      <p:sp>
        <p:nvSpPr>
          <p:cNvPr id="48" name="Rounded Rectangle 47"/>
          <p:cNvSpPr/>
          <p:nvPr/>
        </p:nvSpPr>
        <p:spPr>
          <a:xfrm>
            <a:off x="9638197" y="5420301"/>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0000"/>
                </a:solidFill>
                <a:latin typeface="NeueHaasGroteskText Std (Body)"/>
              </a:rPr>
              <a:t>iPhone X for $20/mo. (4/11-...)</a:t>
            </a:r>
          </a:p>
        </p:txBody>
      </p:sp>
      <p:sp>
        <p:nvSpPr>
          <p:cNvPr id="50" name="Rounded Rectangle 49"/>
          <p:cNvSpPr/>
          <p:nvPr/>
        </p:nvSpPr>
        <p:spPr>
          <a:xfrm>
            <a:off x="1143000" y="5596650"/>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LOGO iPhone 8 or iPhone X (1/19-...)</a:t>
            </a:r>
          </a:p>
        </p:txBody>
      </p:sp>
      <p:sp>
        <p:nvSpPr>
          <p:cNvPr id="51" name="Rounded Rectangle 50"/>
          <p:cNvSpPr/>
          <p:nvPr/>
        </p:nvSpPr>
        <p:spPr>
          <a:xfrm>
            <a:off x="1143000" y="5772999"/>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Discount: Galaxy S8 for $8/</a:t>
            </a:r>
            <a:r>
              <a:rPr sz="700" b="0" dirty="0" err="1">
                <a:solidFill>
                  <a:srgbClr val="0070C0"/>
                </a:solidFill>
                <a:latin typeface="NeueHaasGroteskText Std (Body)"/>
              </a:rPr>
              <a:t>mo</a:t>
            </a:r>
            <a:r>
              <a:rPr sz="700" b="0" dirty="0">
                <a:solidFill>
                  <a:srgbClr val="0070C0"/>
                </a:solidFill>
                <a:latin typeface="NeueHaasGroteskText Std (Body)"/>
              </a:rPr>
              <a:t>, Galaxy S8+ for $12/mo. (2/09-3/02)</a:t>
            </a:r>
          </a:p>
        </p:txBody>
      </p:sp>
      <p:sp>
        <p:nvSpPr>
          <p:cNvPr id="52" name="Rounded Rectangle 51"/>
          <p:cNvSpPr/>
          <p:nvPr/>
        </p:nvSpPr>
        <p:spPr>
          <a:xfrm>
            <a:off x="4067576"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00" b="0" dirty="0">
                <a:solidFill>
                  <a:srgbClr val="0070C0"/>
                </a:solidFill>
                <a:latin typeface="NeueHaasGroteskText Std (Body)"/>
              </a:rPr>
              <a:t>Switcher: $150 off Galaxy S9 (3/02-3/15)</a:t>
            </a:r>
          </a:p>
        </p:txBody>
      </p:sp>
      <p:sp>
        <p:nvSpPr>
          <p:cNvPr id="53" name="Rounded Rectangle 52"/>
          <p:cNvSpPr/>
          <p:nvPr/>
        </p:nvSpPr>
        <p:spPr>
          <a:xfrm>
            <a:off x="6017293" y="5772999"/>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LOGO Galaxy S9 (3/16-4/13)</a:t>
            </a:r>
          </a:p>
        </p:txBody>
      </p:sp>
      <p:sp>
        <p:nvSpPr>
          <p:cNvPr id="54" name="Rounded Rectangle 53"/>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Lease LG V30+ for $12/mo or LG G6 for $6/mo (2/09-...)</a:t>
            </a:r>
          </a:p>
        </p:txBody>
      </p:sp>
      <p:sp>
        <p:nvSpPr>
          <p:cNvPr id="55" name="Rounded Rectangle 54"/>
          <p:cNvSpPr/>
          <p:nvPr/>
        </p:nvSpPr>
        <p:spPr>
          <a:xfrm>
            <a:off x="4067574" y="6114109"/>
            <a:ext cx="2028425" cy="17189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Trade-in: 50% off Galaxy S9 (3/02-3/15)</a:t>
            </a:r>
          </a:p>
        </p:txBody>
      </p:sp>
      <p:sp>
        <p:nvSpPr>
          <p:cNvPr id="21" name="Rounded Rectangle 20"/>
          <p:cNvSpPr/>
          <p:nvPr/>
        </p:nvSpPr>
        <p:spPr>
          <a:xfrm>
            <a:off x="3789045" y="2046604"/>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Discount: $350 off Galaxy S9 (2/28-3/15)</a:t>
            </a:r>
          </a:p>
        </p:txBody>
      </p:sp>
      <p:sp>
        <p:nvSpPr>
          <p:cNvPr id="38" name="Rounded Rectangle 37"/>
          <p:cNvSpPr/>
          <p:nvPr/>
        </p:nvSpPr>
        <p:spPr>
          <a:xfrm>
            <a:off x="1143000" y="4362131"/>
            <a:ext cx="1014721" cy="67624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0" dirty="0">
                <a:solidFill>
                  <a:srgbClr val="0070C0"/>
                </a:solidFill>
                <a:latin typeface="NeueHaasGroteskText Std (Body)"/>
              </a:rPr>
              <a:t>Discount: $150 off Galaxy S8, S8+, S8 Active, Note8 (1/12-2/17)</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(04.13.2018)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p>
        </p:txBody>
      </p:sp>
      <p:sp>
        <p:nvSpPr>
          <p:cNvPr id="12" name="Rounded Rectangle 11"/>
          <p:cNvSpPr/>
          <p:nvPr/>
        </p:nvSpPr>
        <p:spPr>
          <a:xfrm>
            <a:off x="4485372" y="162077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LG Stylo 2 V for $5.00/mo (3/05-...)</a:t>
            </a:r>
          </a:p>
        </p:txBody>
      </p:sp>
      <p:sp>
        <p:nvSpPr>
          <p:cNvPr id="13" name="Rounded Rectangle 12"/>
          <p:cNvSpPr/>
          <p:nvPr/>
        </p:nvSpPr>
        <p:spPr>
          <a:xfrm>
            <a:off x="2535655" y="2563977"/>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free LG K20 (2/19-4/02)</a:t>
            </a:r>
          </a:p>
        </p:txBody>
      </p:sp>
      <p:sp>
        <p:nvSpPr>
          <p:cNvPr id="14" name="Rounded Rectangle 13"/>
          <p:cNvSpPr/>
          <p:nvPr/>
        </p:nvSpPr>
        <p:spPr>
          <a:xfrm>
            <a:off x="1143000" y="5067604"/>
            <a:ext cx="779886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Get up to 4 Moto e4s for $0/mo. (9/08-4/06)</a:t>
            </a:r>
          </a:p>
        </p:txBody>
      </p:sp>
      <p:sp>
        <p:nvSpPr>
          <p:cNvPr id="15" name="Rounded Rectangle 14"/>
          <p:cNvSpPr/>
          <p:nvPr/>
        </p:nvSpPr>
        <p:spPr>
          <a:xfrm>
            <a:off x="8941869" y="5067604"/>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up to 10 Moto e4s for $0/mo. (4/06-...)</a:t>
            </a:r>
          </a:p>
        </p:txBody>
      </p:sp>
      <p:sp>
        <p:nvSpPr>
          <p:cNvPr id="17" name="Rounded Rectangle 16"/>
          <p:cNvSpPr/>
          <p:nvPr/>
        </p:nvSpPr>
        <p:spPr>
          <a:xfrm>
            <a:off x="4485372" y="537621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ZTE Max XL, Galaxy J3 Emerge or LG Tribute HD for $0/mo. (3/05-...)</a:t>
            </a:r>
          </a:p>
        </p:txBody>
      </p:sp>
      <p:sp>
        <p:nvSpPr>
          <p:cNvPr id="19" name="Rounded Rectangle 18"/>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the LG Tribute Dynasty for $0/mo. (2/09-...)</a:t>
            </a:r>
          </a:p>
        </p:txBody>
      </p:sp>
      <p:graphicFrame>
        <p:nvGraphicFramePr>
          <p:cNvPr id="20" name="Table 1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2/09</a:t>
                      </a:r>
                    </a:p>
                  </a:txBody>
                  <a:tcPr>
                    <a:solidFill>
                      <a:schemeClr val="accent2"/>
                    </a:solidFill>
                  </a:tcPr>
                </a:tc>
                <a:tc>
                  <a:txBody>
                    <a:bodyPr/>
                    <a:lstStyle/>
                    <a:p>
                      <a:pPr algn="ctr"/>
                      <a:r>
                        <a:rPr sz="1100">
                          <a:solidFill>
                            <a:srgbClr val="000000"/>
                          </a:solidFill>
                          <a:latin typeface="NeueHaasGroteskText Std (Body)"/>
                        </a:rPr>
                        <a:t>2/16</a:t>
                      </a:r>
                    </a:p>
                  </a:txBody>
                  <a:tcPr>
                    <a:solidFill>
                      <a:schemeClr val="accent2"/>
                    </a:solidFill>
                  </a:tcPr>
                </a:tc>
                <a:tc>
                  <a:txBody>
                    <a:bodyPr/>
                    <a:lstStyle/>
                    <a:p>
                      <a:pPr algn="ctr"/>
                      <a:r>
                        <a:rPr sz="1100">
                          <a:solidFill>
                            <a:srgbClr val="000000"/>
                          </a:solidFill>
                          <a:latin typeface="NeueHaasGroteskText Std (Body)"/>
                        </a:rPr>
                        <a:t>2/23</a:t>
                      </a:r>
                    </a:p>
                  </a:txBody>
                  <a:tcPr>
                    <a:solidFill>
                      <a:schemeClr val="accent2"/>
                    </a:solidFill>
                  </a:tcPr>
                </a:tc>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tc>
                  <a:txBody>
                    <a:bodyPr/>
                    <a:lstStyle/>
                    <a:p>
                      <a:pPr algn="ctr"/>
                      <a:r>
                        <a:rPr sz="1100">
                          <a:solidFill>
                            <a:srgbClr val="000000"/>
                          </a:solidFill>
                          <a:latin typeface="NeueHaasGroteskText Std (Body)"/>
                        </a:rPr>
                        <a:t>4/20</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ADAFAF"/>
                    </a:solidFill>
                  </a:tcPr>
                </a:tc>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extLst>
                  <a:ext uri="{0D108BD9-81ED-4DB2-BD59-A6C34878D82A}">
                    <a16:rowId xmlns:a16="http://schemas.microsoft.com/office/drawing/2014/main" val="10000"/>
                  </a:ext>
                </a:extLst>
              </a:tr>
            </a:tbl>
          </a:graphicData>
        </a:graphic>
      </p:graphicFrame>
      <p:sp>
        <p:nvSpPr>
          <p:cNvPr id="11" name="Rounded Rectangle 10"/>
          <p:cNvSpPr/>
          <p:nvPr/>
        </p:nvSpPr>
        <p:spPr>
          <a:xfrm>
            <a:off x="4485372" y="131216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ASUS ZenFone V free (3/05-...)</a:t>
            </a:r>
          </a:p>
        </p:txBody>
      </p:sp>
      <p:sp>
        <p:nvSpPr>
          <p:cNvPr id="10" name="Rounded Rectangle 9"/>
          <p:cNvSpPr/>
          <p:nvPr/>
        </p:nvSpPr>
        <p:spPr>
          <a:xfrm>
            <a:off x="1143000" y="131216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Discount: Free K20 V (1/03-3/02)</a:t>
            </a:r>
          </a:p>
        </p:txBody>
      </p:sp>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603</Words>
  <Application>Microsoft Office PowerPoint</Application>
  <PresentationFormat>Widescreen</PresentationFormat>
  <Paragraphs>90</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Narrow</vt:lpstr>
      <vt:lpstr>Calibri</vt:lpstr>
      <vt:lpstr>NeueHaasGroteskDisp Std</vt:lpstr>
      <vt:lpstr>NeueHaasGroteskDisp Std (Headings)</vt:lpstr>
      <vt:lpstr>NeueHaasGroteskText Std</vt:lpstr>
      <vt:lpstr>NeueHaasGroteskText Std (Body)</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24</cp:revision>
  <dcterms:created xsi:type="dcterms:W3CDTF">2018-03-07T12:14:23Z</dcterms:created>
  <dcterms:modified xsi:type="dcterms:W3CDTF">2018-04-13T15:22:46Z</dcterms:modified>
</cp:coreProperties>
</file>