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(04.20.2018)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2/16</a:t>
                      </a:r>
                    </a:p>
                  </a:txBody>
                  <a:tcPr>
                    <a:solidFill>
                      <a:schemeClr val="accent2"/>
                    </a:solidFill>
                  </a:tcPr>
                </a:tc>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4800600"/>
                <a:gridCol w="384048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194971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3" name="Rounded Rectangle 12"/>
          <p:cNvSpPr/>
          <p:nvPr/>
        </p:nvSpPr>
        <p:spPr>
          <a:xfrm>
            <a:off x="3371248" y="1312164"/>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4" name="Rounded Rectangle 13"/>
          <p:cNvSpPr/>
          <p:nvPr/>
        </p:nvSpPr>
        <p:spPr>
          <a:xfrm>
            <a:off x="7827745" y="1312164"/>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 50% off select Android phones (4/05-4/17)</a:t>
            </a:r>
          </a:p>
        </p:txBody>
      </p:sp>
      <p:sp>
        <p:nvSpPr>
          <p:cNvPr id="15" name="Rounded Rectangle 14"/>
          <p:cNvSpPr/>
          <p:nvPr/>
        </p:nvSpPr>
        <p:spPr>
          <a:xfrm>
            <a:off x="9498931" y="1312164"/>
            <a:ext cx="2228248"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to$300 off select Android phones (4/17-...)</a:t>
            </a:r>
          </a:p>
        </p:txBody>
      </p:sp>
      <p:sp>
        <p:nvSpPr>
          <p:cNvPr id="16" name="Rounded Rectangle 15"/>
          <p:cNvSpPr/>
          <p:nvPr/>
        </p:nvSpPr>
        <p:spPr>
          <a:xfrm>
            <a:off x="1700062" y="1559052"/>
            <a:ext cx="139265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7" name="Rounded Rectangle 16"/>
          <p:cNvSpPr/>
          <p:nvPr/>
        </p:nvSpPr>
        <p:spPr>
          <a:xfrm>
            <a:off x="3510513" y="1559052"/>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4624638" y="1559052"/>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7827745"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50% off Google Pixel 2 and free offers (4/05-4/18)</a:t>
            </a:r>
          </a:p>
        </p:txBody>
      </p:sp>
      <p:sp>
        <p:nvSpPr>
          <p:cNvPr id="21" name="Rounded Rectangle 20"/>
          <p:cNvSpPr/>
          <p:nvPr/>
        </p:nvSpPr>
        <p:spPr>
          <a:xfrm>
            <a:off x="9638197" y="1559052"/>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$300 off Google Pixel 2XL  and free offers (4/18-...)</a:t>
            </a:r>
          </a:p>
        </p:txBody>
      </p:sp>
      <p:sp>
        <p:nvSpPr>
          <p:cNvPr id="22" name="Rounded Rectangle 21"/>
          <p:cNvSpPr/>
          <p:nvPr/>
        </p:nvSpPr>
        <p:spPr>
          <a:xfrm>
            <a:off x="2814186" y="1805940"/>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3" name="Rounded Rectangle 22"/>
          <p:cNvSpPr/>
          <p:nvPr/>
        </p:nvSpPr>
        <p:spPr>
          <a:xfrm>
            <a:off x="5042434" y="1805940"/>
            <a:ext cx="668474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4" name="Rounded Rectangle 23"/>
          <p:cNvSpPr/>
          <p:nvPr/>
        </p:nvSpPr>
        <p:spPr>
          <a:xfrm>
            <a:off x="2814186" y="2052828"/>
            <a:ext cx="208898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5" name="Rounded Rectangle 24"/>
          <p:cNvSpPr/>
          <p:nvPr/>
        </p:nvSpPr>
        <p:spPr>
          <a:xfrm>
            <a:off x="1143000" y="2563977"/>
            <a:ext cx="3760169"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6" name="Rounded Rectangle 25"/>
          <p:cNvSpPr/>
          <p:nvPr/>
        </p:nvSpPr>
        <p:spPr>
          <a:xfrm>
            <a:off x="5460231" y="2563977"/>
            <a:ext cx="626694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7" name="Rounded Rectangle 26"/>
          <p:cNvSpPr/>
          <p:nvPr/>
        </p:nvSpPr>
        <p:spPr>
          <a:xfrm>
            <a:off x="1143000" y="276971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8" name="Rounded Rectangle 27"/>
          <p:cNvSpPr/>
          <p:nvPr/>
        </p:nvSpPr>
        <p:spPr>
          <a:xfrm>
            <a:off x="7549214" y="2769717"/>
            <a:ext cx="417796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iPhone 8, 8 Plus, X (4/03-...)</a:t>
            </a:r>
          </a:p>
        </p:txBody>
      </p:sp>
      <p:sp>
        <p:nvSpPr>
          <p:cNvPr id="29" name="Rounded Rectangle 28"/>
          <p:cNvSpPr/>
          <p:nvPr/>
        </p:nvSpPr>
        <p:spPr>
          <a:xfrm>
            <a:off x="1143000" y="2975457"/>
            <a:ext cx="6406214"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30" name="Rounded Rectangle 29"/>
          <p:cNvSpPr/>
          <p:nvPr/>
        </p:nvSpPr>
        <p:spPr>
          <a:xfrm>
            <a:off x="7549214" y="2975457"/>
            <a:ext cx="4177965"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LG V30 (4/03-...)</a:t>
            </a:r>
          </a:p>
        </p:txBody>
      </p:sp>
      <p:sp>
        <p:nvSpPr>
          <p:cNvPr id="31" name="Rounded Rectangle 30"/>
          <p:cNvSpPr/>
          <p:nvPr/>
        </p:nvSpPr>
        <p:spPr>
          <a:xfrm>
            <a:off x="2535655" y="3181197"/>
            <a:ext cx="487429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2" name="Rounded Rectangle 31"/>
          <p:cNvSpPr/>
          <p:nvPr/>
        </p:nvSpPr>
        <p:spPr>
          <a:xfrm>
            <a:off x="7409948" y="318119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smart speaker and 2 months of Amazon Music (4/02-...)</a:t>
            </a:r>
          </a:p>
        </p:txBody>
      </p:sp>
      <p:sp>
        <p:nvSpPr>
          <p:cNvPr id="33" name="Rounded Rectangle 32"/>
          <p:cNvSpPr/>
          <p:nvPr/>
        </p:nvSpPr>
        <p:spPr>
          <a:xfrm>
            <a:off x="2814186" y="3386937"/>
            <a:ext cx="208898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4" name="Rounded Rectangle 33"/>
          <p:cNvSpPr/>
          <p:nvPr/>
        </p:nvSpPr>
        <p:spPr>
          <a:xfrm>
            <a:off x="7688479" y="3386937"/>
            <a:ext cx="4038700"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Moto Z2 Force Edition (4/04-...)</a:t>
            </a:r>
          </a:p>
        </p:txBody>
      </p:sp>
      <p:sp>
        <p:nvSpPr>
          <p:cNvPr id="35" name="Rounded Rectangle 34"/>
          <p:cNvSpPr/>
          <p:nvPr/>
        </p:nvSpPr>
        <p:spPr>
          <a:xfrm>
            <a:off x="3092717" y="3592677"/>
            <a:ext cx="8634462"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6" name="Rounded Rectangle 35"/>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7" name="Rounded Rectangle 36"/>
          <p:cNvSpPr/>
          <p:nvPr/>
        </p:nvSpPr>
        <p:spPr>
          <a:xfrm>
            <a:off x="1143000" y="3970096"/>
            <a:ext cx="181045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8" name="Rounded Rectangle 37"/>
          <p:cNvSpPr/>
          <p:nvPr/>
        </p:nvSpPr>
        <p:spPr>
          <a:xfrm>
            <a:off x="2953451" y="3970096"/>
            <a:ext cx="8773728"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9" name="Rounded Rectangle 38"/>
          <p:cNvSpPr/>
          <p:nvPr/>
        </p:nvSpPr>
        <p:spPr>
          <a:xfrm>
            <a:off x="1143000" y="412440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0" name="Rounded Rectangle 39"/>
          <p:cNvSpPr/>
          <p:nvPr/>
        </p:nvSpPr>
        <p:spPr>
          <a:xfrm>
            <a:off x="2117858" y="4278706"/>
            <a:ext cx="9609321"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41" name="Rounded Rectangle 40"/>
          <p:cNvSpPr/>
          <p:nvPr/>
        </p:nvSpPr>
        <p:spPr>
          <a:xfrm>
            <a:off x="2257124" y="4433011"/>
            <a:ext cx="947005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2" name="Rounded Rectangle 41"/>
          <p:cNvSpPr/>
          <p:nvPr/>
        </p:nvSpPr>
        <p:spPr>
          <a:xfrm>
            <a:off x="2814186" y="4587316"/>
            <a:ext cx="4177965"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6992152" y="4587316"/>
            <a:ext cx="473502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4" name="Rounded Rectangle 43"/>
          <p:cNvSpPr/>
          <p:nvPr/>
        </p:nvSpPr>
        <p:spPr>
          <a:xfrm>
            <a:off x="3789045" y="4741621"/>
            <a:ext cx="79381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9777462" y="4895926"/>
            <a:ext cx="1949717"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Military get 50% off a Galaxy S9, S9+ or S8 Active (4/19-...)</a:t>
            </a:r>
          </a:p>
        </p:txBody>
      </p:sp>
      <p:sp>
        <p:nvSpPr>
          <p:cNvPr id="46" name="Rounded Rectangle 45"/>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47" name="Rounded Rectangle 46"/>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8" name="Rounded Rectangle 47"/>
          <p:cNvSpPr/>
          <p:nvPr/>
        </p:nvSpPr>
        <p:spPr>
          <a:xfrm>
            <a:off x="1143000" y="5420301"/>
            <a:ext cx="668474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50" name="Rounded Rectangle 49"/>
          <p:cNvSpPr/>
          <p:nvPr/>
        </p:nvSpPr>
        <p:spPr>
          <a:xfrm>
            <a:off x="8663338" y="5420301"/>
            <a:ext cx="306384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iPhone X for $20/mo. (4/11-...)</a:t>
            </a:r>
          </a:p>
        </p:txBody>
      </p:sp>
      <p:sp>
        <p:nvSpPr>
          <p:cNvPr id="51" name="Rounded Rectangle 50"/>
          <p:cNvSpPr/>
          <p:nvPr/>
        </p:nvSpPr>
        <p:spPr>
          <a:xfrm>
            <a:off x="1143000" y="5596650"/>
            <a:ext cx="72418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2" name="Rounded Rectangle 51"/>
          <p:cNvSpPr/>
          <p:nvPr/>
        </p:nvSpPr>
        <p:spPr>
          <a:xfrm>
            <a:off x="1143000" y="5772999"/>
            <a:ext cx="194971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3" name="Rounded Rectangle 52"/>
          <p:cNvSpPr/>
          <p:nvPr/>
        </p:nvSpPr>
        <p:spPr>
          <a:xfrm>
            <a:off x="3092717"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4" name="Rounded Rectangle 53"/>
          <p:cNvSpPr/>
          <p:nvPr/>
        </p:nvSpPr>
        <p:spPr>
          <a:xfrm>
            <a:off x="5042434" y="5772999"/>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5" name="Rounded Rectangle 54"/>
          <p:cNvSpPr/>
          <p:nvPr/>
        </p:nvSpPr>
        <p:spPr>
          <a:xfrm>
            <a:off x="1143000" y="5949347"/>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6" name="Rounded Rectangle 55"/>
          <p:cNvSpPr/>
          <p:nvPr/>
        </p:nvSpPr>
        <p:spPr>
          <a:xfrm>
            <a:off x="3092717"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(04.20.2018)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194971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3510513" y="131216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2" name="Rounded Rectangle 11"/>
          <p:cNvSpPr/>
          <p:nvPr/>
        </p:nvSpPr>
        <p:spPr>
          <a:xfrm>
            <a:off x="3510513" y="162077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3" name="Rounded Rectangle 12"/>
          <p:cNvSpPr/>
          <p:nvPr/>
        </p:nvSpPr>
        <p:spPr>
          <a:xfrm>
            <a:off x="9359666" y="1929384"/>
            <a:ext cx="41779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Lg K20 V (4/16-4/19)</a:t>
            </a:r>
          </a:p>
        </p:txBody>
      </p:sp>
      <p:sp>
        <p:nvSpPr>
          <p:cNvPr id="14" name="Rounded Rectangle 13"/>
          <p:cNvSpPr/>
          <p:nvPr/>
        </p:nvSpPr>
        <p:spPr>
          <a:xfrm>
            <a:off x="9638197" y="2237994"/>
            <a:ext cx="208898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Up to $300 off Google Pixel 2XL  and free offers (4/18-...)</a:t>
            </a:r>
          </a:p>
        </p:txBody>
      </p:sp>
      <p:sp>
        <p:nvSpPr>
          <p:cNvPr id="15" name="Rounded Rectangle 14"/>
          <p:cNvSpPr/>
          <p:nvPr/>
        </p:nvSpPr>
        <p:spPr>
          <a:xfrm>
            <a:off x="1560796" y="2563977"/>
            <a:ext cx="584915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6" name="Rounded Rectangle 15"/>
          <p:cNvSpPr/>
          <p:nvPr/>
        </p:nvSpPr>
        <p:spPr>
          <a:xfrm>
            <a:off x="9498931" y="2563977"/>
            <a:ext cx="2228248"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Galaxy J3 2017 (4/17-...)</a:t>
            </a:r>
          </a:p>
        </p:txBody>
      </p:sp>
      <p:sp>
        <p:nvSpPr>
          <p:cNvPr id="17" name="Rounded Rectangle 16"/>
          <p:cNvSpPr/>
          <p:nvPr/>
        </p:nvSpPr>
        <p:spPr>
          <a:xfrm>
            <a:off x="1143000" y="5067604"/>
            <a:ext cx="682401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0" name="Rounded Rectangle 19"/>
          <p:cNvSpPr/>
          <p:nvPr/>
        </p:nvSpPr>
        <p:spPr>
          <a:xfrm>
            <a:off x="1143000" y="5684824"/>
            <a:ext cx="1949717"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21" name="Rounded Rectangle 20"/>
          <p:cNvSpPr/>
          <p:nvPr/>
        </p:nvSpPr>
        <p:spPr>
          <a:xfrm>
            <a:off x="3510513" y="5684824"/>
            <a:ext cx="821666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22" name="Rounded Rectangle 21"/>
          <p:cNvSpPr/>
          <p:nvPr/>
        </p:nvSpPr>
        <p:spPr>
          <a:xfrm>
            <a:off x="1143000" y="599343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(2/09-...)</a:t>
            </a:r>
          </a:p>
        </p:txBody>
      </p:sp>
      <p:graphicFrame>
        <p:nvGraphicFramePr>
          <p:cNvPr id="23" name="Table 22"/>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2/16</a:t>
                      </a:r>
                    </a:p>
                  </a:txBody>
                  <a:tcPr>
                    <a:solidFill>
                      <a:schemeClr val="accent2"/>
                    </a:solidFill>
                  </a:tcPr>
                </a:tc>
                <a:tc>
                  <a:txBody>
                    <a:bodyPr anchor="ctr"/>
                    <a:lstStyle/>
                    <a:p>
                      <a:pPr algn="ctr"/>
                      <a:r>
                        <a:rPr sz="1100">
                          <a:solidFill>
                            <a:srgbClr val="000000"/>
                          </a:solidFill>
                          <a:latin typeface="NeueHaasGroteskText Std (Body)"/>
                        </a:rPr>
                        <a:t>2/23</a:t>
                      </a:r>
                    </a:p>
                  </a:txBody>
                  <a:tcPr>
                    <a:solidFill>
                      <a:schemeClr val="accent2"/>
                    </a:solidFill>
                  </a:tcPr>
                </a:tc>
                <a:tc>
                  <a:txBody>
                    <a:bodyPr anchor="ctr"/>
                    <a:lstStyle/>
                    <a:p>
                      <a:pPr algn="ctr"/>
                      <a:r>
                        <a:rPr sz="1100">
                          <a:solidFill>
                            <a:srgbClr val="000000"/>
                          </a:solidFill>
                          <a:latin typeface="NeueHaasGroteskText Std (Body)"/>
                        </a:rPr>
                        <a:t>3/02</a:t>
                      </a:r>
                    </a:p>
                  </a:txBody>
                  <a:tcPr>
                    <a:solidFill>
                      <a:schemeClr val="accent2"/>
                    </a:solidFill>
                  </a:tcPr>
                </a:tc>
                <a:tc>
                  <a:txBody>
                    <a:bodyPr anchor="ctr"/>
                    <a:lstStyle/>
                    <a:p>
                      <a:pPr algn="ctr"/>
                      <a:r>
                        <a:rPr sz="1100">
                          <a:solidFill>
                            <a:srgbClr val="000000"/>
                          </a:solidFill>
                          <a:latin typeface="NeueHaasGroteskText Std (Body)"/>
                        </a:rPr>
                        <a:t>3/09</a:t>
                      </a:r>
                    </a:p>
                  </a:txBody>
                  <a:tcPr>
                    <a:solidFill>
                      <a:schemeClr val="accent2"/>
                    </a:solidFill>
                  </a:tcPr>
                </a:tc>
                <a:tc>
                  <a:txBody>
                    <a:bodyPr anchor="ctr"/>
                    <a:lstStyle/>
                    <a:p>
                      <a:pPr algn="ctr"/>
                      <a:r>
                        <a:rPr sz="1100">
                          <a:solidFill>
                            <a:srgbClr val="000000"/>
                          </a:solidFill>
                          <a:latin typeface="NeueHaasGroteskText Std (Body)"/>
                        </a:rPr>
                        <a:t>3/16</a:t>
                      </a:r>
                    </a:p>
                  </a:txBody>
                  <a:tcPr>
                    <a:solidFill>
                      <a:schemeClr val="accent2"/>
                    </a:solidFill>
                  </a:tcPr>
                </a:tc>
                <a:tc>
                  <a:txBody>
                    <a:bodyPr anchor="ctr"/>
                    <a:lstStyle/>
                    <a:p>
                      <a:pPr algn="ctr"/>
                      <a:r>
                        <a:rPr sz="1100">
                          <a:solidFill>
                            <a:srgbClr val="000000"/>
                          </a:solidFill>
                          <a:latin typeface="NeueHaasGroteskText Std (Body)"/>
                        </a:rPr>
                        <a:t>3/23</a:t>
                      </a:r>
                    </a:p>
                  </a:txBody>
                  <a:tcPr>
                    <a:solidFill>
                      <a:schemeClr val="accent2"/>
                    </a:solidFill>
                  </a:tcPr>
                </a:tc>
                <a:tc>
                  <a:txBody>
                    <a:bodyPr anchor="ctr"/>
                    <a:lstStyle/>
                    <a:p>
                      <a:pPr algn="ctr"/>
                      <a:r>
                        <a:rPr sz="1100">
                          <a:solidFill>
                            <a:srgbClr val="000000"/>
                          </a:solidFill>
                          <a:latin typeface="NeueHaasGroteskText Std (Body)"/>
                        </a:rPr>
                        <a:t>3/30</a:t>
                      </a:r>
                    </a:p>
                  </a:txBody>
                  <a:tcPr>
                    <a:solidFill>
                      <a:schemeClr val="accent2"/>
                    </a:solidFill>
                  </a:tcPr>
                </a:tc>
                <a:tc>
                  <a:txBody>
                    <a:bodyPr anchor="ctr"/>
                    <a:lstStyle/>
                    <a:p>
                      <a:pPr algn="ctr"/>
                      <a:r>
                        <a:rPr sz="1100">
                          <a:solidFill>
                            <a:srgbClr val="000000"/>
                          </a:solidFill>
                          <a:latin typeface="NeueHaasGroteskText Std (Body)"/>
                        </a:rPr>
                        <a:t>4/06</a:t>
                      </a:r>
                    </a:p>
                  </a:txBody>
                  <a:tcPr>
                    <a:solidFill>
                      <a:schemeClr val="accent2"/>
                    </a:solidFill>
                  </a:tcPr>
                </a:tc>
                <a:tc>
                  <a:txBody>
                    <a:bodyPr anchor="ctr"/>
                    <a:lstStyle/>
                    <a:p>
                      <a:pPr algn="ctr"/>
                      <a:r>
                        <a:rPr sz="1100">
                          <a:solidFill>
                            <a:srgbClr val="000000"/>
                          </a:solidFill>
                          <a:latin typeface="NeueHaasGroteskText Std (Body)"/>
                        </a:rPr>
                        <a:t>4/13</a:t>
                      </a:r>
                    </a:p>
                  </a:txBody>
                  <a:tcPr>
                    <a:solidFill>
                      <a:schemeClr val="accent2"/>
                    </a:solidFill>
                  </a:tcPr>
                </a:tc>
                <a:tc>
                  <a:txBody>
                    <a:bodyPr anchor="ctr"/>
                    <a:lstStyle/>
                    <a:p>
                      <a:pPr algn="ctr"/>
                      <a:r>
                        <a:rPr sz="1100">
                          <a:solidFill>
                            <a:srgbClr val="000000"/>
                          </a:solidFill>
                          <a:latin typeface="NeueHaasGroteskText Std (Body)"/>
                        </a:rPr>
                        <a:t>4/20</a:t>
                      </a:r>
                    </a:p>
                  </a:txBody>
                  <a:tcPr>
                    <a:solidFill>
                      <a:schemeClr val="accent2"/>
                    </a:solidFill>
                  </a:tcPr>
                </a:tc>
                <a:tc>
                  <a:txBody>
                    <a:bodyPr anchor="ctr"/>
                    <a:lstStyle/>
                    <a:p>
                      <a:pPr algn="ctr"/>
                      <a:r>
                        <a:rPr sz="1100">
                          <a:solidFill>
                            <a:srgbClr val="000000"/>
                          </a:solidFill>
                          <a:latin typeface="NeueHaasGroteskText Std (Body)"/>
                        </a:rPr>
                        <a:t>4/27</a:t>
                      </a:r>
                    </a:p>
                  </a:txBody>
                  <a:tcPr>
                    <a:solidFill>
                      <a:schemeClr val="accent2"/>
                    </a:solidFill>
                  </a:tcPr>
                </a:tc>
              </a:tr>
            </a:tbl>
          </a:graphicData>
        </a:graphic>
      </p:graphicFrame>
      <p:graphicFrame>
        <p:nvGraphicFramePr>
          <p:cNvPr id="24" name="Table 23"/>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1920240"/>
                <a:gridCol w="4800600"/>
                <a:gridCol w="384048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