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(05.04.2018)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r>
              <a:rPr sz="750" b="1">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tc>
                  <a:txBody>
                    <a:bodyPr/>
                    <a:lstStyle/>
                    <a:p>
                      <a:pPr algn="ctr"/>
                      <a:r>
                        <a:rPr sz="1100">
                          <a:solidFill>
                            <a:srgbClr val="000000"/>
                          </a:solidFill>
                          <a:latin typeface="NeueHaasGroteskText Std (Body)"/>
                        </a:rPr>
                        <a:t>5/04</a:t>
                      </a:r>
                    </a:p>
                  </a:txBody>
                  <a:tcPr>
                    <a:solidFill>
                      <a:schemeClr val="accent2"/>
                    </a:solidFill>
                  </a:tcPr>
                </a:tc>
                <a:tc>
                  <a:txBody>
                    <a:bodyPr/>
                    <a:lstStyle/>
                    <a:p>
                      <a:pPr algn="ctr"/>
                      <a:r>
                        <a:rPr sz="1100">
                          <a:solidFill>
                            <a:srgbClr val="000000"/>
                          </a:solidFill>
                          <a:latin typeface="NeueHaasGroteskText Std (Body)"/>
                        </a:rPr>
                        <a:t>5/11</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tc>
                  <a:txBody>
                    <a:bodyPr/>
                    <a:lstStyle/>
                    <a:p>
                      <a:pPr algn="ctr"/>
                      <a:r>
                        <a:rPr sz="1100" b="1" i="1">
                          <a:solidFill>
                            <a:srgbClr val="000000"/>
                          </a:solidFill>
                          <a:latin typeface="NeueHaasGroteskText Std (Body)"/>
                        </a:rPr>
                        <a:t>May</a:t>
                      </a:r>
                    </a:p>
                  </a:txBody>
                  <a:tcPr>
                    <a:solidFill>
                      <a:srgbClr val="ADAFAF"/>
                    </a:solidFill>
                  </a:tcPr>
                </a:tc>
                <a:extLst>
                  <a:ext uri="{0D108BD9-81ED-4DB2-BD59-A6C34878D82A}">
                    <a16:rowId xmlns:a16="http://schemas.microsoft.com/office/drawing/2014/main" val="10000"/>
                  </a:ext>
                </a:extLst>
              </a:tr>
            </a:tbl>
          </a:graphicData>
        </a:graphic>
      </p:graphicFrame>
      <p:sp>
        <p:nvSpPr>
          <p:cNvPr id="12" name="Rounded Rectangle 11"/>
          <p:cNvSpPr/>
          <p:nvPr/>
        </p:nvSpPr>
        <p:spPr>
          <a:xfrm>
            <a:off x="1143000" y="1312164"/>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Discount: $350 off Galaxy S9 (2/28-3/15)</a:t>
            </a:r>
          </a:p>
        </p:txBody>
      </p:sp>
      <p:sp>
        <p:nvSpPr>
          <p:cNvPr id="13" name="Rounded Rectangle 12"/>
          <p:cNvSpPr/>
          <p:nvPr/>
        </p:nvSpPr>
        <p:spPr>
          <a:xfrm>
            <a:off x="3092717" y="1312164"/>
            <a:ext cx="668474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50% off select iPhones (3/16-5/03)</a:t>
            </a:r>
          </a:p>
        </p:txBody>
      </p:sp>
      <p:sp>
        <p:nvSpPr>
          <p:cNvPr id="14" name="Rounded Rectangle 13"/>
          <p:cNvSpPr/>
          <p:nvPr/>
        </p:nvSpPr>
        <p:spPr>
          <a:xfrm>
            <a:off x="9777462" y="1312164"/>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Get select iPhones and get iPhone 8 ( 64GB) free (5/03-...)</a:t>
            </a:r>
          </a:p>
        </p:txBody>
      </p:sp>
      <p:sp>
        <p:nvSpPr>
          <p:cNvPr id="15" name="Rounded Rectangle 14"/>
          <p:cNvSpPr/>
          <p:nvPr/>
        </p:nvSpPr>
        <p:spPr>
          <a:xfrm>
            <a:off x="1143000" y="1559052"/>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Switcher: $150 off Galaxy S9 (2/28-3/15)</a:t>
            </a:r>
          </a:p>
        </p:txBody>
      </p:sp>
      <p:sp>
        <p:nvSpPr>
          <p:cNvPr id="16" name="Rounded Rectangle 15"/>
          <p:cNvSpPr/>
          <p:nvPr/>
        </p:nvSpPr>
        <p:spPr>
          <a:xfrm>
            <a:off x="5878027" y="1559052"/>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Up to 50% off select Android phones (4/05-4/17)</a:t>
            </a:r>
          </a:p>
        </p:txBody>
      </p:sp>
      <p:sp>
        <p:nvSpPr>
          <p:cNvPr id="17" name="Rounded Rectangle 16"/>
          <p:cNvSpPr/>
          <p:nvPr/>
        </p:nvSpPr>
        <p:spPr>
          <a:xfrm>
            <a:off x="7549214" y="1559052"/>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Up to$300 off select Android phones (4/17-5/03)</a:t>
            </a:r>
          </a:p>
        </p:txBody>
      </p:sp>
      <p:sp>
        <p:nvSpPr>
          <p:cNvPr id="19" name="Rounded Rectangle 18"/>
          <p:cNvSpPr/>
          <p:nvPr/>
        </p:nvSpPr>
        <p:spPr>
          <a:xfrm>
            <a:off x="9777462" y="1559052"/>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Get select Android phones and get one free (5/03-...)</a:t>
            </a:r>
          </a:p>
        </p:txBody>
      </p:sp>
      <p:sp>
        <p:nvSpPr>
          <p:cNvPr id="20" name="Rounded Rectangle 19"/>
          <p:cNvSpPr/>
          <p:nvPr/>
        </p:nvSpPr>
        <p:spPr>
          <a:xfrm>
            <a:off x="1421531" y="1805940"/>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BOGO S9 (3/04-4/05)</a:t>
            </a:r>
          </a:p>
        </p:txBody>
      </p:sp>
      <p:sp>
        <p:nvSpPr>
          <p:cNvPr id="21" name="Rounded Rectangle 20"/>
          <p:cNvSpPr/>
          <p:nvPr/>
        </p:nvSpPr>
        <p:spPr>
          <a:xfrm>
            <a:off x="5878027" y="1805940"/>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Up to 50% off Google Pixel 2 and free offers (4/05-4/18)</a:t>
            </a:r>
          </a:p>
        </p:txBody>
      </p:sp>
      <p:sp>
        <p:nvSpPr>
          <p:cNvPr id="22" name="Rounded Rectangle 21"/>
          <p:cNvSpPr/>
          <p:nvPr/>
        </p:nvSpPr>
        <p:spPr>
          <a:xfrm>
            <a:off x="7688479" y="1805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Up to $300 off Google Pixel 2XL  and free offers (4/18-5/03)</a:t>
            </a:r>
          </a:p>
        </p:txBody>
      </p:sp>
      <p:sp>
        <p:nvSpPr>
          <p:cNvPr id="23" name="Rounded Rectangle 22"/>
          <p:cNvSpPr/>
          <p:nvPr/>
        </p:nvSpPr>
        <p:spPr>
          <a:xfrm>
            <a:off x="1560796" y="2052827"/>
            <a:ext cx="831422" cy="48456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0000"/>
                </a:solidFill>
                <a:latin typeface="NeueHaasGroteskText Std (Body)"/>
              </a:rPr>
              <a:t>Discount: $300 LG V30 (3/05-3/08)</a:t>
            </a:r>
          </a:p>
        </p:txBody>
      </p:sp>
      <p:sp>
        <p:nvSpPr>
          <p:cNvPr id="24" name="Rounded Rectangle 23"/>
          <p:cNvSpPr/>
          <p:nvPr/>
        </p:nvSpPr>
        <p:spPr>
          <a:xfrm>
            <a:off x="2674920" y="2052828"/>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$300 off Pixel 2 (3/13-4/05)</a:t>
            </a:r>
          </a:p>
        </p:txBody>
      </p:sp>
      <p:sp>
        <p:nvSpPr>
          <p:cNvPr id="25" name="Rounded Rectangle 24"/>
          <p:cNvSpPr/>
          <p:nvPr/>
        </p:nvSpPr>
        <p:spPr>
          <a:xfrm>
            <a:off x="1143000" y="2563977"/>
            <a:ext cx="181045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BOGOF SS Galaxy S8, S8+, S8 Active (12/18-3/15)</a:t>
            </a:r>
          </a:p>
        </p:txBody>
      </p:sp>
      <p:sp>
        <p:nvSpPr>
          <p:cNvPr id="26" name="Rounded Rectangle 25"/>
          <p:cNvSpPr/>
          <p:nvPr/>
        </p:nvSpPr>
        <p:spPr>
          <a:xfrm>
            <a:off x="3510513" y="2563977"/>
            <a:ext cx="821666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50% off Galaxy S9, S9+, Note8 (3/19-...)</a:t>
            </a:r>
          </a:p>
        </p:txBody>
      </p:sp>
      <p:sp>
        <p:nvSpPr>
          <p:cNvPr id="27" name="Rounded Rectangle 26"/>
          <p:cNvSpPr/>
          <p:nvPr/>
        </p:nvSpPr>
        <p:spPr>
          <a:xfrm>
            <a:off x="1143000" y="2769717"/>
            <a:ext cx="445649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0000"/>
                </a:solidFill>
                <a:latin typeface="NeueHaasGroteskText Std (Body)"/>
              </a:rPr>
              <a:t>BOGOF LG V30, LG G6 (1/02-4/03)</a:t>
            </a:r>
          </a:p>
        </p:txBody>
      </p:sp>
      <p:sp>
        <p:nvSpPr>
          <p:cNvPr id="28" name="Rounded Rectangle 27"/>
          <p:cNvSpPr/>
          <p:nvPr/>
        </p:nvSpPr>
        <p:spPr>
          <a:xfrm>
            <a:off x="5599496" y="2769717"/>
            <a:ext cx="612768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iPhone 8, 8 Plus, X (4/03-...)</a:t>
            </a:r>
          </a:p>
        </p:txBody>
      </p:sp>
      <p:sp>
        <p:nvSpPr>
          <p:cNvPr id="29" name="Rounded Rectangle 28"/>
          <p:cNvSpPr/>
          <p:nvPr/>
        </p:nvSpPr>
        <p:spPr>
          <a:xfrm>
            <a:off x="1143000" y="2975457"/>
            <a:ext cx="445649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iPhone 8 (2/12-4/03)</a:t>
            </a:r>
          </a:p>
        </p:txBody>
      </p:sp>
      <p:sp>
        <p:nvSpPr>
          <p:cNvPr id="30" name="Rounded Rectangle 29"/>
          <p:cNvSpPr/>
          <p:nvPr/>
        </p:nvSpPr>
        <p:spPr>
          <a:xfrm>
            <a:off x="5599496" y="2975457"/>
            <a:ext cx="612768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LG V30 (4/03-...)</a:t>
            </a:r>
          </a:p>
        </p:txBody>
      </p:sp>
      <p:sp>
        <p:nvSpPr>
          <p:cNvPr id="31" name="Rounded Rectangle 30"/>
          <p:cNvSpPr/>
          <p:nvPr/>
        </p:nvSpPr>
        <p:spPr>
          <a:xfrm>
            <a:off x="1143000" y="318119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Gear S3 for $99.99 (2/26-4/02)</a:t>
            </a:r>
          </a:p>
        </p:txBody>
      </p:sp>
      <p:sp>
        <p:nvSpPr>
          <p:cNvPr id="33" name="Rounded Rectangle 32"/>
          <p:cNvSpPr/>
          <p:nvPr/>
        </p:nvSpPr>
        <p:spPr>
          <a:xfrm>
            <a:off x="1143000" y="3386937"/>
            <a:ext cx="181045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0" dirty="0">
                <a:solidFill>
                  <a:srgbClr val="0070C0"/>
                </a:solidFill>
                <a:latin typeface="NeueHaasGroteskText Std (Body)"/>
              </a:rPr>
              <a:t>Discount: $500 off Galaxy S9 (2/28-3/15)</a:t>
            </a:r>
          </a:p>
        </p:txBody>
      </p:sp>
      <p:sp>
        <p:nvSpPr>
          <p:cNvPr id="34" name="Rounded Rectangle 33"/>
          <p:cNvSpPr/>
          <p:nvPr/>
        </p:nvSpPr>
        <p:spPr>
          <a:xfrm>
            <a:off x="5738762" y="3386937"/>
            <a:ext cx="598841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50% off Moto Z2 Force Edition (4/04-...)</a:t>
            </a:r>
          </a:p>
        </p:txBody>
      </p:sp>
      <p:sp>
        <p:nvSpPr>
          <p:cNvPr id="35" name="Rounded Rectangle 34"/>
          <p:cNvSpPr/>
          <p:nvPr/>
        </p:nvSpPr>
        <p:spPr>
          <a:xfrm>
            <a:off x="1143000" y="3592677"/>
            <a:ext cx="83559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Trade-in: $300 off LG V30 (3/02-5/01)</a:t>
            </a:r>
          </a:p>
        </p:txBody>
      </p:sp>
      <p:sp>
        <p:nvSpPr>
          <p:cNvPr id="36" name="Rounded Rectangle 35"/>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Switch from Verizon (5/31-...)</a:t>
            </a:r>
          </a:p>
        </p:txBody>
      </p:sp>
      <p:sp>
        <p:nvSpPr>
          <p:cNvPr id="37" name="Rounded Rectangle 36"/>
          <p:cNvSpPr/>
          <p:nvPr/>
        </p:nvSpPr>
        <p:spPr>
          <a:xfrm>
            <a:off x="1143000" y="397009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$375 off moto z force edition (1/26-...)</a:t>
            </a:r>
          </a:p>
        </p:txBody>
      </p:sp>
      <p:sp>
        <p:nvSpPr>
          <p:cNvPr id="38" name="Rounded Rectangle 37"/>
          <p:cNvSpPr/>
          <p:nvPr/>
        </p:nvSpPr>
        <p:spPr>
          <a:xfrm>
            <a:off x="1143000" y="4124401"/>
            <a:ext cx="7798869"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$80 off Galaxy Note8 (2/23-4/27)</a:t>
            </a:r>
          </a:p>
        </p:txBody>
      </p:sp>
      <p:sp>
        <p:nvSpPr>
          <p:cNvPr id="39" name="Rounded Rectangle 38"/>
          <p:cNvSpPr/>
          <p:nvPr/>
        </p:nvSpPr>
        <p:spPr>
          <a:xfrm>
            <a:off x="9916728" y="4124401"/>
            <a:ext cx="1810451" cy="41786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dirty="0">
                <a:solidFill>
                  <a:srgbClr val="000000"/>
                </a:solidFill>
                <a:latin typeface="NeueHaasGroteskText Std (Body)"/>
              </a:rPr>
              <a:t>$215 off Apple Watch or iPad when you buy new iPhone (5/04-...)</a:t>
            </a:r>
          </a:p>
        </p:txBody>
      </p:sp>
      <p:sp>
        <p:nvSpPr>
          <p:cNvPr id="40" name="Rounded Rectangle 39"/>
          <p:cNvSpPr/>
          <p:nvPr/>
        </p:nvSpPr>
        <p:spPr>
          <a:xfrm>
            <a:off x="1143000" y="4278706"/>
            <a:ext cx="7798869"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iPhone X (2/24-4/27)</a:t>
            </a:r>
          </a:p>
        </p:txBody>
      </p:sp>
      <p:sp>
        <p:nvSpPr>
          <p:cNvPr id="41" name="Rounded Rectangle 40"/>
          <p:cNvSpPr/>
          <p:nvPr/>
        </p:nvSpPr>
        <p:spPr>
          <a:xfrm>
            <a:off x="1143000" y="4433011"/>
            <a:ext cx="3899434"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50% off Galaxy S9 (2/28-3/30)</a:t>
            </a:r>
          </a:p>
        </p:txBody>
      </p:sp>
      <p:sp>
        <p:nvSpPr>
          <p:cNvPr id="42" name="Rounded Rectangle 41"/>
          <p:cNvSpPr/>
          <p:nvPr/>
        </p:nvSpPr>
        <p:spPr>
          <a:xfrm>
            <a:off x="5042434" y="4433011"/>
            <a:ext cx="334237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BOGOF Galaxy S9, S9+ (3/30-4/23)</a:t>
            </a:r>
          </a:p>
        </p:txBody>
      </p:sp>
      <p:sp>
        <p:nvSpPr>
          <p:cNvPr id="43" name="Rounded Rectangle 42"/>
          <p:cNvSpPr/>
          <p:nvPr/>
        </p:nvSpPr>
        <p:spPr>
          <a:xfrm>
            <a:off x="1143000" y="458731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BOGOF LG G6 and V30 (3/01-...)</a:t>
            </a:r>
          </a:p>
        </p:txBody>
      </p:sp>
      <p:sp>
        <p:nvSpPr>
          <p:cNvPr id="44" name="Rounded Rectangle 43"/>
          <p:cNvSpPr/>
          <p:nvPr/>
        </p:nvSpPr>
        <p:spPr>
          <a:xfrm>
            <a:off x="1839327" y="4741621"/>
            <a:ext cx="988785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70C0"/>
                </a:solidFill>
                <a:latin typeface="NeueHaasGroteskText Std (Body)"/>
              </a:rPr>
              <a:t>$150 off Galaxy S8 (3/07-...)</a:t>
            </a:r>
          </a:p>
        </p:txBody>
      </p:sp>
      <p:sp>
        <p:nvSpPr>
          <p:cNvPr id="45" name="Rounded Rectangle 44"/>
          <p:cNvSpPr/>
          <p:nvPr/>
        </p:nvSpPr>
        <p:spPr>
          <a:xfrm>
            <a:off x="7827745" y="4895926"/>
            <a:ext cx="3899434"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70C0"/>
                </a:solidFill>
                <a:latin typeface="NeueHaasGroteskText Std (Body)"/>
              </a:rPr>
              <a:t>Military get 50% off a Galaxy S9, S9+ or S8 Active (4/19-...)</a:t>
            </a:r>
          </a:p>
        </p:txBody>
      </p:sp>
      <p:sp>
        <p:nvSpPr>
          <p:cNvPr id="46" name="Rounded Rectangle 45"/>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Moto Z² Force Edition for $16.50/mo. (7/26-...)</a:t>
            </a:r>
          </a:p>
        </p:txBody>
      </p:sp>
      <p:sp>
        <p:nvSpPr>
          <p:cNvPr id="47" name="Rounded Rectangle 46"/>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Device upgrade after 12 payments (9/30-...)</a:t>
            </a:r>
          </a:p>
        </p:txBody>
      </p:sp>
      <p:sp>
        <p:nvSpPr>
          <p:cNvPr id="48" name="Rounded Rectangle 47"/>
          <p:cNvSpPr/>
          <p:nvPr/>
        </p:nvSpPr>
        <p:spPr>
          <a:xfrm>
            <a:off x="1143000" y="5420301"/>
            <a:ext cx="473502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LOGO iPhone 8 (1/19-4/05)</a:t>
            </a:r>
          </a:p>
        </p:txBody>
      </p:sp>
      <p:sp>
        <p:nvSpPr>
          <p:cNvPr id="50" name="Rounded Rectangle 49"/>
          <p:cNvSpPr/>
          <p:nvPr/>
        </p:nvSpPr>
        <p:spPr>
          <a:xfrm>
            <a:off x="6713621" y="5420301"/>
            <a:ext cx="501355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iPhone X for $20/mo. (4/11-...)</a:t>
            </a:r>
          </a:p>
        </p:txBody>
      </p:sp>
      <p:sp>
        <p:nvSpPr>
          <p:cNvPr id="51" name="Rounded Rectangle 50"/>
          <p:cNvSpPr/>
          <p:nvPr/>
        </p:nvSpPr>
        <p:spPr>
          <a:xfrm>
            <a:off x="1143000" y="5596650"/>
            <a:ext cx="529209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iPhone X for $20/mo (1/19-4/09)</a:t>
            </a:r>
          </a:p>
        </p:txBody>
      </p:sp>
      <p:sp>
        <p:nvSpPr>
          <p:cNvPr id="52" name="Rounded Rectangle 51"/>
          <p:cNvSpPr/>
          <p:nvPr/>
        </p:nvSpPr>
        <p:spPr>
          <a:xfrm>
            <a:off x="1143000" y="5772999"/>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Lease LG V30+ for $12/mo or LG G6 for $6/mo (2/09-...)</a:t>
            </a:r>
          </a:p>
        </p:txBody>
      </p:sp>
      <p:sp>
        <p:nvSpPr>
          <p:cNvPr id="53" name="Rounded Rectangle 52"/>
          <p:cNvSpPr/>
          <p:nvPr/>
        </p:nvSpPr>
        <p:spPr>
          <a:xfrm>
            <a:off x="1143000" y="5808494"/>
            <a:ext cx="1810451" cy="23174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Switcher: $150 off Galaxy S9 (3/02-3/15)</a:t>
            </a:r>
          </a:p>
        </p:txBody>
      </p:sp>
      <p:sp>
        <p:nvSpPr>
          <p:cNvPr id="54" name="Rounded Rectangle 53"/>
          <p:cNvSpPr/>
          <p:nvPr/>
        </p:nvSpPr>
        <p:spPr>
          <a:xfrm>
            <a:off x="3092717" y="5949347"/>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70C0"/>
                </a:solidFill>
                <a:latin typeface="NeueHaasGroteskText Std (Body)"/>
              </a:rPr>
              <a:t>LOGO Galaxy S9 (3/16-4/13)</a:t>
            </a:r>
          </a:p>
        </p:txBody>
      </p:sp>
      <p:sp>
        <p:nvSpPr>
          <p:cNvPr id="55" name="Rounded Rectangle 54"/>
          <p:cNvSpPr/>
          <p:nvPr/>
        </p:nvSpPr>
        <p:spPr>
          <a:xfrm>
            <a:off x="1143000" y="6040238"/>
            <a:ext cx="1810451" cy="26084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(05.04.2018)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p>
        </p:txBody>
      </p:sp>
      <p:sp>
        <p:nvSpPr>
          <p:cNvPr id="10" name="Rounded Rectangle 9"/>
          <p:cNvSpPr/>
          <p:nvPr/>
        </p:nvSpPr>
        <p:spPr>
          <a:xfrm>
            <a:off x="1560796" y="1320016"/>
            <a:ext cx="10166383" cy="299065"/>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ASUS </a:t>
            </a:r>
            <a:r>
              <a:rPr sz="1000" b="1" dirty="0" err="1">
                <a:solidFill>
                  <a:srgbClr val="000000"/>
                </a:solidFill>
                <a:latin typeface="NeueHaasGroteskText Std (Body)"/>
              </a:rPr>
              <a:t>ZenFone</a:t>
            </a:r>
            <a:r>
              <a:rPr sz="1000" b="1" dirty="0">
                <a:solidFill>
                  <a:srgbClr val="000000"/>
                </a:solidFill>
                <a:latin typeface="NeueHaasGroteskText Std (Body)"/>
              </a:rPr>
              <a:t> V free (3/05-...)</a:t>
            </a:r>
          </a:p>
        </p:txBody>
      </p:sp>
      <p:sp>
        <p:nvSpPr>
          <p:cNvPr id="11" name="Rounded Rectangle 10"/>
          <p:cNvSpPr/>
          <p:nvPr/>
        </p:nvSpPr>
        <p:spPr>
          <a:xfrm>
            <a:off x="1560796" y="1620774"/>
            <a:ext cx="1016638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LG Stylo 2 V for $5.00/mo. (3/05-...)</a:t>
            </a:r>
          </a:p>
        </p:txBody>
      </p:sp>
      <p:sp>
        <p:nvSpPr>
          <p:cNvPr id="12" name="Rounded Rectangle 11"/>
          <p:cNvSpPr/>
          <p:nvPr/>
        </p:nvSpPr>
        <p:spPr>
          <a:xfrm>
            <a:off x="7213600" y="1929383"/>
            <a:ext cx="614144" cy="51212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dirty="0">
                <a:solidFill>
                  <a:srgbClr val="000000"/>
                </a:solidFill>
                <a:latin typeface="NeueHaasGroteskText Std (Body)"/>
              </a:rPr>
              <a:t>Free Lg K20 V (4/16-4/19)</a:t>
            </a:r>
          </a:p>
        </p:txBody>
      </p:sp>
      <p:sp>
        <p:nvSpPr>
          <p:cNvPr id="14" name="Rounded Rectangle 13"/>
          <p:cNvSpPr/>
          <p:nvPr/>
        </p:nvSpPr>
        <p:spPr>
          <a:xfrm>
            <a:off x="1143000" y="2563977"/>
            <a:ext cx="431723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free LG K20 (2/19-4/02)</a:t>
            </a:r>
          </a:p>
        </p:txBody>
      </p:sp>
      <p:sp>
        <p:nvSpPr>
          <p:cNvPr id="15" name="Rounded Rectangle 14"/>
          <p:cNvSpPr/>
          <p:nvPr/>
        </p:nvSpPr>
        <p:spPr>
          <a:xfrm>
            <a:off x="7131417" y="2563977"/>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0000"/>
                </a:solidFill>
                <a:latin typeface="NeueHaasGroteskText Std (Body)"/>
              </a:rPr>
              <a:t>get iPhone SE for $5/</a:t>
            </a:r>
            <a:r>
              <a:rPr sz="1000" b="0" dirty="0" err="1">
                <a:solidFill>
                  <a:srgbClr val="000000"/>
                </a:solidFill>
                <a:latin typeface="NeueHaasGroteskText Std (Body)"/>
              </a:rPr>
              <a:t>mo</a:t>
            </a:r>
            <a:r>
              <a:rPr sz="1000" b="0" dirty="0">
                <a:solidFill>
                  <a:srgbClr val="000000"/>
                </a:solidFill>
                <a:latin typeface="NeueHaasGroteskText Std (Body)"/>
              </a:rPr>
              <a:t> (4/14-5/04)</a:t>
            </a:r>
          </a:p>
        </p:txBody>
      </p:sp>
      <p:sp>
        <p:nvSpPr>
          <p:cNvPr id="16" name="Rounded Rectangle 15"/>
          <p:cNvSpPr/>
          <p:nvPr/>
        </p:nvSpPr>
        <p:spPr>
          <a:xfrm>
            <a:off x="9916728" y="2563977"/>
            <a:ext cx="181045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dirty="0">
                <a:solidFill>
                  <a:srgbClr val="000000"/>
                </a:solidFill>
                <a:latin typeface="NeueHaasGroteskText Std (Body)"/>
              </a:rPr>
              <a:t>get iPhone SE for $0/</a:t>
            </a:r>
            <a:r>
              <a:rPr sz="900" b="1" dirty="0" err="1">
                <a:solidFill>
                  <a:srgbClr val="000000"/>
                </a:solidFill>
                <a:latin typeface="NeueHaasGroteskText Std (Body)"/>
              </a:rPr>
              <a:t>mo</a:t>
            </a:r>
            <a:r>
              <a:rPr sz="900" b="1" dirty="0">
                <a:solidFill>
                  <a:srgbClr val="000000"/>
                </a:solidFill>
                <a:latin typeface="NeueHaasGroteskText Std (Body)"/>
              </a:rPr>
              <a:t> (5/04-...)</a:t>
            </a:r>
          </a:p>
        </p:txBody>
      </p:sp>
      <p:sp>
        <p:nvSpPr>
          <p:cNvPr id="17" name="Rounded Rectangle 16"/>
          <p:cNvSpPr/>
          <p:nvPr/>
        </p:nvSpPr>
        <p:spPr>
          <a:xfrm>
            <a:off x="7549214" y="2872587"/>
            <a:ext cx="417796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free Galaxy J3 2017 (4/17-...)</a:t>
            </a:r>
          </a:p>
        </p:txBody>
      </p:sp>
      <p:sp>
        <p:nvSpPr>
          <p:cNvPr id="19" name="Rounded Rectangle 18"/>
          <p:cNvSpPr/>
          <p:nvPr/>
        </p:nvSpPr>
        <p:spPr>
          <a:xfrm>
            <a:off x="1143000" y="5067604"/>
            <a:ext cx="487429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0000"/>
                </a:solidFill>
                <a:latin typeface="NeueHaasGroteskText Std (Body)"/>
              </a:rPr>
              <a:t>Get up to 4 Moto e4s for $0/mo. (9/08-4/06)</a:t>
            </a:r>
          </a:p>
        </p:txBody>
      </p:sp>
      <p:sp>
        <p:nvSpPr>
          <p:cNvPr id="20" name="Rounded Rectangle 19"/>
          <p:cNvSpPr/>
          <p:nvPr/>
        </p:nvSpPr>
        <p:spPr>
          <a:xfrm>
            <a:off x="9916728" y="5067604"/>
            <a:ext cx="181045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0000"/>
                </a:solidFill>
                <a:latin typeface="NeueHaasGroteskText Std (Body)"/>
              </a:rPr>
              <a:t> LG Tribute HD for $0/mo. (5/04-...)</a:t>
            </a:r>
          </a:p>
        </p:txBody>
      </p:sp>
      <p:sp>
        <p:nvSpPr>
          <p:cNvPr id="21" name="Rounded Rectangle 20"/>
          <p:cNvSpPr/>
          <p:nvPr/>
        </p:nvSpPr>
        <p:spPr>
          <a:xfrm>
            <a:off x="6017292" y="5376214"/>
            <a:ext cx="570988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Get up to 10 Moto e4s for $0/mo. (</a:t>
            </a:r>
            <a:r>
              <a:rPr lang="en-US" sz="1000" b="1" dirty="0">
                <a:solidFill>
                  <a:srgbClr val="000000"/>
                </a:solidFill>
                <a:latin typeface="NeueHaasGroteskText Std (Body)"/>
              </a:rPr>
              <a:t>4/06</a:t>
            </a:r>
            <a:r>
              <a:rPr sz="1000" b="1" dirty="0">
                <a:solidFill>
                  <a:srgbClr val="000000"/>
                </a:solidFill>
                <a:latin typeface="NeueHaasGroteskText Std (Body)"/>
              </a:rPr>
              <a:t>-...)</a:t>
            </a:r>
          </a:p>
        </p:txBody>
      </p:sp>
      <p:sp>
        <p:nvSpPr>
          <p:cNvPr id="22" name="Rounded Rectangle 21"/>
          <p:cNvSpPr/>
          <p:nvPr/>
        </p:nvSpPr>
        <p:spPr>
          <a:xfrm>
            <a:off x="1143000" y="568482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up to 10 LG Tribute Dynasty for $0/mo. (2/09-...)</a:t>
            </a:r>
          </a:p>
        </p:txBody>
      </p:sp>
      <p:graphicFrame>
        <p:nvGraphicFramePr>
          <p:cNvPr id="23" name="Table 22"/>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tc>
                  <a:txBody>
                    <a:bodyPr/>
                    <a:lstStyle/>
                    <a:p>
                      <a:pPr algn="ctr"/>
                      <a:r>
                        <a:rPr sz="1100">
                          <a:solidFill>
                            <a:srgbClr val="000000"/>
                          </a:solidFill>
                          <a:latin typeface="NeueHaasGroteskText Std (Body)"/>
                        </a:rPr>
                        <a:t>4/27</a:t>
                      </a:r>
                    </a:p>
                  </a:txBody>
                  <a:tcPr>
                    <a:solidFill>
                      <a:schemeClr val="accent2"/>
                    </a:solidFill>
                  </a:tcPr>
                </a:tc>
                <a:tc>
                  <a:txBody>
                    <a:bodyPr/>
                    <a:lstStyle/>
                    <a:p>
                      <a:pPr algn="ctr"/>
                      <a:r>
                        <a:rPr sz="1100">
                          <a:solidFill>
                            <a:srgbClr val="000000"/>
                          </a:solidFill>
                          <a:latin typeface="NeueHaasGroteskText Std (Body)"/>
                        </a:rPr>
                        <a:t>5/04</a:t>
                      </a:r>
                    </a:p>
                  </a:txBody>
                  <a:tcPr>
                    <a:solidFill>
                      <a:schemeClr val="accent2"/>
                    </a:solidFill>
                  </a:tcPr>
                </a:tc>
                <a:tc>
                  <a:txBody>
                    <a:bodyPr/>
                    <a:lstStyle/>
                    <a:p>
                      <a:pPr algn="ctr"/>
                      <a:r>
                        <a:rPr sz="1100">
                          <a:solidFill>
                            <a:srgbClr val="000000"/>
                          </a:solidFill>
                          <a:latin typeface="NeueHaasGroteskText Std (Body)"/>
                        </a:rPr>
                        <a:t>5/11</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tc>
                  <a:txBody>
                    <a:bodyPr/>
                    <a:lstStyle/>
                    <a:p>
                      <a:pPr algn="ctr"/>
                      <a:r>
                        <a:rPr sz="1100" b="1" i="1">
                          <a:solidFill>
                            <a:srgbClr val="000000"/>
                          </a:solidFill>
                          <a:latin typeface="NeueHaasGroteskText Std (Body)"/>
                        </a:rPr>
                        <a:t>May</a:t>
                      </a:r>
                    </a:p>
                  </a:txBody>
                  <a:tcPr>
                    <a:solidFill>
                      <a:srgbClr val="ADAFA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620</Words>
  <Application>Microsoft Office PowerPoint</Application>
  <PresentationFormat>Widescreen</PresentationFormat>
  <Paragraphs>92</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Narrow</vt:lpstr>
      <vt:lpstr>Calibri</vt:lpstr>
      <vt:lpstr>NeueHaasGroteskDisp Std</vt:lpstr>
      <vt:lpstr>NeueHaasGroteskDisp Std (Headings)</vt:lpstr>
      <vt:lpstr>NeueHaasGroteskText Std</vt:lpstr>
      <vt:lpstr>NeueHaasGroteskText Std (Body)</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25</cp:revision>
  <dcterms:created xsi:type="dcterms:W3CDTF">2018-03-07T12:14:23Z</dcterms:created>
  <dcterms:modified xsi:type="dcterms:W3CDTF">2018-05-04T15:48:24Z</dcterms:modified>
</cp:coreProperties>
</file>