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(05.11.2018)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r>
              <a:rPr b="1" sz="750">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3/09</a:t>
                      </a:r>
                    </a:p>
                  </a:txBody>
                  <a:tcPr>
                    <a:solidFill>
                      <a:schemeClr val="accent2"/>
                    </a:solidFill>
                  </a:tcPr>
                </a:tc>
                <a:tc>
                  <a:txBody>
                    <a:bodyPr anchor="ctr"/>
                    <a:lstStyle/>
                    <a:p>
                      <a:pPr algn="ctr"/>
                      <a:r>
                        <a:rPr sz="1100">
                          <a:solidFill>
                            <a:srgbClr val="000000"/>
                          </a:solidFill>
                          <a:latin typeface="NeueHaasGroteskText Std (Body)"/>
                        </a:rPr>
                        <a:t>3/16</a:t>
                      </a:r>
                    </a:p>
                  </a:txBody>
                  <a:tcPr>
                    <a:solidFill>
                      <a:schemeClr val="accent2"/>
                    </a:solidFill>
                  </a:tcPr>
                </a:tc>
                <a:tc>
                  <a:txBody>
                    <a:bodyPr anchor="ctr"/>
                    <a:lstStyle/>
                    <a:p>
                      <a:pPr algn="ctr"/>
                      <a:r>
                        <a:rPr sz="1100">
                          <a:solidFill>
                            <a:srgbClr val="000000"/>
                          </a:solidFill>
                          <a:latin typeface="NeueHaasGroteskText Std (Body)"/>
                        </a:rPr>
                        <a:t>3/23</a:t>
                      </a:r>
                    </a:p>
                  </a:txBody>
                  <a:tcPr>
                    <a:solidFill>
                      <a:schemeClr val="accent2"/>
                    </a:solidFill>
                  </a:tcPr>
                </a:tc>
                <a:tc>
                  <a:txBody>
                    <a:bodyPr anchor="ctr"/>
                    <a:lstStyle/>
                    <a:p>
                      <a:pPr algn="ctr"/>
                      <a:r>
                        <a:rPr sz="1100">
                          <a:solidFill>
                            <a:srgbClr val="000000"/>
                          </a:solidFill>
                          <a:latin typeface="NeueHaasGroteskText Std (Body)"/>
                        </a:rPr>
                        <a:t>3/30</a:t>
                      </a:r>
                    </a:p>
                  </a:txBody>
                  <a:tcPr>
                    <a:solidFill>
                      <a:schemeClr val="accent2"/>
                    </a:solidFill>
                  </a:tcPr>
                </a:tc>
                <a:tc>
                  <a:txBody>
                    <a:bodyPr anchor="ctr"/>
                    <a:lstStyle/>
                    <a:p>
                      <a:pPr algn="ctr"/>
                      <a:r>
                        <a:rPr sz="1100">
                          <a:solidFill>
                            <a:srgbClr val="000000"/>
                          </a:solidFill>
                          <a:latin typeface="NeueHaasGroteskText Std (Body)"/>
                        </a:rPr>
                        <a:t>4/06</a:t>
                      </a:r>
                    </a:p>
                  </a:txBody>
                  <a:tcPr>
                    <a:solidFill>
                      <a:schemeClr val="accent2"/>
                    </a:solidFill>
                  </a:tcPr>
                </a:tc>
                <a:tc>
                  <a:txBody>
                    <a:bodyPr anchor="ctr"/>
                    <a:lstStyle/>
                    <a:p>
                      <a:pPr algn="ctr"/>
                      <a:r>
                        <a:rPr sz="1100">
                          <a:solidFill>
                            <a:srgbClr val="000000"/>
                          </a:solidFill>
                          <a:latin typeface="NeueHaasGroteskText Std (Body)"/>
                        </a:rPr>
                        <a:t>4/13</a:t>
                      </a:r>
                    </a:p>
                  </a:txBody>
                  <a:tcPr>
                    <a:solidFill>
                      <a:schemeClr val="accent2"/>
                    </a:solidFill>
                  </a:tcPr>
                </a:tc>
                <a:tc>
                  <a:txBody>
                    <a:bodyPr anchor="ctr"/>
                    <a:lstStyle/>
                    <a:p>
                      <a:pPr algn="ctr"/>
                      <a:r>
                        <a:rPr sz="1100">
                          <a:solidFill>
                            <a:srgbClr val="000000"/>
                          </a:solidFill>
                          <a:latin typeface="NeueHaasGroteskText Std (Body)"/>
                        </a:rPr>
                        <a:t>4/20</a:t>
                      </a:r>
                    </a:p>
                  </a:txBody>
                  <a:tcPr>
                    <a:solidFill>
                      <a:schemeClr val="accent2"/>
                    </a:solidFill>
                  </a:tcPr>
                </a:tc>
                <a:tc>
                  <a:txBody>
                    <a:bodyPr anchor="ctr"/>
                    <a:lstStyle/>
                    <a:p>
                      <a:pPr algn="ctr"/>
                      <a:r>
                        <a:rPr sz="1100">
                          <a:solidFill>
                            <a:srgbClr val="000000"/>
                          </a:solidFill>
                          <a:latin typeface="NeueHaasGroteskText Std (Body)"/>
                        </a:rPr>
                        <a:t>4/27</a:t>
                      </a:r>
                    </a:p>
                  </a:txBody>
                  <a:tcPr>
                    <a:solidFill>
                      <a:schemeClr val="accent2"/>
                    </a:solidFill>
                  </a:tcPr>
                </a:tc>
                <a:tc>
                  <a:txBody>
                    <a:bodyPr anchor="ctr"/>
                    <a:lstStyle/>
                    <a:p>
                      <a:pPr algn="ctr"/>
                      <a:r>
                        <a:rPr sz="1100">
                          <a:solidFill>
                            <a:srgbClr val="000000"/>
                          </a:solidFill>
                          <a:latin typeface="NeueHaasGroteskText Std (Body)"/>
                        </a:rPr>
                        <a:t>5/04</a:t>
                      </a:r>
                    </a:p>
                  </a:txBody>
                  <a:tcPr>
                    <a:solidFill>
                      <a:schemeClr val="accent2"/>
                    </a:solidFill>
                  </a:tcPr>
                </a:tc>
                <a:tc>
                  <a:txBody>
                    <a:bodyPr anchor="ctr"/>
                    <a:lstStyle/>
                    <a:p>
                      <a:pPr algn="ctr"/>
                      <a:r>
                        <a:rPr sz="1100">
                          <a:solidFill>
                            <a:srgbClr val="000000"/>
                          </a:solidFill>
                          <a:latin typeface="NeueHaasGroteskText Std (Body)"/>
                        </a:rPr>
                        <a:t>5/11</a:t>
                      </a:r>
                    </a:p>
                  </a:txBody>
                  <a:tcPr>
                    <a:solidFill>
                      <a:schemeClr val="accent2"/>
                    </a:solidFill>
                  </a:tcPr>
                </a:tc>
                <a:tc>
                  <a:txBody>
                    <a:bodyPr anchor="ctr"/>
                    <a:lstStyle/>
                    <a:p>
                      <a:pPr algn="ctr"/>
                      <a:r>
                        <a:rPr sz="1100">
                          <a:solidFill>
                            <a:srgbClr val="000000"/>
                          </a:solidFill>
                          <a:latin typeface="NeueHaasGroteskText Std (Body)"/>
                        </a:rPr>
                        <a:t>5/18</a:t>
                      </a:r>
                    </a:p>
                  </a:txBody>
                  <a:tcPr>
                    <a:solidFill>
                      <a:schemeClr val="accent2"/>
                    </a:solidFill>
                  </a:tcPr>
                </a:tc>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gridCol w="3840480"/>
                <a:gridCol w="2880360"/>
              </a:tblGrid>
              <a:tr h="388620">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c>
                  <a:txBody>
                    <a:bodyPr anchor="ctr"/>
                    <a:lstStyle/>
                    <a:p>
                      <a:pPr algn="ctr"/>
                      <a:r>
                        <a:rPr i="1" b="1" sz="1100">
                          <a:solidFill>
                            <a:srgbClr val="000000"/>
                          </a:solidFill>
                          <a:latin typeface="NeueHaasGroteskText Std (Body)"/>
                        </a:rPr>
                        <a:t>May</a:t>
                      </a:r>
                    </a:p>
                  </a:txBody>
                  <a:tcPr>
                    <a:solidFill>
                      <a:srgbClr val="ADAFAF"/>
                    </a:solidFill>
                  </a:tcPr>
                </a:tc>
              </a:tr>
            </a:tbl>
          </a:graphicData>
        </a:graphic>
      </p:graphicFrame>
      <p:sp>
        <p:nvSpPr>
          <p:cNvPr id="12" name="Rounded Rectangle 11"/>
          <p:cNvSpPr/>
          <p:nvPr/>
        </p:nvSpPr>
        <p:spPr>
          <a:xfrm>
            <a:off x="1143000" y="1312164"/>
            <a:ext cx="835593"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$350 off Galaxy S9 (2/28-3/15)</a:t>
            </a:r>
          </a:p>
        </p:txBody>
      </p:sp>
      <p:sp>
        <p:nvSpPr>
          <p:cNvPr id="13" name="Rounded Rectangle 12"/>
          <p:cNvSpPr/>
          <p:nvPr/>
        </p:nvSpPr>
        <p:spPr>
          <a:xfrm>
            <a:off x="2117858" y="1312164"/>
            <a:ext cx="6684745"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50% off select iPhones (3/16-5/03)</a:t>
            </a:r>
          </a:p>
        </p:txBody>
      </p:sp>
      <p:sp>
        <p:nvSpPr>
          <p:cNvPr id="14" name="Rounded Rectangle 13"/>
          <p:cNvSpPr/>
          <p:nvPr/>
        </p:nvSpPr>
        <p:spPr>
          <a:xfrm>
            <a:off x="8802603" y="1312164"/>
            <a:ext cx="292457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Get select iPhones and get iPhone 8 ( 64GB) free (5/03-...)</a:t>
            </a:r>
          </a:p>
        </p:txBody>
      </p:sp>
      <p:sp>
        <p:nvSpPr>
          <p:cNvPr id="15" name="Rounded Rectangle 14"/>
          <p:cNvSpPr/>
          <p:nvPr/>
        </p:nvSpPr>
        <p:spPr>
          <a:xfrm>
            <a:off x="1143000" y="1620774"/>
            <a:ext cx="835593"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(2/28-3/15)</a:t>
            </a:r>
          </a:p>
        </p:txBody>
      </p:sp>
      <p:sp>
        <p:nvSpPr>
          <p:cNvPr id="16" name="Rounded Rectangle 15"/>
          <p:cNvSpPr/>
          <p:nvPr/>
        </p:nvSpPr>
        <p:spPr>
          <a:xfrm>
            <a:off x="4903169" y="1620774"/>
            <a:ext cx="167118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Up to 50% off select Android phones (4/05-4/17)</a:t>
            </a:r>
          </a:p>
        </p:txBody>
      </p:sp>
      <p:sp>
        <p:nvSpPr>
          <p:cNvPr id="17" name="Rounded Rectangle 16"/>
          <p:cNvSpPr/>
          <p:nvPr/>
        </p:nvSpPr>
        <p:spPr>
          <a:xfrm>
            <a:off x="6574355" y="1620774"/>
            <a:ext cx="2228248"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Up to$300 off select Android phones (4/17-5/03)</a:t>
            </a:r>
          </a:p>
        </p:txBody>
      </p:sp>
      <p:sp>
        <p:nvSpPr>
          <p:cNvPr id="19" name="Rounded Rectangle 18"/>
          <p:cNvSpPr/>
          <p:nvPr/>
        </p:nvSpPr>
        <p:spPr>
          <a:xfrm>
            <a:off x="8802603" y="1620774"/>
            <a:ext cx="292457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70C0"/>
                </a:solidFill>
                <a:latin typeface="NeueHaasGroteskText Std (Body)"/>
              </a:rPr>
              <a:t>Get select Android phones including the LG V30 and get one free (5/03-...)</a:t>
            </a:r>
          </a:p>
        </p:txBody>
      </p:sp>
      <p:sp>
        <p:nvSpPr>
          <p:cNvPr id="20" name="Rounded Rectangle 19"/>
          <p:cNvSpPr/>
          <p:nvPr/>
        </p:nvSpPr>
        <p:spPr>
          <a:xfrm>
            <a:off x="1143000" y="1929384"/>
            <a:ext cx="3760169"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 S9 (3/04-4/05)</a:t>
            </a:r>
          </a:p>
        </p:txBody>
      </p:sp>
      <p:sp>
        <p:nvSpPr>
          <p:cNvPr id="21" name="Rounded Rectangle 20"/>
          <p:cNvSpPr/>
          <p:nvPr/>
        </p:nvSpPr>
        <p:spPr>
          <a:xfrm>
            <a:off x="4903169" y="1929384"/>
            <a:ext cx="1810451"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Up to 50% off Google Pixel 2 and free offers (4/05-4/18)</a:t>
            </a:r>
          </a:p>
        </p:txBody>
      </p:sp>
      <p:sp>
        <p:nvSpPr>
          <p:cNvPr id="22" name="Rounded Rectangle 21"/>
          <p:cNvSpPr/>
          <p:nvPr/>
        </p:nvSpPr>
        <p:spPr>
          <a:xfrm>
            <a:off x="6713621" y="1929384"/>
            <a:ext cx="208898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Up to $300 off Google Pixel 2XL  and free offers (4/18-5/03)</a:t>
            </a:r>
          </a:p>
        </p:txBody>
      </p:sp>
      <p:sp>
        <p:nvSpPr>
          <p:cNvPr id="23" name="Rounded Rectangle 22"/>
          <p:cNvSpPr/>
          <p:nvPr/>
        </p:nvSpPr>
        <p:spPr>
          <a:xfrm>
            <a:off x="9081134" y="1929384"/>
            <a:ext cx="2646045"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Save $100 off Google Pixel 2 and 2XL  plus get one free and free Google offers (5/05-...)</a:t>
            </a:r>
          </a:p>
        </p:txBody>
      </p:sp>
      <p:sp>
        <p:nvSpPr>
          <p:cNvPr id="24" name="Rounded Rectangle 23"/>
          <p:cNvSpPr/>
          <p:nvPr/>
        </p:nvSpPr>
        <p:spPr>
          <a:xfrm>
            <a:off x="1700062" y="2237994"/>
            <a:ext cx="320310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$300 off Pixel 2 (3/13-4/05)</a:t>
            </a:r>
          </a:p>
        </p:txBody>
      </p:sp>
      <p:sp>
        <p:nvSpPr>
          <p:cNvPr id="25" name="Rounded Rectangle 24"/>
          <p:cNvSpPr/>
          <p:nvPr/>
        </p:nvSpPr>
        <p:spPr>
          <a:xfrm>
            <a:off x="1143000" y="2563977"/>
            <a:ext cx="83559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BOGOF SS Galaxy S8, S8+, S8 Active (12/18-3/15)</a:t>
            </a:r>
          </a:p>
        </p:txBody>
      </p:sp>
      <p:sp>
        <p:nvSpPr>
          <p:cNvPr id="26" name="Rounded Rectangle 25"/>
          <p:cNvSpPr/>
          <p:nvPr/>
        </p:nvSpPr>
        <p:spPr>
          <a:xfrm>
            <a:off x="2535655" y="2563977"/>
            <a:ext cx="9191524"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50% off Galaxy S9, S9+, Note8 (3/19-...)</a:t>
            </a:r>
          </a:p>
        </p:txBody>
      </p:sp>
      <p:sp>
        <p:nvSpPr>
          <p:cNvPr id="27" name="Rounded Rectangle 26"/>
          <p:cNvSpPr/>
          <p:nvPr/>
        </p:nvSpPr>
        <p:spPr>
          <a:xfrm>
            <a:off x="1143000" y="2769717"/>
            <a:ext cx="3481638"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BOGOF LG V30, LG G6 (1/02-4/03)</a:t>
            </a:r>
          </a:p>
        </p:txBody>
      </p:sp>
      <p:sp>
        <p:nvSpPr>
          <p:cNvPr id="28" name="Rounded Rectangle 27"/>
          <p:cNvSpPr/>
          <p:nvPr/>
        </p:nvSpPr>
        <p:spPr>
          <a:xfrm>
            <a:off x="4624638" y="2769717"/>
            <a:ext cx="431723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50% off LG V30 (4/03-5/04)</a:t>
            </a:r>
          </a:p>
        </p:txBody>
      </p:sp>
      <p:sp>
        <p:nvSpPr>
          <p:cNvPr id="29" name="Rounded Rectangle 28"/>
          <p:cNvSpPr/>
          <p:nvPr/>
        </p:nvSpPr>
        <p:spPr>
          <a:xfrm>
            <a:off x="1143000" y="2975457"/>
            <a:ext cx="3481638"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BOGOF iPhone 8 (2/12-4/03)</a:t>
            </a:r>
          </a:p>
        </p:txBody>
      </p:sp>
      <p:sp>
        <p:nvSpPr>
          <p:cNvPr id="30" name="Rounded Rectangle 29"/>
          <p:cNvSpPr/>
          <p:nvPr/>
        </p:nvSpPr>
        <p:spPr>
          <a:xfrm>
            <a:off x="4624638" y="2975457"/>
            <a:ext cx="710254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iPhone 8, 8 Plus, X (4/03-...)</a:t>
            </a:r>
          </a:p>
        </p:txBody>
      </p:sp>
      <p:sp>
        <p:nvSpPr>
          <p:cNvPr id="31" name="Rounded Rectangle 30"/>
          <p:cNvSpPr/>
          <p:nvPr/>
        </p:nvSpPr>
        <p:spPr>
          <a:xfrm>
            <a:off x="1143000" y="3181197"/>
            <a:ext cx="334237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Gear S3 for $99.99 (2/26-4/02)</a:t>
            </a:r>
          </a:p>
        </p:txBody>
      </p:sp>
      <p:sp>
        <p:nvSpPr>
          <p:cNvPr id="32" name="Rounded Rectangle 31"/>
          <p:cNvSpPr/>
          <p:nvPr/>
        </p:nvSpPr>
        <p:spPr>
          <a:xfrm>
            <a:off x="4485372" y="3181197"/>
            <a:ext cx="724180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free smart speaker and 2 months of Amazon Music (4/02-...)</a:t>
            </a:r>
          </a:p>
        </p:txBody>
      </p:sp>
      <p:sp>
        <p:nvSpPr>
          <p:cNvPr id="33" name="Rounded Rectangle 32"/>
          <p:cNvSpPr/>
          <p:nvPr/>
        </p:nvSpPr>
        <p:spPr>
          <a:xfrm>
            <a:off x="1143000" y="3386937"/>
            <a:ext cx="83559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$500 off Galaxy S9 (2/28-3/15)</a:t>
            </a:r>
          </a:p>
        </p:txBody>
      </p:sp>
      <p:sp>
        <p:nvSpPr>
          <p:cNvPr id="34" name="Rounded Rectangle 33"/>
          <p:cNvSpPr/>
          <p:nvPr/>
        </p:nvSpPr>
        <p:spPr>
          <a:xfrm>
            <a:off x="4763903" y="3386937"/>
            <a:ext cx="6963276"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Moto Z2 Force Edition (4/04-...)</a:t>
            </a:r>
          </a:p>
        </p:txBody>
      </p:sp>
      <p:sp>
        <p:nvSpPr>
          <p:cNvPr id="35" name="Rounded Rectangle 34"/>
          <p:cNvSpPr/>
          <p:nvPr/>
        </p:nvSpPr>
        <p:spPr>
          <a:xfrm>
            <a:off x="1143000" y="3592677"/>
            <a:ext cx="738107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Trade-in: $300 off LG V30 (3/02-5/01)</a:t>
            </a:r>
          </a:p>
        </p:txBody>
      </p:sp>
      <p:sp>
        <p:nvSpPr>
          <p:cNvPr id="36" name="Rounded Rectangle 35"/>
          <p:cNvSpPr/>
          <p:nvPr/>
        </p:nvSpPr>
        <p:spPr>
          <a:xfrm>
            <a:off x="1143000" y="3815791"/>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Switch from Verizon (5/31-...)</a:t>
            </a:r>
          </a:p>
        </p:txBody>
      </p:sp>
      <p:sp>
        <p:nvSpPr>
          <p:cNvPr id="37" name="Rounded Rectangle 36"/>
          <p:cNvSpPr/>
          <p:nvPr/>
        </p:nvSpPr>
        <p:spPr>
          <a:xfrm>
            <a:off x="1143000" y="3970096"/>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$375 off moto z force edition (1/26-...)</a:t>
            </a:r>
          </a:p>
        </p:txBody>
      </p:sp>
      <p:sp>
        <p:nvSpPr>
          <p:cNvPr id="38" name="Rounded Rectangle 37"/>
          <p:cNvSpPr/>
          <p:nvPr/>
        </p:nvSpPr>
        <p:spPr>
          <a:xfrm>
            <a:off x="1143000" y="4124401"/>
            <a:ext cx="682401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$80 off Galaxy Note8 (2/23-4/27)</a:t>
            </a:r>
          </a:p>
        </p:txBody>
      </p:sp>
      <p:sp>
        <p:nvSpPr>
          <p:cNvPr id="39" name="Rounded Rectangle 38"/>
          <p:cNvSpPr/>
          <p:nvPr/>
        </p:nvSpPr>
        <p:spPr>
          <a:xfrm>
            <a:off x="8941869" y="4124401"/>
            <a:ext cx="278531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$215 off Apple Watch or iPad when you buy new iPhone (5/04-...)</a:t>
            </a:r>
          </a:p>
        </p:txBody>
      </p:sp>
      <p:sp>
        <p:nvSpPr>
          <p:cNvPr id="40" name="Rounded Rectangle 39"/>
          <p:cNvSpPr/>
          <p:nvPr/>
        </p:nvSpPr>
        <p:spPr>
          <a:xfrm>
            <a:off x="1143000" y="4278706"/>
            <a:ext cx="682401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iPhone X (2/24-4/27)</a:t>
            </a:r>
          </a:p>
        </p:txBody>
      </p:sp>
      <p:sp>
        <p:nvSpPr>
          <p:cNvPr id="41" name="Rounded Rectangle 40"/>
          <p:cNvSpPr/>
          <p:nvPr/>
        </p:nvSpPr>
        <p:spPr>
          <a:xfrm>
            <a:off x="9916728" y="4278706"/>
            <a:ext cx="1810451"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BOGOF iPhone X, iPhone 8/8+, iPhone 7/7+ (5/11-...)</a:t>
            </a:r>
          </a:p>
        </p:txBody>
      </p:sp>
      <p:sp>
        <p:nvSpPr>
          <p:cNvPr id="42" name="Rounded Rectangle 41"/>
          <p:cNvSpPr/>
          <p:nvPr/>
        </p:nvSpPr>
        <p:spPr>
          <a:xfrm>
            <a:off x="1143000" y="4433011"/>
            <a:ext cx="2924576"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50% off Galaxy S9 (2/28-3/30)</a:t>
            </a:r>
          </a:p>
        </p:txBody>
      </p:sp>
      <p:sp>
        <p:nvSpPr>
          <p:cNvPr id="43" name="Rounded Rectangle 42"/>
          <p:cNvSpPr/>
          <p:nvPr/>
        </p:nvSpPr>
        <p:spPr>
          <a:xfrm>
            <a:off x="4067576" y="4433011"/>
            <a:ext cx="334237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BOGOF Galaxy S9, S9+ (3/30-4/23)</a:t>
            </a:r>
          </a:p>
        </p:txBody>
      </p:sp>
      <p:sp>
        <p:nvSpPr>
          <p:cNvPr id="44" name="Rounded Rectangle 43"/>
          <p:cNvSpPr/>
          <p:nvPr/>
        </p:nvSpPr>
        <p:spPr>
          <a:xfrm>
            <a:off x="1143000" y="4587316"/>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LG G6 and V30 (3/01-...)</a:t>
            </a:r>
          </a:p>
        </p:txBody>
      </p:sp>
      <p:sp>
        <p:nvSpPr>
          <p:cNvPr id="45" name="Rounded Rectangle 44"/>
          <p:cNvSpPr/>
          <p:nvPr/>
        </p:nvSpPr>
        <p:spPr>
          <a:xfrm>
            <a:off x="1143000" y="4741621"/>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$150 off Galaxy S8 (3/07-...)</a:t>
            </a:r>
          </a:p>
        </p:txBody>
      </p:sp>
      <p:sp>
        <p:nvSpPr>
          <p:cNvPr id="46" name="Rounded Rectangle 45"/>
          <p:cNvSpPr/>
          <p:nvPr/>
        </p:nvSpPr>
        <p:spPr>
          <a:xfrm>
            <a:off x="6852886" y="4895926"/>
            <a:ext cx="4874293"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Military get 50% off a Galaxy S9, S9+ or S8 Active (4/19-...)</a:t>
            </a:r>
          </a:p>
        </p:txBody>
      </p:sp>
      <p:sp>
        <p:nvSpPr>
          <p:cNvPr id="47" name="Rounded Rectangle 46"/>
          <p:cNvSpPr/>
          <p:nvPr/>
        </p:nvSpPr>
        <p:spPr>
          <a:xfrm>
            <a:off x="1143000" y="5067604"/>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Moto Z² Force Edition for $16.50/mo. (7/26-...)</a:t>
            </a:r>
          </a:p>
        </p:txBody>
      </p:sp>
      <p:sp>
        <p:nvSpPr>
          <p:cNvPr id="48" name="Rounded Rectangle 47"/>
          <p:cNvSpPr/>
          <p:nvPr/>
        </p:nvSpPr>
        <p:spPr>
          <a:xfrm>
            <a:off x="1143000" y="5243953"/>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Device upgrade after 12 payments (9/30-...)</a:t>
            </a:r>
          </a:p>
        </p:txBody>
      </p:sp>
      <p:sp>
        <p:nvSpPr>
          <p:cNvPr id="50" name="Rounded Rectangle 49"/>
          <p:cNvSpPr/>
          <p:nvPr/>
        </p:nvSpPr>
        <p:spPr>
          <a:xfrm>
            <a:off x="1143000" y="5420301"/>
            <a:ext cx="3760169"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LOGO iPhone 8 (1/19-4/05)</a:t>
            </a:r>
          </a:p>
        </p:txBody>
      </p:sp>
      <p:sp>
        <p:nvSpPr>
          <p:cNvPr id="51" name="Rounded Rectangle 50"/>
          <p:cNvSpPr/>
          <p:nvPr/>
        </p:nvSpPr>
        <p:spPr>
          <a:xfrm>
            <a:off x="5738762" y="5420301"/>
            <a:ext cx="598841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iPhone X for $20/mo. (4/11-...)</a:t>
            </a:r>
          </a:p>
        </p:txBody>
      </p:sp>
      <p:sp>
        <p:nvSpPr>
          <p:cNvPr id="52" name="Rounded Rectangle 51"/>
          <p:cNvSpPr/>
          <p:nvPr/>
        </p:nvSpPr>
        <p:spPr>
          <a:xfrm>
            <a:off x="1143000" y="5596650"/>
            <a:ext cx="431723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iPhone X for $20/mo (1/19-4/09)</a:t>
            </a:r>
          </a:p>
        </p:txBody>
      </p:sp>
      <p:sp>
        <p:nvSpPr>
          <p:cNvPr id="53" name="Rounded Rectangle 52"/>
          <p:cNvSpPr/>
          <p:nvPr/>
        </p:nvSpPr>
        <p:spPr>
          <a:xfrm>
            <a:off x="9638197" y="5596650"/>
            <a:ext cx="2088982"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70C0"/>
                </a:solidFill>
                <a:latin typeface="NeueHaasGroteskText Std (Body)"/>
              </a:rPr>
              <a:t>Get up to 50% off when leasing Samsung Galaxy S9, S9+, S8, or S8 Active (5/09-...)</a:t>
            </a:r>
          </a:p>
        </p:txBody>
      </p:sp>
      <p:sp>
        <p:nvSpPr>
          <p:cNvPr id="54" name="Rounded Rectangle 53"/>
          <p:cNvSpPr/>
          <p:nvPr/>
        </p:nvSpPr>
        <p:spPr>
          <a:xfrm>
            <a:off x="1143000" y="5772999"/>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Lease LG V30+ for $12/mo or LG G6 for $6/mo (2/09-...)</a:t>
            </a:r>
          </a:p>
        </p:txBody>
      </p:sp>
      <p:sp>
        <p:nvSpPr>
          <p:cNvPr id="55" name="Rounded Rectangle 54"/>
          <p:cNvSpPr/>
          <p:nvPr/>
        </p:nvSpPr>
        <p:spPr>
          <a:xfrm>
            <a:off x="1143000" y="5949347"/>
            <a:ext cx="835593"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(3/02-3/15)</a:t>
            </a:r>
          </a:p>
        </p:txBody>
      </p:sp>
      <p:sp>
        <p:nvSpPr>
          <p:cNvPr id="56" name="Rounded Rectangle 55"/>
          <p:cNvSpPr/>
          <p:nvPr/>
        </p:nvSpPr>
        <p:spPr>
          <a:xfrm>
            <a:off x="2117858" y="5949347"/>
            <a:ext cx="38994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LOGO Galaxy S9 (3/16-4/13)</a:t>
            </a:r>
          </a:p>
        </p:txBody>
      </p:sp>
      <p:sp>
        <p:nvSpPr>
          <p:cNvPr id="57" name="Rounded Rectangle 56"/>
          <p:cNvSpPr/>
          <p:nvPr/>
        </p:nvSpPr>
        <p:spPr>
          <a:xfrm>
            <a:off x="1143000" y="6125696"/>
            <a:ext cx="835593"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Trade-in: 50% off Galaxy S9 (3/02-3/15)</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(05.11.2018)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p>
        </p:txBody>
      </p:sp>
      <p:sp>
        <p:nvSpPr>
          <p:cNvPr id="10" name="Rounded Rectangle 9"/>
          <p:cNvSpPr/>
          <p:nvPr/>
        </p:nvSpPr>
        <p:spPr>
          <a:xfrm>
            <a:off x="1143000" y="131216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ASUS ZenFone V free (3/05-...)</a:t>
            </a:r>
          </a:p>
        </p:txBody>
      </p:sp>
      <p:sp>
        <p:nvSpPr>
          <p:cNvPr id="11" name="Rounded Rectangle 10"/>
          <p:cNvSpPr/>
          <p:nvPr/>
        </p:nvSpPr>
        <p:spPr>
          <a:xfrm>
            <a:off x="1143000" y="162077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LG Stylo 2 V for $5.00/mo. (3/05-...)</a:t>
            </a:r>
          </a:p>
        </p:txBody>
      </p:sp>
      <p:sp>
        <p:nvSpPr>
          <p:cNvPr id="12" name="Rounded Rectangle 11"/>
          <p:cNvSpPr/>
          <p:nvPr/>
        </p:nvSpPr>
        <p:spPr>
          <a:xfrm>
            <a:off x="6435090" y="1929384"/>
            <a:ext cx="41779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Free Lg K20 V (4/16-4/19)</a:t>
            </a:r>
          </a:p>
        </p:txBody>
      </p:sp>
      <p:sp>
        <p:nvSpPr>
          <p:cNvPr id="13" name="Rounded Rectangle 12"/>
          <p:cNvSpPr/>
          <p:nvPr/>
        </p:nvSpPr>
        <p:spPr>
          <a:xfrm>
            <a:off x="9081134" y="1929384"/>
            <a:ext cx="2646045"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Save $100 off Google Pixel 2 and 2XL  plus get one free and free Google offers (5/05-...)</a:t>
            </a:r>
          </a:p>
        </p:txBody>
      </p:sp>
      <p:sp>
        <p:nvSpPr>
          <p:cNvPr id="14" name="Rounded Rectangle 13"/>
          <p:cNvSpPr/>
          <p:nvPr/>
        </p:nvSpPr>
        <p:spPr>
          <a:xfrm>
            <a:off x="6713621" y="2237994"/>
            <a:ext cx="208898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Up to $300 off Google Pixel 2XL  and free offers (4/18-5/03)</a:t>
            </a:r>
          </a:p>
        </p:txBody>
      </p:sp>
      <p:sp>
        <p:nvSpPr>
          <p:cNvPr id="15" name="Rounded Rectangle 14"/>
          <p:cNvSpPr/>
          <p:nvPr/>
        </p:nvSpPr>
        <p:spPr>
          <a:xfrm>
            <a:off x="1143000" y="2563977"/>
            <a:ext cx="334237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free LG K20 (2/19-4/02)</a:t>
            </a:r>
          </a:p>
        </p:txBody>
      </p:sp>
      <p:sp>
        <p:nvSpPr>
          <p:cNvPr id="16" name="Rounded Rectangle 15"/>
          <p:cNvSpPr/>
          <p:nvPr/>
        </p:nvSpPr>
        <p:spPr>
          <a:xfrm>
            <a:off x="6156558" y="2563977"/>
            <a:ext cx="278531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get iPhone SE for $5/mo (4/14-5/04)</a:t>
            </a:r>
          </a:p>
        </p:txBody>
      </p:sp>
      <p:sp>
        <p:nvSpPr>
          <p:cNvPr id="17" name="Rounded Rectangle 16"/>
          <p:cNvSpPr/>
          <p:nvPr/>
        </p:nvSpPr>
        <p:spPr>
          <a:xfrm>
            <a:off x="8941869" y="2563977"/>
            <a:ext cx="278531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iPhone SE for $0/mo (5/04-...)</a:t>
            </a:r>
          </a:p>
        </p:txBody>
      </p:sp>
      <p:sp>
        <p:nvSpPr>
          <p:cNvPr id="19" name="Rounded Rectangle 18"/>
          <p:cNvSpPr/>
          <p:nvPr/>
        </p:nvSpPr>
        <p:spPr>
          <a:xfrm>
            <a:off x="6574355" y="2872587"/>
            <a:ext cx="5152824"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free Galaxy J3 2017 (4/17-...)</a:t>
            </a:r>
          </a:p>
        </p:txBody>
      </p:sp>
      <p:sp>
        <p:nvSpPr>
          <p:cNvPr id="20" name="Rounded Rectangle 19"/>
          <p:cNvSpPr/>
          <p:nvPr/>
        </p:nvSpPr>
        <p:spPr>
          <a:xfrm>
            <a:off x="1143000" y="5067604"/>
            <a:ext cx="3899434"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Get up to 4 Moto e4s for $0/mo. (9/08-4/06)</a:t>
            </a:r>
          </a:p>
        </p:txBody>
      </p:sp>
      <p:sp>
        <p:nvSpPr>
          <p:cNvPr id="21" name="Rounded Rectangle 20"/>
          <p:cNvSpPr/>
          <p:nvPr/>
        </p:nvSpPr>
        <p:spPr>
          <a:xfrm>
            <a:off x="1143000" y="537621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up to 10 Moto e4s for $0/mo. (9/08-...)</a:t>
            </a:r>
          </a:p>
        </p:txBody>
      </p:sp>
      <p:sp>
        <p:nvSpPr>
          <p:cNvPr id="22" name="Rounded Rectangle 21"/>
          <p:cNvSpPr/>
          <p:nvPr/>
        </p:nvSpPr>
        <p:spPr>
          <a:xfrm>
            <a:off x="1143000" y="568482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up to 10 LG Tribute Dynasty for $0/mo. (2/09-...)</a:t>
            </a:r>
          </a:p>
        </p:txBody>
      </p:sp>
      <p:sp>
        <p:nvSpPr>
          <p:cNvPr id="23" name="Rounded Rectangle 22"/>
          <p:cNvSpPr/>
          <p:nvPr/>
        </p:nvSpPr>
        <p:spPr>
          <a:xfrm>
            <a:off x="1143000" y="599343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 LG Tribute HD for $0/mo. (3/05-...)</a:t>
            </a:r>
          </a:p>
        </p:txBody>
      </p:sp>
      <p:graphicFrame>
        <p:nvGraphicFramePr>
          <p:cNvPr id="24" name="Table 23"/>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3/09</a:t>
                      </a:r>
                    </a:p>
                  </a:txBody>
                  <a:tcPr>
                    <a:solidFill>
                      <a:schemeClr val="accent2"/>
                    </a:solidFill>
                  </a:tcPr>
                </a:tc>
                <a:tc>
                  <a:txBody>
                    <a:bodyPr anchor="ctr"/>
                    <a:lstStyle/>
                    <a:p>
                      <a:pPr algn="ctr"/>
                      <a:r>
                        <a:rPr sz="1100">
                          <a:solidFill>
                            <a:srgbClr val="000000"/>
                          </a:solidFill>
                          <a:latin typeface="NeueHaasGroteskText Std (Body)"/>
                        </a:rPr>
                        <a:t>3/16</a:t>
                      </a:r>
                    </a:p>
                  </a:txBody>
                  <a:tcPr>
                    <a:solidFill>
                      <a:schemeClr val="accent2"/>
                    </a:solidFill>
                  </a:tcPr>
                </a:tc>
                <a:tc>
                  <a:txBody>
                    <a:bodyPr anchor="ctr"/>
                    <a:lstStyle/>
                    <a:p>
                      <a:pPr algn="ctr"/>
                      <a:r>
                        <a:rPr sz="1100">
                          <a:solidFill>
                            <a:srgbClr val="000000"/>
                          </a:solidFill>
                          <a:latin typeface="NeueHaasGroteskText Std (Body)"/>
                        </a:rPr>
                        <a:t>3/23</a:t>
                      </a:r>
                    </a:p>
                  </a:txBody>
                  <a:tcPr>
                    <a:solidFill>
                      <a:schemeClr val="accent2"/>
                    </a:solidFill>
                  </a:tcPr>
                </a:tc>
                <a:tc>
                  <a:txBody>
                    <a:bodyPr anchor="ctr"/>
                    <a:lstStyle/>
                    <a:p>
                      <a:pPr algn="ctr"/>
                      <a:r>
                        <a:rPr sz="1100">
                          <a:solidFill>
                            <a:srgbClr val="000000"/>
                          </a:solidFill>
                          <a:latin typeface="NeueHaasGroteskText Std (Body)"/>
                        </a:rPr>
                        <a:t>3/30</a:t>
                      </a:r>
                    </a:p>
                  </a:txBody>
                  <a:tcPr>
                    <a:solidFill>
                      <a:schemeClr val="accent2"/>
                    </a:solidFill>
                  </a:tcPr>
                </a:tc>
                <a:tc>
                  <a:txBody>
                    <a:bodyPr anchor="ctr"/>
                    <a:lstStyle/>
                    <a:p>
                      <a:pPr algn="ctr"/>
                      <a:r>
                        <a:rPr sz="1100">
                          <a:solidFill>
                            <a:srgbClr val="000000"/>
                          </a:solidFill>
                          <a:latin typeface="NeueHaasGroteskText Std (Body)"/>
                        </a:rPr>
                        <a:t>4/06</a:t>
                      </a:r>
                    </a:p>
                  </a:txBody>
                  <a:tcPr>
                    <a:solidFill>
                      <a:schemeClr val="accent2"/>
                    </a:solidFill>
                  </a:tcPr>
                </a:tc>
                <a:tc>
                  <a:txBody>
                    <a:bodyPr anchor="ctr"/>
                    <a:lstStyle/>
                    <a:p>
                      <a:pPr algn="ctr"/>
                      <a:r>
                        <a:rPr sz="1100">
                          <a:solidFill>
                            <a:srgbClr val="000000"/>
                          </a:solidFill>
                          <a:latin typeface="NeueHaasGroteskText Std (Body)"/>
                        </a:rPr>
                        <a:t>4/13</a:t>
                      </a:r>
                    </a:p>
                  </a:txBody>
                  <a:tcPr>
                    <a:solidFill>
                      <a:schemeClr val="accent2"/>
                    </a:solidFill>
                  </a:tcPr>
                </a:tc>
                <a:tc>
                  <a:txBody>
                    <a:bodyPr anchor="ctr"/>
                    <a:lstStyle/>
                    <a:p>
                      <a:pPr algn="ctr"/>
                      <a:r>
                        <a:rPr sz="1100">
                          <a:solidFill>
                            <a:srgbClr val="000000"/>
                          </a:solidFill>
                          <a:latin typeface="NeueHaasGroteskText Std (Body)"/>
                        </a:rPr>
                        <a:t>4/20</a:t>
                      </a:r>
                    </a:p>
                  </a:txBody>
                  <a:tcPr>
                    <a:solidFill>
                      <a:schemeClr val="accent2"/>
                    </a:solidFill>
                  </a:tcPr>
                </a:tc>
                <a:tc>
                  <a:txBody>
                    <a:bodyPr anchor="ctr"/>
                    <a:lstStyle/>
                    <a:p>
                      <a:pPr algn="ctr"/>
                      <a:r>
                        <a:rPr sz="1100">
                          <a:solidFill>
                            <a:srgbClr val="000000"/>
                          </a:solidFill>
                          <a:latin typeface="NeueHaasGroteskText Std (Body)"/>
                        </a:rPr>
                        <a:t>4/27</a:t>
                      </a:r>
                    </a:p>
                  </a:txBody>
                  <a:tcPr>
                    <a:solidFill>
                      <a:schemeClr val="accent2"/>
                    </a:solidFill>
                  </a:tcPr>
                </a:tc>
                <a:tc>
                  <a:txBody>
                    <a:bodyPr anchor="ctr"/>
                    <a:lstStyle/>
                    <a:p>
                      <a:pPr algn="ctr"/>
                      <a:r>
                        <a:rPr sz="1100">
                          <a:solidFill>
                            <a:srgbClr val="000000"/>
                          </a:solidFill>
                          <a:latin typeface="NeueHaasGroteskText Std (Body)"/>
                        </a:rPr>
                        <a:t>5/04</a:t>
                      </a:r>
                    </a:p>
                  </a:txBody>
                  <a:tcPr>
                    <a:solidFill>
                      <a:schemeClr val="accent2"/>
                    </a:solidFill>
                  </a:tcPr>
                </a:tc>
                <a:tc>
                  <a:txBody>
                    <a:bodyPr anchor="ctr"/>
                    <a:lstStyle/>
                    <a:p>
                      <a:pPr algn="ctr"/>
                      <a:r>
                        <a:rPr sz="1100">
                          <a:solidFill>
                            <a:srgbClr val="000000"/>
                          </a:solidFill>
                          <a:latin typeface="NeueHaasGroteskText Std (Body)"/>
                        </a:rPr>
                        <a:t>5/11</a:t>
                      </a:r>
                    </a:p>
                  </a:txBody>
                  <a:tcPr>
                    <a:solidFill>
                      <a:schemeClr val="accent2"/>
                    </a:solidFill>
                  </a:tcPr>
                </a:tc>
                <a:tc>
                  <a:txBody>
                    <a:bodyPr anchor="ctr"/>
                    <a:lstStyle/>
                    <a:p>
                      <a:pPr algn="ctr"/>
                      <a:r>
                        <a:rPr sz="1100">
                          <a:solidFill>
                            <a:srgbClr val="000000"/>
                          </a:solidFill>
                          <a:latin typeface="NeueHaasGroteskText Std (Body)"/>
                        </a:rPr>
                        <a:t>5/18</a:t>
                      </a:r>
                    </a:p>
                  </a:txBody>
                  <a:tcPr>
                    <a:solidFill>
                      <a:schemeClr val="accent2"/>
                    </a:solidFill>
                  </a:tcPr>
                </a:tc>
              </a:tr>
            </a:tbl>
          </a:graphicData>
        </a:graphic>
      </p:graphicFrame>
      <p:graphicFrame>
        <p:nvGraphicFramePr>
          <p:cNvPr id="25" name="Table 24"/>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gridCol w="3840480"/>
                <a:gridCol w="2880360"/>
              </a:tblGrid>
              <a:tr h="388620">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c>
                  <a:txBody>
                    <a:bodyPr anchor="ctr"/>
                    <a:lstStyle/>
                    <a:p>
                      <a:pPr algn="ctr"/>
                      <a:r>
                        <a:rPr i="1" b="1" sz="1100">
                          <a:solidFill>
                            <a:srgbClr val="000000"/>
                          </a:solidFill>
                          <a:latin typeface="NeueHaasGroteskText Std (Body)"/>
                        </a:rPr>
                        <a:t>May</a:t>
                      </a:r>
                    </a:p>
                  </a:txBody>
                  <a:tcPr>
                    <a:solidFill>
                      <a:srgbClr val="ADAFAF"/>
                    </a:solidFill>
                  </a:tcPr>
                </a:tc>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Words>
  <Application>Microsoft Office PowerPoint</Application>
  <PresentationFormat>Widescreen</PresentationFormat>
  <Paragraphs>6</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NeueHaasGroteskDisp Std</vt:lpstr>
      <vt:lpstr>NeueHaasGroteskText Std</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2018-04-06T14:23:54Z</dcterms:modified>
</cp:coreProperties>
</file>