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(05.11.2018)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tc>
                  <a:txBody>
                    <a:bodyPr/>
                    <a:lstStyle/>
                    <a:p>
                      <a:pPr algn="ctr"/>
                      <a:r>
                        <a:rPr sz="1100">
                          <a:solidFill>
                            <a:srgbClr val="000000"/>
                          </a:solidFill>
                          <a:latin typeface="NeueHaasGroteskText Std (Body)"/>
                        </a:rPr>
                        <a:t>5/18</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84800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Discount: $350 off Galaxy S9 (2/28-3/15)</a:t>
            </a:r>
          </a:p>
        </p:txBody>
      </p:sp>
      <p:sp>
        <p:nvSpPr>
          <p:cNvPr id="13" name="Rounded Rectangle 12"/>
          <p:cNvSpPr/>
          <p:nvPr/>
        </p:nvSpPr>
        <p:spPr>
          <a:xfrm>
            <a:off x="2117858" y="1312164"/>
            <a:ext cx="668474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50% off select iPhones (3/16-5/03)</a:t>
            </a:r>
          </a:p>
        </p:txBody>
      </p:sp>
      <p:sp>
        <p:nvSpPr>
          <p:cNvPr id="14" name="Rounded Rectangle 13"/>
          <p:cNvSpPr/>
          <p:nvPr/>
        </p:nvSpPr>
        <p:spPr>
          <a:xfrm>
            <a:off x="8802603"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Get select iPhones and get iPhone 8 ( 64GB) free (5/03-...)</a:t>
            </a:r>
          </a:p>
        </p:txBody>
      </p:sp>
      <p:sp>
        <p:nvSpPr>
          <p:cNvPr id="15" name="Rounded Rectangle 14"/>
          <p:cNvSpPr/>
          <p:nvPr/>
        </p:nvSpPr>
        <p:spPr>
          <a:xfrm>
            <a:off x="1143000" y="1620774"/>
            <a:ext cx="84800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Switcher: $150 off Galaxy S9 (2/28-3/15)</a:t>
            </a:r>
          </a:p>
        </p:txBody>
      </p:sp>
      <p:sp>
        <p:nvSpPr>
          <p:cNvPr id="16" name="Rounded Rectangle 15"/>
          <p:cNvSpPr/>
          <p:nvPr/>
        </p:nvSpPr>
        <p:spPr>
          <a:xfrm>
            <a:off x="4903169" y="1620774"/>
            <a:ext cx="167118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 50% off select Android phones (4/05-4/17)</a:t>
            </a:r>
          </a:p>
        </p:txBody>
      </p:sp>
      <p:sp>
        <p:nvSpPr>
          <p:cNvPr id="17" name="Rounded Rectangle 16"/>
          <p:cNvSpPr/>
          <p:nvPr/>
        </p:nvSpPr>
        <p:spPr>
          <a:xfrm>
            <a:off x="6574355" y="1620774"/>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to$300 off select Android phones (4/17-5/03)</a:t>
            </a:r>
          </a:p>
        </p:txBody>
      </p:sp>
      <p:sp>
        <p:nvSpPr>
          <p:cNvPr id="19" name="Rounded Rectangle 18"/>
          <p:cNvSpPr/>
          <p:nvPr/>
        </p:nvSpPr>
        <p:spPr>
          <a:xfrm>
            <a:off x="8802603" y="162077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Get select Android phones including the LG V30 and get one free (5/03-...)</a:t>
            </a:r>
          </a:p>
        </p:txBody>
      </p:sp>
      <p:sp>
        <p:nvSpPr>
          <p:cNvPr id="20" name="Rounded Rectangle 19"/>
          <p:cNvSpPr/>
          <p:nvPr/>
        </p:nvSpPr>
        <p:spPr>
          <a:xfrm>
            <a:off x="1143000" y="1929384"/>
            <a:ext cx="37601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21" name="Rounded Rectangle 20"/>
          <p:cNvSpPr/>
          <p:nvPr/>
        </p:nvSpPr>
        <p:spPr>
          <a:xfrm>
            <a:off x="4903169" y="1929384"/>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50% off Google Pixel 2 and free offers (4/05-4/18)</a:t>
            </a:r>
          </a:p>
        </p:txBody>
      </p:sp>
      <p:sp>
        <p:nvSpPr>
          <p:cNvPr id="22" name="Rounded Rectangle 21"/>
          <p:cNvSpPr/>
          <p:nvPr/>
        </p:nvSpPr>
        <p:spPr>
          <a:xfrm>
            <a:off x="6713621" y="192938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$300 off Google Pixel 2XL  and free offers (4/18-5/03)</a:t>
            </a:r>
          </a:p>
        </p:txBody>
      </p:sp>
      <p:sp>
        <p:nvSpPr>
          <p:cNvPr id="23" name="Rounded Rectangle 22"/>
          <p:cNvSpPr/>
          <p:nvPr/>
        </p:nvSpPr>
        <p:spPr>
          <a:xfrm>
            <a:off x="9081134" y="1929384"/>
            <a:ext cx="264604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Save $100 off Google Pixel 2 and 2XL  plus get one free and free Google offers (5/05-...)</a:t>
            </a:r>
          </a:p>
        </p:txBody>
      </p:sp>
      <p:sp>
        <p:nvSpPr>
          <p:cNvPr id="24" name="Rounded Rectangle 23"/>
          <p:cNvSpPr/>
          <p:nvPr/>
        </p:nvSpPr>
        <p:spPr>
          <a:xfrm>
            <a:off x="1700062" y="2237994"/>
            <a:ext cx="32031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25" name="Rounded Rectangle 24"/>
          <p:cNvSpPr/>
          <p:nvPr/>
        </p:nvSpPr>
        <p:spPr>
          <a:xfrm>
            <a:off x="1143000" y="2563977"/>
            <a:ext cx="1193800" cy="20128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BOGOF SS Galaxy S8, S8+, S8 Active (12/18-3/15)</a:t>
            </a:r>
          </a:p>
        </p:txBody>
      </p:sp>
      <p:sp>
        <p:nvSpPr>
          <p:cNvPr id="26" name="Rounded Rectangle 25"/>
          <p:cNvSpPr/>
          <p:nvPr/>
        </p:nvSpPr>
        <p:spPr>
          <a:xfrm>
            <a:off x="2535655" y="2563977"/>
            <a:ext cx="91915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27" name="Rounded Rectangle 26"/>
          <p:cNvSpPr/>
          <p:nvPr/>
        </p:nvSpPr>
        <p:spPr>
          <a:xfrm>
            <a:off x="1143000" y="2769717"/>
            <a:ext cx="348163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LG V30, LG G6 (1/02-4/03)</a:t>
            </a:r>
          </a:p>
        </p:txBody>
      </p:sp>
      <p:sp>
        <p:nvSpPr>
          <p:cNvPr id="28" name="Rounded Rectangle 27"/>
          <p:cNvSpPr/>
          <p:nvPr/>
        </p:nvSpPr>
        <p:spPr>
          <a:xfrm>
            <a:off x="4624638" y="276971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50% off LG V30 (4/03-5/04)</a:t>
            </a:r>
          </a:p>
        </p:txBody>
      </p:sp>
      <p:sp>
        <p:nvSpPr>
          <p:cNvPr id="29" name="Rounded Rectangle 28"/>
          <p:cNvSpPr/>
          <p:nvPr/>
        </p:nvSpPr>
        <p:spPr>
          <a:xfrm>
            <a:off x="1143000" y="2975457"/>
            <a:ext cx="348163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iPhone 8 (2/12-4/03)</a:t>
            </a:r>
          </a:p>
        </p:txBody>
      </p:sp>
      <p:sp>
        <p:nvSpPr>
          <p:cNvPr id="30" name="Rounded Rectangle 29"/>
          <p:cNvSpPr/>
          <p:nvPr/>
        </p:nvSpPr>
        <p:spPr>
          <a:xfrm>
            <a:off x="4624638" y="2975457"/>
            <a:ext cx="71025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iPhone 8, 8 Plus, X (4/03-...)</a:t>
            </a:r>
          </a:p>
        </p:txBody>
      </p:sp>
      <p:sp>
        <p:nvSpPr>
          <p:cNvPr id="31" name="Rounded Rectangle 30"/>
          <p:cNvSpPr/>
          <p:nvPr/>
        </p:nvSpPr>
        <p:spPr>
          <a:xfrm>
            <a:off x="1143000"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Gear S3 for $99.99 (2/26-4/02)</a:t>
            </a:r>
          </a:p>
        </p:txBody>
      </p:sp>
      <p:sp>
        <p:nvSpPr>
          <p:cNvPr id="32" name="Rounded Rectangle 31"/>
          <p:cNvSpPr/>
          <p:nvPr/>
        </p:nvSpPr>
        <p:spPr>
          <a:xfrm>
            <a:off x="4485372" y="3181197"/>
            <a:ext cx="72418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smart speaker and 2 months of Amazon Music (4/02-...)</a:t>
            </a:r>
          </a:p>
        </p:txBody>
      </p:sp>
      <p:sp>
        <p:nvSpPr>
          <p:cNvPr id="33" name="Rounded Rectangle 32"/>
          <p:cNvSpPr/>
          <p:nvPr/>
        </p:nvSpPr>
        <p:spPr>
          <a:xfrm>
            <a:off x="1143000" y="3385429"/>
            <a:ext cx="1082964" cy="20612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Discount: $500 off Galaxy S9 (2/28-3/15)</a:t>
            </a:r>
          </a:p>
        </p:txBody>
      </p:sp>
      <p:sp>
        <p:nvSpPr>
          <p:cNvPr id="34" name="Rounded Rectangle 33"/>
          <p:cNvSpPr/>
          <p:nvPr/>
        </p:nvSpPr>
        <p:spPr>
          <a:xfrm>
            <a:off x="4763903" y="338693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Moto Z2 Force Edition (4/04-...)</a:t>
            </a:r>
          </a:p>
        </p:txBody>
      </p:sp>
      <p:sp>
        <p:nvSpPr>
          <p:cNvPr id="35" name="Rounded Rectangle 34"/>
          <p:cNvSpPr/>
          <p:nvPr/>
        </p:nvSpPr>
        <p:spPr>
          <a:xfrm>
            <a:off x="1143000" y="359267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Trade-in: $300 off LG V30 (3/02-5/01)</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7" name="Rounded Rectangle 36"/>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38" name="Rounded Rectangle 37"/>
          <p:cNvSpPr/>
          <p:nvPr/>
        </p:nvSpPr>
        <p:spPr>
          <a:xfrm>
            <a:off x="1143000" y="4124401"/>
            <a:ext cx="68240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$80 off Galaxy Note8 (2/23-4/27)</a:t>
            </a:r>
          </a:p>
        </p:txBody>
      </p:sp>
      <p:sp>
        <p:nvSpPr>
          <p:cNvPr id="40" name="Rounded Rectangle 39"/>
          <p:cNvSpPr/>
          <p:nvPr/>
        </p:nvSpPr>
        <p:spPr>
          <a:xfrm>
            <a:off x="1143000" y="4278706"/>
            <a:ext cx="68240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X (2/24-4/27)</a:t>
            </a:r>
          </a:p>
        </p:txBody>
      </p:sp>
      <p:sp>
        <p:nvSpPr>
          <p:cNvPr id="41" name="Rounded Rectangle 40"/>
          <p:cNvSpPr/>
          <p:nvPr/>
        </p:nvSpPr>
        <p:spPr>
          <a:xfrm>
            <a:off x="9916728" y="4193492"/>
            <a:ext cx="1810451" cy="238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000000"/>
                </a:solidFill>
                <a:latin typeface="NeueHaasGroteskText Std (Body)"/>
              </a:rPr>
              <a:t>BOGOF iPhone X, iPhone 8/8+, iPhone 7/7+ (5/11-...)</a:t>
            </a:r>
          </a:p>
        </p:txBody>
      </p:sp>
      <p:sp>
        <p:nvSpPr>
          <p:cNvPr id="42" name="Rounded Rectangle 41"/>
          <p:cNvSpPr/>
          <p:nvPr/>
        </p:nvSpPr>
        <p:spPr>
          <a:xfrm>
            <a:off x="1143000" y="4433011"/>
            <a:ext cx="292457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50% off Galaxy S9 (2/28-3/30)</a:t>
            </a:r>
          </a:p>
        </p:txBody>
      </p:sp>
      <p:sp>
        <p:nvSpPr>
          <p:cNvPr id="43" name="Rounded Rectangle 42"/>
          <p:cNvSpPr/>
          <p:nvPr/>
        </p:nvSpPr>
        <p:spPr>
          <a:xfrm>
            <a:off x="4067576"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Galaxy S9, S9+ (3/30-4/23)</a:t>
            </a:r>
          </a:p>
        </p:txBody>
      </p:sp>
      <p:sp>
        <p:nvSpPr>
          <p:cNvPr id="44" name="Rounded Rectangle 43"/>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and V30 (3/01-...)</a:t>
            </a:r>
          </a:p>
        </p:txBody>
      </p:sp>
      <p:sp>
        <p:nvSpPr>
          <p:cNvPr id="45" name="Rounded Rectangle 44"/>
          <p:cNvSpPr/>
          <p:nvPr/>
        </p:nvSpPr>
        <p:spPr>
          <a:xfrm>
            <a:off x="1143000" y="474162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6" name="Rounded Rectangle 45"/>
          <p:cNvSpPr/>
          <p:nvPr/>
        </p:nvSpPr>
        <p:spPr>
          <a:xfrm>
            <a:off x="6852886" y="4895926"/>
            <a:ext cx="48742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Military get 50% off a Galaxy S9, S9+ or S8 Active (4/19-...)</a:t>
            </a:r>
          </a:p>
        </p:txBody>
      </p:sp>
      <p:sp>
        <p:nvSpPr>
          <p:cNvPr id="47" name="Rounded Rectangle 46"/>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Moto Z² Force Edition for $16.50/mo. (7/26-...)</a:t>
            </a:r>
          </a:p>
        </p:txBody>
      </p:sp>
      <p:sp>
        <p:nvSpPr>
          <p:cNvPr id="48" name="Rounded Rectangle 47"/>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50" name="Rounded Rectangle 49"/>
          <p:cNvSpPr/>
          <p:nvPr/>
        </p:nvSpPr>
        <p:spPr>
          <a:xfrm>
            <a:off x="1143000" y="5420301"/>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LOGO iPhone 8 (1/19-4/05)</a:t>
            </a:r>
          </a:p>
        </p:txBody>
      </p:sp>
      <p:sp>
        <p:nvSpPr>
          <p:cNvPr id="51" name="Rounded Rectangle 50"/>
          <p:cNvSpPr/>
          <p:nvPr/>
        </p:nvSpPr>
        <p:spPr>
          <a:xfrm>
            <a:off x="5738762" y="5420301"/>
            <a:ext cx="598841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iPhone X for $20/mo. (4/11-...)</a:t>
            </a:r>
          </a:p>
        </p:txBody>
      </p:sp>
      <p:sp>
        <p:nvSpPr>
          <p:cNvPr id="52" name="Rounded Rectangle 51"/>
          <p:cNvSpPr/>
          <p:nvPr/>
        </p:nvSpPr>
        <p:spPr>
          <a:xfrm>
            <a:off x="1143000" y="5596650"/>
            <a:ext cx="431723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iPhone X for $20/mo (1/19-4/09)</a:t>
            </a:r>
          </a:p>
        </p:txBody>
      </p:sp>
      <p:sp>
        <p:nvSpPr>
          <p:cNvPr id="53" name="Rounded Rectangle 52"/>
          <p:cNvSpPr/>
          <p:nvPr/>
        </p:nvSpPr>
        <p:spPr>
          <a:xfrm>
            <a:off x="9638197" y="5596650"/>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Get up to 50% off when leasing Samsung Galaxy S9, S9+, S8, or S8 Active (5/09-...)</a:t>
            </a:r>
          </a:p>
        </p:txBody>
      </p:sp>
      <p:sp>
        <p:nvSpPr>
          <p:cNvPr id="54" name="Rounded Rectangle 53"/>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Lease LG V30+ for $12/mo or LG G6 for $6/mo (2/09-...)</a:t>
            </a:r>
          </a:p>
        </p:txBody>
      </p:sp>
      <p:sp>
        <p:nvSpPr>
          <p:cNvPr id="55" name="Rounded Rectangle 54"/>
          <p:cNvSpPr/>
          <p:nvPr/>
        </p:nvSpPr>
        <p:spPr>
          <a:xfrm>
            <a:off x="1143000" y="5484801"/>
            <a:ext cx="974854" cy="33258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Switcher: $150 off Galaxy S9 (3/02-3/15)</a:t>
            </a:r>
          </a:p>
        </p:txBody>
      </p:sp>
      <p:sp>
        <p:nvSpPr>
          <p:cNvPr id="56" name="Rounded Rectangle 55"/>
          <p:cNvSpPr/>
          <p:nvPr/>
        </p:nvSpPr>
        <p:spPr>
          <a:xfrm>
            <a:off x="2117858"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LOGO Galaxy S9 (3/16-4/13)</a:t>
            </a:r>
          </a:p>
        </p:txBody>
      </p:sp>
      <p:sp>
        <p:nvSpPr>
          <p:cNvPr id="57" name="Rounded Rectangle 56"/>
          <p:cNvSpPr/>
          <p:nvPr/>
        </p:nvSpPr>
        <p:spPr>
          <a:xfrm>
            <a:off x="1143000" y="5985983"/>
            <a:ext cx="974854" cy="30708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(05.11.2018)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143000" y="131216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ASUS ZenFone V free (3/05-...)</a:t>
            </a:r>
          </a:p>
        </p:txBody>
      </p:sp>
      <p:sp>
        <p:nvSpPr>
          <p:cNvPr id="11" name="Rounded Rectangle 10"/>
          <p:cNvSpPr/>
          <p:nvPr/>
        </p:nvSpPr>
        <p:spPr>
          <a:xfrm>
            <a:off x="1143000" y="162077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2" name="Rounded Rectangle 11"/>
          <p:cNvSpPr/>
          <p:nvPr/>
        </p:nvSpPr>
        <p:spPr>
          <a:xfrm>
            <a:off x="6243782" y="1929383"/>
            <a:ext cx="609104" cy="51585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Free Lg K20 V (4/16-4/19)</a:t>
            </a:r>
          </a:p>
        </p:txBody>
      </p:sp>
      <p:sp>
        <p:nvSpPr>
          <p:cNvPr id="15" name="Rounded Rectangle 14"/>
          <p:cNvSpPr/>
          <p:nvPr/>
        </p:nvSpPr>
        <p:spPr>
          <a:xfrm>
            <a:off x="1143000" y="2563977"/>
            <a:ext cx="334237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6" name="Rounded Rectangle 15"/>
          <p:cNvSpPr/>
          <p:nvPr/>
        </p:nvSpPr>
        <p:spPr>
          <a:xfrm>
            <a:off x="6156558"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iPhone SE for $5/mo (4/14-5/04)</a:t>
            </a:r>
          </a:p>
        </p:txBody>
      </p:sp>
      <p:sp>
        <p:nvSpPr>
          <p:cNvPr id="17" name="Rounded Rectangle 16"/>
          <p:cNvSpPr/>
          <p:nvPr/>
        </p:nvSpPr>
        <p:spPr>
          <a:xfrm>
            <a:off x="8941869"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get iPhone SE for $0/</a:t>
            </a:r>
            <a:r>
              <a:rPr sz="1000" b="1" dirty="0" err="1">
                <a:solidFill>
                  <a:srgbClr val="000000"/>
                </a:solidFill>
                <a:latin typeface="NeueHaasGroteskText Std (Body)"/>
              </a:rPr>
              <a:t>mo</a:t>
            </a:r>
            <a:r>
              <a:rPr sz="1000" b="1" dirty="0">
                <a:solidFill>
                  <a:srgbClr val="000000"/>
                </a:solidFill>
                <a:latin typeface="NeueHaasGroteskText Std (Body)"/>
              </a:rPr>
              <a:t> (5/04-...)</a:t>
            </a:r>
          </a:p>
        </p:txBody>
      </p:sp>
      <p:sp>
        <p:nvSpPr>
          <p:cNvPr id="19" name="Rounded Rectangle 18"/>
          <p:cNvSpPr/>
          <p:nvPr/>
        </p:nvSpPr>
        <p:spPr>
          <a:xfrm>
            <a:off x="6574355" y="2872587"/>
            <a:ext cx="51528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Galaxy J3 2017 (4/17-...)</a:t>
            </a:r>
          </a:p>
        </p:txBody>
      </p:sp>
      <p:sp>
        <p:nvSpPr>
          <p:cNvPr id="20" name="Rounded Rectangle 19"/>
          <p:cNvSpPr/>
          <p:nvPr/>
        </p:nvSpPr>
        <p:spPr>
          <a:xfrm>
            <a:off x="1143000" y="5067604"/>
            <a:ext cx="389943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up to 4 Moto e4s for $0/mo. (9/08-4/06)</a:t>
            </a:r>
          </a:p>
        </p:txBody>
      </p:sp>
      <p:sp>
        <p:nvSpPr>
          <p:cNvPr id="21" name="Rounded Rectangle 20"/>
          <p:cNvSpPr/>
          <p:nvPr/>
        </p:nvSpPr>
        <p:spPr>
          <a:xfrm>
            <a:off x="5042434" y="5376214"/>
            <a:ext cx="668474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Get up to 10 Moto e4s for $0/mo. (</a:t>
            </a:r>
            <a:r>
              <a:rPr lang="en-US" sz="1000" b="1" dirty="0">
                <a:solidFill>
                  <a:srgbClr val="000000"/>
                </a:solidFill>
                <a:latin typeface="NeueHaasGroteskText Std (Body)"/>
              </a:rPr>
              <a:t>4/06</a:t>
            </a:r>
            <a:r>
              <a:rPr sz="1000" b="1" dirty="0">
                <a:solidFill>
                  <a:srgbClr val="000000"/>
                </a:solidFill>
                <a:latin typeface="NeueHaasGroteskText Std (Body)"/>
              </a:rPr>
              <a:t>-...)</a:t>
            </a:r>
          </a:p>
        </p:txBody>
      </p:sp>
      <p:sp>
        <p:nvSpPr>
          <p:cNvPr id="22" name="Rounded Rectangle 21"/>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10 LG Tribute Dynasty for $0/mo. (2/09-...)</a:t>
            </a:r>
          </a:p>
        </p:txBody>
      </p:sp>
      <p:sp>
        <p:nvSpPr>
          <p:cNvPr id="23" name="Rounded Rectangle 22"/>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 LG Tribute HD for $0/mo. (3/05-...)</a:t>
            </a:r>
          </a:p>
        </p:txBody>
      </p:sp>
      <p:graphicFrame>
        <p:nvGraphicFramePr>
          <p:cNvPr id="24" name="Table 2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tc>
                  <a:txBody>
                    <a:bodyPr/>
                    <a:lstStyle/>
                    <a:p>
                      <a:pPr algn="ctr"/>
                      <a:r>
                        <a:rPr sz="1100">
                          <a:solidFill>
                            <a:srgbClr val="000000"/>
                          </a:solidFill>
                          <a:latin typeface="NeueHaasGroteskText Std (Body)"/>
                        </a:rPr>
                        <a:t>5/18</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667</Words>
  <Application>Microsoft Office PowerPoint</Application>
  <PresentationFormat>Widescreen</PresentationFormat>
  <Paragraphs>94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2018-05-11T14:56:18Z</dcterms:modified>
</cp:coreProperties>
</file>