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(05.18.2018)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c>
                  <a:txBody>
                    <a:bodyPr anchor="ctr"/>
                    <a:lstStyle/>
                    <a:p>
                      <a:pPr algn="ctr"/>
                      <a:r>
                        <a:rPr sz="1100">
                          <a:solidFill>
                            <a:srgbClr val="000000"/>
                          </a:solidFill>
                          <a:latin typeface="NeueHaasGroteskText Std (Body)"/>
                        </a:rPr>
                        <a:t>5/18</a:t>
                      </a:r>
                    </a:p>
                  </a:txBody>
                  <a:tcPr>
                    <a:solidFill>
                      <a:schemeClr val="accent2"/>
                    </a:solidFill>
                  </a:tcPr>
                </a:tc>
                <a:tc>
                  <a:txBody>
                    <a:bodyPr anchor="ctr"/>
                    <a:lstStyle/>
                    <a:p>
                      <a:pPr algn="ctr"/>
                      <a:r>
                        <a:rPr sz="1100">
                          <a:solidFill>
                            <a:srgbClr val="000000"/>
                          </a:solidFill>
                          <a:latin typeface="NeueHaasGroteskText Std (Body)"/>
                        </a:rPr>
                        <a:t>5/25</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
        <p:nvSpPr>
          <p:cNvPr id="12" name="Rounded Rectangle 11"/>
          <p:cNvSpPr/>
          <p:nvPr/>
        </p:nvSpPr>
        <p:spPr>
          <a:xfrm>
            <a:off x="1143000" y="1312164"/>
            <a:ext cx="278531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 S9 (3/04-4/05)</a:t>
            </a:r>
          </a:p>
        </p:txBody>
      </p:sp>
      <p:sp>
        <p:nvSpPr>
          <p:cNvPr id="13" name="Rounded Rectangle 12"/>
          <p:cNvSpPr/>
          <p:nvPr/>
        </p:nvSpPr>
        <p:spPr>
          <a:xfrm>
            <a:off x="3928310"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4" name="Rounded Rectangle 13"/>
          <p:cNvSpPr/>
          <p:nvPr/>
        </p:nvSpPr>
        <p:spPr>
          <a:xfrm>
            <a:off x="5599496" y="1312164"/>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to$300 off select Android phones (4/17-5/03)</a:t>
            </a:r>
          </a:p>
        </p:txBody>
      </p:sp>
      <p:sp>
        <p:nvSpPr>
          <p:cNvPr id="15" name="Rounded Rectangle 14"/>
          <p:cNvSpPr/>
          <p:nvPr/>
        </p:nvSpPr>
        <p:spPr>
          <a:xfrm>
            <a:off x="7827745" y="1312164"/>
            <a:ext cx="153192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Get select iPhones and get iPhone 8 ( 64GB) free (5/03-5/14)</a:t>
            </a:r>
          </a:p>
        </p:txBody>
      </p:sp>
      <p:sp>
        <p:nvSpPr>
          <p:cNvPr id="16" name="Rounded Rectangle 15"/>
          <p:cNvSpPr/>
          <p:nvPr/>
        </p:nvSpPr>
        <p:spPr>
          <a:xfrm>
            <a:off x="9359666" y="1312164"/>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Online Only: Get $150 off Galaxy S8 or S8+ (5/14-5/17)</a:t>
            </a:r>
          </a:p>
        </p:txBody>
      </p:sp>
      <p:sp>
        <p:nvSpPr>
          <p:cNvPr id="17" name="Rounded Rectangle 16"/>
          <p:cNvSpPr/>
          <p:nvPr/>
        </p:nvSpPr>
        <p:spPr>
          <a:xfrm>
            <a:off x="1143000" y="1559052"/>
            <a:ext cx="278531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19" name="Rounded Rectangle 18"/>
          <p:cNvSpPr/>
          <p:nvPr/>
        </p:nvSpPr>
        <p:spPr>
          <a:xfrm>
            <a:off x="3928310"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0" name="Rounded Rectangle 19"/>
          <p:cNvSpPr/>
          <p:nvPr/>
        </p:nvSpPr>
        <p:spPr>
          <a:xfrm>
            <a:off x="5738762" y="1559052"/>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$300 off Google Pixel 2XL  and free offers (4/18-5/03)</a:t>
            </a:r>
          </a:p>
        </p:txBody>
      </p:sp>
      <p:sp>
        <p:nvSpPr>
          <p:cNvPr id="21" name="Rounded Rectangle 20"/>
          <p:cNvSpPr/>
          <p:nvPr/>
        </p:nvSpPr>
        <p:spPr>
          <a:xfrm>
            <a:off x="7827745" y="1559052"/>
            <a:ext cx="153192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Get select Android phones including the LG V30 and get one free (5/03-5/14)</a:t>
            </a:r>
          </a:p>
        </p:txBody>
      </p:sp>
      <p:sp>
        <p:nvSpPr>
          <p:cNvPr id="22" name="Rounded Rectangle 21"/>
          <p:cNvSpPr/>
          <p:nvPr/>
        </p:nvSpPr>
        <p:spPr>
          <a:xfrm>
            <a:off x="9359666" y="1559052"/>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Get 50% off select iPhones with trade in (5/14-...)</a:t>
            </a:r>
          </a:p>
        </p:txBody>
      </p:sp>
      <p:sp>
        <p:nvSpPr>
          <p:cNvPr id="23" name="Rounded Rectangle 22"/>
          <p:cNvSpPr/>
          <p:nvPr/>
        </p:nvSpPr>
        <p:spPr>
          <a:xfrm>
            <a:off x="1143000" y="1805940"/>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select iPhones (3/16-5/03)</a:t>
            </a:r>
          </a:p>
        </p:txBody>
      </p:sp>
      <p:sp>
        <p:nvSpPr>
          <p:cNvPr id="24" name="Rounded Rectangle 23"/>
          <p:cNvSpPr/>
          <p:nvPr/>
        </p:nvSpPr>
        <p:spPr>
          <a:xfrm>
            <a:off x="8106276" y="1805940"/>
            <a:ext cx="1253389"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Save $100 off Google Pixel 2 and 2XL  plus get one free and free Google offers (5/05-5/14)</a:t>
            </a:r>
          </a:p>
        </p:txBody>
      </p:sp>
      <p:sp>
        <p:nvSpPr>
          <p:cNvPr id="25" name="Rounded Rectangle 24"/>
          <p:cNvSpPr/>
          <p:nvPr/>
        </p:nvSpPr>
        <p:spPr>
          <a:xfrm>
            <a:off x="9359666" y="1805940"/>
            <a:ext cx="2367513"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50% off select Android phones with trade in (5/14-...)</a:t>
            </a:r>
          </a:p>
        </p:txBody>
      </p:sp>
      <p:sp>
        <p:nvSpPr>
          <p:cNvPr id="26" name="Rounded Rectangle 25"/>
          <p:cNvSpPr/>
          <p:nvPr/>
        </p:nvSpPr>
        <p:spPr>
          <a:xfrm>
            <a:off x="9498931" y="2052828"/>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Get 50% off Google Pixel 2 and 2XL  with select trade in plus free Google offers (5/15-...)</a:t>
            </a:r>
          </a:p>
        </p:txBody>
      </p:sp>
      <p:sp>
        <p:nvSpPr>
          <p:cNvPr id="27" name="Rounded Rectangle 26"/>
          <p:cNvSpPr/>
          <p:nvPr/>
        </p:nvSpPr>
        <p:spPr>
          <a:xfrm>
            <a:off x="9498931" y="2299716"/>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Get Best of Google free with purchase of Pixel 2 or 2 XL ( no trade in required) (5/15-...)</a:t>
            </a:r>
          </a:p>
        </p:txBody>
      </p:sp>
      <p:sp>
        <p:nvSpPr>
          <p:cNvPr id="28" name="Rounded Rectangle 27"/>
          <p:cNvSpPr/>
          <p:nvPr/>
        </p:nvSpPr>
        <p:spPr>
          <a:xfrm>
            <a:off x="1143000" y="2563977"/>
            <a:ext cx="250677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LG V30, LG G6 (1/02-4/03)</a:t>
            </a:r>
          </a:p>
        </p:txBody>
      </p:sp>
      <p:sp>
        <p:nvSpPr>
          <p:cNvPr id="29" name="Rounded Rectangle 28"/>
          <p:cNvSpPr/>
          <p:nvPr/>
        </p:nvSpPr>
        <p:spPr>
          <a:xfrm>
            <a:off x="3649779" y="256397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50% off LG V30 (4/03-5/04)</a:t>
            </a:r>
          </a:p>
        </p:txBody>
      </p:sp>
      <p:sp>
        <p:nvSpPr>
          <p:cNvPr id="30" name="Rounded Rectangle 29"/>
          <p:cNvSpPr/>
          <p:nvPr/>
        </p:nvSpPr>
        <p:spPr>
          <a:xfrm>
            <a:off x="1143000" y="2769717"/>
            <a:ext cx="250677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8 (2/12-4/03)</a:t>
            </a:r>
          </a:p>
        </p:txBody>
      </p:sp>
      <p:sp>
        <p:nvSpPr>
          <p:cNvPr id="31" name="Rounded Rectangle 30"/>
          <p:cNvSpPr/>
          <p:nvPr/>
        </p:nvSpPr>
        <p:spPr>
          <a:xfrm>
            <a:off x="3649779" y="2769717"/>
            <a:ext cx="807740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32" name="Rounded Rectangle 31"/>
          <p:cNvSpPr/>
          <p:nvPr/>
        </p:nvSpPr>
        <p:spPr>
          <a:xfrm>
            <a:off x="1143000" y="2975457"/>
            <a:ext cx="236751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Gear S3 for $99.99 (2/26-4/02)</a:t>
            </a:r>
          </a:p>
        </p:txBody>
      </p:sp>
      <p:sp>
        <p:nvSpPr>
          <p:cNvPr id="33" name="Rounded Rectangle 32"/>
          <p:cNvSpPr/>
          <p:nvPr/>
        </p:nvSpPr>
        <p:spPr>
          <a:xfrm>
            <a:off x="3510513" y="2975457"/>
            <a:ext cx="821666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4" name="Rounded Rectangle 33"/>
          <p:cNvSpPr/>
          <p:nvPr/>
        </p:nvSpPr>
        <p:spPr>
          <a:xfrm>
            <a:off x="1143000" y="318119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Trade-in: $300 off LG V30 (3/02-5/01)</a:t>
            </a:r>
          </a:p>
        </p:txBody>
      </p:sp>
      <p:sp>
        <p:nvSpPr>
          <p:cNvPr id="35" name="Rounded Rectangle 34"/>
          <p:cNvSpPr/>
          <p:nvPr/>
        </p:nvSpPr>
        <p:spPr>
          <a:xfrm>
            <a:off x="1560796" y="3386937"/>
            <a:ext cx="101663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36" name="Rounded Rectangle 35"/>
          <p:cNvSpPr/>
          <p:nvPr/>
        </p:nvSpPr>
        <p:spPr>
          <a:xfrm>
            <a:off x="3789045" y="3592677"/>
            <a:ext cx="793813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7" name="Rounded Rectangle 36"/>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8" name="Rounded Rectangle 37"/>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39" name="Rounded Rectangle 38"/>
          <p:cNvSpPr/>
          <p:nvPr/>
        </p:nvSpPr>
        <p:spPr>
          <a:xfrm>
            <a:off x="1143000" y="4124401"/>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$80 off Galaxy Note8 (2/23-4/27)</a:t>
            </a:r>
          </a:p>
        </p:txBody>
      </p:sp>
      <p:sp>
        <p:nvSpPr>
          <p:cNvPr id="40" name="Rounded Rectangle 39"/>
          <p:cNvSpPr/>
          <p:nvPr/>
        </p:nvSpPr>
        <p:spPr>
          <a:xfrm>
            <a:off x="7967010" y="4124401"/>
            <a:ext cx="153192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$215 off Apple Watch or iPad when you buy new iPhone (5/04-5/15)</a:t>
            </a:r>
          </a:p>
        </p:txBody>
      </p:sp>
      <p:sp>
        <p:nvSpPr>
          <p:cNvPr id="41" name="Rounded Rectangle 40"/>
          <p:cNvSpPr/>
          <p:nvPr/>
        </p:nvSpPr>
        <p:spPr>
          <a:xfrm>
            <a:off x="1143000" y="4278706"/>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X (2/24-4/27)</a:t>
            </a:r>
          </a:p>
        </p:txBody>
      </p:sp>
      <p:sp>
        <p:nvSpPr>
          <p:cNvPr id="42" name="Rounded Rectangle 41"/>
          <p:cNvSpPr/>
          <p:nvPr/>
        </p:nvSpPr>
        <p:spPr>
          <a:xfrm>
            <a:off x="8941869" y="4278706"/>
            <a:ext cx="278531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BOGOF iPhone X, iPhone 8/8+, iPhone 7/7+ (5/11-...)</a:t>
            </a:r>
          </a:p>
        </p:txBody>
      </p:sp>
      <p:sp>
        <p:nvSpPr>
          <p:cNvPr id="43" name="Rounded Rectangle 42"/>
          <p:cNvSpPr/>
          <p:nvPr/>
        </p:nvSpPr>
        <p:spPr>
          <a:xfrm>
            <a:off x="1143000" y="4433011"/>
            <a:ext cx="194971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50% off Galaxy S9 (2/28-3/30)</a:t>
            </a:r>
          </a:p>
        </p:txBody>
      </p:sp>
      <p:sp>
        <p:nvSpPr>
          <p:cNvPr id="44" name="Rounded Rectangle 43"/>
          <p:cNvSpPr/>
          <p:nvPr/>
        </p:nvSpPr>
        <p:spPr>
          <a:xfrm>
            <a:off x="3092717"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Galaxy S9, S9+ (3/30-4/23)</a:t>
            </a:r>
          </a:p>
        </p:txBody>
      </p:sp>
      <p:sp>
        <p:nvSpPr>
          <p:cNvPr id="45" name="Rounded Rectangle 44"/>
          <p:cNvSpPr/>
          <p:nvPr/>
        </p:nvSpPr>
        <p:spPr>
          <a:xfrm>
            <a:off x="9359666" y="4433011"/>
            <a:ext cx="2367513"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$104 off LG V30 (5/14-...)</a:t>
            </a:r>
          </a:p>
        </p:txBody>
      </p:sp>
      <p:sp>
        <p:nvSpPr>
          <p:cNvPr id="46" name="Rounded Rectangle 45"/>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and V30 (3/01-...)</a:t>
            </a:r>
          </a:p>
        </p:txBody>
      </p:sp>
      <p:sp>
        <p:nvSpPr>
          <p:cNvPr id="47" name="Rounded Rectangle 46"/>
          <p:cNvSpPr/>
          <p:nvPr/>
        </p:nvSpPr>
        <p:spPr>
          <a:xfrm>
            <a:off x="1143000" y="474162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8" name="Rounded Rectangle 47"/>
          <p:cNvSpPr/>
          <p:nvPr/>
        </p:nvSpPr>
        <p:spPr>
          <a:xfrm>
            <a:off x="5878027" y="4895926"/>
            <a:ext cx="58491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Military get 50% off a Galaxy S9, S9+ or S8 Active (4/19-...)</a:t>
            </a:r>
          </a:p>
        </p:txBody>
      </p:sp>
      <p:sp>
        <p:nvSpPr>
          <p:cNvPr id="50" name="Rounded Rectangle 49"/>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51" name="Rounded Rectangle 50"/>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52" name="Rounded Rectangle 51"/>
          <p:cNvSpPr/>
          <p:nvPr/>
        </p:nvSpPr>
        <p:spPr>
          <a:xfrm>
            <a:off x="1143000" y="5420301"/>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LOGO iPhone 8 (1/19-4/05)</a:t>
            </a:r>
          </a:p>
        </p:txBody>
      </p:sp>
      <p:sp>
        <p:nvSpPr>
          <p:cNvPr id="53" name="Rounded Rectangle 52"/>
          <p:cNvSpPr/>
          <p:nvPr/>
        </p:nvSpPr>
        <p:spPr>
          <a:xfrm>
            <a:off x="4763903" y="5420301"/>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(4/11-...)</a:t>
            </a:r>
          </a:p>
        </p:txBody>
      </p:sp>
      <p:sp>
        <p:nvSpPr>
          <p:cNvPr id="54" name="Rounded Rectangle 53"/>
          <p:cNvSpPr/>
          <p:nvPr/>
        </p:nvSpPr>
        <p:spPr>
          <a:xfrm>
            <a:off x="1143000" y="5596650"/>
            <a:ext cx="334237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iPhone X for $20/mo (1/19-4/09)</a:t>
            </a:r>
          </a:p>
        </p:txBody>
      </p:sp>
      <p:sp>
        <p:nvSpPr>
          <p:cNvPr id="55" name="Rounded Rectangle 54"/>
          <p:cNvSpPr/>
          <p:nvPr/>
        </p:nvSpPr>
        <p:spPr>
          <a:xfrm>
            <a:off x="8663338" y="5596650"/>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up to 50% off when leasing Samsung Galaxy S9, S9+, S8, or S8 Active (5/09-...)</a:t>
            </a:r>
          </a:p>
        </p:txBody>
      </p:sp>
      <p:sp>
        <p:nvSpPr>
          <p:cNvPr id="56" name="Rounded Rectangle 55"/>
          <p:cNvSpPr/>
          <p:nvPr/>
        </p:nvSpPr>
        <p:spPr>
          <a:xfrm>
            <a:off x="1143000" y="5772999"/>
            <a:ext cx="877372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Lease LG V30+ for $12/mo or LG G6 for $6/mo (2/09-5/18)</a:t>
            </a:r>
          </a:p>
        </p:txBody>
      </p:sp>
      <p:sp>
        <p:nvSpPr>
          <p:cNvPr id="57" name="Rounded Rectangle 56"/>
          <p:cNvSpPr/>
          <p:nvPr/>
        </p:nvSpPr>
        <p:spPr>
          <a:xfrm>
            <a:off x="9916728"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Visa card with lease of iPhone X or 8 and purchase of Apple Watch (5/18-...)</a:t>
            </a:r>
          </a:p>
        </p:txBody>
      </p:sp>
      <p:sp>
        <p:nvSpPr>
          <p:cNvPr id="58" name="Rounded Rectangle 57"/>
          <p:cNvSpPr/>
          <p:nvPr/>
        </p:nvSpPr>
        <p:spPr>
          <a:xfrm>
            <a:off x="1143000"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9" name="Rounded Rectangle 58"/>
          <p:cNvSpPr/>
          <p:nvPr/>
        </p:nvSpPr>
        <p:spPr>
          <a:xfrm>
            <a:off x="9081134" y="5949347"/>
            <a:ext cx="264604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Get up to 50% off select Samsung devices (5/12-...)</a:t>
            </a:r>
          </a:p>
        </p:txBody>
      </p:sp>
      <p:sp>
        <p:nvSpPr>
          <p:cNvPr id="60" name="Rounded Rectangle 59"/>
          <p:cNvSpPr/>
          <p:nvPr/>
        </p:nvSpPr>
        <p:spPr>
          <a:xfrm>
            <a:off x="9916728"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$150 off iPhone 8 (256 GB) or $200 off iPhone 7+ (256 GB) with new line of service (5/18-...)</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(05.18.2018)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1" name="Rounded Rectangle 10"/>
          <p:cNvSpPr/>
          <p:nvPr/>
        </p:nvSpPr>
        <p:spPr>
          <a:xfrm>
            <a:off x="1143000" y="162077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2" name="Rounded Rectangle 11"/>
          <p:cNvSpPr/>
          <p:nvPr/>
        </p:nvSpPr>
        <p:spPr>
          <a:xfrm>
            <a:off x="5460231"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3" name="Rounded Rectangle 12"/>
          <p:cNvSpPr/>
          <p:nvPr/>
        </p:nvSpPr>
        <p:spPr>
          <a:xfrm>
            <a:off x="8106276" y="1929384"/>
            <a:ext cx="125338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Save $100 off Google Pixel 2 and 2XL  plus get one free and free Google offers (5/05-5/14)</a:t>
            </a:r>
          </a:p>
        </p:txBody>
      </p:sp>
      <p:sp>
        <p:nvSpPr>
          <p:cNvPr id="14" name="Rounded Rectangle 13"/>
          <p:cNvSpPr/>
          <p:nvPr/>
        </p:nvSpPr>
        <p:spPr>
          <a:xfrm>
            <a:off x="9498931" y="1929384"/>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50% off Google Pixel 2 and 2XL  with select trade in plus free Google offers (5/15-...)</a:t>
            </a:r>
          </a:p>
        </p:txBody>
      </p:sp>
      <p:sp>
        <p:nvSpPr>
          <p:cNvPr id="15" name="Rounded Rectangle 14"/>
          <p:cNvSpPr/>
          <p:nvPr/>
        </p:nvSpPr>
        <p:spPr>
          <a:xfrm>
            <a:off x="5738762"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Up to $300 off Google Pixel 2XL  and free offers (4/18-5/03)</a:t>
            </a:r>
          </a:p>
        </p:txBody>
      </p:sp>
      <p:sp>
        <p:nvSpPr>
          <p:cNvPr id="16" name="Rounded Rectangle 15"/>
          <p:cNvSpPr/>
          <p:nvPr/>
        </p:nvSpPr>
        <p:spPr>
          <a:xfrm>
            <a:off x="9498931" y="2237994"/>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Best of Google free with purchase of Pixel 2 or 2 XL ( no trade in required) (5/15-...)</a:t>
            </a:r>
          </a:p>
        </p:txBody>
      </p:sp>
      <p:sp>
        <p:nvSpPr>
          <p:cNvPr id="17" name="Rounded Rectangle 16"/>
          <p:cNvSpPr/>
          <p:nvPr/>
        </p:nvSpPr>
        <p:spPr>
          <a:xfrm>
            <a:off x="1143000" y="2563977"/>
            <a:ext cx="236751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9" name="Rounded Rectangle 18"/>
          <p:cNvSpPr/>
          <p:nvPr/>
        </p:nvSpPr>
        <p:spPr>
          <a:xfrm>
            <a:off x="5181700" y="2563977"/>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iPhone SE for $5/mo (4/14-5/04)</a:t>
            </a:r>
          </a:p>
        </p:txBody>
      </p:sp>
      <p:sp>
        <p:nvSpPr>
          <p:cNvPr id="20" name="Rounded Rectangle 19"/>
          <p:cNvSpPr/>
          <p:nvPr/>
        </p:nvSpPr>
        <p:spPr>
          <a:xfrm>
            <a:off x="7967010" y="2563977"/>
            <a:ext cx="37601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iPhone SE for $0/mo (5/04-...)</a:t>
            </a:r>
          </a:p>
        </p:txBody>
      </p:sp>
      <p:sp>
        <p:nvSpPr>
          <p:cNvPr id="21" name="Rounded Rectangle 20"/>
          <p:cNvSpPr/>
          <p:nvPr/>
        </p:nvSpPr>
        <p:spPr>
          <a:xfrm>
            <a:off x="5599496" y="2872587"/>
            <a:ext cx="61276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22" name="Rounded Rectangle 21"/>
          <p:cNvSpPr/>
          <p:nvPr/>
        </p:nvSpPr>
        <p:spPr>
          <a:xfrm>
            <a:off x="1143000" y="506760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23" name="Rounded Rectangle 22"/>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4" name="Rounded Rectangle 23"/>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LG Tribute Dynasty for $0/mo. (2/09-...)</a:t>
            </a:r>
          </a:p>
        </p:txBody>
      </p:sp>
      <p:sp>
        <p:nvSpPr>
          <p:cNvPr id="25" name="Rounded Rectangle 24"/>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 LG Tribute HD, ZTE Max XL or Galaxy J3 Emerge for $0/mo. (3/05-...)</a:t>
            </a:r>
          </a:p>
        </p:txBody>
      </p:sp>
      <p:graphicFrame>
        <p:nvGraphicFramePr>
          <p:cNvPr id="26" name="Table 25"/>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c>
                  <a:txBody>
                    <a:bodyPr anchor="ctr"/>
                    <a:lstStyle/>
                    <a:p>
                      <a:pPr algn="ctr"/>
                      <a:r>
                        <a:rPr sz="1100">
                          <a:solidFill>
                            <a:srgbClr val="000000"/>
                          </a:solidFill>
                          <a:latin typeface="NeueHaasGroteskText Std (Body)"/>
                        </a:rPr>
                        <a:t>5/04</a:t>
                      </a:r>
                    </a:p>
                  </a:txBody>
                  <a:tcPr>
                    <a:solidFill>
                      <a:schemeClr val="accent2"/>
                    </a:solidFill>
                  </a:tcPr>
                </a:tc>
                <a:tc>
                  <a:txBody>
                    <a:bodyPr anchor="ctr"/>
                    <a:lstStyle/>
                    <a:p>
                      <a:pPr algn="ctr"/>
                      <a:r>
                        <a:rPr sz="1100">
                          <a:solidFill>
                            <a:srgbClr val="000000"/>
                          </a:solidFill>
                          <a:latin typeface="NeueHaasGroteskText Std (Body)"/>
                        </a:rPr>
                        <a:t>5/11</a:t>
                      </a:r>
                    </a:p>
                  </a:txBody>
                  <a:tcPr>
                    <a:solidFill>
                      <a:schemeClr val="accent2"/>
                    </a:solidFill>
                  </a:tcPr>
                </a:tc>
                <a:tc>
                  <a:txBody>
                    <a:bodyPr anchor="ctr"/>
                    <a:lstStyle/>
                    <a:p>
                      <a:pPr algn="ctr"/>
                      <a:r>
                        <a:rPr sz="1100">
                          <a:solidFill>
                            <a:srgbClr val="000000"/>
                          </a:solidFill>
                          <a:latin typeface="NeueHaasGroteskText Std (Body)"/>
                        </a:rPr>
                        <a:t>5/18</a:t>
                      </a:r>
                    </a:p>
                  </a:txBody>
                  <a:tcPr>
                    <a:solidFill>
                      <a:schemeClr val="accent2"/>
                    </a:solidFill>
                  </a:tcPr>
                </a:tc>
                <a:tc>
                  <a:txBody>
                    <a:bodyPr anchor="ctr"/>
                    <a:lstStyle/>
                    <a:p>
                      <a:pPr algn="ctr"/>
                      <a:r>
                        <a:rPr sz="1100">
                          <a:solidFill>
                            <a:srgbClr val="000000"/>
                          </a:solidFill>
                          <a:latin typeface="NeueHaasGroteskText Std (Body)"/>
                        </a:rPr>
                        <a:t>5/25</a:t>
                      </a:r>
                    </a:p>
                  </a:txBody>
                  <a:tcPr>
                    <a:solidFill>
                      <a:schemeClr val="accent2"/>
                    </a:solidFill>
                  </a:tcPr>
                </a:tc>
              </a:tr>
            </a:tbl>
          </a:graphicData>
        </a:graphic>
      </p:graphicFrame>
      <p:graphicFrame>
        <p:nvGraphicFramePr>
          <p:cNvPr id="27" name="Table 26"/>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3840480"/>
                <a:gridCol w="384048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