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72" r:id="rId2"/>
    <p:sldId id="27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5/18/2018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2598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425184289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NeueHaasGroteskText Std"/>
                <a:ea typeface="+mn-ea"/>
                <a:cs typeface="+mn-cs"/>
              </a:rPr>
              <a:t>1</a:t>
            </a: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2132728073"/>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sz="1800" b="1">
                <a:solidFill>
                  <a:srgbClr val="000000"/>
                </a:solidFill>
                <a:latin typeface="NeueHaasGroteskDisp Std (Headings)"/>
              </a:rPr>
              <a:t>Competitive Overview: Smartphone Promotions (Flagship Handsets)</a:t>
            </a:r>
          </a:p>
        </p:txBody>
      </p:sp>
      <p:sp>
        <p:nvSpPr>
          <p:cNvPr id="4" name="TextBox 3"/>
          <p:cNvSpPr txBox="1"/>
          <p:nvPr/>
        </p:nvSpPr>
        <p:spPr>
          <a:xfrm>
            <a:off x="384048" y="292608"/>
            <a:ext cx="5486400" cy="365760"/>
          </a:xfrm>
          <a:prstGeom prst="rect">
            <a:avLst/>
          </a:prstGeom>
          <a:noFill/>
        </p:spPr>
        <p:txBody>
          <a:bodyPr wrap="none">
            <a:spAutoFit/>
          </a:bodyPr>
          <a:lstStyle/>
          <a:p>
            <a:r>
              <a:rPr sz="1100" b="1">
                <a:solidFill>
                  <a:srgbClr val="FF0000"/>
                </a:solidFill>
                <a:latin typeface="NeueHaasGroteskDisp Std (Headings)"/>
              </a:rPr>
              <a:t>10 Week Trailing Calendar (updated through (05.18.2018)</a:t>
            </a:r>
          </a:p>
        </p:txBody>
      </p:sp>
      <p:sp>
        <p:nvSpPr>
          <p:cNvPr id="9" name="TextBox 8"/>
          <p:cNvSpPr txBox="1"/>
          <p:nvPr/>
        </p:nvSpPr>
        <p:spPr>
          <a:xfrm>
            <a:off x="10607040" y="91440"/>
            <a:ext cx="914400" cy="457200"/>
          </a:xfrm>
          <a:prstGeom prst="rect">
            <a:avLst/>
          </a:prstGeom>
          <a:noFill/>
        </p:spPr>
        <p:txBody>
          <a:bodyPr wrap="none">
            <a:spAutoFit/>
          </a:bodyPr>
          <a:lstStyle/>
          <a:p>
            <a:r>
              <a:rPr sz="750" b="1">
                <a:solidFill>
                  <a:srgbClr val="000000"/>
                </a:solidFill>
                <a:latin typeface="NeueHaasGroteskText Std (Body)"/>
              </a:rPr>
              <a:t>Bold = currently in market</a:t>
            </a:r>
            <a:r>
              <a:rPr sz="750" b="1">
                <a:solidFill>
                  <a:srgbClr val="0070C0"/>
                </a:solidFill>
                <a:latin typeface="NeueHaasGroteskText Std (Body)"/>
              </a:rPr>
              <a:t>
Blue = iconic offers</a:t>
            </a:r>
          </a:p>
        </p:txBody>
      </p:sp>
      <p:graphicFrame>
        <p:nvGraphicFramePr>
          <p:cNvPr id="10" name="Table 9"/>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3/16</a:t>
                      </a:r>
                    </a:p>
                  </a:txBody>
                  <a:tcPr>
                    <a:solidFill>
                      <a:schemeClr val="accent2"/>
                    </a:solidFill>
                  </a:tcPr>
                </a:tc>
                <a:tc>
                  <a:txBody>
                    <a:bodyPr/>
                    <a:lstStyle/>
                    <a:p>
                      <a:pPr algn="ctr"/>
                      <a:r>
                        <a:rPr sz="1100">
                          <a:solidFill>
                            <a:srgbClr val="000000"/>
                          </a:solidFill>
                          <a:latin typeface="NeueHaasGroteskText Std (Body)"/>
                        </a:rPr>
                        <a:t>3/23</a:t>
                      </a:r>
                    </a:p>
                  </a:txBody>
                  <a:tcPr>
                    <a:solidFill>
                      <a:schemeClr val="accent2"/>
                    </a:solidFill>
                  </a:tcPr>
                </a:tc>
                <a:tc>
                  <a:txBody>
                    <a:bodyPr/>
                    <a:lstStyle/>
                    <a:p>
                      <a:pPr algn="ctr"/>
                      <a:r>
                        <a:rPr sz="1100">
                          <a:solidFill>
                            <a:srgbClr val="000000"/>
                          </a:solidFill>
                          <a:latin typeface="NeueHaasGroteskText Std (Body)"/>
                        </a:rPr>
                        <a:t>3/30</a:t>
                      </a:r>
                    </a:p>
                  </a:txBody>
                  <a:tcPr>
                    <a:solidFill>
                      <a:schemeClr val="accent2"/>
                    </a:solidFill>
                  </a:tcPr>
                </a:tc>
                <a:tc>
                  <a:txBody>
                    <a:bodyPr/>
                    <a:lstStyle/>
                    <a:p>
                      <a:pPr algn="ctr"/>
                      <a:r>
                        <a:rPr sz="1100">
                          <a:solidFill>
                            <a:srgbClr val="000000"/>
                          </a:solidFill>
                          <a:latin typeface="NeueHaasGroteskText Std (Body)"/>
                        </a:rPr>
                        <a:t>4/06</a:t>
                      </a:r>
                    </a:p>
                  </a:txBody>
                  <a:tcPr>
                    <a:solidFill>
                      <a:schemeClr val="accent2"/>
                    </a:solidFill>
                  </a:tcPr>
                </a:tc>
                <a:tc>
                  <a:txBody>
                    <a:bodyPr/>
                    <a:lstStyle/>
                    <a:p>
                      <a:pPr algn="ctr"/>
                      <a:r>
                        <a:rPr sz="1100">
                          <a:solidFill>
                            <a:srgbClr val="000000"/>
                          </a:solidFill>
                          <a:latin typeface="NeueHaasGroteskText Std (Body)"/>
                        </a:rPr>
                        <a:t>4/13</a:t>
                      </a:r>
                    </a:p>
                  </a:txBody>
                  <a:tcPr>
                    <a:solidFill>
                      <a:schemeClr val="accent2"/>
                    </a:solidFill>
                  </a:tcPr>
                </a:tc>
                <a:tc>
                  <a:txBody>
                    <a:bodyPr/>
                    <a:lstStyle/>
                    <a:p>
                      <a:pPr algn="ctr"/>
                      <a:r>
                        <a:rPr sz="1100">
                          <a:solidFill>
                            <a:srgbClr val="000000"/>
                          </a:solidFill>
                          <a:latin typeface="NeueHaasGroteskText Std (Body)"/>
                        </a:rPr>
                        <a:t>4/20</a:t>
                      </a:r>
                    </a:p>
                  </a:txBody>
                  <a:tcPr>
                    <a:solidFill>
                      <a:schemeClr val="accent2"/>
                    </a:solidFill>
                  </a:tcPr>
                </a:tc>
                <a:tc>
                  <a:txBody>
                    <a:bodyPr/>
                    <a:lstStyle/>
                    <a:p>
                      <a:pPr algn="ctr"/>
                      <a:r>
                        <a:rPr sz="1100">
                          <a:solidFill>
                            <a:srgbClr val="000000"/>
                          </a:solidFill>
                          <a:latin typeface="NeueHaasGroteskText Std (Body)"/>
                        </a:rPr>
                        <a:t>4/27</a:t>
                      </a:r>
                    </a:p>
                  </a:txBody>
                  <a:tcPr>
                    <a:solidFill>
                      <a:schemeClr val="accent2"/>
                    </a:solidFill>
                  </a:tcPr>
                </a:tc>
                <a:tc>
                  <a:txBody>
                    <a:bodyPr/>
                    <a:lstStyle/>
                    <a:p>
                      <a:pPr algn="ctr"/>
                      <a:r>
                        <a:rPr sz="1100">
                          <a:solidFill>
                            <a:srgbClr val="000000"/>
                          </a:solidFill>
                          <a:latin typeface="NeueHaasGroteskText Std (Body)"/>
                        </a:rPr>
                        <a:t>5/04</a:t>
                      </a:r>
                    </a:p>
                  </a:txBody>
                  <a:tcPr>
                    <a:solidFill>
                      <a:schemeClr val="accent2"/>
                    </a:solidFill>
                  </a:tcPr>
                </a:tc>
                <a:tc>
                  <a:txBody>
                    <a:bodyPr/>
                    <a:lstStyle/>
                    <a:p>
                      <a:pPr algn="ctr"/>
                      <a:r>
                        <a:rPr sz="1100">
                          <a:solidFill>
                            <a:srgbClr val="000000"/>
                          </a:solidFill>
                          <a:latin typeface="NeueHaasGroteskText Std (Body)"/>
                        </a:rPr>
                        <a:t>5/11</a:t>
                      </a:r>
                    </a:p>
                  </a:txBody>
                  <a:tcPr>
                    <a:solidFill>
                      <a:schemeClr val="accent2"/>
                    </a:solidFill>
                  </a:tcPr>
                </a:tc>
                <a:tc>
                  <a:txBody>
                    <a:bodyPr/>
                    <a:lstStyle/>
                    <a:p>
                      <a:pPr algn="ctr"/>
                      <a:r>
                        <a:rPr sz="1100">
                          <a:solidFill>
                            <a:srgbClr val="000000"/>
                          </a:solidFill>
                          <a:latin typeface="NeueHaasGroteskText Std (Body)"/>
                        </a:rPr>
                        <a:t>5/18</a:t>
                      </a:r>
                    </a:p>
                  </a:txBody>
                  <a:tcPr>
                    <a:solidFill>
                      <a:schemeClr val="accent2"/>
                    </a:solidFill>
                  </a:tcPr>
                </a:tc>
                <a:tc>
                  <a:txBody>
                    <a:bodyPr/>
                    <a:lstStyle/>
                    <a:p>
                      <a:pPr algn="ctr"/>
                      <a:r>
                        <a:rPr sz="1100">
                          <a:solidFill>
                            <a:srgbClr val="000000"/>
                          </a:solidFill>
                          <a:latin typeface="NeueHaasGroteskText Std (Body)"/>
                        </a:rPr>
                        <a:t>5/25</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gridCol w="3840480">
                  <a:extLst>
                    <a:ext uri="{9D8B030D-6E8A-4147-A177-3AD203B41FA5}">
                      <a16:colId xmlns:a16="http://schemas.microsoft.com/office/drawing/2014/main" val="20002"/>
                    </a:ext>
                  </a:extLst>
                </a:gridCol>
              </a:tblGrid>
              <a:tr h="388620">
                <a:tc>
                  <a:txBody>
                    <a:bodyPr/>
                    <a:lstStyle/>
                    <a:p>
                      <a:pPr algn="ctr"/>
                      <a:r>
                        <a:rPr sz="1100" b="1" i="1">
                          <a:solidFill>
                            <a:srgbClr val="000000"/>
                          </a:solidFill>
                          <a:latin typeface="NeueHaasGroteskText Std (Body)"/>
                        </a:rPr>
                        <a:t>Mar</a:t>
                      </a:r>
                    </a:p>
                  </a:txBody>
                  <a:tcPr>
                    <a:solidFill>
                      <a:srgbClr val="ADAFAF"/>
                    </a:solidFill>
                  </a:tcPr>
                </a:tc>
                <a:tc>
                  <a:txBody>
                    <a:bodyPr/>
                    <a:lstStyle/>
                    <a:p>
                      <a:pPr algn="ctr"/>
                      <a:r>
                        <a:rPr sz="1100" b="1" i="1">
                          <a:solidFill>
                            <a:srgbClr val="000000"/>
                          </a:solidFill>
                          <a:latin typeface="NeueHaasGroteskText Std (Body)"/>
                        </a:rPr>
                        <a:t>Apr</a:t>
                      </a:r>
                    </a:p>
                  </a:txBody>
                  <a:tcPr>
                    <a:solidFill>
                      <a:srgbClr val="ADAFAF"/>
                    </a:solidFill>
                  </a:tcPr>
                </a:tc>
                <a:tc>
                  <a:txBody>
                    <a:bodyPr/>
                    <a:lstStyle/>
                    <a:p>
                      <a:pPr algn="ctr"/>
                      <a:r>
                        <a:rPr sz="1100" b="1" i="1">
                          <a:solidFill>
                            <a:srgbClr val="000000"/>
                          </a:solidFill>
                          <a:latin typeface="NeueHaasGroteskText Std (Body)"/>
                        </a:rPr>
                        <a:t>May</a:t>
                      </a:r>
                    </a:p>
                  </a:txBody>
                  <a:tcPr>
                    <a:solidFill>
                      <a:srgbClr val="ADAFAF"/>
                    </a:solidFill>
                  </a:tcPr>
                </a:tc>
                <a:extLst>
                  <a:ext uri="{0D108BD9-81ED-4DB2-BD59-A6C34878D82A}">
                    <a16:rowId xmlns:a16="http://schemas.microsoft.com/office/drawing/2014/main" val="10000"/>
                  </a:ext>
                </a:extLst>
              </a:tr>
            </a:tbl>
          </a:graphicData>
        </a:graphic>
      </p:graphicFrame>
      <p:sp>
        <p:nvSpPr>
          <p:cNvPr id="12" name="Rounded Rectangle 11"/>
          <p:cNvSpPr/>
          <p:nvPr/>
        </p:nvSpPr>
        <p:spPr>
          <a:xfrm>
            <a:off x="1143000" y="1312164"/>
            <a:ext cx="2785310"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70C0"/>
                </a:solidFill>
                <a:latin typeface="NeueHaasGroteskText Std (Body)"/>
              </a:rPr>
              <a:t>BOGO S9 (3/04-4/05)</a:t>
            </a:r>
          </a:p>
        </p:txBody>
      </p:sp>
      <p:sp>
        <p:nvSpPr>
          <p:cNvPr id="13" name="Rounded Rectangle 12"/>
          <p:cNvSpPr/>
          <p:nvPr/>
        </p:nvSpPr>
        <p:spPr>
          <a:xfrm>
            <a:off x="3928310" y="1312164"/>
            <a:ext cx="167118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70C0"/>
                </a:solidFill>
                <a:latin typeface="NeueHaasGroteskText Std (Body)"/>
              </a:rPr>
              <a:t>Up to 50% off select Android phones (4/05-4/17)</a:t>
            </a:r>
          </a:p>
        </p:txBody>
      </p:sp>
      <p:sp>
        <p:nvSpPr>
          <p:cNvPr id="14" name="Rounded Rectangle 13"/>
          <p:cNvSpPr/>
          <p:nvPr/>
        </p:nvSpPr>
        <p:spPr>
          <a:xfrm>
            <a:off x="5599496" y="1312164"/>
            <a:ext cx="2228248"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70C0"/>
                </a:solidFill>
                <a:latin typeface="NeueHaasGroteskText Std (Body)"/>
              </a:rPr>
              <a:t>Up to$300 off select Android phones (4/17-5/03)</a:t>
            </a:r>
          </a:p>
        </p:txBody>
      </p:sp>
      <p:sp>
        <p:nvSpPr>
          <p:cNvPr id="15" name="Rounded Rectangle 14"/>
          <p:cNvSpPr/>
          <p:nvPr/>
        </p:nvSpPr>
        <p:spPr>
          <a:xfrm>
            <a:off x="7827745" y="1312164"/>
            <a:ext cx="1531920" cy="36897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0" dirty="0">
                <a:solidFill>
                  <a:srgbClr val="000000"/>
                </a:solidFill>
                <a:latin typeface="NeueHaasGroteskText Std (Body)"/>
              </a:rPr>
              <a:t>Get select iPhones and get iPhone 8 ( 64GB) free (5/03-5/14)</a:t>
            </a:r>
          </a:p>
        </p:txBody>
      </p:sp>
      <p:sp>
        <p:nvSpPr>
          <p:cNvPr id="16" name="Rounded Rectangle 15"/>
          <p:cNvSpPr/>
          <p:nvPr/>
        </p:nvSpPr>
        <p:spPr>
          <a:xfrm>
            <a:off x="9349584" y="1293463"/>
            <a:ext cx="1069034" cy="28387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00" b="0" dirty="0">
                <a:solidFill>
                  <a:srgbClr val="0070C0"/>
                </a:solidFill>
                <a:latin typeface="NeueHaasGroteskText Std (Body)"/>
              </a:rPr>
              <a:t>Online Only: Get $150 off Galaxy S8 or S8+ (5/14-5/17)</a:t>
            </a:r>
          </a:p>
        </p:txBody>
      </p:sp>
      <p:sp>
        <p:nvSpPr>
          <p:cNvPr id="17" name="Rounded Rectangle 16"/>
          <p:cNvSpPr/>
          <p:nvPr/>
        </p:nvSpPr>
        <p:spPr>
          <a:xfrm>
            <a:off x="1143000" y="1559052"/>
            <a:ext cx="2785310"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0000"/>
                </a:solidFill>
                <a:latin typeface="NeueHaasGroteskText Std (Body)"/>
              </a:rPr>
              <a:t>$300 off Pixel 2 (3/13-4/05)</a:t>
            </a:r>
          </a:p>
        </p:txBody>
      </p:sp>
      <p:sp>
        <p:nvSpPr>
          <p:cNvPr id="19" name="Rounded Rectangle 18"/>
          <p:cNvSpPr/>
          <p:nvPr/>
        </p:nvSpPr>
        <p:spPr>
          <a:xfrm>
            <a:off x="3928310" y="1559052"/>
            <a:ext cx="1810451"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0000"/>
                </a:solidFill>
                <a:latin typeface="NeueHaasGroteskText Std (Body)"/>
              </a:rPr>
              <a:t>Up to 50% off Google Pixel 2 and free offers (4/05-4/18)</a:t>
            </a:r>
          </a:p>
        </p:txBody>
      </p:sp>
      <p:sp>
        <p:nvSpPr>
          <p:cNvPr id="20" name="Rounded Rectangle 19"/>
          <p:cNvSpPr/>
          <p:nvPr/>
        </p:nvSpPr>
        <p:spPr>
          <a:xfrm>
            <a:off x="5738762" y="1559052"/>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0000"/>
                </a:solidFill>
                <a:latin typeface="NeueHaasGroteskText Std (Body)"/>
              </a:rPr>
              <a:t>Up to $300 off Google Pixel 2XL  and free offers (4/18-5/03)</a:t>
            </a:r>
          </a:p>
        </p:txBody>
      </p:sp>
      <p:sp>
        <p:nvSpPr>
          <p:cNvPr id="21" name="Rounded Rectangle 20"/>
          <p:cNvSpPr/>
          <p:nvPr/>
        </p:nvSpPr>
        <p:spPr>
          <a:xfrm>
            <a:off x="7827745" y="1688994"/>
            <a:ext cx="1531920" cy="35068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0" dirty="0">
                <a:solidFill>
                  <a:srgbClr val="0070C0"/>
                </a:solidFill>
                <a:latin typeface="NeueHaasGroteskText Std (Body)"/>
              </a:rPr>
              <a:t>Get select Android phones including the LG V30 and get one free (5/03-5/14)</a:t>
            </a:r>
          </a:p>
        </p:txBody>
      </p:sp>
      <p:sp>
        <p:nvSpPr>
          <p:cNvPr id="22" name="Rounded Rectangle 21"/>
          <p:cNvSpPr/>
          <p:nvPr/>
        </p:nvSpPr>
        <p:spPr>
          <a:xfrm>
            <a:off x="9359666" y="1559052"/>
            <a:ext cx="2367513"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0000"/>
                </a:solidFill>
                <a:latin typeface="NeueHaasGroteskText Std (Body)"/>
              </a:rPr>
              <a:t>Get 50% off select iPhones with trade in (5/14-...)</a:t>
            </a:r>
          </a:p>
        </p:txBody>
      </p:sp>
      <p:sp>
        <p:nvSpPr>
          <p:cNvPr id="23" name="Rounded Rectangle 22"/>
          <p:cNvSpPr/>
          <p:nvPr/>
        </p:nvSpPr>
        <p:spPr>
          <a:xfrm>
            <a:off x="1143000" y="1805940"/>
            <a:ext cx="6684745"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50% off select iPhones (3/16-5/03)</a:t>
            </a:r>
          </a:p>
        </p:txBody>
      </p:sp>
      <p:sp>
        <p:nvSpPr>
          <p:cNvPr id="24" name="Rounded Rectangle 23"/>
          <p:cNvSpPr/>
          <p:nvPr/>
        </p:nvSpPr>
        <p:spPr>
          <a:xfrm>
            <a:off x="8106276" y="2059326"/>
            <a:ext cx="1253389" cy="483145"/>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00" b="0" dirty="0">
                <a:solidFill>
                  <a:srgbClr val="000000"/>
                </a:solidFill>
                <a:latin typeface="NeueHaasGroteskText Std (Body)"/>
              </a:rPr>
              <a:t>Save $100 off Google Pixel 2 and 2XL  plus get one free and free Google offers (5/05-5/14)</a:t>
            </a:r>
          </a:p>
        </p:txBody>
      </p:sp>
      <p:sp>
        <p:nvSpPr>
          <p:cNvPr id="25" name="Rounded Rectangle 24"/>
          <p:cNvSpPr/>
          <p:nvPr/>
        </p:nvSpPr>
        <p:spPr>
          <a:xfrm>
            <a:off x="9359666" y="1805940"/>
            <a:ext cx="2367513"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70C0"/>
                </a:solidFill>
                <a:latin typeface="NeueHaasGroteskText Std (Body)"/>
              </a:rPr>
              <a:t>Get 50% off select Android phones with trade in (5/14-...)</a:t>
            </a:r>
          </a:p>
        </p:txBody>
      </p:sp>
      <p:sp>
        <p:nvSpPr>
          <p:cNvPr id="26" name="Rounded Rectangle 25"/>
          <p:cNvSpPr/>
          <p:nvPr/>
        </p:nvSpPr>
        <p:spPr>
          <a:xfrm>
            <a:off x="9498931" y="2052828"/>
            <a:ext cx="2228248"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dirty="0">
                <a:solidFill>
                  <a:srgbClr val="000000"/>
                </a:solidFill>
                <a:latin typeface="NeueHaasGroteskText Std (Body)"/>
              </a:rPr>
              <a:t>Get 50% off Google Pixel 2 and 2XL </a:t>
            </a:r>
            <a:r>
              <a:rPr lang="en-US" sz="800" b="1" dirty="0">
                <a:solidFill>
                  <a:srgbClr val="000000"/>
                </a:solidFill>
                <a:latin typeface="NeueHaasGroteskText Std (Body)"/>
              </a:rPr>
              <a:t> with select trade in plus free Google offers </a:t>
            </a:r>
            <a:r>
              <a:rPr sz="800" b="1" dirty="0">
                <a:solidFill>
                  <a:srgbClr val="000000"/>
                </a:solidFill>
                <a:latin typeface="NeueHaasGroteskText Std (Body)"/>
              </a:rPr>
              <a:t>(5/15-...)</a:t>
            </a:r>
          </a:p>
        </p:txBody>
      </p:sp>
      <p:sp>
        <p:nvSpPr>
          <p:cNvPr id="28" name="Rounded Rectangle 27"/>
          <p:cNvSpPr/>
          <p:nvPr/>
        </p:nvSpPr>
        <p:spPr>
          <a:xfrm>
            <a:off x="1143000" y="2563977"/>
            <a:ext cx="2506779"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0000"/>
                </a:solidFill>
                <a:latin typeface="NeueHaasGroteskText Std (Body)"/>
              </a:rPr>
              <a:t>BOGOF LG V30, LG G6 (1/02-4/03)</a:t>
            </a:r>
          </a:p>
        </p:txBody>
      </p:sp>
      <p:sp>
        <p:nvSpPr>
          <p:cNvPr id="29" name="Rounded Rectangle 28"/>
          <p:cNvSpPr/>
          <p:nvPr/>
        </p:nvSpPr>
        <p:spPr>
          <a:xfrm>
            <a:off x="3649779" y="2563977"/>
            <a:ext cx="4317231"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50% off LG V30 (4/03-5/04)</a:t>
            </a:r>
          </a:p>
        </p:txBody>
      </p:sp>
      <p:sp>
        <p:nvSpPr>
          <p:cNvPr id="30" name="Rounded Rectangle 29"/>
          <p:cNvSpPr/>
          <p:nvPr/>
        </p:nvSpPr>
        <p:spPr>
          <a:xfrm>
            <a:off x="1143000" y="2769717"/>
            <a:ext cx="2506779"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0000"/>
                </a:solidFill>
                <a:latin typeface="NeueHaasGroteskText Std (Body)"/>
              </a:rPr>
              <a:t>BOGOF iPhone 8 (2/12-4/03)</a:t>
            </a:r>
          </a:p>
        </p:txBody>
      </p:sp>
      <p:sp>
        <p:nvSpPr>
          <p:cNvPr id="31" name="Rounded Rectangle 30"/>
          <p:cNvSpPr/>
          <p:nvPr/>
        </p:nvSpPr>
        <p:spPr>
          <a:xfrm>
            <a:off x="3649779" y="2769717"/>
            <a:ext cx="8077400"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50% off iPhone 8, 8 Plus, X (4/03-...)</a:t>
            </a:r>
          </a:p>
        </p:txBody>
      </p:sp>
      <p:sp>
        <p:nvSpPr>
          <p:cNvPr id="32" name="Rounded Rectangle 31"/>
          <p:cNvSpPr/>
          <p:nvPr/>
        </p:nvSpPr>
        <p:spPr>
          <a:xfrm>
            <a:off x="1143000" y="2975457"/>
            <a:ext cx="2367513"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0000"/>
                </a:solidFill>
                <a:latin typeface="NeueHaasGroteskText Std (Body)"/>
              </a:rPr>
              <a:t>Gear S3 for $99.99 (2/26-4/02)</a:t>
            </a:r>
          </a:p>
        </p:txBody>
      </p:sp>
      <p:sp>
        <p:nvSpPr>
          <p:cNvPr id="33" name="Rounded Rectangle 32"/>
          <p:cNvSpPr/>
          <p:nvPr/>
        </p:nvSpPr>
        <p:spPr>
          <a:xfrm>
            <a:off x="3510513" y="2975457"/>
            <a:ext cx="8216666"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free smart speaker and 2 months of Amazon Music (4/02-...)</a:t>
            </a:r>
          </a:p>
        </p:txBody>
      </p:sp>
      <p:sp>
        <p:nvSpPr>
          <p:cNvPr id="34" name="Rounded Rectangle 33"/>
          <p:cNvSpPr/>
          <p:nvPr/>
        </p:nvSpPr>
        <p:spPr>
          <a:xfrm>
            <a:off x="1143000" y="3181197"/>
            <a:ext cx="6406214"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Trade-in: $300 off LG V30 (3/02-5/01)</a:t>
            </a:r>
          </a:p>
        </p:txBody>
      </p:sp>
      <p:sp>
        <p:nvSpPr>
          <p:cNvPr id="35" name="Rounded Rectangle 34"/>
          <p:cNvSpPr/>
          <p:nvPr/>
        </p:nvSpPr>
        <p:spPr>
          <a:xfrm>
            <a:off x="1560796" y="3386937"/>
            <a:ext cx="10166383"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50% off Galaxy S9, S9+, Note8 (3/19-...)</a:t>
            </a:r>
          </a:p>
        </p:txBody>
      </p:sp>
      <p:sp>
        <p:nvSpPr>
          <p:cNvPr id="36" name="Rounded Rectangle 35"/>
          <p:cNvSpPr/>
          <p:nvPr/>
        </p:nvSpPr>
        <p:spPr>
          <a:xfrm>
            <a:off x="3789045" y="3592677"/>
            <a:ext cx="7938134"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50% off Moto Z2 Force Edition (4/04-...)</a:t>
            </a:r>
          </a:p>
        </p:txBody>
      </p:sp>
      <p:sp>
        <p:nvSpPr>
          <p:cNvPr id="37" name="Rounded Rectangle 36"/>
          <p:cNvSpPr/>
          <p:nvPr/>
        </p:nvSpPr>
        <p:spPr>
          <a:xfrm>
            <a:off x="1143000" y="3815791"/>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Switch from Verizon (5/31-...)</a:t>
            </a:r>
          </a:p>
        </p:txBody>
      </p:sp>
      <p:sp>
        <p:nvSpPr>
          <p:cNvPr id="38" name="Rounded Rectangle 37"/>
          <p:cNvSpPr/>
          <p:nvPr/>
        </p:nvSpPr>
        <p:spPr>
          <a:xfrm>
            <a:off x="1143000" y="3970096"/>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$375 off moto z force edition (1/26-...)</a:t>
            </a:r>
          </a:p>
        </p:txBody>
      </p:sp>
      <p:sp>
        <p:nvSpPr>
          <p:cNvPr id="39" name="Rounded Rectangle 38"/>
          <p:cNvSpPr/>
          <p:nvPr/>
        </p:nvSpPr>
        <p:spPr>
          <a:xfrm>
            <a:off x="1143000" y="4124401"/>
            <a:ext cx="5849152"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70C0"/>
                </a:solidFill>
                <a:latin typeface="NeueHaasGroteskText Std (Body)"/>
              </a:rPr>
              <a:t>$80 off Galaxy Note8 (2/23-4/27)</a:t>
            </a:r>
          </a:p>
        </p:txBody>
      </p:sp>
      <p:sp>
        <p:nvSpPr>
          <p:cNvPr id="41" name="Rounded Rectangle 40"/>
          <p:cNvSpPr/>
          <p:nvPr/>
        </p:nvSpPr>
        <p:spPr>
          <a:xfrm>
            <a:off x="1143000" y="4278706"/>
            <a:ext cx="5849152"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BOGOF iPhone X (2/24-4/27)</a:t>
            </a:r>
          </a:p>
        </p:txBody>
      </p:sp>
      <p:sp>
        <p:nvSpPr>
          <p:cNvPr id="42" name="Rounded Rectangle 41"/>
          <p:cNvSpPr/>
          <p:nvPr/>
        </p:nvSpPr>
        <p:spPr>
          <a:xfrm>
            <a:off x="8941869" y="4278706"/>
            <a:ext cx="278531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0000"/>
                </a:solidFill>
                <a:latin typeface="NeueHaasGroteskText Std (Body)"/>
              </a:rPr>
              <a:t>BOGOF iPhone X, iPhone 8/8+, iPhone 7/7+ (5/11-...)</a:t>
            </a:r>
          </a:p>
        </p:txBody>
      </p:sp>
      <p:sp>
        <p:nvSpPr>
          <p:cNvPr id="43" name="Rounded Rectangle 42"/>
          <p:cNvSpPr/>
          <p:nvPr/>
        </p:nvSpPr>
        <p:spPr>
          <a:xfrm>
            <a:off x="1143000" y="4433011"/>
            <a:ext cx="1949717"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70C0"/>
                </a:solidFill>
                <a:latin typeface="NeueHaasGroteskText Std (Body)"/>
              </a:rPr>
              <a:t>50% off Galaxy S9 (2/28-3/30)</a:t>
            </a:r>
          </a:p>
        </p:txBody>
      </p:sp>
      <p:sp>
        <p:nvSpPr>
          <p:cNvPr id="44" name="Rounded Rectangle 43"/>
          <p:cNvSpPr/>
          <p:nvPr/>
        </p:nvSpPr>
        <p:spPr>
          <a:xfrm>
            <a:off x="3092717" y="4433011"/>
            <a:ext cx="3342372"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70C0"/>
                </a:solidFill>
                <a:latin typeface="NeueHaasGroteskText Std (Body)"/>
              </a:rPr>
              <a:t>BOGOF Galaxy S9, S9+ (3/30-4/23)</a:t>
            </a:r>
          </a:p>
        </p:txBody>
      </p:sp>
      <p:sp>
        <p:nvSpPr>
          <p:cNvPr id="45" name="Rounded Rectangle 44"/>
          <p:cNvSpPr/>
          <p:nvPr/>
        </p:nvSpPr>
        <p:spPr>
          <a:xfrm>
            <a:off x="9359666" y="4433011"/>
            <a:ext cx="2367513"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0000"/>
                </a:solidFill>
                <a:latin typeface="NeueHaasGroteskText Std (Body)"/>
              </a:rPr>
              <a:t>$104 off LG V30 (5/14-...)</a:t>
            </a:r>
          </a:p>
        </p:txBody>
      </p:sp>
      <p:sp>
        <p:nvSpPr>
          <p:cNvPr id="46" name="Rounded Rectangle 45"/>
          <p:cNvSpPr/>
          <p:nvPr/>
        </p:nvSpPr>
        <p:spPr>
          <a:xfrm>
            <a:off x="1143000" y="4587316"/>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BOGOF LG G6 and V30 (3/01-...)</a:t>
            </a:r>
          </a:p>
        </p:txBody>
      </p:sp>
      <p:sp>
        <p:nvSpPr>
          <p:cNvPr id="47" name="Rounded Rectangle 46"/>
          <p:cNvSpPr/>
          <p:nvPr/>
        </p:nvSpPr>
        <p:spPr>
          <a:xfrm>
            <a:off x="1143000" y="4741621"/>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$150 off Galaxy S8 (3/07-...)</a:t>
            </a:r>
          </a:p>
        </p:txBody>
      </p:sp>
      <p:sp>
        <p:nvSpPr>
          <p:cNvPr id="48" name="Rounded Rectangle 47"/>
          <p:cNvSpPr/>
          <p:nvPr/>
        </p:nvSpPr>
        <p:spPr>
          <a:xfrm>
            <a:off x="5878027" y="4895926"/>
            <a:ext cx="5849152"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Military get 50% off a Galaxy S9, S9+ or S8 Active (4/19-...)</a:t>
            </a:r>
          </a:p>
        </p:txBody>
      </p:sp>
      <p:sp>
        <p:nvSpPr>
          <p:cNvPr id="50" name="Rounded Rectangle 49"/>
          <p:cNvSpPr/>
          <p:nvPr/>
        </p:nvSpPr>
        <p:spPr>
          <a:xfrm>
            <a:off x="1143000" y="5067604"/>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Moto Z² Force Edition for $16.50/mo. (7/26-...)</a:t>
            </a:r>
          </a:p>
        </p:txBody>
      </p:sp>
      <p:sp>
        <p:nvSpPr>
          <p:cNvPr id="51" name="Rounded Rectangle 50"/>
          <p:cNvSpPr/>
          <p:nvPr/>
        </p:nvSpPr>
        <p:spPr>
          <a:xfrm>
            <a:off x="1143000" y="5243953"/>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Device upgrade after 12 payments (9/30-...)</a:t>
            </a:r>
          </a:p>
        </p:txBody>
      </p:sp>
      <p:sp>
        <p:nvSpPr>
          <p:cNvPr id="52" name="Rounded Rectangle 51"/>
          <p:cNvSpPr/>
          <p:nvPr/>
        </p:nvSpPr>
        <p:spPr>
          <a:xfrm>
            <a:off x="1143000" y="5420301"/>
            <a:ext cx="278531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0000"/>
                </a:solidFill>
                <a:latin typeface="NeueHaasGroteskText Std (Body)"/>
              </a:rPr>
              <a:t>LOGO iPhone 8 (1/19-4/05)</a:t>
            </a:r>
          </a:p>
        </p:txBody>
      </p:sp>
      <p:sp>
        <p:nvSpPr>
          <p:cNvPr id="53" name="Rounded Rectangle 52"/>
          <p:cNvSpPr/>
          <p:nvPr/>
        </p:nvSpPr>
        <p:spPr>
          <a:xfrm>
            <a:off x="4763903" y="5420301"/>
            <a:ext cx="696327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iPhone X for $20/mo. (4/11-...)</a:t>
            </a:r>
          </a:p>
        </p:txBody>
      </p:sp>
      <p:sp>
        <p:nvSpPr>
          <p:cNvPr id="54" name="Rounded Rectangle 53"/>
          <p:cNvSpPr/>
          <p:nvPr/>
        </p:nvSpPr>
        <p:spPr>
          <a:xfrm>
            <a:off x="1143000" y="5596650"/>
            <a:ext cx="3342372"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0000"/>
                </a:solidFill>
                <a:latin typeface="NeueHaasGroteskText Std (Body)"/>
              </a:rPr>
              <a:t>iPhone X for $20/mo (1/19-4/09)</a:t>
            </a:r>
          </a:p>
        </p:txBody>
      </p:sp>
      <p:sp>
        <p:nvSpPr>
          <p:cNvPr id="55" name="Rounded Rectangle 54"/>
          <p:cNvSpPr/>
          <p:nvPr/>
        </p:nvSpPr>
        <p:spPr>
          <a:xfrm>
            <a:off x="8663338" y="5596650"/>
            <a:ext cx="306384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dirty="0">
                <a:solidFill>
                  <a:srgbClr val="0070C0"/>
                </a:solidFill>
                <a:latin typeface="NeueHaasGroteskText Std (Body)"/>
              </a:rPr>
              <a:t>up to 50% off Samsung Galaxy S9, S9+, S8, or S8 Active (5/09-...)</a:t>
            </a:r>
          </a:p>
        </p:txBody>
      </p:sp>
      <p:sp>
        <p:nvSpPr>
          <p:cNvPr id="56" name="Rounded Rectangle 55"/>
          <p:cNvSpPr/>
          <p:nvPr/>
        </p:nvSpPr>
        <p:spPr>
          <a:xfrm>
            <a:off x="1143000" y="5772999"/>
            <a:ext cx="8773728"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Lease LG V30+ for $12/mo or LG G6 for $6/mo (2/09-5/18)</a:t>
            </a:r>
          </a:p>
        </p:txBody>
      </p:sp>
      <p:sp>
        <p:nvSpPr>
          <p:cNvPr id="57" name="Rounded Rectangle 56"/>
          <p:cNvSpPr/>
          <p:nvPr/>
        </p:nvSpPr>
        <p:spPr>
          <a:xfrm>
            <a:off x="9916728" y="5772999"/>
            <a:ext cx="181045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00" b="1" dirty="0">
                <a:solidFill>
                  <a:srgbClr val="000000"/>
                </a:solidFill>
                <a:latin typeface="NeueHaasGroteskText Std (Body)"/>
              </a:rPr>
              <a:t>$50 Visa card with lease of iPhone X or 8 and Apple Watch (5/18-...)</a:t>
            </a:r>
          </a:p>
        </p:txBody>
      </p:sp>
      <p:sp>
        <p:nvSpPr>
          <p:cNvPr id="58" name="Rounded Rectangle 57"/>
          <p:cNvSpPr/>
          <p:nvPr/>
        </p:nvSpPr>
        <p:spPr>
          <a:xfrm>
            <a:off x="1143000" y="5949347"/>
            <a:ext cx="3899434"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70C0"/>
                </a:solidFill>
                <a:latin typeface="NeueHaasGroteskText Std (Body)"/>
              </a:rPr>
              <a:t>LOGO Galaxy S9 (3/16-4/13)</a:t>
            </a:r>
          </a:p>
        </p:txBody>
      </p:sp>
      <p:sp>
        <p:nvSpPr>
          <p:cNvPr id="59" name="Rounded Rectangle 58"/>
          <p:cNvSpPr/>
          <p:nvPr/>
        </p:nvSpPr>
        <p:spPr>
          <a:xfrm>
            <a:off x="9081134" y="5949347"/>
            <a:ext cx="2646045"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70C0"/>
                </a:solidFill>
                <a:latin typeface="NeueHaasGroteskText Std (Body)"/>
              </a:rPr>
              <a:t>Get up to 50% off select Samsung devices (5/12-...)</a:t>
            </a:r>
          </a:p>
        </p:txBody>
      </p:sp>
      <p:sp>
        <p:nvSpPr>
          <p:cNvPr id="60" name="Rounded Rectangle 59"/>
          <p:cNvSpPr/>
          <p:nvPr/>
        </p:nvSpPr>
        <p:spPr>
          <a:xfrm>
            <a:off x="9916728" y="6125696"/>
            <a:ext cx="181045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00" b="1" dirty="0">
                <a:solidFill>
                  <a:srgbClr val="000000"/>
                </a:solidFill>
                <a:latin typeface="NeueHaasGroteskText Std (Body)"/>
              </a:rPr>
              <a:t>$150 off iPhone 8 (256 GB) or $200 off iPhone 7+ (256 GB) (5/18-...)</a:t>
            </a:r>
          </a:p>
        </p:txBody>
      </p:sp>
    </p:spTree>
    <p:extLst>
      <p:ext uri="{BB962C8B-B14F-4D97-AF65-F5344CB8AC3E}">
        <p14:creationId xmlns:p14="http://schemas.microsoft.com/office/powerpoint/2010/main" val="347719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kern="0" dirty="0">
                <a:solidFill>
                  <a:srgbClr val="000000"/>
                </a:solidFill>
                <a:latin typeface="NeueHaasGroteskText Std"/>
              </a:rPr>
              <a:t>2</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sz="1800" b="1">
                <a:solidFill>
                  <a:srgbClr val="000000"/>
                </a:solidFill>
                <a:latin typeface="NeueHaasGroteskDisp Std (Headings)"/>
              </a:rPr>
              <a:t>Competitive Overview: Smartphone Promotions (Entry Handsets)</a:t>
            </a:r>
          </a:p>
        </p:txBody>
      </p:sp>
      <p:sp>
        <p:nvSpPr>
          <p:cNvPr id="4" name="TextBox 3"/>
          <p:cNvSpPr txBox="1"/>
          <p:nvPr/>
        </p:nvSpPr>
        <p:spPr>
          <a:xfrm>
            <a:off x="384048" y="292608"/>
            <a:ext cx="5486400" cy="365760"/>
          </a:xfrm>
          <a:prstGeom prst="rect">
            <a:avLst/>
          </a:prstGeom>
          <a:noFill/>
        </p:spPr>
        <p:txBody>
          <a:bodyPr wrap="none">
            <a:spAutoFit/>
          </a:bodyPr>
          <a:lstStyle/>
          <a:p>
            <a:r>
              <a:rPr sz="1100" b="1">
                <a:solidFill>
                  <a:srgbClr val="FF0000"/>
                </a:solidFill>
                <a:latin typeface="NeueHaasGroteskDisp Std (Headings)"/>
              </a:rPr>
              <a:t>10 Week Trailing Calendar (updated through (05.18.2018)</a:t>
            </a:r>
          </a:p>
        </p:txBody>
      </p:sp>
      <p:sp>
        <p:nvSpPr>
          <p:cNvPr id="9" name="TextBox 8"/>
          <p:cNvSpPr txBox="1"/>
          <p:nvPr/>
        </p:nvSpPr>
        <p:spPr>
          <a:xfrm>
            <a:off x="10607040" y="91440"/>
            <a:ext cx="914400" cy="457200"/>
          </a:xfrm>
          <a:prstGeom prst="rect">
            <a:avLst/>
          </a:prstGeom>
          <a:noFill/>
        </p:spPr>
        <p:txBody>
          <a:bodyPr wrap="none">
            <a:spAutoFit/>
          </a:bodyPr>
          <a:lstStyle/>
          <a:p>
            <a:r>
              <a:rPr sz="750" b="1">
                <a:solidFill>
                  <a:srgbClr val="000000"/>
                </a:solidFill>
                <a:latin typeface="NeueHaasGroteskText Std (Body)"/>
              </a:rPr>
              <a:t>Bold = currently in market</a:t>
            </a:r>
          </a:p>
        </p:txBody>
      </p:sp>
      <p:sp>
        <p:nvSpPr>
          <p:cNvPr id="10" name="Rounded Rectangle 9"/>
          <p:cNvSpPr/>
          <p:nvPr/>
        </p:nvSpPr>
        <p:spPr>
          <a:xfrm>
            <a:off x="1143000" y="131216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ASUS ZenFone V free (3/05-...)</a:t>
            </a:r>
          </a:p>
        </p:txBody>
      </p:sp>
      <p:sp>
        <p:nvSpPr>
          <p:cNvPr id="11" name="Rounded Rectangle 10"/>
          <p:cNvSpPr/>
          <p:nvPr/>
        </p:nvSpPr>
        <p:spPr>
          <a:xfrm>
            <a:off x="1143000" y="162077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LG Stylo 2 V for $5.00/mo. (3/05-...)</a:t>
            </a:r>
          </a:p>
        </p:txBody>
      </p:sp>
      <p:sp>
        <p:nvSpPr>
          <p:cNvPr id="12" name="Rounded Rectangle 11"/>
          <p:cNvSpPr/>
          <p:nvPr/>
        </p:nvSpPr>
        <p:spPr>
          <a:xfrm>
            <a:off x="5460231" y="1929384"/>
            <a:ext cx="92209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0" dirty="0">
                <a:solidFill>
                  <a:srgbClr val="000000"/>
                </a:solidFill>
                <a:latin typeface="NeueHaasGroteskText Std (Body)"/>
              </a:rPr>
              <a:t>Free Lg K20 V (4/16-4/19)</a:t>
            </a:r>
          </a:p>
        </p:txBody>
      </p:sp>
      <p:sp>
        <p:nvSpPr>
          <p:cNvPr id="15" name="Rounded Rectangle 14"/>
          <p:cNvSpPr/>
          <p:nvPr/>
        </p:nvSpPr>
        <p:spPr>
          <a:xfrm>
            <a:off x="5738762" y="2237994"/>
            <a:ext cx="2088982"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Up to $300 off Google Pixel 2XL  and free offers (4/18-5/03)</a:t>
            </a:r>
          </a:p>
        </p:txBody>
      </p:sp>
      <p:sp>
        <p:nvSpPr>
          <p:cNvPr id="17" name="Rounded Rectangle 16"/>
          <p:cNvSpPr/>
          <p:nvPr/>
        </p:nvSpPr>
        <p:spPr>
          <a:xfrm>
            <a:off x="1143000" y="2563977"/>
            <a:ext cx="2367513"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free LG K20 (2/19-4/02)</a:t>
            </a:r>
          </a:p>
        </p:txBody>
      </p:sp>
      <p:sp>
        <p:nvSpPr>
          <p:cNvPr id="19" name="Rounded Rectangle 18"/>
          <p:cNvSpPr/>
          <p:nvPr/>
        </p:nvSpPr>
        <p:spPr>
          <a:xfrm>
            <a:off x="5181700" y="2563977"/>
            <a:ext cx="278531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get iPhone SE for $5/mo (4/14-5/04)</a:t>
            </a:r>
          </a:p>
        </p:txBody>
      </p:sp>
      <p:sp>
        <p:nvSpPr>
          <p:cNvPr id="20" name="Rounded Rectangle 19"/>
          <p:cNvSpPr/>
          <p:nvPr/>
        </p:nvSpPr>
        <p:spPr>
          <a:xfrm>
            <a:off x="7967010" y="2563977"/>
            <a:ext cx="3760169"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get iPhone SE for $0/mo (5/04-...)</a:t>
            </a:r>
          </a:p>
        </p:txBody>
      </p:sp>
      <p:sp>
        <p:nvSpPr>
          <p:cNvPr id="21" name="Rounded Rectangle 20"/>
          <p:cNvSpPr/>
          <p:nvPr/>
        </p:nvSpPr>
        <p:spPr>
          <a:xfrm>
            <a:off x="5599496" y="2872587"/>
            <a:ext cx="6127683"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free Galaxy J3 2017 (4/17-...)</a:t>
            </a:r>
          </a:p>
        </p:txBody>
      </p:sp>
      <p:sp>
        <p:nvSpPr>
          <p:cNvPr id="22" name="Rounded Rectangle 21"/>
          <p:cNvSpPr/>
          <p:nvPr/>
        </p:nvSpPr>
        <p:spPr>
          <a:xfrm>
            <a:off x="1143000" y="5067604"/>
            <a:ext cx="292457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Get up to 4 Moto e4s for $0/mo. (9/08-4/06)</a:t>
            </a:r>
          </a:p>
        </p:txBody>
      </p:sp>
      <p:sp>
        <p:nvSpPr>
          <p:cNvPr id="23" name="Rounded Rectangle 22"/>
          <p:cNvSpPr/>
          <p:nvPr/>
        </p:nvSpPr>
        <p:spPr>
          <a:xfrm>
            <a:off x="4067576" y="5376214"/>
            <a:ext cx="7659604"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dirty="0">
                <a:solidFill>
                  <a:srgbClr val="000000"/>
                </a:solidFill>
                <a:latin typeface="NeueHaasGroteskText Std (Body)"/>
              </a:rPr>
              <a:t>Get up to 10 Moto e4s for $0/mo. (</a:t>
            </a:r>
            <a:r>
              <a:rPr lang="en-US" sz="1000" b="1" dirty="0">
                <a:solidFill>
                  <a:srgbClr val="000000"/>
                </a:solidFill>
                <a:latin typeface="NeueHaasGroteskText Std (Body)"/>
              </a:rPr>
              <a:t>4/06</a:t>
            </a:r>
            <a:r>
              <a:rPr sz="1000" b="1" dirty="0">
                <a:solidFill>
                  <a:srgbClr val="000000"/>
                </a:solidFill>
                <a:latin typeface="NeueHaasGroteskText Std (Body)"/>
              </a:rPr>
              <a:t>-...)</a:t>
            </a:r>
          </a:p>
        </p:txBody>
      </p:sp>
      <p:sp>
        <p:nvSpPr>
          <p:cNvPr id="24" name="Rounded Rectangle 23"/>
          <p:cNvSpPr/>
          <p:nvPr/>
        </p:nvSpPr>
        <p:spPr>
          <a:xfrm>
            <a:off x="1143000" y="568482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Get up to 10 LG Tribute Dynasty for $0/mo. (2/09-...)</a:t>
            </a:r>
          </a:p>
        </p:txBody>
      </p:sp>
      <p:sp>
        <p:nvSpPr>
          <p:cNvPr id="25" name="Rounded Rectangle 24"/>
          <p:cNvSpPr/>
          <p:nvPr/>
        </p:nvSpPr>
        <p:spPr>
          <a:xfrm>
            <a:off x="1143000" y="599343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 LG Tribute HD, ZTE Max XL or Galaxy J3 Emerge for $0/mo. (3/05-...)</a:t>
            </a:r>
          </a:p>
        </p:txBody>
      </p:sp>
      <p:graphicFrame>
        <p:nvGraphicFramePr>
          <p:cNvPr id="26" name="Table 25"/>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3/16</a:t>
                      </a:r>
                    </a:p>
                  </a:txBody>
                  <a:tcPr>
                    <a:solidFill>
                      <a:schemeClr val="accent2"/>
                    </a:solidFill>
                  </a:tcPr>
                </a:tc>
                <a:tc>
                  <a:txBody>
                    <a:bodyPr/>
                    <a:lstStyle/>
                    <a:p>
                      <a:pPr algn="ctr"/>
                      <a:r>
                        <a:rPr sz="1100">
                          <a:solidFill>
                            <a:srgbClr val="000000"/>
                          </a:solidFill>
                          <a:latin typeface="NeueHaasGroteskText Std (Body)"/>
                        </a:rPr>
                        <a:t>3/23</a:t>
                      </a:r>
                    </a:p>
                  </a:txBody>
                  <a:tcPr>
                    <a:solidFill>
                      <a:schemeClr val="accent2"/>
                    </a:solidFill>
                  </a:tcPr>
                </a:tc>
                <a:tc>
                  <a:txBody>
                    <a:bodyPr/>
                    <a:lstStyle/>
                    <a:p>
                      <a:pPr algn="ctr"/>
                      <a:r>
                        <a:rPr sz="1100">
                          <a:solidFill>
                            <a:srgbClr val="000000"/>
                          </a:solidFill>
                          <a:latin typeface="NeueHaasGroteskText Std (Body)"/>
                        </a:rPr>
                        <a:t>3/30</a:t>
                      </a:r>
                    </a:p>
                  </a:txBody>
                  <a:tcPr>
                    <a:solidFill>
                      <a:schemeClr val="accent2"/>
                    </a:solidFill>
                  </a:tcPr>
                </a:tc>
                <a:tc>
                  <a:txBody>
                    <a:bodyPr/>
                    <a:lstStyle/>
                    <a:p>
                      <a:pPr algn="ctr"/>
                      <a:r>
                        <a:rPr sz="1100">
                          <a:solidFill>
                            <a:srgbClr val="000000"/>
                          </a:solidFill>
                          <a:latin typeface="NeueHaasGroteskText Std (Body)"/>
                        </a:rPr>
                        <a:t>4/06</a:t>
                      </a:r>
                    </a:p>
                  </a:txBody>
                  <a:tcPr>
                    <a:solidFill>
                      <a:schemeClr val="accent2"/>
                    </a:solidFill>
                  </a:tcPr>
                </a:tc>
                <a:tc>
                  <a:txBody>
                    <a:bodyPr/>
                    <a:lstStyle/>
                    <a:p>
                      <a:pPr algn="ctr"/>
                      <a:r>
                        <a:rPr sz="1100">
                          <a:solidFill>
                            <a:srgbClr val="000000"/>
                          </a:solidFill>
                          <a:latin typeface="NeueHaasGroteskText Std (Body)"/>
                        </a:rPr>
                        <a:t>4/13</a:t>
                      </a:r>
                    </a:p>
                  </a:txBody>
                  <a:tcPr>
                    <a:solidFill>
                      <a:schemeClr val="accent2"/>
                    </a:solidFill>
                  </a:tcPr>
                </a:tc>
                <a:tc>
                  <a:txBody>
                    <a:bodyPr/>
                    <a:lstStyle/>
                    <a:p>
                      <a:pPr algn="ctr"/>
                      <a:r>
                        <a:rPr sz="1100">
                          <a:solidFill>
                            <a:srgbClr val="000000"/>
                          </a:solidFill>
                          <a:latin typeface="NeueHaasGroteskText Std (Body)"/>
                        </a:rPr>
                        <a:t>4/20</a:t>
                      </a:r>
                    </a:p>
                  </a:txBody>
                  <a:tcPr>
                    <a:solidFill>
                      <a:schemeClr val="accent2"/>
                    </a:solidFill>
                  </a:tcPr>
                </a:tc>
                <a:tc>
                  <a:txBody>
                    <a:bodyPr/>
                    <a:lstStyle/>
                    <a:p>
                      <a:pPr algn="ctr"/>
                      <a:r>
                        <a:rPr sz="1100">
                          <a:solidFill>
                            <a:srgbClr val="000000"/>
                          </a:solidFill>
                          <a:latin typeface="NeueHaasGroteskText Std (Body)"/>
                        </a:rPr>
                        <a:t>4/27</a:t>
                      </a:r>
                    </a:p>
                  </a:txBody>
                  <a:tcPr>
                    <a:solidFill>
                      <a:schemeClr val="accent2"/>
                    </a:solidFill>
                  </a:tcPr>
                </a:tc>
                <a:tc>
                  <a:txBody>
                    <a:bodyPr/>
                    <a:lstStyle/>
                    <a:p>
                      <a:pPr algn="ctr"/>
                      <a:r>
                        <a:rPr sz="1100">
                          <a:solidFill>
                            <a:srgbClr val="000000"/>
                          </a:solidFill>
                          <a:latin typeface="NeueHaasGroteskText Std (Body)"/>
                        </a:rPr>
                        <a:t>5/04</a:t>
                      </a:r>
                    </a:p>
                  </a:txBody>
                  <a:tcPr>
                    <a:solidFill>
                      <a:schemeClr val="accent2"/>
                    </a:solidFill>
                  </a:tcPr>
                </a:tc>
                <a:tc>
                  <a:txBody>
                    <a:bodyPr/>
                    <a:lstStyle/>
                    <a:p>
                      <a:pPr algn="ctr"/>
                      <a:r>
                        <a:rPr sz="1100">
                          <a:solidFill>
                            <a:srgbClr val="000000"/>
                          </a:solidFill>
                          <a:latin typeface="NeueHaasGroteskText Std (Body)"/>
                        </a:rPr>
                        <a:t>5/11</a:t>
                      </a:r>
                    </a:p>
                  </a:txBody>
                  <a:tcPr>
                    <a:solidFill>
                      <a:schemeClr val="accent2"/>
                    </a:solidFill>
                  </a:tcPr>
                </a:tc>
                <a:tc>
                  <a:txBody>
                    <a:bodyPr/>
                    <a:lstStyle/>
                    <a:p>
                      <a:pPr algn="ctr"/>
                      <a:r>
                        <a:rPr sz="1100">
                          <a:solidFill>
                            <a:srgbClr val="000000"/>
                          </a:solidFill>
                          <a:latin typeface="NeueHaasGroteskText Std (Body)"/>
                        </a:rPr>
                        <a:t>5/18</a:t>
                      </a:r>
                    </a:p>
                  </a:txBody>
                  <a:tcPr>
                    <a:solidFill>
                      <a:schemeClr val="accent2"/>
                    </a:solidFill>
                  </a:tcPr>
                </a:tc>
                <a:tc>
                  <a:txBody>
                    <a:bodyPr/>
                    <a:lstStyle/>
                    <a:p>
                      <a:pPr algn="ctr"/>
                      <a:r>
                        <a:rPr sz="1100">
                          <a:solidFill>
                            <a:srgbClr val="000000"/>
                          </a:solidFill>
                          <a:latin typeface="NeueHaasGroteskText Std (Body)"/>
                        </a:rPr>
                        <a:t>5/25</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27" name="Table 26"/>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gridCol w="3840480">
                  <a:extLst>
                    <a:ext uri="{9D8B030D-6E8A-4147-A177-3AD203B41FA5}">
                      <a16:colId xmlns:a16="http://schemas.microsoft.com/office/drawing/2014/main" val="20002"/>
                    </a:ext>
                  </a:extLst>
                </a:gridCol>
              </a:tblGrid>
              <a:tr h="388620">
                <a:tc>
                  <a:txBody>
                    <a:bodyPr/>
                    <a:lstStyle/>
                    <a:p>
                      <a:pPr algn="ctr"/>
                      <a:r>
                        <a:rPr sz="1100" b="1" i="1">
                          <a:solidFill>
                            <a:srgbClr val="000000"/>
                          </a:solidFill>
                          <a:latin typeface="NeueHaasGroteskText Std (Body)"/>
                        </a:rPr>
                        <a:t>Mar</a:t>
                      </a:r>
                    </a:p>
                  </a:txBody>
                  <a:tcPr>
                    <a:solidFill>
                      <a:srgbClr val="ADAFAF"/>
                    </a:solidFill>
                  </a:tcPr>
                </a:tc>
                <a:tc>
                  <a:txBody>
                    <a:bodyPr/>
                    <a:lstStyle/>
                    <a:p>
                      <a:pPr algn="ctr"/>
                      <a:r>
                        <a:rPr sz="1100" b="1" i="1">
                          <a:solidFill>
                            <a:srgbClr val="000000"/>
                          </a:solidFill>
                          <a:latin typeface="NeueHaasGroteskText Std (Body)"/>
                        </a:rPr>
                        <a:t>Apr</a:t>
                      </a:r>
                    </a:p>
                  </a:txBody>
                  <a:tcPr>
                    <a:solidFill>
                      <a:srgbClr val="ADAFAF"/>
                    </a:solidFill>
                  </a:tcPr>
                </a:tc>
                <a:tc>
                  <a:txBody>
                    <a:bodyPr/>
                    <a:lstStyle/>
                    <a:p>
                      <a:pPr algn="ctr"/>
                      <a:r>
                        <a:rPr sz="1100" b="1" i="1">
                          <a:solidFill>
                            <a:srgbClr val="000000"/>
                          </a:solidFill>
                          <a:latin typeface="NeueHaasGroteskText Std (Body)"/>
                        </a:rPr>
                        <a:t>May</a:t>
                      </a:r>
                    </a:p>
                  </a:txBody>
                  <a:tcPr>
                    <a:solidFill>
                      <a:srgbClr val="ADAFA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36139674"/>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744</Words>
  <Application>Microsoft Office PowerPoint</Application>
  <PresentationFormat>Widescreen</PresentationFormat>
  <Paragraphs>97</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Arial Narrow</vt:lpstr>
      <vt:lpstr>Calibri</vt:lpstr>
      <vt:lpstr>NeueHaasGroteskDisp Std</vt:lpstr>
      <vt:lpstr>NeueHaasGroteskDisp Std (Headings)</vt:lpstr>
      <vt:lpstr>NeueHaasGroteskText Std</vt:lpstr>
      <vt:lpstr>NeueHaasGroteskText Std (Body)</vt:lpstr>
      <vt:lpstr>VZ_PPT_4x3_NHG_v01-02_083115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24</cp:revision>
  <dcterms:created xsi:type="dcterms:W3CDTF">2018-03-07T12:14:23Z</dcterms:created>
  <dcterms:modified xsi:type="dcterms:W3CDTF">2018-05-18T18:22:49Z</dcterms:modified>
</cp:coreProperties>
</file>