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59"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7445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March 19,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(01.09.2018)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mini </a:t>
                      </a:r>
                      <a:r>
                        <a:rPr sz="900" b="0">
                          <a:solidFill>
                            <a:srgbClr val="000000"/>
                          </a:solidFill>
                          <a:latin typeface="NeueHaasGroteskText Std (Body)"/>
                        </a:rPr>
                        <a:t>when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on </a:t>
                      </a:r>
                      <a:r>
                        <a:rPr sz="900" b="0">
                          <a:solidFill>
                            <a:srgbClr val="000000"/>
                          </a:solidFill>
                          <a:latin typeface="NeueHaasGroteskText Std (Body)"/>
                        </a:rPr>
                        <a:t>Verizon (01.09.2018)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(01.09.2018)
</a:t>
                      </a:r>
                      <a:r>
                        <a:rPr sz="900" b="1">
                          <a:solidFill>
                            <a:srgbClr val="FF0000"/>
                          </a:solidFill>
                          <a:latin typeface="NeueHaasGroteskText Std (Body)"/>
                        </a:rPr>
                        <a:t>$30 </a:t>
                      </a:r>
                      <a:r>
                        <a:rPr sz="900" b="0">
                          <a:solidFill>
                            <a:srgbClr val="FF0000"/>
                          </a:solidFill>
                          <a:latin typeface="NeueHaasGroteskText Std (Body)"/>
                        </a:rPr>
                        <a:t>off </a:t>
                      </a:r>
                      <a:r>
                        <a:rPr sz="900" b="0">
                          <a:solidFill>
                            <a:srgbClr val="FF0000"/>
                          </a:solidFill>
                          <a:latin typeface="NeueHaasGroteskText Std (Body)"/>
                        </a:rPr>
                        <a:t>iPad </a:t>
                      </a:r>
                      <a:r>
                        <a:rPr sz="900" b="0">
                          <a:solidFill>
                            <a:srgbClr val="FF0000"/>
                          </a:solidFill>
                          <a:latin typeface="NeueHaasGroteskText Std (Body)"/>
                        </a:rPr>
                        <a:t>mini </a:t>
                      </a:r>
                      <a:r>
                        <a:rPr sz="900" b="0">
                          <a:solidFill>
                            <a:srgbClr val="FF0000"/>
                          </a:solidFill>
                          <a:latin typeface="NeueHaasGroteskText Std (Body)"/>
                        </a:rPr>
                        <a:t>when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data </a:t>
                      </a:r>
                      <a:r>
                        <a:rPr sz="900" b="0">
                          <a:solidFill>
                            <a:srgbClr val="FF0000"/>
                          </a:solidFill>
                          <a:latin typeface="NeueHaasGroteskText Std (Body)"/>
                        </a:rPr>
                        <a:t>plan </a:t>
                      </a:r>
                      <a:r>
                        <a:rPr sz="900" b="0">
                          <a:solidFill>
                            <a:srgbClr val="FF0000"/>
                          </a:solidFill>
                          <a:latin typeface="NeueHaasGroteskText Std (Body)"/>
                        </a:rPr>
                        <a:t>on </a:t>
                      </a:r>
                      <a:r>
                        <a:rPr sz="900" b="0">
                          <a:solidFill>
                            <a:srgbClr val="FF0000"/>
                          </a:solidFill>
                          <a:latin typeface="NeueHaasGroteskText Std (Body)"/>
                        </a:rPr>
                        <a:t>Verizon (03.16.2018)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(01.09.2018)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mini </a:t>
                      </a:r>
                      <a:r>
                        <a:rPr sz="900" b="0">
                          <a:solidFill>
                            <a:srgbClr val="000000"/>
                          </a:solidFill>
                          <a:latin typeface="NeueHaasGroteskText Std (Body)"/>
                        </a:rPr>
                        <a:t>when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on </a:t>
                      </a:r>
                      <a:r>
                        <a:rPr sz="900" b="0">
                          <a:solidFill>
                            <a:srgbClr val="000000"/>
                          </a:solidFill>
                          <a:latin typeface="NeueHaasGroteskText Std (Body)"/>
                        </a:rPr>
                        <a:t>Verizon (01.09.2018)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(01.09.2018)
</a:t>
                      </a:r>
                      <a:r>
                        <a:rPr sz="900" b="1">
                          <a:solidFill>
                            <a:srgbClr val="FF0000"/>
                          </a:solidFill>
                          <a:latin typeface="NeueHaasGroteskText Std (Body)"/>
                        </a:rPr>
                        <a:t>$30 </a:t>
                      </a:r>
                      <a:r>
                        <a:rPr sz="900" b="0">
                          <a:solidFill>
                            <a:srgbClr val="FF0000"/>
                          </a:solidFill>
                          <a:latin typeface="NeueHaasGroteskText Std (Body)"/>
                        </a:rPr>
                        <a:t>off </a:t>
                      </a:r>
                      <a:r>
                        <a:rPr sz="900" b="0">
                          <a:solidFill>
                            <a:srgbClr val="FF0000"/>
                          </a:solidFill>
                          <a:latin typeface="NeueHaasGroteskText Std (Body)"/>
                        </a:rPr>
                        <a:t>iPad </a:t>
                      </a:r>
                      <a:r>
                        <a:rPr sz="900" b="0">
                          <a:solidFill>
                            <a:srgbClr val="FF0000"/>
                          </a:solidFill>
                          <a:latin typeface="NeueHaasGroteskText Std (Body)"/>
                        </a:rPr>
                        <a:t>mini </a:t>
                      </a:r>
                      <a:r>
                        <a:rPr sz="900" b="0">
                          <a:solidFill>
                            <a:srgbClr val="FF0000"/>
                          </a:solidFill>
                          <a:latin typeface="NeueHaasGroteskText Std (Body)"/>
                        </a:rPr>
                        <a:t>when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data </a:t>
                      </a:r>
                      <a:r>
                        <a:rPr sz="900" b="0">
                          <a:solidFill>
                            <a:srgbClr val="FF0000"/>
                          </a:solidFill>
                          <a:latin typeface="NeueHaasGroteskText Std (Body)"/>
                        </a:rPr>
                        <a:t>plan </a:t>
                      </a:r>
                      <a:r>
                        <a:rPr sz="900" b="0">
                          <a:solidFill>
                            <a:srgbClr val="FF0000"/>
                          </a:solidFill>
                          <a:latin typeface="NeueHaasGroteskText Std (Body)"/>
                        </a:rPr>
                        <a:t>on </a:t>
                      </a:r>
                      <a:r>
                        <a:rPr sz="900" b="0">
                          <a:solidFill>
                            <a:srgbClr val="FF0000"/>
                          </a:solidFill>
                          <a:latin typeface="NeueHaasGroteskText Std (Body)"/>
                        </a:rPr>
                        <a:t>Verizon (03.16.2018)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(01.09.2018)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(01.09.2018)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(01.09.2018)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B0F0"/>
                          </a:solidFill>
                          <a:latin typeface="NeueHaasGroteskText Std (Body)"/>
                        </a:rPr>
                        <a:t>Save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$80/mo. </a:t>
                      </a:r>
                      <a:r>
                        <a:rPr sz="900" b="0">
                          <a:solidFill>
                            <a:srgbClr val="00B0F0"/>
                          </a:solidFill>
                          <a:latin typeface="NeueHaasGroteskText Std (Body)"/>
                        </a:rPr>
                        <a:t>on </a:t>
                      </a:r>
                      <a:r>
                        <a:rPr sz="900" b="0">
                          <a:solidFill>
                            <a:srgbClr val="00B0F0"/>
                          </a:solidFill>
                          <a:latin typeface="NeueHaasGroteskText Std (Body)"/>
                        </a:rPr>
                        <a:t>Verizon </a:t>
                      </a:r>
                      <a:r>
                        <a:rPr sz="900" b="0">
                          <a:solidFill>
                            <a:srgbClr val="00B0F0"/>
                          </a:solidFill>
                          <a:latin typeface="NeueHaasGroteskText Std (Body)"/>
                        </a:rPr>
                        <a:t>Prepaid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(discount </a:t>
                      </a:r>
                      <a:r>
                        <a:rPr sz="900" b="0">
                          <a:solidFill>
                            <a:srgbClr val="00B0F0"/>
                          </a:solidFill>
                          <a:latin typeface="NeueHaasGroteskText Std (Body)"/>
                        </a:rPr>
                        <a:t>of </a:t>
                      </a:r>
                      <a:r>
                        <a:rPr sz="900" b="1">
                          <a:solidFill>
                            <a:srgbClr val="00B0F0"/>
                          </a:solidFill>
                          <a:latin typeface="NeueHaasGroteskText Std (Body)"/>
                        </a:rPr>
                        <a:t>$20/mo. </a:t>
                      </a:r>
                      <a:r>
                        <a:rPr sz="900" b="0">
                          <a:solidFill>
                            <a:srgbClr val="00B0F0"/>
                          </a:solidFill>
                          <a:latin typeface="NeueHaasGroteskText Std (Body)"/>
                        </a:rPr>
                        <a:t>to </a:t>
                      </a:r>
                      <a:r>
                        <a:rPr sz="900" b="0">
                          <a:solidFill>
                            <a:srgbClr val="00B0F0"/>
                          </a:solidFill>
                          <a:latin typeface="NeueHaasGroteskText Std (Body)"/>
                        </a:rPr>
                        <a:t>each </a:t>
                      </a:r>
                      <a:r>
                        <a:rPr sz="900" b="1">
                          <a:solidFill>
                            <a:srgbClr val="00B0F0"/>
                          </a:solidFill>
                          <a:latin typeface="NeueHaasGroteskText Std (Body)"/>
                        </a:rPr>
                        <a:t>$60 </a:t>
                      </a:r>
                      <a:r>
                        <a:rPr sz="900" b="0">
                          <a:solidFill>
                            <a:srgbClr val="00B0F0"/>
                          </a:solidFill>
                          <a:latin typeface="NeueHaasGroteskText Std (Body)"/>
                        </a:rPr>
                        <a:t>10 </a:t>
                      </a:r>
                      <a:r>
                        <a:rPr sz="900" b="0">
                          <a:solidFill>
                            <a:srgbClr val="00B0F0"/>
                          </a:solidFill>
                          <a:latin typeface="NeueHaasGroteskText Std (Body)"/>
                        </a:rPr>
                        <a:t>GB </a:t>
                      </a:r>
                      <a:r>
                        <a:rPr sz="900" b="0">
                          <a:solidFill>
                            <a:srgbClr val="00B0F0"/>
                          </a:solidFill>
                          <a:latin typeface="NeueHaasGroteskText Std (Body)"/>
                        </a:rPr>
                        <a:t>or </a:t>
                      </a:r>
                      <a:r>
                        <a:rPr sz="900" b="1">
                          <a:solidFill>
                            <a:srgbClr val="00B0F0"/>
                          </a:solidFill>
                          <a:latin typeface="NeueHaasGroteskText Std (Body)"/>
                        </a:rPr>
                        <a:t>$80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added </a:t>
                      </a:r>
                      <a:r>
                        <a:rPr sz="900" b="0">
                          <a:solidFill>
                            <a:srgbClr val="00B0F0"/>
                          </a:solidFill>
                          <a:latin typeface="NeueHaasGroteskText Std (Body)"/>
                        </a:rPr>
                        <a:t>as </a:t>
                      </a:r>
                      <a:r>
                        <a:rPr sz="900" b="0">
                          <a:solidFill>
                            <a:srgbClr val="00B0F0"/>
                          </a:solidFill>
                          <a:latin typeface="NeueHaasGroteskText Std (Body)"/>
                        </a:rPr>
                        <a:t>2nd </a:t>
                      </a:r>
                      <a:r>
                        <a:rPr sz="900" b="0">
                          <a:solidFill>
                            <a:srgbClr val="00B0F0"/>
                          </a:solidFill>
                          <a:latin typeface="NeueHaasGroteskText Std (Body)"/>
                        </a:rPr>
                        <a:t>through </a:t>
                      </a:r>
                      <a:r>
                        <a:rPr sz="900" b="0">
                          <a:solidFill>
                            <a:srgbClr val="00B0F0"/>
                          </a:solidFill>
                          <a:latin typeface="NeueHaasGroteskText Std (Body)"/>
                        </a:rPr>
                        <a:t>5th </a:t>
                      </a:r>
                      <a:r>
                        <a:rPr sz="900" b="0">
                          <a:solidFill>
                            <a:srgbClr val="00B0F0"/>
                          </a:solidFill>
                          <a:latin typeface="NeueHaasGroteskText Std (Body)"/>
                        </a:rPr>
                        <a:t>lines </a:t>
                      </a:r>
                      <a:r>
                        <a:rPr sz="900" b="0">
                          <a:solidFill>
                            <a:srgbClr val="00B0F0"/>
                          </a:solidFill>
                          <a:latin typeface="NeueHaasGroteskText Std (Body)"/>
                        </a:rPr>
                        <a:t>on </a:t>
                      </a:r>
                      <a:r>
                        <a:rPr sz="900" b="0">
                          <a:solidFill>
                            <a:srgbClr val="00B0F0"/>
                          </a:solidFill>
                          <a:latin typeface="NeueHaasGroteskText Std (Body)"/>
                        </a:rPr>
                        <a:t>a </a:t>
                      </a:r>
                      <a:r>
                        <a:rPr sz="900" b="0">
                          <a:solidFill>
                            <a:srgbClr val="00B0F0"/>
                          </a:solidFill>
                          <a:latin typeface="NeueHaasGroteskText Std (Body)"/>
                        </a:rPr>
                        <a:t>family </a:t>
                      </a:r>
                      <a:r>
                        <a:rPr sz="900" b="0">
                          <a:solidFill>
                            <a:srgbClr val="00B0F0"/>
                          </a:solidFill>
                          <a:latin typeface="NeueHaasGroteskText Std (Body)"/>
                        </a:rPr>
                        <a:t>account) </a:t>
                      </a:r>
                      <a:r>
                        <a:rPr sz="900" b="0">
                          <a:solidFill>
                            <a:srgbClr val="00B0F0"/>
                          </a:solidFill>
                          <a:latin typeface="NeueHaasGroteskText Std (Body)"/>
                        </a:rPr>
                        <a:t> (01.09.2018)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(03.16.2018)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(01.09.2018)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(01.09.2018)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(03.16.2018)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(11.24.2016)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(11.24.2016)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(11.24.2016)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(01.09.2018)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(01.09.2018)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(01.09.2018)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(01.09.2018)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towards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device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select </a:t>
                      </a:r>
                      <a:r>
                        <a:rPr sz="900" b="0">
                          <a:solidFill>
                            <a:srgbClr val="00B0F0"/>
                          </a:solidFill>
                          <a:latin typeface="NeueHaasGroteskText Std (Body)"/>
                        </a:rPr>
                        <a:t>device. (01.09.2018)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towards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device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select </a:t>
                      </a:r>
                      <a:r>
                        <a:rPr sz="900" b="0">
                          <a:solidFill>
                            <a:srgbClr val="00B0F0"/>
                          </a:solidFill>
                          <a:latin typeface="NeueHaasGroteskText Std (Body)"/>
                        </a:rPr>
                        <a:t>device. (01.09.2018)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devices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(01.09.2018)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devices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(01.09.2018)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1">
                          <a:solidFill>
                            <a:srgbClr val="000000"/>
                          </a:solidFill>
                          <a:latin typeface="NeueHaasGroteskText Std (Body)"/>
                        </a:rPr>
                        <a:t>$40/mo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on </a:t>
                      </a:r>
                      <a:r>
                        <a:rPr sz="900" b="0">
                          <a:solidFill>
                            <a:srgbClr val="000000"/>
                          </a:solidFill>
                          <a:latin typeface="NeueHaasGroteskText Std (Body)"/>
                        </a:rPr>
                        <a:t>Cricket </a:t>
                      </a:r>
                      <a:r>
                        <a:rPr sz="900" b="0">
                          <a:solidFill>
                            <a:srgbClr val="000000"/>
                          </a:solidFill>
                          <a:latin typeface="NeueHaasGroteskText Std (Body)"/>
                        </a:rPr>
                        <a:t>Unlimited </a:t>
                      </a:r>
                      <a:r>
                        <a:rPr sz="900" b="0">
                          <a:solidFill>
                            <a:srgbClr val="000000"/>
                          </a:solidFill>
                          <a:latin typeface="NeueHaasGroteskText Std (Body)"/>
                        </a:rPr>
                        <a:t>2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(11.24.2016)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(01.22.2017)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PULSEMIX </a:t>
                      </a:r>
                      <a:r>
                        <a:rPr sz="900" b="0">
                          <a:solidFill>
                            <a:srgbClr val="00B0F0"/>
                          </a:solidFill>
                          <a:latin typeface="NeueHaasGroteskText Std (Body)"/>
                        </a:rPr>
                        <a:t>for </a:t>
                      </a:r>
                      <a:r>
                        <a:rPr sz="900" b="1">
                          <a:solidFill>
                            <a:srgbClr val="00B0F0"/>
                          </a:solidFill>
                          <a:latin typeface="NeueHaasGroteskText Std (Body)"/>
                        </a:rPr>
                        <a:t>$9.99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(01.15.2017)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(02.07.2018)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(01.15.2017)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(01.15.2017)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(01.15.2017)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1">
                          <a:solidFill>
                            <a:srgbClr val="000000"/>
                          </a:solidFill>
                          <a:latin typeface="NeueHaasGroteskText Std (Body)"/>
                        </a:rPr>
                        <a:t>$349.99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(01.15.2017)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Samsung </a:t>
                      </a:r>
                      <a:r>
                        <a:rPr sz="900" b="0">
                          <a:solidFill>
                            <a:srgbClr val="00B0F0"/>
                          </a:solidFill>
                          <a:latin typeface="NeueHaasGroteskText Std (Body)"/>
                        </a:rPr>
                        <a:t>Halo </a:t>
                      </a:r>
                      <a:r>
                        <a:rPr sz="900" b="0">
                          <a:solidFill>
                            <a:srgbClr val="00B0F0"/>
                          </a:solidFill>
                          <a:latin typeface="NeueHaasGroteskText Std (Body)"/>
                        </a:rPr>
                        <a:t>(32 </a:t>
                      </a:r>
                      <a:r>
                        <a:rPr sz="900" b="0">
                          <a:solidFill>
                            <a:srgbClr val="00B0F0"/>
                          </a:solidFill>
                          <a:latin typeface="NeueHaasGroteskText Std (Body)"/>
                        </a:rPr>
                        <a:t>GB) </a:t>
                      </a:r>
                      <a:r>
                        <a:rPr sz="900" b="0">
                          <a:solidFill>
                            <a:srgbClr val="00B0F0"/>
                          </a:solidFill>
                          <a:latin typeface="NeueHaasGroteskText Std (Body)"/>
                        </a:rPr>
                        <a:t>for </a:t>
                      </a:r>
                      <a:r>
                        <a:rPr sz="900" b="1">
                          <a:solidFill>
                            <a:srgbClr val="00B0F0"/>
                          </a:solidFill>
                          <a:latin typeface="NeueHaasGroteskText Std (Body)"/>
                        </a:rPr>
                        <a:t>$19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(01.26.2018)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65548" y="554503"/>
          <a:ext cx="11410570" cy="5748994"/>
        </p:xfrm>
        <a:graphic>
          <a:graphicData uri="http://schemas.openxmlformats.org/drawingml/2006/table">
            <a:tbl>
              <a:tblPr firstRow="1" bandRow="1">
                <a:effectLst/>
              </a:tblPr>
              <a:tblGrid>
                <a:gridCol w="747324">
                  <a:extLst>
                    <a:ext uri="{9D8B030D-6E8A-4147-A177-3AD203B41FA5}">
                      <a16:colId xmlns:a16="http://schemas.microsoft.com/office/drawing/2014/main" val="20000"/>
                    </a:ext>
                  </a:extLst>
                </a:gridCol>
                <a:gridCol w="969386">
                  <a:extLst>
                    <a:ext uri="{9D8B030D-6E8A-4147-A177-3AD203B41FA5}">
                      <a16:colId xmlns:a16="http://schemas.microsoft.com/office/drawing/2014/main" val="20014"/>
                    </a:ext>
                  </a:extLst>
                </a:gridCol>
                <a:gridCol w="969386">
                  <a:extLst>
                    <a:ext uri="{9D8B030D-6E8A-4147-A177-3AD203B41FA5}">
                      <a16:colId xmlns:a16="http://schemas.microsoft.com/office/drawing/2014/main" val="1704982403"/>
                    </a:ext>
                  </a:extLst>
                </a:gridCol>
                <a:gridCol w="969386">
                  <a:extLst>
                    <a:ext uri="{9D8B030D-6E8A-4147-A177-3AD203B41FA5}">
                      <a16:colId xmlns:a16="http://schemas.microsoft.com/office/drawing/2014/main" val="1308340505"/>
                    </a:ext>
                  </a:extLst>
                </a:gridCol>
                <a:gridCol w="969386">
                  <a:extLst>
                    <a:ext uri="{9D8B030D-6E8A-4147-A177-3AD203B41FA5}">
                      <a16:colId xmlns:a16="http://schemas.microsoft.com/office/drawing/2014/main" val="1406278999"/>
                    </a:ext>
                  </a:extLst>
                </a:gridCol>
                <a:gridCol w="969386">
                  <a:extLst>
                    <a:ext uri="{9D8B030D-6E8A-4147-A177-3AD203B41FA5}">
                      <a16:colId xmlns:a16="http://schemas.microsoft.com/office/drawing/2014/main" val="3203068248"/>
                    </a:ext>
                  </a:extLst>
                </a:gridCol>
                <a:gridCol w="969386">
                  <a:extLst>
                    <a:ext uri="{9D8B030D-6E8A-4147-A177-3AD203B41FA5}">
                      <a16:colId xmlns:a16="http://schemas.microsoft.com/office/drawing/2014/main" val="2587996218"/>
                    </a:ext>
                  </a:extLst>
                </a:gridCol>
                <a:gridCol w="969386">
                  <a:extLst>
                    <a:ext uri="{9D8B030D-6E8A-4147-A177-3AD203B41FA5}">
                      <a16:colId xmlns:a16="http://schemas.microsoft.com/office/drawing/2014/main" val="3940571257"/>
                    </a:ext>
                  </a:extLst>
                </a:gridCol>
                <a:gridCol w="969386">
                  <a:extLst>
                    <a:ext uri="{9D8B030D-6E8A-4147-A177-3AD203B41FA5}">
                      <a16:colId xmlns:a16="http://schemas.microsoft.com/office/drawing/2014/main" val="2676220408"/>
                    </a:ext>
                  </a:extLst>
                </a:gridCol>
                <a:gridCol w="969386">
                  <a:extLst>
                    <a:ext uri="{9D8B030D-6E8A-4147-A177-3AD203B41FA5}">
                      <a16:colId xmlns:a16="http://schemas.microsoft.com/office/drawing/2014/main" val="2424683114"/>
                    </a:ext>
                  </a:extLst>
                </a:gridCol>
                <a:gridCol w="969386">
                  <a:extLst>
                    <a:ext uri="{9D8B030D-6E8A-4147-A177-3AD203B41FA5}">
                      <a16:colId xmlns:a16="http://schemas.microsoft.com/office/drawing/2014/main" val="3135319498"/>
                    </a:ext>
                  </a:extLst>
                </a:gridCol>
                <a:gridCol w="969386">
                  <a:extLst>
                    <a:ext uri="{9D8B030D-6E8A-4147-A177-3AD203B41FA5}">
                      <a16:colId xmlns:a16="http://schemas.microsoft.com/office/drawing/2014/main" val="2428801470"/>
                    </a:ext>
                  </a:extLst>
                </a:gridCol>
              </a:tblGrid>
              <a:tr h="326530">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5">
                  <a:txBody>
                    <a:bodyPr/>
                    <a:lstStyle/>
                    <a:p>
                      <a:pPr marL="0" algn="ctr" defTabSz="914400" rtl="0" eaLnBrk="1" latinLnBrk="0" hangingPunct="1"/>
                      <a:r>
                        <a:rPr lang="en-US" sz="1400" b="1" i="1" u="none" kern="1200" dirty="0">
                          <a:solidFill>
                            <a:srgbClr val="000000"/>
                          </a:solidFill>
                          <a:latin typeface="+mn-lt"/>
                          <a:ea typeface=""/>
                          <a:cs typeface=""/>
                        </a:rPr>
                        <a:t>Jan</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4">
                  <a:txBody>
                    <a:bodyPr/>
                    <a:lstStyle/>
                    <a:p>
                      <a:pPr marL="0" algn="ctr" defTabSz="914400" rtl="0" eaLnBrk="1" latinLnBrk="0" hangingPunct="1"/>
                      <a:r>
                        <a:rPr lang="en-US" sz="1400" b="1" i="1" u="none" kern="1200" dirty="0">
                          <a:solidFill>
                            <a:srgbClr val="000000"/>
                          </a:solidFill>
                          <a:latin typeface="+mn-lt"/>
                          <a:ea typeface=""/>
                          <a:cs typeface=""/>
                        </a:rPr>
                        <a:t>Feb</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2">
                  <a:txBody>
                    <a:bodyPr/>
                    <a:lstStyle/>
                    <a:p>
                      <a:pPr marL="0" algn="ctr" defTabSz="914400" rtl="0" eaLnBrk="1" latinLnBrk="0" hangingPunct="1"/>
                      <a:r>
                        <a:rPr lang="en-US" sz="1400" b="1" i="1" u="none" kern="1200" dirty="0">
                          <a:solidFill>
                            <a:srgbClr val="000000"/>
                          </a:solidFill>
                          <a:latin typeface="+mn-lt"/>
                          <a:ea typeface=""/>
                          <a:cs typeface=""/>
                        </a:rPr>
                        <a:t>Mar</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10000"/>
                  </a:ext>
                </a:extLst>
              </a:tr>
              <a:tr h="450682">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1/8</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2/26</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10001"/>
                  </a:ext>
                </a:extLst>
              </a:tr>
              <a:tr h="1199576">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76971">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347925">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147310">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sp>
        <p:nvSpPr>
          <p:cNvPr id="29" name="TextBox 28"/>
          <p:cNvSpPr txBox="1"/>
          <p:nvPr/>
        </p:nvSpPr>
        <p:spPr>
          <a:xfrm>
            <a:off x="8432800" y="6562868"/>
            <a:ext cx="3556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*AAL – Add a line to Qualify</a:t>
            </a:r>
          </a:p>
        </p:txBody>
      </p:sp>
      <p:sp>
        <p:nvSpPr>
          <p:cNvPr id="25" name="Rectangle: Rounded Corners 24"/>
          <p:cNvSpPr/>
          <p:nvPr/>
        </p:nvSpPr>
        <p:spPr>
          <a:xfrm>
            <a:off x="5798779" y="6562868"/>
            <a:ext cx="488272" cy="215444"/>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NeueHaasGroteskText Std"/>
              <a:ea typeface="+mn-ea"/>
              <a:cs typeface="+mn-cs"/>
            </a:endParaRPr>
          </a:p>
        </p:txBody>
      </p:sp>
      <p:sp>
        <p:nvSpPr>
          <p:cNvPr id="50" name="TextBox 49"/>
          <p:cNvSpPr txBox="1"/>
          <p:nvPr/>
        </p:nvSpPr>
        <p:spPr>
          <a:xfrm>
            <a:off x="6205179" y="6532437"/>
            <a:ext cx="185736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 Additional explanation textbox</a:t>
            </a:r>
          </a:p>
        </p:txBody>
      </p:sp>
      <p:sp>
        <p:nvSpPr>
          <p:cNvPr id="36" name="Rounded Rectangle 39">
            <a:extLst>
              <a:ext uri="{FF2B5EF4-FFF2-40B4-BE49-F238E27FC236}">
                <a16:creationId xmlns:a16="http://schemas.microsoft.com/office/drawing/2014/main" id="{57EDDE32-C231-4901-89ED-4357D4144626}"/>
              </a:ext>
            </a:extLst>
          </p:cNvPr>
          <p:cNvSpPr/>
          <p:nvPr/>
        </p:nvSpPr>
        <p:spPr>
          <a:xfrm>
            <a:off x="1107074" y="5143487"/>
            <a:ext cx="10669036"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LG G6, V20, V30 and V30+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(11/17…)</a:t>
            </a:r>
          </a:p>
        </p:txBody>
      </p:sp>
      <p:sp>
        <p:nvSpPr>
          <p:cNvPr id="30" name="Rounded Rectangle 32">
            <a:extLst>
              <a:ext uri="{FF2B5EF4-FFF2-40B4-BE49-F238E27FC236}">
                <a16:creationId xmlns:a16="http://schemas.microsoft.com/office/drawing/2014/main" id="{B5B8ECC5-0882-480D-9855-DEA75C6EA437}"/>
              </a:ext>
            </a:extLst>
          </p:cNvPr>
          <p:cNvSpPr/>
          <p:nvPr/>
        </p:nvSpPr>
        <p:spPr>
          <a:xfrm>
            <a:off x="1107076" y="3082061"/>
            <a:ext cx="10669034" cy="338128"/>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8, 64 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26" name="Rounded Rectangle 32">
            <a:extLst>
              <a:ext uri="{FF2B5EF4-FFF2-40B4-BE49-F238E27FC236}">
                <a16:creationId xmlns:a16="http://schemas.microsoft.com/office/drawing/2014/main" id="{50A796E8-BAC8-4C12-A4AD-5CDC83BA9F6B}"/>
              </a:ext>
            </a:extLst>
          </p:cNvPr>
          <p:cNvSpPr/>
          <p:nvPr/>
        </p:nvSpPr>
        <p:spPr>
          <a:xfrm>
            <a:off x="1107074" y="3420189"/>
            <a:ext cx="10669037" cy="348004"/>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LG V30, LG G6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a:t>
            </a:r>
          </a:p>
        </p:txBody>
      </p:sp>
      <p:sp>
        <p:nvSpPr>
          <p:cNvPr id="24" name="Rounded Rectangle 39">
            <a:extLst>
              <a:ext uri="{FF2B5EF4-FFF2-40B4-BE49-F238E27FC236}">
                <a16:creationId xmlns:a16="http://schemas.microsoft.com/office/drawing/2014/main" id="{B21BC46B-07A0-4DAF-81AC-2E460D6B4219}"/>
              </a:ext>
            </a:extLst>
          </p:cNvPr>
          <p:cNvSpPr/>
          <p:nvPr/>
        </p:nvSpPr>
        <p:spPr>
          <a:xfrm>
            <a:off x="2798618" y="5486400"/>
            <a:ext cx="6686716" cy="3609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Galaxy S8, S8+, S8 Active and Note8 </a:t>
            </a: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(1/12-3/1)</a:t>
            </a:r>
          </a:p>
        </p:txBody>
      </p:sp>
      <p:sp>
        <p:nvSpPr>
          <p:cNvPr id="27" name="Rounded Rectangle 39">
            <a:extLst>
              <a:ext uri="{FF2B5EF4-FFF2-40B4-BE49-F238E27FC236}">
                <a16:creationId xmlns:a16="http://schemas.microsoft.com/office/drawing/2014/main" id="{83AB82E5-CBE6-4310-9C13-08AD1A76B23D}"/>
              </a:ext>
            </a:extLst>
          </p:cNvPr>
          <p:cNvSpPr/>
          <p:nvPr/>
        </p:nvSpPr>
        <p:spPr>
          <a:xfrm>
            <a:off x="2798618" y="5868552"/>
            <a:ext cx="8977492" cy="37674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iPhone 8, 8 Plus, X (1/12…)</a:t>
            </a:r>
          </a:p>
        </p:txBody>
      </p:sp>
      <p:sp>
        <p:nvSpPr>
          <p:cNvPr id="32" name="Rounded Rectangle 32">
            <a:extLst>
              <a:ext uri="{FF2B5EF4-FFF2-40B4-BE49-F238E27FC236}">
                <a16:creationId xmlns:a16="http://schemas.microsoft.com/office/drawing/2014/main" id="{C2397605-11CC-4D9F-88B1-2377371C5D3C}"/>
              </a:ext>
            </a:extLst>
          </p:cNvPr>
          <p:cNvSpPr/>
          <p:nvPr/>
        </p:nvSpPr>
        <p:spPr>
          <a:xfrm>
            <a:off x="1107075" y="2559464"/>
            <a:ext cx="10669037" cy="28391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NeueHaasGroteskText Std"/>
                <a:ea typeface="+mn-ea"/>
                <a:cs typeface="+mn-cs"/>
              </a:rPr>
              <a:t>BOGOF</a:t>
            </a: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 SS Galaxy S8, S8+, S8 Active</a:t>
            </a:r>
            <a:endParaRPr kumimoji="0" lang="en-US" sz="900" b="1" i="0" u="none" strike="noStrike" kern="1200" cap="none" spc="0" normalizeH="0" baseline="0" noProof="0" dirty="0">
              <a:ln>
                <a:noFill/>
              </a:ln>
              <a:solidFill>
                <a:srgbClr val="0070C0"/>
              </a:solidFill>
              <a:effectLst/>
              <a:uLnTx/>
              <a:uFillTx/>
              <a:latin typeface="NeueHaasGroteskText Std"/>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9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34" name="Rounded Rectangle 32">
            <a:extLst>
              <a:ext uri="{FF2B5EF4-FFF2-40B4-BE49-F238E27FC236}">
                <a16:creationId xmlns:a16="http://schemas.microsoft.com/office/drawing/2014/main" id="{348A732D-9F24-4278-81D7-190DA999FC98}"/>
              </a:ext>
            </a:extLst>
          </p:cNvPr>
          <p:cNvSpPr/>
          <p:nvPr/>
        </p:nvSpPr>
        <p:spPr>
          <a:xfrm>
            <a:off x="4341104" y="1603173"/>
            <a:ext cx="291867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Android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(1/24-2/15)</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28" name="Rounded Rectangle 32">
            <a:extLst>
              <a:ext uri="{FF2B5EF4-FFF2-40B4-BE49-F238E27FC236}">
                <a16:creationId xmlns:a16="http://schemas.microsoft.com/office/drawing/2014/main" id="{CD20429D-27F2-4E60-B107-CC0E080B0170}"/>
              </a:ext>
            </a:extLst>
          </p:cNvPr>
          <p:cNvSpPr/>
          <p:nvPr/>
        </p:nvSpPr>
        <p:spPr>
          <a:xfrm>
            <a:off x="5006110" y="2055119"/>
            <a:ext cx="458122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iPhone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(1/29-3/2)</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38" name="Rounded Rectangle 32">
            <a:extLst>
              <a:ext uri="{FF2B5EF4-FFF2-40B4-BE49-F238E27FC236}">
                <a16:creationId xmlns:a16="http://schemas.microsoft.com/office/drawing/2014/main" id="{E6ABD9B7-84BE-457F-A2D5-D635BF2AA413}"/>
              </a:ext>
            </a:extLst>
          </p:cNvPr>
          <p:cNvSpPr/>
          <p:nvPr/>
        </p:nvSpPr>
        <p:spPr>
          <a:xfrm>
            <a:off x="6908800" y="2843377"/>
            <a:ext cx="1690250" cy="23868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X (2/12-2/23)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51" name="Down Arrow Callout 41"/>
          <p:cNvSpPr/>
          <p:nvPr/>
        </p:nvSpPr>
        <p:spPr>
          <a:xfrm>
            <a:off x="9817836" y="271590"/>
            <a:ext cx="963583"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TODAY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3/07</a:t>
            </a:r>
          </a:p>
        </p:txBody>
      </p:sp>
      <p:sp>
        <p:nvSpPr>
          <p:cNvPr id="41" name="Rounded Rectangle 32">
            <a:extLst>
              <a:ext uri="{FF2B5EF4-FFF2-40B4-BE49-F238E27FC236}">
                <a16:creationId xmlns:a16="http://schemas.microsoft.com/office/drawing/2014/main" id="{E2B04116-05D7-4F64-9B0F-3C38D8B0A211}"/>
              </a:ext>
            </a:extLst>
          </p:cNvPr>
          <p:cNvSpPr/>
          <p:nvPr/>
        </p:nvSpPr>
        <p:spPr>
          <a:xfrm>
            <a:off x="8599058" y="2843377"/>
            <a:ext cx="3177056" cy="238970"/>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ZTE Axon M (2/23-…)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cxnSp>
        <p:nvCxnSpPr>
          <p:cNvPr id="52" name="Straight Connector 51"/>
          <p:cNvCxnSpPr>
            <a:cxnSpLocks/>
            <a:stCxn id="51" idx="2"/>
          </p:cNvCxnSpPr>
          <p:nvPr/>
        </p:nvCxnSpPr>
        <p:spPr>
          <a:xfrm>
            <a:off x="10299628" y="892631"/>
            <a:ext cx="0" cy="540986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as of 03/19/2018</a:t>
            </a:r>
          </a:p>
        </p:txBody>
      </p:sp>
    </p:spTree>
    <p:extLst>
      <p:ext uri="{BB962C8B-B14F-4D97-AF65-F5344CB8AC3E}">
        <p14:creationId xmlns:p14="http://schemas.microsoft.com/office/powerpoint/2010/main" val="234175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(01.09.2018)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(01.09.2018)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(01.09.2018)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(01.09.2018)
</a:t>
                      </a:r>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(01.09.2018)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two </a:t>
                      </a:r>
                      <a:r>
                        <a:rPr sz="900" b="0">
                          <a:solidFill>
                            <a:srgbClr val="FF0000"/>
                          </a:solidFill>
                          <a:latin typeface="NeueHaasGroteskText Std (Body)"/>
                        </a:rPr>
                        <a:t>LG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it's </a:t>
                      </a:r>
                      <a:r>
                        <a:rPr sz="900" b="0">
                          <a:solidFill>
                            <a:srgbClr val="FF0000"/>
                          </a:solidFill>
                          <a:latin typeface="NeueHaasGroteskText Std (Body)"/>
                        </a:rPr>
                        <a:t>pretty </a:t>
                      </a:r>
                      <a:r>
                        <a:rPr sz="900" b="0">
                          <a:solidFill>
                            <a:srgbClr val="FF0000"/>
                          </a:solidFill>
                          <a:latin typeface="NeueHaasGroteskText Std (Body)"/>
                        </a:rPr>
                        <a:t>great (03.19.2018)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(01.09.2018)
</a:t>
                      </a:r>
                    </a:p>
                  </a:txBody>
                  <a:tcPr>
                    <a:solidFill>
                      <a:schemeClr val="accent2"/>
                    </a:solidFill>
                  </a:tcPr>
                </a:tc>
                <a:tc>
                  <a:txBody>
                    <a:bodyPr/>
                    <a:lstStyle/>
                    <a:p>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(01.09.2018)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(01.09.2018)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(01.09.2018)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an </a:t>
                      </a:r>
                      <a:r>
                        <a:rPr sz="900" b="0">
                          <a:solidFill>
                            <a:srgbClr val="FF0000"/>
                          </a:solidFill>
                          <a:latin typeface="NeueHaasGroteskText Std (Body)"/>
                        </a:rPr>
                        <a:t>agreement (01.09.2018)
</a:t>
                      </a:r>
                    </a:p>
                  </a:txBody>
                  <a:tcPr>
                    <a:solidFill>
                      <a:schemeClr val="accent2"/>
                    </a:solidFill>
                  </a:tcPr>
                </a:tc>
                <a:tc>
                  <a:txBody>
                    <a:bodyPr/>
                    <a:lstStyle/>
                    <a:p>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two </a:t>
                      </a:r>
                      <a:r>
                        <a:rPr sz="900" b="0">
                          <a:solidFill>
                            <a:srgbClr val="FF0000"/>
                          </a:solidFill>
                          <a:latin typeface="NeueHaasGroteskText Std (Body)"/>
                        </a:rPr>
                        <a:t>LG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it's </a:t>
                      </a:r>
                      <a:r>
                        <a:rPr sz="900" b="0">
                          <a:solidFill>
                            <a:srgbClr val="FF0000"/>
                          </a:solidFill>
                          <a:latin typeface="NeueHaasGroteskText Std (Body)"/>
                        </a:rPr>
                        <a:t>pretty </a:t>
                      </a:r>
                      <a:r>
                        <a:rPr sz="900" b="0">
                          <a:solidFill>
                            <a:srgbClr val="FF0000"/>
                          </a:solidFill>
                          <a:latin typeface="NeueHaasGroteskText Std (Body)"/>
                        </a:rPr>
                        <a:t>great (03.16.2018)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(01.09.2018)
</a:t>
                      </a:r>
                    </a:p>
                  </a:txBody>
                  <a:tcPr>
                    <a:solidFill>
                      <a:schemeClr val="accent2"/>
                    </a:solidFill>
                  </a:tcPr>
                </a:tc>
                <a:tc>
                  <a:txBody>
                    <a:bodyPr/>
                    <a:lstStyle/>
                    <a:p>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(01.09.2018)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(01.09.2018)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(01.09.2018)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(01.09.2018)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(03.16.2018)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(11.24.2016)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505</Words>
  <Application>Microsoft Office PowerPoint</Application>
  <PresentationFormat>Widescreen</PresentationFormat>
  <Paragraphs>88</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5</cp:revision>
  <dcterms:created xsi:type="dcterms:W3CDTF">2018-03-07T12:14:23Z</dcterms:created>
  <dcterms:modified xsi:type="dcterms:W3CDTF">2018-03-13T15:31:31Z</dcterms:modified>
</cp:coreProperties>
</file>