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01,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(27-11-2017)
</a:t>
                      </a:r>
                      <a:r>
                        <a:rPr sz="900" b="0">
                          <a:solidFill>
                            <a:srgbClr val="000000"/>
                          </a:solidFill>
                          <a:latin typeface="NeueHaasGroteskText Std (Body)"/>
                        </a:rPr>
                        <a:t>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off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Tablet </a:t>
                      </a:r>
                      <a:r>
                        <a:rPr sz="900" b="0">
                          <a:solidFill>
                            <a:srgbClr val="000000"/>
                          </a:solidFill>
                          <a:latin typeface="NeueHaasGroteskText Std (Body)"/>
                        </a:rPr>
                        <a:t>S3 </a:t>
                      </a:r>
                      <a:r>
                        <a:rPr sz="900" b="0">
                          <a:solidFill>
                            <a:srgbClr val="000000"/>
                          </a:solidFill>
                          <a:latin typeface="NeueHaasGroteskText Std (Body)"/>
                        </a:rPr>
                        <a:t>or </a:t>
                      </a:r>
                      <a:r>
                        <a:rPr sz="900" b="0">
                          <a:solidFill>
                            <a:srgbClr val="000000"/>
                          </a:solidFill>
                          <a:latin typeface="NeueHaasGroteskText Std (Body)"/>
                        </a:rPr>
                        <a:t>Tablet </a:t>
                      </a:r>
                      <a:r>
                        <a:rPr sz="900" b="0">
                          <a:solidFill>
                            <a:srgbClr val="000000"/>
                          </a:solidFill>
                          <a:latin typeface="NeueHaasGroteskText Std (Body)"/>
                        </a:rPr>
                        <a:t>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year </a:t>
                      </a:r>
                      <a:r>
                        <a:rPr sz="900" b="0">
                          <a:solidFill>
                            <a:srgbClr val="000000"/>
                          </a:solidFill>
                          <a:latin typeface="NeueHaasGroteskText Std (Body)"/>
                        </a:rPr>
                        <a:t>activation) (05-03-2018)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(03-01-2018)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$49.99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(03-03-2018)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(15-01-2018)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(23-01-2018)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(17-11-2017)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(02-02-2018)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(26-11-2017)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(30-11-2017)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(30-11-2017)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(30-11-2017)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(01-03-2018)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(01-03-2018)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or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LIVE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year </a:t>
                      </a:r>
                      <a:r>
                        <a:rPr sz="900" b="0">
                          <a:solidFill>
                            <a:srgbClr val="000000"/>
                          </a:solidFill>
                          <a:latin typeface="NeueHaasGroteskText Std (Body)"/>
                        </a:rPr>
                        <a:t>for </a:t>
                      </a:r>
                      <a:r>
                        <a:rPr sz="900" b="0">
                          <a:solidFill>
                            <a:srgbClr val="000000"/>
                          </a:solidFill>
                          <a:latin typeface="NeueHaasGroteskText Std (Body)"/>
                        </a:rPr>
                        <a:t>free. </a:t>
                      </a:r>
                      <a:r>
                        <a:rPr sz="900" b="0">
                          <a:solidFill>
                            <a:srgbClr val="000000"/>
                          </a:solidFill>
                          <a:latin typeface="NeueHaasGroteskText Std (Body)"/>
                        </a:rPr>
                        <a:t>(Wireless </a:t>
                      </a:r>
                      <a:r>
                        <a:rPr sz="900" b="0">
                          <a:solidFill>
                            <a:srgbClr val="000000"/>
                          </a:solidFill>
                          <a:latin typeface="NeueHaasGroteskText Std (Body)"/>
                        </a:rPr>
                        <a:t>starts </a:t>
                      </a:r>
                      <a:r>
                        <a:rPr sz="900" b="0">
                          <a:solidFill>
                            <a:srgbClr val="000000"/>
                          </a:solidFill>
                          <a:latin typeface="NeueHaasGroteskText Std (Body)"/>
                        </a:rPr>
                        <a:t>at </a:t>
                      </a:r>
                      <a:r>
                        <a:rPr sz="900" b="1">
                          <a:solidFill>
                            <a:srgbClr val="000000"/>
                          </a:solidFill>
                          <a:latin typeface="NeueHaasGroteskText Std (Body)"/>
                        </a:rPr>
                        <a:t>$65/mo.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&amp; </a:t>
                      </a:r>
                      <a:r>
                        <a:rPr sz="900" b="0">
                          <a:solidFill>
                            <a:srgbClr val="000000"/>
                          </a:solidFill>
                          <a:latin typeface="NeueHaasGroteskText Std (Body)"/>
                        </a:rPr>
                        <a:t>paperless </a:t>
                      </a:r>
                      <a:r>
                        <a:rPr sz="900" b="0">
                          <a:solidFill>
                            <a:srgbClr val="000000"/>
                          </a:solidFill>
                          <a:latin typeface="NeueHaasGroteskText Std (Body)"/>
                        </a:rPr>
                        <a:t>bill </a:t>
                      </a:r>
                      <a:r>
                        <a:rPr sz="900" b="0">
                          <a:solidFill>
                            <a:srgbClr val="000000"/>
                          </a:solidFill>
                          <a:latin typeface="NeueHaasGroteskText Std (Body)"/>
                        </a:rPr>
                        <a:t>discount.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mos. </a:t>
                      </a:r>
                      <a:r>
                        <a:rPr sz="900" b="0">
                          <a:solidFill>
                            <a:srgbClr val="000000"/>
                          </a:solidFill>
                          <a:latin typeface="NeueHaasGroteskText Std (Body)"/>
                        </a:rPr>
                        <a:t>Credit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bills. </a:t>
                      </a:r>
                      <a:r>
                        <a:rPr sz="900" b="0">
                          <a:solidFill>
                            <a:srgbClr val="000000"/>
                          </a:solidFill>
                          <a:latin typeface="NeueHaasGroteskText Std (Body)"/>
                        </a:rPr>
                        <a:t>After </a:t>
                      </a:r>
                      <a:r>
                        <a:rPr sz="900" b="0">
                          <a:solidFill>
                            <a:srgbClr val="000000"/>
                          </a:solidFill>
                          <a:latin typeface="NeueHaasGroteskText Std (Body)"/>
                        </a:rPr>
                        <a:t>1 </a:t>
                      </a:r>
                      <a:r>
                        <a:rPr sz="900" b="0">
                          <a:solidFill>
                            <a:srgbClr val="000000"/>
                          </a:solidFill>
                          <a:latin typeface="NeueHaasGroteskText Std (Body)"/>
                        </a:rPr>
                        <a:t>year, </a:t>
                      </a:r>
                      <a:r>
                        <a:rPr sz="900" b="0">
                          <a:solidFill>
                            <a:srgbClr val="000000"/>
                          </a:solidFill>
                          <a:latin typeface="NeueHaasGroteskText Std (Body)"/>
                        </a:rPr>
                        <a:t>service </a:t>
                      </a:r>
                      <a:r>
                        <a:rPr sz="900" b="0">
                          <a:solidFill>
                            <a:srgbClr val="000000"/>
                          </a:solidFill>
                          <a:latin typeface="NeueHaasGroteskText Std (Body)"/>
                        </a:rPr>
                        <a:t>renews </a:t>
                      </a:r>
                      <a:r>
                        <a:rPr sz="900" b="0">
                          <a:solidFill>
                            <a:srgbClr val="000000"/>
                          </a:solidFill>
                          <a:latin typeface="NeueHaasGroteskText Std (Body)"/>
                        </a:rPr>
                        <a:t>at </a:t>
                      </a:r>
                      <a:r>
                        <a:rPr sz="900" b="0">
                          <a:solidFill>
                            <a:srgbClr val="000000"/>
                          </a:solidFill>
                          <a:latin typeface="NeueHaasGroteskText Std (Body)"/>
                        </a:rPr>
                        <a:t>full </a:t>
                      </a:r>
                      <a:r>
                        <a:rPr sz="900" b="0">
                          <a:solidFill>
                            <a:srgbClr val="000000"/>
                          </a:solidFill>
                          <a:latin typeface="NeueHaasGroteskText Std (Body)"/>
                        </a:rPr>
                        <a:t>price.) (06-03-2018)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(13-11-2017)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(17-01-2018)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$35.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(10-02-2018)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(19-03-2018)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(07-09-2017)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(14-06-2017)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(24-11-2017)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(24-11-2017)
</a:t>
                      </a:r>
                      <a:r>
                        <a:rPr sz="900" b="0">
                          <a:solidFill>
                            <a:srgbClr val="00B0F0"/>
                          </a:solidFill>
                          <a:latin typeface="NeueHaasGroteskText Std (Body)"/>
                        </a:rPr>
                        <a:t>Join </a:t>
                      </a:r>
                      <a:r>
                        <a:rPr sz="900" b="0">
                          <a:solidFill>
                            <a:srgbClr val="00B0F0"/>
                          </a:solidFill>
                          <a:latin typeface="NeueHaasGroteskText Std (Body)"/>
                        </a:rPr>
                        <a:t>T-Mobile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MLB.TV </a:t>
                      </a:r>
                      <a:r>
                        <a:rPr sz="900" b="0">
                          <a:solidFill>
                            <a:srgbClr val="00B0F0"/>
                          </a:solidFill>
                          <a:latin typeface="NeueHaasGroteskText Std (Body)"/>
                        </a:rPr>
                        <a:t>subscription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(worth </a:t>
                      </a:r>
                      <a:r>
                        <a:rPr sz="900" b="1">
                          <a:solidFill>
                            <a:srgbClr val="00B0F0"/>
                          </a:solidFill>
                          <a:latin typeface="NeueHaasGroteskText Std (Body)"/>
                        </a:rPr>
                        <a:t>$115.99) </a:t>
                      </a:r>
                      <a:r>
                        <a:rPr sz="900" b="0">
                          <a:solidFill>
                            <a:srgbClr val="00B0F0"/>
                          </a:solidFill>
                          <a:latin typeface="NeueHaasGroteskText Std (Body)"/>
                        </a:rPr>
                        <a:t>by </a:t>
                      </a:r>
                      <a:r>
                        <a:rPr sz="900" b="0">
                          <a:solidFill>
                            <a:srgbClr val="00B0F0"/>
                          </a:solidFill>
                          <a:latin typeface="NeueHaasGroteskText Std (Body)"/>
                        </a:rPr>
                        <a:t>signing </a:t>
                      </a:r>
                      <a:r>
                        <a:rPr sz="900" b="0">
                          <a:solidFill>
                            <a:srgbClr val="00B0F0"/>
                          </a:solidFill>
                          <a:latin typeface="NeueHaasGroteskText Std (Body)"/>
                        </a:rPr>
                        <a:t>into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app </a:t>
                      </a:r>
                      <a:r>
                        <a:rPr sz="900" b="0">
                          <a:solidFill>
                            <a:srgbClr val="00B0F0"/>
                          </a:solidFill>
                          <a:latin typeface="NeueHaasGroteskText Std (Body)"/>
                        </a:rPr>
                        <a:t>between </a:t>
                      </a:r>
                      <a:r>
                        <a:rPr sz="900" b="0">
                          <a:solidFill>
                            <a:srgbClr val="00B0F0"/>
                          </a:solidFill>
                          <a:latin typeface="NeueHaasGroteskText Std (Body)"/>
                        </a:rPr>
                        <a:t>3/27/18 </a:t>
                      </a:r>
                      <a:r>
                        <a:rPr sz="900" b="0">
                          <a:solidFill>
                            <a:srgbClr val="00B0F0"/>
                          </a:solidFill>
                          <a:latin typeface="NeueHaasGroteskText Std (Body)"/>
                        </a:rPr>
                        <a:t>and </a:t>
                      </a:r>
                      <a:r>
                        <a:rPr sz="900" b="0">
                          <a:solidFill>
                            <a:srgbClr val="00B0F0"/>
                          </a:solidFill>
                          <a:latin typeface="NeueHaasGroteskText Std (Body)"/>
                        </a:rPr>
                        <a:t>11:59 </a:t>
                      </a:r>
                      <a:r>
                        <a:rPr sz="900" b="0">
                          <a:solidFill>
                            <a:srgbClr val="00B0F0"/>
                          </a:solidFill>
                          <a:latin typeface="NeueHaasGroteskText Std (Body)"/>
                        </a:rPr>
                        <a:t>p.m. </a:t>
                      </a:r>
                      <a:r>
                        <a:rPr sz="900" b="0">
                          <a:solidFill>
                            <a:srgbClr val="00B0F0"/>
                          </a:solidFill>
                          <a:latin typeface="NeueHaasGroteskText Std (Body)"/>
                        </a:rPr>
                        <a:t>ET </a:t>
                      </a:r>
                      <a:r>
                        <a:rPr sz="900" b="0">
                          <a:solidFill>
                            <a:srgbClr val="00B0F0"/>
                          </a:solidFill>
                          <a:latin typeface="NeueHaasGroteskText Std (Body)"/>
                        </a:rPr>
                        <a:t>on </a:t>
                      </a:r>
                      <a:r>
                        <a:rPr sz="900" b="0">
                          <a:solidFill>
                            <a:srgbClr val="00B0F0"/>
                          </a:solidFill>
                          <a:latin typeface="NeueHaasGroteskText Std (Body)"/>
                        </a:rPr>
                        <a:t>4/2/18. </a:t>
                      </a:r>
                      <a:r>
                        <a:rPr sz="900" b="0">
                          <a:solidFill>
                            <a:srgbClr val="00B0F0"/>
                          </a:solidFill>
                          <a:latin typeface="NeueHaasGroteskText Std (Body)"/>
                        </a:rPr>
                        <a:t>New </a:t>
                      </a:r>
                      <a:r>
                        <a:rPr sz="900" b="0">
                          <a:solidFill>
                            <a:srgbClr val="00B0F0"/>
                          </a:solidFill>
                          <a:latin typeface="NeueHaasGroteskText Std (Body)"/>
                        </a:rPr>
                        <a:t>subscriptions </a:t>
                      </a:r>
                      <a:r>
                        <a:rPr sz="900" b="0">
                          <a:solidFill>
                            <a:srgbClr val="00B0F0"/>
                          </a:solidFill>
                          <a:latin typeface="NeueHaasGroteskText Std (Body)"/>
                        </a:rPr>
                        <a:t>only. </a:t>
                      </a:r>
                      <a:r>
                        <a:rPr sz="900" b="0">
                          <a:solidFill>
                            <a:srgbClr val="00B0F0"/>
                          </a:solidFill>
                          <a:latin typeface="NeueHaasGroteskText Std (Body)"/>
                        </a:rPr>
                        <a:t>Only </a:t>
                      </a:r>
                      <a:r>
                        <a:rPr sz="900" b="0">
                          <a:solidFill>
                            <a:srgbClr val="00B0F0"/>
                          </a:solidFill>
                          <a:latin typeface="NeueHaasGroteskText Std (Body)"/>
                        </a:rPr>
                        <a:t>works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(20-03-2018)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(26-11-2016)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(16-03-2018)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plus </a:t>
                      </a:r>
                      <a:r>
                        <a:rPr sz="900" b="0">
                          <a:solidFill>
                            <a:srgbClr val="000000"/>
                          </a:solidFill>
                          <a:latin typeface="NeueHaasGroteskText Std (Body)"/>
                        </a:rPr>
                        <a:t>access </a:t>
                      </a:r>
                      <a:r>
                        <a:rPr sz="900" b="0">
                          <a:solidFill>
                            <a:srgbClr val="000000"/>
                          </a:solidFill>
                          <a:latin typeface="NeueHaasGroteskText Std (Body)"/>
                        </a:rPr>
                        <a:t>to </a:t>
                      </a:r>
                      <a:r>
                        <a:rPr sz="900" b="0">
                          <a:solidFill>
                            <a:srgbClr val="000000"/>
                          </a:solidFill>
                          <a:latin typeface="NeueHaasGroteskText Std (Body)"/>
                        </a:rPr>
                        <a:t>Hulu </a:t>
                      </a:r>
                      <a:r>
                        <a:rPr sz="900" b="0">
                          <a:solidFill>
                            <a:srgbClr val="000000"/>
                          </a:solidFill>
                          <a:latin typeface="NeueHaasGroteskText Std (Body)"/>
                        </a:rPr>
                        <a:t>for </a:t>
                      </a:r>
                      <a:r>
                        <a:rPr sz="900" b="1">
                          <a:solidFill>
                            <a:srgbClr val="000000"/>
                          </a:solidFill>
                          <a:latin typeface="NeueHaasGroteskText Std (Body)"/>
                        </a:rPr>
                        <a:t>$100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for </a:t>
                      </a:r>
                      <a:r>
                        <a:rPr sz="900" b="0">
                          <a:solidFill>
                            <a:srgbClr val="000000"/>
                          </a:solidFill>
                          <a:latin typeface="NeueHaasGroteskText Std (Body)"/>
                        </a:rPr>
                        <a:t>two </a:t>
                      </a:r>
                      <a:r>
                        <a:rPr sz="900" b="0">
                          <a:solidFill>
                            <a:srgbClr val="000000"/>
                          </a:solidFill>
                          <a:latin typeface="NeueHaasGroteskText Std (Body)"/>
                        </a:rPr>
                        <a:t>to </a:t>
                      </a:r>
                      <a:r>
                        <a:rPr sz="900" b="0">
                          <a:solidFill>
                            <a:srgbClr val="000000"/>
                          </a:solidFill>
                          <a:latin typeface="NeueHaasGroteskText Std (Body)"/>
                        </a:rPr>
                        <a:t>five </a:t>
                      </a:r>
                      <a:r>
                        <a:rPr sz="900" b="0">
                          <a:solidFill>
                            <a:srgbClr val="000000"/>
                          </a:solidFill>
                          <a:latin typeface="NeueHaasGroteskText Std (Body)"/>
                        </a:rPr>
                        <a:t>lines.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plan </a:t>
                      </a:r>
                      <a:r>
                        <a:rPr sz="900" b="0">
                          <a:solidFill>
                            <a:srgbClr val="000000"/>
                          </a:solidFill>
                          <a:latin typeface="NeueHaasGroteskText Std (Body)"/>
                        </a:rPr>
                        <a:t>until </a:t>
                      </a:r>
                      <a:r>
                        <a:rPr sz="900" b="0">
                          <a:solidFill>
                            <a:srgbClr val="000000"/>
                          </a:solidFill>
                          <a:latin typeface="NeueHaasGroteskText Std (Body)"/>
                        </a:rPr>
                        <a:t>3/31/19) (17-11-2017)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(05-09-2017)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(11-10-2017)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(26-11-2016)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(26-11-2016)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(26-11-2016)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(26-11-2016)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(16-03-2018)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(02-03-2018)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(10-08-2017)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after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eligible </a:t>
                      </a:r>
                      <a:r>
                        <a:rPr sz="900" b="0">
                          <a:solidFill>
                            <a:srgbClr val="00B0F0"/>
                          </a:solidFill>
                          <a:latin typeface="NeueHaasGroteskText Std (Body)"/>
                        </a:rPr>
                        <a:t>device </a:t>
                      </a:r>
                      <a:r>
                        <a:rPr sz="900" b="0">
                          <a:solidFill>
                            <a:srgbClr val="00B0F0"/>
                          </a:solidFill>
                          <a:latin typeface="NeueHaasGroteskText Std (Body)"/>
                        </a:rPr>
                        <a:t>(service </a:t>
                      </a:r>
                      <a:r>
                        <a:rPr sz="900" b="0">
                          <a:solidFill>
                            <a:srgbClr val="00B0F0"/>
                          </a:solidFill>
                          <a:latin typeface="NeueHaasGroteskText Std (Body)"/>
                        </a:rPr>
                        <a:t>&amp;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req; </a:t>
                      </a:r>
                      <a:r>
                        <a:rPr sz="900" b="1">
                          <a:solidFill>
                            <a:srgbClr val="00B0F0"/>
                          </a:solidFill>
                          <a:latin typeface="NeueHaasGroteskText Std (Body)"/>
                        </a:rPr>
                        <a:t>$360 </a:t>
                      </a:r>
                      <a:r>
                        <a:rPr sz="900" b="0">
                          <a:solidFill>
                            <a:srgbClr val="00B0F0"/>
                          </a:solidFill>
                          <a:latin typeface="NeueHaasGroteskText Std (Body)"/>
                        </a:rPr>
                        <a:t>in </a:t>
                      </a:r>
                      <a:r>
                        <a:rPr sz="900" b="0">
                          <a:solidFill>
                            <a:srgbClr val="00B0F0"/>
                          </a:solidFill>
                          <a:latin typeface="NeueHaasGroteskText Std (Body)"/>
                        </a:rPr>
                        <a:t>total </a:t>
                      </a:r>
                      <a:r>
                        <a:rPr sz="900" b="0">
                          <a:solidFill>
                            <a:srgbClr val="00B0F0"/>
                          </a:solidFill>
                          <a:latin typeface="NeueHaasGroteskText Std (Body)"/>
                        </a:rPr>
                        <a:t>credits) </a:t>
                      </a:r>
                      <a:r>
                        <a:rPr sz="900" b="0">
                          <a:solidFill>
                            <a:srgbClr val="00B0F0"/>
                          </a:solidFill>
                          <a:latin typeface="NeueHaasGroteskText Std (Body)"/>
                        </a:rPr>
                        <a:t> (28-02-2018)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plus </a:t>
                      </a:r>
                      <a:r>
                        <a:rPr sz="900" b="1">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Unlimited </a:t>
                      </a:r>
                      <a:r>
                        <a:rPr sz="900" b="0">
                          <a:solidFill>
                            <a:srgbClr val="000000"/>
                          </a:solidFill>
                          <a:latin typeface="NeueHaasGroteskText Std (Body)"/>
                        </a:rPr>
                        <a:t>(reqs.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and </a:t>
                      </a:r>
                      <a:r>
                        <a:rPr sz="900" b="0">
                          <a:solidFill>
                            <a:srgbClr val="000000"/>
                          </a:solidFill>
                          <a:latin typeface="NeueHaasGroteskText Std (Body)"/>
                        </a:rPr>
                        <a:t>activation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eligible </a:t>
                      </a:r>
                      <a:r>
                        <a:rPr sz="900" b="0">
                          <a:solidFill>
                            <a:srgbClr val="000000"/>
                          </a:solidFill>
                          <a:latin typeface="NeueHaasGroteskText Std (Body)"/>
                        </a:rPr>
                        <a:t>postpaid </a:t>
                      </a:r>
                      <a:r>
                        <a:rPr sz="900" b="0">
                          <a:solidFill>
                            <a:srgbClr val="000000"/>
                          </a:solidFill>
                          <a:latin typeface="NeueHaasGroteskText Std (Body)"/>
                        </a:rPr>
                        <a:t>plans.)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 (30-11-2017)
</a:t>
                      </a:r>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(23-02-2018)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when </a:t>
                      </a:r>
                      <a:r>
                        <a:rPr sz="900" b="0">
                          <a:solidFill>
                            <a:srgbClr val="000000"/>
                          </a:solidFill>
                          <a:latin typeface="NeueHaasGroteskText Std (Body)"/>
                        </a:rPr>
                        <a:t>switching </a:t>
                      </a:r>
                      <a:r>
                        <a:rPr sz="900" b="0">
                          <a:solidFill>
                            <a:srgbClr val="000000"/>
                          </a:solidFill>
                          <a:latin typeface="NeueHaasGroteskText Std (Body)"/>
                        </a:rPr>
                        <a:t>and </a:t>
                      </a:r>
                      <a:r>
                        <a:rPr sz="900" b="0">
                          <a:solidFill>
                            <a:srgbClr val="000000"/>
                          </a:solidFill>
                          <a:latin typeface="NeueHaasGroteskText Std (Body)"/>
                        </a:rPr>
                        <a:t>buying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phone </a:t>
                      </a:r>
                      <a:r>
                        <a:rPr sz="900" b="0">
                          <a:solidFill>
                            <a:srgbClr val="000000"/>
                          </a:solidFill>
                          <a:latin typeface="NeueHaasGroteskText Std (Body)"/>
                        </a:rPr>
                        <a:t>or </a:t>
                      </a:r>
                      <a:r>
                        <a:rPr sz="900" b="0">
                          <a:solidFill>
                            <a:srgbClr val="000000"/>
                          </a:solidFill>
                          <a:latin typeface="NeueHaasGroteskText Std (Body)"/>
                        </a:rPr>
                        <a:t>bringing </a:t>
                      </a:r>
                      <a:r>
                        <a:rPr sz="900" b="0">
                          <a:solidFill>
                            <a:srgbClr val="000000"/>
                          </a:solidFill>
                          <a:latin typeface="NeueHaasGroteskText Std (Body)"/>
                        </a:rPr>
                        <a:t>your </a:t>
                      </a:r>
                      <a:r>
                        <a:rPr sz="900" b="0">
                          <a:solidFill>
                            <a:srgbClr val="000000"/>
                          </a:solidFill>
                          <a:latin typeface="NeueHaasGroteskText Std (Body)"/>
                        </a:rPr>
                        <a:t>own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smartphone) </a:t>
                      </a:r>
                      <a:r>
                        <a:rPr sz="900" b="0">
                          <a:solidFill>
                            <a:srgbClr val="000000"/>
                          </a:solidFill>
                          <a:latin typeface="NeueHaasGroteskText Std (Body)"/>
                        </a:rPr>
                        <a:t> (06-05-2018)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(01-03-2017)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SS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or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Every </a:t>
                      </a:r>
                      <a:r>
                        <a:rPr sz="900" b="0">
                          <a:solidFill>
                            <a:srgbClr val="00B0F0"/>
                          </a:solidFill>
                          <a:latin typeface="NeueHaasGroteskText Std (Body)"/>
                        </a:rPr>
                        <a:t>Year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1">
                          <a:solidFill>
                            <a:srgbClr val="00B0F0"/>
                          </a:solidFill>
                          <a:latin typeface="NeueHaasGroteskText Std (Body)"/>
                        </a:rPr>
                        <a:t>$395, </a:t>
                      </a:r>
                      <a:r>
                        <a:rPr sz="900" b="0">
                          <a:solidFill>
                            <a:srgbClr val="00B0F0"/>
                          </a:solidFill>
                          <a:latin typeface="NeueHaasGroteskText Std (Body)"/>
                        </a:rPr>
                        <a:t>ends </a:t>
                      </a:r>
                      <a:r>
                        <a:rPr sz="900" b="0">
                          <a:solidFill>
                            <a:srgbClr val="00B0F0"/>
                          </a:solidFill>
                          <a:latin typeface="NeueHaasGroteskText Std (Body)"/>
                        </a:rPr>
                        <a:t>4/2/18) (19-03-2018)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($18.34/mo.) </a:t>
                      </a:r>
                      <a:r>
                        <a:rPr sz="900" b="0">
                          <a:solidFill>
                            <a:srgbClr val="000000"/>
                          </a:solidFill>
                          <a:latin typeface="NeueHaasGroteskText Std (Body)"/>
                        </a:rPr>
                        <a:t>or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Every </a:t>
                      </a:r>
                      <a:r>
                        <a:rPr sz="900" b="0">
                          <a:solidFill>
                            <a:srgbClr val="000000"/>
                          </a:solidFill>
                          <a:latin typeface="NeueHaasGroteskText Std (Body)"/>
                        </a:rPr>
                        <a:t>Year </a:t>
                      </a:r>
                      <a:r>
                        <a:rPr sz="900" b="0">
                          <a:solidFill>
                            <a:srgbClr val="000000"/>
                          </a:solidFill>
                          <a:latin typeface="NeueHaasGroteskText Std (Body)"/>
                        </a:rPr>
                        <a:t>($22.92/mo.) </a:t>
                      </a:r>
                      <a:r>
                        <a:rPr sz="900" b="0">
                          <a:solidFill>
                            <a:srgbClr val="000000"/>
                          </a:solidFill>
                          <a:latin typeface="NeueHaasGroteskText Std (Body)"/>
                        </a:rPr>
                        <a:t>with </a:t>
                      </a:r>
                      <a:r>
                        <a:rPr sz="900" b="0">
                          <a:solidFill>
                            <a:srgbClr val="000000"/>
                          </a:solidFill>
                          <a:latin typeface="NeueHaasGroteskText Std (Body)"/>
                        </a:rPr>
                        <a:t>monthly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svc.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discount)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DIRECTV® </a:t>
                      </a:r>
                      <a:r>
                        <a:rPr sz="900" b="0">
                          <a:solidFill>
                            <a:srgbClr val="000000"/>
                          </a:solidFill>
                          <a:latin typeface="NeueHaasGroteskText Std (Body)"/>
                        </a:rPr>
                        <a:t>service </a:t>
                      </a:r>
                      <a:r>
                        <a:rPr sz="900" b="0">
                          <a:solidFill>
                            <a:srgbClr val="000000"/>
                          </a:solidFill>
                          <a:latin typeface="NeueHaasGroteskText Std (Body)"/>
                        </a:rPr>
                        <a:t>(min. </a:t>
                      </a:r>
                      <a:r>
                        <a:rPr sz="900" b="1">
                          <a:solidFill>
                            <a:srgbClr val="000000"/>
                          </a:solidFill>
                          <a:latin typeface="NeueHaasGroteskText Std (Body)"/>
                        </a:rPr>
                        <a:t>$29.99/mo.) </a:t>
                      </a:r>
                      <a:r>
                        <a:rPr sz="900" b="0">
                          <a:solidFill>
                            <a:srgbClr val="000000"/>
                          </a:solidFill>
                          <a:latin typeface="NeueHaasGroteskText Std (Body)"/>
                        </a:rPr>
                        <a:t>Discount </a:t>
                      </a:r>
                      <a:r>
                        <a:rPr sz="900" b="0">
                          <a:solidFill>
                            <a:srgbClr val="000000"/>
                          </a:solidFill>
                          <a:latin typeface="NeueHaasGroteskText Std (Body)"/>
                        </a:rPr>
                        <a:t>can </a:t>
                      </a:r>
                      <a:r>
                        <a:rPr sz="900" b="0">
                          <a:solidFill>
                            <a:srgbClr val="000000"/>
                          </a:solidFill>
                          <a:latin typeface="NeueHaasGroteskText Std (Body)"/>
                        </a:rPr>
                        <a:t>be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Phone </a:t>
                      </a:r>
                      <a:r>
                        <a:rPr sz="900" b="0">
                          <a:solidFill>
                            <a:srgbClr val="000000"/>
                          </a:solidFill>
                          <a:latin typeface="NeueHaasGroteskText Std (Body)"/>
                        </a:rPr>
                        <a:t>7 </a:t>
                      </a:r>
                      <a:r>
                        <a:rPr sz="900" b="0">
                          <a:solidFill>
                            <a:srgbClr val="000000"/>
                          </a:solidFill>
                          <a:latin typeface="NeueHaasGroteskText Std (Body)"/>
                        </a:rPr>
                        <a:t>128GB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32GB.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required.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3/30/18. </a:t>
                      </a:r>
                      <a:r>
                        <a:rPr sz="900" b="0">
                          <a:solidFill>
                            <a:srgbClr val="000000"/>
                          </a:solidFill>
                          <a:latin typeface="NeueHaasGroteskText Std (Body)"/>
                        </a:rPr>
                        <a:t> (01-03-2018)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(24-11-2017)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(31-05-2017)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(29-06-2017)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(19-01-2018)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(31-03-2018)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ZTE </a:t>
                      </a:r>
                      <a:r>
                        <a:rPr sz="900" b="0">
                          <a:solidFill>
                            <a:srgbClr val="000000"/>
                          </a:solidFill>
                          <a:latin typeface="NeueHaasGroteskText Std (Body)"/>
                        </a:rPr>
                        <a:t>Sonata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$0.99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(31-03-2018)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selected </a:t>
                      </a:r>
                      <a:r>
                        <a:rPr sz="900" b="0">
                          <a:solidFill>
                            <a:srgbClr val="000000"/>
                          </a:solidFill>
                          <a:latin typeface="NeueHaasGroteskText Std (Body)"/>
                        </a:rPr>
                        <a:t>smartphones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(30-03-2018)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1">
                          <a:solidFill>
                            <a:srgbClr val="000000"/>
                          </a:solidFill>
                          <a:latin typeface="NeueHaasGroteskText Std (Body)"/>
                        </a:rPr>
                        <a:t>$40/mo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on </a:t>
                      </a:r>
                      <a:r>
                        <a:rPr sz="900" b="0">
                          <a:solidFill>
                            <a:srgbClr val="000000"/>
                          </a:solidFill>
                          <a:latin typeface="NeueHaasGroteskText Std (Body)"/>
                        </a:rPr>
                        <a:t>Cricket </a:t>
                      </a:r>
                      <a:r>
                        <a:rPr sz="900" b="0">
                          <a:solidFill>
                            <a:srgbClr val="000000"/>
                          </a:solidFill>
                          <a:latin typeface="NeueHaasGroteskText Std (Body)"/>
                        </a:rPr>
                        <a:t>Unlimited </a:t>
                      </a:r>
                      <a:r>
                        <a:rPr sz="900" b="0">
                          <a:solidFill>
                            <a:srgbClr val="000000"/>
                          </a:solidFill>
                          <a:latin typeface="NeueHaasGroteskText Std (Body)"/>
                        </a:rPr>
                        <a:t>2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(26-11-2016)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(22-01-2017)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PULSEMIX </a:t>
                      </a:r>
                      <a:r>
                        <a:rPr sz="900" b="0">
                          <a:solidFill>
                            <a:srgbClr val="00B0F0"/>
                          </a:solidFill>
                          <a:latin typeface="NeueHaasGroteskText Std (Body)"/>
                        </a:rPr>
                        <a:t>for </a:t>
                      </a:r>
                      <a:r>
                        <a:rPr sz="900" b="1">
                          <a:solidFill>
                            <a:srgbClr val="00B0F0"/>
                          </a:solidFill>
                          <a:latin typeface="NeueHaasGroteskText Std (Body)"/>
                        </a:rPr>
                        <a:t>$9.99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(15-01-2017)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(07-02-2018)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(15-01-2017)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(15-01-2017)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1">
                          <a:solidFill>
                            <a:srgbClr val="000000"/>
                          </a:solidFill>
                          <a:latin typeface="NeueHaasGroteskText Std (Body)"/>
                        </a:rPr>
                        <a:t>$349.99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(15-01-2017)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Samsung </a:t>
                      </a:r>
                      <a:r>
                        <a:rPr sz="900" b="0">
                          <a:solidFill>
                            <a:srgbClr val="00B0F0"/>
                          </a:solidFill>
                          <a:latin typeface="NeueHaasGroteskText Std (Body)"/>
                        </a:rPr>
                        <a:t>Halo </a:t>
                      </a:r>
                      <a:r>
                        <a:rPr sz="900" b="0">
                          <a:solidFill>
                            <a:srgbClr val="00B0F0"/>
                          </a:solidFill>
                          <a:latin typeface="NeueHaasGroteskText Std (Body)"/>
                        </a:rPr>
                        <a:t>(32 </a:t>
                      </a:r>
                      <a:r>
                        <a:rPr sz="900" b="0">
                          <a:solidFill>
                            <a:srgbClr val="00B0F0"/>
                          </a:solidFill>
                          <a:latin typeface="NeueHaasGroteskText Std (Body)"/>
                        </a:rPr>
                        <a:t>GB) </a:t>
                      </a:r>
                      <a:r>
                        <a:rPr sz="900" b="0">
                          <a:solidFill>
                            <a:srgbClr val="00B0F0"/>
                          </a:solidFill>
                          <a:latin typeface="NeueHaasGroteskText Std (Body)"/>
                        </a:rPr>
                        <a:t>for </a:t>
                      </a:r>
                      <a:r>
                        <a:rPr sz="900" b="1">
                          <a:solidFill>
                            <a:srgbClr val="00B0F0"/>
                          </a:solidFill>
                          <a:latin typeface="NeueHaasGroteskText Std (Body)"/>
                        </a:rPr>
                        <a:t>$19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(26-01-2018)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(10-11-2017)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(10-11-2017)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(10-11-2017)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(10-11-2017)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(23-06-2017)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(10-11-2017)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Stylo </a:t>
                      </a:r>
                      <a:r>
                        <a:rPr sz="900" b="0">
                          <a:solidFill>
                            <a:srgbClr val="00B0F0"/>
                          </a:solidFill>
                          <a:latin typeface="NeueHaasGroteskText Std (Body)"/>
                        </a:rPr>
                        <a:t>3 </a:t>
                      </a:r>
                      <a:r>
                        <a:rPr sz="900" b="0">
                          <a:solidFill>
                            <a:srgbClr val="00B0F0"/>
                          </a:solidFill>
                          <a:latin typeface="NeueHaasGroteskText Std (Body)"/>
                        </a:rPr>
                        <a:t>for </a:t>
                      </a:r>
                      <a:r>
                        <a:rPr sz="900" b="1">
                          <a:solidFill>
                            <a:srgbClr val="00B0F0"/>
                          </a:solidFill>
                          <a:latin typeface="NeueHaasGroteskText Std (Body)"/>
                        </a:rPr>
                        <a:t>$79.99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(21-07-2017)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X </a:t>
                      </a:r>
                      <a:r>
                        <a:rPr sz="900" b="0">
                          <a:solidFill>
                            <a:srgbClr val="00B0F0"/>
                          </a:solidFill>
                          <a:latin typeface="NeueHaasGroteskText Std (Body)"/>
                        </a:rPr>
                        <a:t>Charge </a:t>
                      </a:r>
                      <a:r>
                        <a:rPr sz="900" b="0">
                          <a:solidFill>
                            <a:srgbClr val="00B0F0"/>
                          </a:solidFill>
                          <a:latin typeface="NeueHaasGroteskText Std (Body)"/>
                        </a:rPr>
                        <a:t>for </a:t>
                      </a:r>
                      <a:r>
                        <a:rPr sz="900" b="1">
                          <a:solidFill>
                            <a:srgbClr val="00B0F0"/>
                          </a:solidFill>
                          <a:latin typeface="NeueHaasGroteskText Std (Body)"/>
                        </a:rPr>
                        <a:t>$49.99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(21-07-2017)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(12-11-2017)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910500528"/>
              </p:ext>
            </p:extLst>
          </p:nvPr>
        </p:nvGraphicFramePr>
        <p:xfrm>
          <a:off x="387935" y="540332"/>
          <a:ext cx="742653" cy="777191"/>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88479">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10789920" y="91440"/>
            <a:ext cx="914400" cy="274320"/>
          </a:xfrm>
          <a:prstGeom prst="rect">
            <a:avLst/>
          </a:prstGeom>
          <a:noFill/>
        </p:spPr>
        <p:txBody>
          <a:bodyPr wrap="none">
            <a:spAutoFit/>
          </a:bodyPr>
          <a:lstStyle/>
          <a:p>
            <a:r>
              <a:rPr i="1" sz="1000">
                <a:latin typeface="NeueHaasGroteskText Std (Body)"/>
              </a:rPr>
              <a:t>as of 04/01/2018</a:t>
            </a:r>
          </a:p>
        </p:txBody>
      </p:sp>
      <p:graphicFrame>
        <p:nvGraphicFramePr>
          <p:cNvPr id="4" name="Table 3"/>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01/22</a:t>
                      </a:r>
                    </a:p>
                  </a:txBody>
                  <a:tcPr>
                    <a:solidFill>
                      <a:schemeClr val="accent2"/>
                    </a:solidFill>
                  </a:tcPr>
                </a:tc>
                <a:tc>
                  <a:txBody>
                    <a:bodyPr anchor="ctr"/>
                    <a:lstStyle/>
                    <a:p>
                      <a:pPr algn="ctr"/>
                      <a:r>
                        <a:rPr sz="1100">
                          <a:solidFill>
                            <a:srgbClr val="000000"/>
                          </a:solidFill>
                          <a:latin typeface="NeueHaasGroteskText Std (Body)"/>
                        </a:rPr>
                        <a:t>01/29</a:t>
                      </a:r>
                    </a:p>
                  </a:txBody>
                  <a:tcPr>
                    <a:solidFill>
                      <a:schemeClr val="accent2"/>
                    </a:solidFill>
                  </a:tcPr>
                </a:tc>
                <a:tc>
                  <a:txBody>
                    <a:bodyPr anchor="ctr"/>
                    <a:lstStyle/>
                    <a:p>
                      <a:pPr algn="ctr"/>
                      <a:r>
                        <a:rPr sz="1100">
                          <a:solidFill>
                            <a:srgbClr val="000000"/>
                          </a:solidFill>
                          <a:latin typeface="NeueHaasGroteskText Std (Body)"/>
                        </a:rPr>
                        <a:t>02/05</a:t>
                      </a:r>
                    </a:p>
                  </a:txBody>
                  <a:tcPr>
                    <a:solidFill>
                      <a:schemeClr val="accent2"/>
                    </a:solidFill>
                  </a:tcPr>
                </a:tc>
                <a:tc>
                  <a:txBody>
                    <a:bodyPr anchor="ctr"/>
                    <a:lstStyle/>
                    <a:p>
                      <a:pPr algn="ctr"/>
                      <a:r>
                        <a:rPr sz="1100">
                          <a:solidFill>
                            <a:srgbClr val="000000"/>
                          </a:solidFill>
                          <a:latin typeface="NeueHaasGroteskText Std (Body)"/>
                        </a:rPr>
                        <a:t>02/12</a:t>
                      </a:r>
                    </a:p>
                  </a:txBody>
                  <a:tcPr>
                    <a:solidFill>
                      <a:schemeClr val="accent2"/>
                    </a:solidFill>
                  </a:tcPr>
                </a:tc>
                <a:tc>
                  <a:txBody>
                    <a:bodyPr anchor="ctr"/>
                    <a:lstStyle/>
                    <a:p>
                      <a:pPr algn="ctr"/>
                      <a:r>
                        <a:rPr sz="1100">
                          <a:solidFill>
                            <a:srgbClr val="000000"/>
                          </a:solidFill>
                          <a:latin typeface="NeueHaasGroteskText Std (Body)"/>
                        </a:rPr>
                        <a:t>02/19</a:t>
                      </a:r>
                    </a:p>
                  </a:txBody>
                  <a:tcPr>
                    <a:solidFill>
                      <a:schemeClr val="accent2"/>
                    </a:solidFill>
                  </a:tcPr>
                </a:tc>
                <a:tc>
                  <a:txBody>
                    <a:bodyPr anchor="ctr"/>
                    <a:lstStyle/>
                    <a:p>
                      <a:pPr algn="ctr"/>
                      <a:r>
                        <a:rPr sz="1100">
                          <a:solidFill>
                            <a:srgbClr val="000000"/>
                          </a:solidFill>
                          <a:latin typeface="NeueHaasGroteskText Std (Body)"/>
                        </a:rPr>
                        <a:t>02/26</a:t>
                      </a:r>
                    </a:p>
                  </a:txBody>
                  <a:tcPr>
                    <a:solidFill>
                      <a:schemeClr val="accent2"/>
                    </a:solidFill>
                  </a:tcPr>
                </a:tc>
                <a:tc>
                  <a:txBody>
                    <a:bodyPr anchor="ctr"/>
                    <a:lstStyle/>
                    <a:p>
                      <a:pPr algn="ctr"/>
                      <a:r>
                        <a:rPr sz="1100">
                          <a:solidFill>
                            <a:srgbClr val="000000"/>
                          </a:solidFill>
                          <a:latin typeface="NeueHaasGroteskText Std (Body)"/>
                        </a:rPr>
                        <a:t>03/05</a:t>
                      </a:r>
                    </a:p>
                  </a:txBody>
                  <a:tcPr>
                    <a:solidFill>
                      <a:schemeClr val="accent2"/>
                    </a:solidFill>
                  </a:tcPr>
                </a:tc>
                <a:tc>
                  <a:txBody>
                    <a:bodyPr anchor="ctr"/>
                    <a:lstStyle/>
                    <a:p>
                      <a:pPr algn="ctr"/>
                      <a:r>
                        <a:rPr sz="1100">
                          <a:solidFill>
                            <a:srgbClr val="000000"/>
                          </a:solidFill>
                          <a:latin typeface="NeueHaasGroteskText Std (Body)"/>
                        </a:rPr>
                        <a:t>03/12</a:t>
                      </a:r>
                    </a:p>
                  </a:txBody>
                  <a:tcPr>
                    <a:solidFill>
                      <a:schemeClr val="accent2"/>
                    </a:solidFill>
                  </a:tcPr>
                </a:tc>
                <a:tc>
                  <a:txBody>
                    <a:bodyPr anchor="ctr"/>
                    <a:lstStyle/>
                    <a:p>
                      <a:pPr algn="ctr"/>
                      <a:r>
                        <a:rPr sz="1100">
                          <a:solidFill>
                            <a:srgbClr val="000000"/>
                          </a:solidFill>
                          <a:latin typeface="NeueHaasGroteskText Std (Body)"/>
                        </a:rPr>
                        <a:t>03/19</a:t>
                      </a:r>
                    </a:p>
                  </a:txBody>
                  <a:tcPr>
                    <a:solidFill>
                      <a:schemeClr val="accent2"/>
                    </a:solidFill>
                  </a:tcPr>
                </a:tc>
                <a:tc>
                  <a:txBody>
                    <a:bodyPr anchor="ctr"/>
                    <a:lstStyle/>
                    <a:p>
                      <a:pPr algn="ctr"/>
                      <a:r>
                        <a:rPr sz="1100">
                          <a:solidFill>
                            <a:srgbClr val="000000"/>
                          </a:solidFill>
                          <a:latin typeface="NeueHaasGroteskText Std (Body)"/>
                        </a:rPr>
                        <a:t>03/26</a:t>
                      </a:r>
                    </a:p>
                  </a:txBody>
                  <a:tcPr>
                    <a:solidFill>
                      <a:schemeClr val="accent2"/>
                    </a:solidFill>
                  </a:tcPr>
                </a:tc>
                <a:tc>
                  <a:txBody>
                    <a:bodyPr anchor="ctr"/>
                    <a:lstStyle/>
                    <a:p>
                      <a:pPr algn="ctr"/>
                      <a:r>
                        <a:rPr sz="1100">
                          <a:solidFill>
                            <a:srgbClr val="000000"/>
                          </a:solidFill>
                          <a:latin typeface="NeueHaasGroteskText Std (Body)"/>
                        </a:rPr>
                        <a:t>04/02</a:t>
                      </a:r>
                    </a:p>
                  </a:txBody>
                  <a:tcPr>
                    <a:solidFill>
                      <a:schemeClr val="accent2"/>
                    </a:solidFill>
                  </a:tcPr>
                </a:tc>
              </a:tr>
            </a:tbl>
          </a:graphicData>
        </a:graphic>
      </p:graphicFrame>
      <p:graphicFrame>
        <p:nvGraphicFramePr>
          <p:cNvPr id="5" name="Table 4"/>
          <p:cNvGraphicFramePr>
            <a:graphicFrameLocks noGrp="1"/>
          </p:cNvGraphicFramePr>
          <p:nvPr/>
        </p:nvGraphicFramePr>
        <p:xfrm>
          <a:off x="1143000" y="53492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i="1" b="1" sz="1100">
                          <a:solidFill>
                            <a:srgbClr val="000000"/>
                          </a:solidFill>
                          <a:latin typeface="NeueHaasGroteskText Std (Body)"/>
                        </a:rPr>
                        <a:t>Jan</a:t>
                      </a:r>
                    </a:p>
                  </a:txBody>
                  <a:tcPr>
                    <a:solidFill>
                      <a:srgbClr val="F9B295"/>
                    </a:solidFill>
                  </a:tcPr>
                </a:tc>
                <a:tc>
                  <a:txBody>
                    <a:bodyPr anchor="ctr"/>
                    <a:lstStyle/>
                    <a:p>
                      <a:pPr algn="ctr"/>
                      <a:r>
                        <a:rPr i="1" b="1" sz="1100">
                          <a:solidFill>
                            <a:srgbClr val="000000"/>
                          </a:solidFill>
                          <a:latin typeface="NeueHaasGroteskText Std (Body)"/>
                        </a:rPr>
                        <a:t>Jan</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Buy </a:t>
                      </a:r>
                      <a:r>
                        <a:rPr sz="900" b="0">
                          <a:solidFill>
                            <a:srgbClr val="00B0F0"/>
                          </a:solidFill>
                          <a:latin typeface="NeueHaasGroteskText Std (Body)"/>
                        </a:rPr>
                        <a:t>one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second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save </a:t>
                      </a:r>
                      <a:r>
                        <a:rPr sz="900" b="0">
                          <a:solidFill>
                            <a:srgbClr val="00B0F0"/>
                          </a:solidFill>
                          <a:latin typeface="NeueHaasGroteskText Std (Body)"/>
                        </a:rPr>
                        <a:t>on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months, </a:t>
                      </a:r>
                      <a:r>
                        <a:rPr sz="900" b="0">
                          <a:solidFill>
                            <a:srgbClr val="00B0F0"/>
                          </a:solidFill>
                          <a:latin typeface="NeueHaasGroteskText Std (Body)"/>
                        </a:rPr>
                        <a:t>second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 (04-03-2018)
</a:t>
                      </a:r>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both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svc </a:t>
                      </a:r>
                      <a:r>
                        <a:rPr sz="900" b="0">
                          <a:solidFill>
                            <a:srgbClr val="000000"/>
                          </a:solidFill>
                          <a:latin typeface="NeueHaasGroteskText Std (Body)"/>
                        </a:rPr>
                        <a:t>for </a:t>
                      </a:r>
                      <a:r>
                        <a:rPr sz="900" b="0">
                          <a:solidFill>
                            <a:srgbClr val="000000"/>
                          </a:solidFill>
                          <a:latin typeface="NeueHaasGroteskText Std (Body)"/>
                        </a:rPr>
                        <a:t>1st </a:t>
                      </a:r>
                      <a:r>
                        <a:rPr sz="900" b="0">
                          <a:solidFill>
                            <a:srgbClr val="000000"/>
                          </a:solidFill>
                          <a:latin typeface="NeueHaasGroteskText Std (Body)"/>
                        </a:rPr>
                        <a:t>line; </a:t>
                      </a:r>
                      <a:r>
                        <a:rPr sz="900" b="1">
                          <a:solidFill>
                            <a:srgbClr val="000000"/>
                          </a:solidFill>
                          <a:latin typeface="NeueHaasGroteskText Std (Body)"/>
                        </a:rPr>
                        <a:t>$20/mo. </a:t>
                      </a:r>
                      <a:r>
                        <a:rPr sz="900" b="0">
                          <a:solidFill>
                            <a:srgbClr val="000000"/>
                          </a:solidFill>
                          <a:latin typeface="NeueHaasGroteskText Std (Body)"/>
                        </a:rPr>
                        <a:t>for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 (12-02-2018)
</a:t>
                      </a:r>
                      <a:r>
                        <a:rPr sz="900" b="0">
                          <a:solidFill>
                            <a:srgbClr val="000000"/>
                          </a:solidFill>
                          <a:latin typeface="NeueHaasGroteskText Std (Body)"/>
                        </a:rPr>
                        <a:t>BOGOF: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V30 </a:t>
                      </a:r>
                      <a:r>
                        <a:rPr sz="900" b="0">
                          <a:solidFill>
                            <a:srgbClr val="000000"/>
                          </a:solidFill>
                          <a:latin typeface="NeueHaasGroteskText Std (Body)"/>
                        </a:rPr>
                        <a:t>or </a:t>
                      </a:r>
                      <a:r>
                        <a:rPr sz="900" b="0">
                          <a:solidFill>
                            <a:srgbClr val="000000"/>
                          </a:solidFill>
                          <a:latin typeface="NeueHaasGroteskText Std (Body)"/>
                        </a:rPr>
                        <a:t>G6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both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svc </a:t>
                      </a:r>
                      <a:r>
                        <a:rPr sz="900" b="0">
                          <a:solidFill>
                            <a:srgbClr val="000000"/>
                          </a:solidFill>
                          <a:latin typeface="NeueHaasGroteskText Std (Body)"/>
                        </a:rPr>
                        <a:t>for </a:t>
                      </a:r>
                      <a:r>
                        <a:rPr sz="900" b="0">
                          <a:solidFill>
                            <a:srgbClr val="000000"/>
                          </a:solidFill>
                          <a:latin typeface="NeueHaasGroteskText Std (Body)"/>
                        </a:rPr>
                        <a:t>1st </a:t>
                      </a:r>
                      <a:r>
                        <a:rPr sz="900" b="0">
                          <a:solidFill>
                            <a:srgbClr val="000000"/>
                          </a:solidFill>
                          <a:latin typeface="NeueHaasGroteskText Std (Body)"/>
                        </a:rPr>
                        <a:t>line; </a:t>
                      </a:r>
                      <a:r>
                        <a:rPr sz="900" b="1">
                          <a:solidFill>
                            <a:srgbClr val="000000"/>
                          </a:solidFill>
                          <a:latin typeface="NeueHaasGroteskText Std (Body)"/>
                        </a:rPr>
                        <a:t>$20/mo. </a:t>
                      </a:r>
                      <a:r>
                        <a:rPr sz="900" b="0">
                          <a:solidFill>
                            <a:srgbClr val="000000"/>
                          </a:solidFill>
                          <a:latin typeface="NeueHaasGroteskText Std (Body)"/>
                        </a:rPr>
                        <a:t>for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 (02-01-2018)
</a:t>
                      </a:r>
                      <a:r>
                        <a:rPr sz="900" b="0">
                          <a:solidFill>
                            <a:srgbClr val="000000"/>
                          </a:solidFill>
                          <a:latin typeface="NeueHaasGroteskText Std (Body)"/>
                        </a:rPr>
                        <a:t>BOGOF: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both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svc. </a:t>
                      </a:r>
                      <a:r>
                        <a:rPr sz="900" b="0">
                          <a:solidFill>
                            <a:srgbClr val="000000"/>
                          </a:solidFill>
                          <a:latin typeface="NeueHaasGroteskText Std (Body)"/>
                        </a:rPr>
                        <a:t>(min. </a:t>
                      </a:r>
                      <a:r>
                        <a:rPr sz="900" b="0">
                          <a:solidFill>
                            <a:srgbClr val="000000"/>
                          </a:solidFill>
                          <a:latin typeface="NeueHaasGroteskText Std (Body)"/>
                        </a:rPr>
                        <a:t>1st </a:t>
                      </a:r>
                      <a:r>
                        <a:rPr sz="900" b="0">
                          <a:solidFill>
                            <a:srgbClr val="000000"/>
                          </a:solidFill>
                          <a:latin typeface="NeueHaasGroteskText Std (Body)"/>
                        </a:rPr>
                        <a:t>line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discount;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$20/mo.) (23-02-2018)
</a:t>
                      </a:r>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(01-03-2018)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(24-02-2018)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XL </a:t>
                      </a:r>
                      <a:r>
                        <a:rPr sz="900" b="0">
                          <a:solidFill>
                            <a:srgbClr val="00B0F0"/>
                          </a:solidFill>
                          <a:latin typeface="NeueHaasGroteskText Std (Body)"/>
                        </a:rPr>
                        <a:t>or </a:t>
                      </a:r>
                      <a:r>
                        <a:rPr sz="900" b="1">
                          <a:solidFill>
                            <a:srgbClr val="00B0F0"/>
                          </a:solidFill>
                          <a:latin typeface="NeueHaasGroteskText Std (Body)"/>
                        </a:rPr>
                        <a:t>$100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months) </a:t>
                      </a:r>
                      <a:r>
                        <a:rPr sz="900" b="0">
                          <a:solidFill>
                            <a:srgbClr val="00B0F0"/>
                          </a:solidFill>
                          <a:latin typeface="NeueHaasGroteskText Std (Body)"/>
                        </a:rPr>
                        <a:t> (13-03-2018)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(20-02-2018)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Motorola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(reqs. </a:t>
                      </a:r>
                      <a:r>
                        <a:rPr sz="900" b="1">
                          <a:solidFill>
                            <a:srgbClr val="000000"/>
                          </a:solidFill>
                          <a:latin typeface="NeueHaasGroteskText Std (Body)"/>
                        </a:rPr>
                        <a:t>$756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 (15-03-2018)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Live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(05-03-2018)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(05-03-2018)
</a:t>
                      </a:r>
                      <a:r>
                        <a:rPr sz="900" b="0">
                          <a:solidFill>
                            <a:srgbClr val="FF0000"/>
                          </a:solidFill>
                          <a:latin typeface="NeueHaasGroteskText Std (Body)"/>
                        </a:rPr>
                        <a:t>Get </a:t>
                      </a:r>
                      <a:r>
                        <a:rPr sz="900" b="0">
                          <a:solidFill>
                            <a:srgbClr val="FF0000"/>
                          </a:solidFill>
                          <a:latin typeface="NeueHaasGroteskText Std (Body)"/>
                        </a:rPr>
                        <a:t>Moto </a:t>
                      </a:r>
                      <a:r>
                        <a:rPr sz="900" b="0">
                          <a:solidFill>
                            <a:srgbClr val="FF0000"/>
                          </a:solidFill>
                          <a:latin typeface="NeueHaasGroteskText Std (Body)"/>
                        </a:rPr>
                        <a:t>Z² </a:t>
                      </a:r>
                      <a:r>
                        <a:rPr sz="900" b="0">
                          <a:solidFill>
                            <a:srgbClr val="FF0000"/>
                          </a:solidFill>
                          <a:latin typeface="NeueHaasGroteskText Std (Body)"/>
                        </a:rPr>
                        <a:t>Play </a:t>
                      </a:r>
                      <a:r>
                        <a:rPr sz="900" b="0">
                          <a:solidFill>
                            <a:srgbClr val="FF0000"/>
                          </a:solidFill>
                          <a:latin typeface="NeueHaasGroteskText Std (Body)"/>
                        </a:rPr>
                        <a:t>for </a:t>
                      </a:r>
                      <a:r>
                        <a:rPr sz="900" b="1">
                          <a:solidFill>
                            <a:srgbClr val="FF0000"/>
                          </a:solidFill>
                          <a:latin typeface="NeueHaasGroteskText Std (Body)"/>
                        </a:rPr>
                        <a:t>$10.00/mo.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activation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months) </a:t>
                      </a:r>
                      <a:r>
                        <a:rPr sz="900" b="0">
                          <a:solidFill>
                            <a:srgbClr val="FF0000"/>
                          </a:solidFill>
                          <a:latin typeface="NeueHaasGroteskText Std (Body)"/>
                        </a:rPr>
                        <a:t> (29-06-2017)
</a:t>
                      </a:r>
                    </a:p>
                  </a:txBody>
                  <a:tcPr>
                    <a:solidFill>
                      <a:schemeClr val="accent2"/>
                    </a:solidFill>
                  </a:tcPr>
                </a:tc>
                <a:tc>
                  <a:txBody>
                    <a:bodyPr/>
                    <a:lstStyle/>
                    <a:p>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smartphone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or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Every </a:t>
                      </a:r>
                      <a:r>
                        <a:rPr sz="900" b="0">
                          <a:solidFill>
                            <a:srgbClr val="000000"/>
                          </a:solidFill>
                          <a:latin typeface="NeueHaasGroteskText Std (Body)"/>
                        </a:rPr>
                        <a:t>Year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SS </a:t>
                      </a:r>
                      <a:r>
                        <a:rPr sz="900" b="0">
                          <a:solidFill>
                            <a:srgbClr val="000000"/>
                          </a:solidFill>
                          <a:latin typeface="NeueHaasGroteskText Std (Body)"/>
                        </a:rPr>
                        <a:t>Gear </a:t>
                      </a:r>
                      <a:r>
                        <a:rPr sz="900" b="0">
                          <a:solidFill>
                            <a:srgbClr val="000000"/>
                          </a:solidFill>
                          <a:latin typeface="NeueHaasGroteskText Std (Body)"/>
                        </a:rPr>
                        <a:t>S3 </a:t>
                      </a:r>
                      <a:r>
                        <a:rPr sz="900" b="0">
                          <a:solidFill>
                            <a:srgbClr val="000000"/>
                          </a:solidFill>
                          <a:latin typeface="NeueHaasGroteskText Std (Body)"/>
                        </a:rPr>
                        <a:t>classic </a:t>
                      </a:r>
                      <a:r>
                        <a:rPr sz="900" b="0">
                          <a:solidFill>
                            <a:srgbClr val="000000"/>
                          </a:solidFill>
                          <a:latin typeface="NeueHaasGroteskText Std (Body)"/>
                        </a:rPr>
                        <a:t>or </a:t>
                      </a:r>
                      <a:r>
                        <a:rPr sz="900" b="0">
                          <a:solidFill>
                            <a:srgbClr val="000000"/>
                          </a:solidFill>
                          <a:latin typeface="NeueHaasGroteskText Std (Body)"/>
                        </a:rPr>
                        <a:t>S3 </a:t>
                      </a:r>
                      <a:r>
                        <a:rPr sz="900" b="0">
                          <a:solidFill>
                            <a:srgbClr val="000000"/>
                          </a:solidFill>
                          <a:latin typeface="NeueHaasGroteskText Std (Body)"/>
                        </a:rPr>
                        <a:t>frontier </a:t>
                      </a:r>
                      <a:r>
                        <a:rPr sz="900" b="0">
                          <a:solidFill>
                            <a:srgbClr val="000000"/>
                          </a:solidFill>
                          <a:latin typeface="NeueHaasGroteskText Std (Body)"/>
                        </a:rPr>
                        <a:t>bundle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 (26-02-2018)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or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Every </a:t>
                      </a:r>
                      <a:r>
                        <a:rPr sz="900" b="0">
                          <a:solidFill>
                            <a:srgbClr val="000000"/>
                          </a:solidFill>
                          <a:latin typeface="NeueHaasGroteskText Std (Body)"/>
                        </a:rPr>
                        <a:t>Year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3/30) (19-02-2018)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(07-03-2018)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(23-02-2018)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(26-01-2018)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(22-11-2017)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(24-01-2018)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(30-03-2018)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$20.00/mo. </a:t>
                      </a:r>
                      <a:r>
                        <a:rPr sz="900" b="0">
                          <a:solidFill>
                            <a:srgbClr val="000000"/>
                          </a:solidFill>
                          <a:latin typeface="NeueHaasGroteskText Std (Body)"/>
                        </a:rPr>
                        <a:t>after </a:t>
                      </a:r>
                      <a:r>
                        <a:rPr sz="900" b="1">
                          <a:solidFill>
                            <a:srgbClr val="000000"/>
                          </a:solidFill>
                          <a:latin typeface="NeueHaasGroteskText Std (Body)"/>
                        </a:rPr>
                        <a:t>$18.00/mo. </a:t>
                      </a:r>
                      <a:r>
                        <a:rPr sz="900" b="0">
                          <a:solidFill>
                            <a:srgbClr val="000000"/>
                          </a:solidFill>
                          <a:latin typeface="NeueHaasGroteskText Std (Body)"/>
                        </a:rPr>
                        <a:t>credit </a:t>
                      </a:r>
                      <a:r>
                        <a:rPr sz="900" b="0">
                          <a:solidFill>
                            <a:srgbClr val="000000"/>
                          </a:solidFill>
                          <a:latin typeface="NeueHaasGroteskText Std (Body)"/>
                        </a:rPr>
                        <a:t> (09-02-2018)
</a:t>
                      </a:r>
                      <a:r>
                        <a:rPr sz="900" b="0">
                          <a:solidFill>
                            <a:srgbClr val="00B0F0"/>
                          </a:solidFill>
                          <a:latin typeface="NeueHaasGroteskText Std (Body)"/>
                        </a:rPr>
                        <a:t>Lease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for </a:t>
                      </a:r>
                      <a:r>
                        <a:rPr sz="900" b="1">
                          <a:solidFill>
                            <a:srgbClr val="00B0F0"/>
                          </a:solidFill>
                          <a:latin typeface="NeueHaasGroteskText Std (Body)"/>
                        </a:rPr>
                        <a:t>$20/mo. </a:t>
                      </a:r>
                      <a:r>
                        <a:rPr sz="900" b="0">
                          <a:solidFill>
                            <a:srgbClr val="00B0F0"/>
                          </a:solidFill>
                          <a:latin typeface="NeueHaasGroteskText Std (Body)"/>
                        </a:rPr>
                        <a:t>after </a:t>
                      </a:r>
                      <a:r>
                        <a:rPr sz="900" b="1">
                          <a:solidFill>
                            <a:srgbClr val="00B0F0"/>
                          </a:solidFill>
                          <a:latin typeface="NeueHaasGroteskText Std (Body)"/>
                        </a:rPr>
                        <a:t>$21.67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(19-01-2018)
</a:t>
                      </a:r>
                      <a:r>
                        <a:rPr sz="900" b="0">
                          <a:solidFill>
                            <a:srgbClr val="00B0F0"/>
                          </a:solidFill>
                          <a:latin typeface="NeueHaasGroteskText Std (Body)"/>
                        </a:rPr>
                        <a:t>Lease </a:t>
                      </a:r>
                      <a:r>
                        <a:rPr sz="900" b="0">
                          <a:solidFill>
                            <a:srgbClr val="00B0F0"/>
                          </a:solidFill>
                          <a:latin typeface="NeueHaasGroteskText Std (Body)"/>
                        </a:rPr>
                        <a:t>any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$29.17/mo.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64 </a:t>
                      </a:r>
                      <a:r>
                        <a:rPr sz="900" b="0">
                          <a:solidFill>
                            <a:srgbClr val="00B0F0"/>
                          </a:solidFill>
                          <a:latin typeface="NeueHaasGroteskText Std (Body)"/>
                        </a:rPr>
                        <a:t>GB </a:t>
                      </a:r>
                      <a:r>
                        <a:rPr sz="900" b="1">
                          <a:solidFill>
                            <a:srgbClr val="00B0F0"/>
                          </a:solidFill>
                          <a:latin typeface="NeueHaasGroteskText Std (Body)"/>
                        </a:rPr>
                        <a:t>$33.34/mo.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(19-01-2018)
</a:t>
                      </a:r>
                      <a:r>
                        <a:rPr sz="900" b="0">
                          <a:solidFill>
                            <a:srgbClr val="00B0F0"/>
                          </a:solidFill>
                          <a:latin typeface="NeueHaasGroteskText Std (Body)"/>
                        </a:rPr>
                        <a:t>Lease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$33.00/mo.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$38.00/mo. </a:t>
                      </a:r>
                      <a:r>
                        <a:rPr sz="900" b="0">
                          <a:solidFill>
                            <a:srgbClr val="00B0F0"/>
                          </a:solidFill>
                          <a:latin typeface="NeueHaasGroteskText Std (Body)"/>
                        </a:rPr>
                        <a:t>with </a:t>
                      </a:r>
                      <a:r>
                        <a:rPr sz="900" b="0">
                          <a:solidFill>
                            <a:srgbClr val="00B0F0"/>
                          </a:solidFill>
                          <a:latin typeface="NeueHaasGroteskText Std (Body)"/>
                        </a:rPr>
                        <a:t>Sprint </a:t>
                      </a:r>
                      <a:r>
                        <a:rPr sz="900" b="0">
                          <a:solidFill>
                            <a:srgbClr val="00B0F0"/>
                          </a:solidFill>
                          <a:latin typeface="NeueHaasGroteskText Std (Body)"/>
                        </a:rPr>
                        <a:t>Flex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second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(16-03-2018)
</a:t>
                      </a:r>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(08-09-2018)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(09-02-2018)
</a:t>
                      </a:r>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down </a:t>
                      </a:r>
                      <a:r>
                        <a:rPr sz="900" b="0">
                          <a:solidFill>
                            <a:srgbClr val="000000"/>
                          </a:solidFill>
                          <a:latin typeface="NeueHaasGroteskText Std (Body)"/>
                        </a:rPr>
                        <a:t>and </a:t>
                      </a:r>
                      <a:r>
                        <a:rPr sz="900" b="1">
                          <a:solidFill>
                            <a:srgbClr val="000000"/>
                          </a:solidFill>
                          <a:latin typeface="NeueHaasGroteskText Std (Body)"/>
                        </a:rPr>
                        <a:t>$22.92/mo.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$27.92/mo.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or </a:t>
                      </a:r>
                      <a:r>
                        <a:rPr sz="900" b="0">
                          <a:solidFill>
                            <a:srgbClr val="000000"/>
                          </a:solidFill>
                          <a:latin typeface="NeueHaasGroteskText Std (Body)"/>
                        </a:rPr>
                        <a:t>256GB)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Unlimited </a:t>
                      </a:r>
                      <a:r>
                        <a:rPr sz="900" b="0">
                          <a:solidFill>
                            <a:srgbClr val="000000"/>
                          </a:solidFill>
                          <a:latin typeface="NeueHaasGroteskText Std (Body)"/>
                        </a:rPr>
                        <a:t>Freedom </a:t>
                      </a:r>
                      <a:r>
                        <a:rPr sz="900" b="0">
                          <a:solidFill>
                            <a:srgbClr val="000000"/>
                          </a:solidFill>
                          <a:latin typeface="NeueHaasGroteskText Std (Body)"/>
                        </a:rPr>
                        <a:t>plans. </a:t>
                      </a:r>
                      <a:r>
                        <a:rPr sz="900" b="0">
                          <a:solidFill>
                            <a:srgbClr val="000000"/>
                          </a:solidFill>
                          <a:latin typeface="NeueHaasGroteskText Std (Body)"/>
                        </a:rPr>
                        <a:t> (12-05-2017)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$11.00/mo. </a:t>
                      </a:r>
                      <a:r>
                        <a:rPr sz="900" b="0">
                          <a:solidFill>
                            <a:srgbClr val="000000"/>
                          </a:solidFill>
                          <a:latin typeface="NeueHaasGroteskText Std (Body)"/>
                        </a:rPr>
                        <a:t>after </a:t>
                      </a:r>
                      <a:r>
                        <a:rPr sz="900" b="1">
                          <a:solidFill>
                            <a:srgbClr val="000000"/>
                          </a:solidFill>
                          <a:latin typeface="NeueHaasGroteskText Std (Body)"/>
                        </a:rPr>
                        <a:t>$22.00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(26-07-2017)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(14-07-2017)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smartphones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(05-03-2018)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(14-12-2017)
</a:t>
                      </a:r>
                      <a:r>
                        <a:rPr sz="900" b="0">
                          <a:solidFill>
                            <a:srgbClr val="00B0F0"/>
                          </a:solidFill>
                          <a:latin typeface="NeueHaasGroteskText Std (Body)"/>
                        </a:rPr>
                        <a:t>Activation </a:t>
                      </a:r>
                      <a:r>
                        <a:rPr sz="900" b="0">
                          <a:solidFill>
                            <a:srgbClr val="00B0F0"/>
                          </a:solidFill>
                          <a:latin typeface="NeueHaasGroteskText Std (Body)"/>
                        </a:rPr>
                        <a:t>fee </a:t>
                      </a:r>
                      <a:r>
                        <a:rPr sz="900" b="0">
                          <a:solidFill>
                            <a:srgbClr val="00B0F0"/>
                          </a:solidFill>
                          <a:latin typeface="NeueHaasGroteskText Std (Body)"/>
                        </a:rPr>
                        <a:t>waived </a:t>
                      </a:r>
                      <a:r>
                        <a:rPr sz="900" b="0">
                          <a:solidFill>
                            <a:srgbClr val="00B0F0"/>
                          </a:solidFill>
                          <a:latin typeface="NeueHaasGroteskText Std (Body)"/>
                        </a:rPr>
                        <a:t>(call </a:t>
                      </a:r>
                      <a:r>
                        <a:rPr sz="900" b="0">
                          <a:solidFill>
                            <a:srgbClr val="00B0F0"/>
                          </a:solidFill>
                          <a:latin typeface="NeueHaasGroteskText Std (Body)"/>
                        </a:rPr>
                        <a:t>in </a:t>
                      </a:r>
                      <a:r>
                        <a:rPr sz="900" b="0">
                          <a:solidFill>
                            <a:srgbClr val="00B0F0"/>
                          </a:solidFill>
                          <a:latin typeface="NeueHaasGroteskText Std (Body)"/>
                        </a:rPr>
                        <a:t>or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 (26-11-2016)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(30-09-2017)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(01-01-2017)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(01-01-2017)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(01-01-2017)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(01-01-2017)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(01-01-2017)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(01-01-2017)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(01-01-2017)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(01-01-2017)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Plus (01-01-2017)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(01-01-2017)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On5 (01-01-2017)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(18-01-2018)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(15-02-2018)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(26-11-2016)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384</Words>
  <Application>Microsoft Office PowerPoint</Application>
  <PresentationFormat>Widescreen</PresentationFormat>
  <Paragraphs>54</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13</cp:revision>
  <dcterms:created xsi:type="dcterms:W3CDTF">2018-03-07T12:14:23Z</dcterms:created>
  <dcterms:modified xsi:type="dcterms:W3CDTF">2018-04-01T16:52:13Z</dcterms:modified>
</cp:coreProperties>
</file>