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April 05,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Get </a:t>
                      </a:r>
                      <a:r>
                        <a:rPr sz="900" b="1">
                          <a:solidFill>
                            <a:srgbClr val="000000"/>
                          </a:solidFill>
                          <a:latin typeface="NeueHaasGroteskText Std (Body)"/>
                        </a:rPr>
                        <a:t>$25.00 </a:t>
                      </a:r>
                      <a:r>
                        <a:rPr sz="900" b="0">
                          <a:solidFill>
                            <a:srgbClr val="000000"/>
                          </a:solidFill>
                          <a:latin typeface="NeueHaasGroteskText Std (Body)"/>
                        </a:rPr>
                        <a:t>gift card and waived activation fee with purchase of each GizmoPal 2, GizmoGadget or GizmoTab with 2-yr contract (gift cards are available from: Target, Gap, &amp; Best Buy)  (01/03/18)
</a:t>
                      </a:r>
                      <a:r>
                        <a:rPr sz="900" b="1">
                          <a:solidFill>
                            <a:srgbClr val="FF0000"/>
                          </a:solidFill>
                          <a:latin typeface="NeueHaasGroteskText Std (Body)"/>
                        </a:rPr>
                        <a:t>$50 </a:t>
                      </a:r>
                      <a:r>
                        <a:rPr sz="900" b="0">
                          <a:solidFill>
                            <a:srgbClr val="FF0000"/>
                          </a:solidFill>
                          <a:latin typeface="NeueHaasGroteskText Std (Body)"/>
                        </a:rPr>
                        <a:t>off iPad 9.7 and an extra </a:t>
                      </a:r>
                      <a:r>
                        <a:rPr sz="900" b="1">
                          <a:solidFill>
                            <a:srgbClr val="FF0000"/>
                          </a:solidFill>
                          <a:latin typeface="NeueHaasGroteskText Std (Body)"/>
                        </a:rPr>
                        <a:t>$50 </a:t>
                      </a:r>
                      <a:r>
                        <a:rPr sz="900" b="0">
                          <a:solidFill>
                            <a:srgbClr val="FF0000"/>
                          </a:solidFill>
                          <a:latin typeface="NeueHaasGroteskText Std (Body)"/>
                        </a:rPr>
                        <a:t>off with purchase of iPhone (reqs. device payment for iPhone and 2-yr activation for iPad) (04/05/18)
Save </a:t>
                      </a:r>
                      <a:r>
                        <a:rPr sz="900" b="1">
                          <a:solidFill>
                            <a:srgbClr val="FF0000"/>
                          </a:solidFill>
                          <a:latin typeface="NeueHaasGroteskText Std (Body)"/>
                        </a:rPr>
                        <a:t>$150 </a:t>
                      </a:r>
                      <a:r>
                        <a:rPr sz="900" b="0">
                          <a:solidFill>
                            <a:srgbClr val="FF0000"/>
                          </a:solidFill>
                          <a:latin typeface="NeueHaasGroteskText Std (Body)"/>
                        </a:rPr>
                        <a:t>on Samsung tablet with Android Smartphone purchase (reqs. device payment for smartphone and 2-yr activation for tablet) (04/05/18)
</a:t>
                      </a:r>
                      <a:r>
                        <a:rPr sz="900" b="1">
                          <a:solidFill>
                            <a:srgbClr val="FF0000"/>
                          </a:solidFill>
                          <a:latin typeface="NeueHaasGroteskText Std (Body)"/>
                        </a:rPr>
                        <a:t>$50 </a:t>
                      </a:r>
                      <a:r>
                        <a:rPr sz="900" b="0">
                          <a:solidFill>
                            <a:srgbClr val="FF0000"/>
                          </a:solidFill>
                          <a:latin typeface="NeueHaasGroteskText Std (Body)"/>
                        </a:rPr>
                        <a:t>savings with device purchase or </a:t>
                      </a:r>
                      <a:r>
                        <a:rPr sz="900" b="1">
                          <a:solidFill>
                            <a:srgbClr val="FF0000"/>
                          </a:solidFill>
                          <a:latin typeface="NeueHaasGroteskText Std (Body)"/>
                        </a:rPr>
                        <a:t>$150 </a:t>
                      </a:r>
                      <a:r>
                        <a:rPr sz="900" b="0">
                          <a:solidFill>
                            <a:srgbClr val="FF0000"/>
                          </a:solidFill>
                          <a:latin typeface="NeueHaasGroteskText Std (Body)"/>
                        </a:rPr>
                        <a:t>instant savings on select ASUS, Ellipsis and GizmoTab tablets with 2 yr. activation  (04/05/18)
</a:t>
                      </a:r>
                    </a:p>
                  </a:txBody>
                  <a:tcPr>
                    <a:solidFill>
                      <a:schemeClr val="accent2"/>
                    </a:solidFill>
                  </a:tcPr>
                </a:tc>
                <a:tc>
                  <a:txBody>
                    <a:bodyPr/>
                    <a:lstStyle/>
                    <a:p>
                      <a:r>
                        <a:rPr sz="900" b="0">
                          <a:solidFill>
                            <a:srgbClr val="000000"/>
                          </a:solidFill>
                          <a:latin typeface="NeueHaasGroteskText Std (Body)"/>
                        </a:rPr>
                        <a:t>Get an iPad 32 GB for </a:t>
                      </a:r>
                      <a:r>
                        <a:rPr sz="900" b="1">
                          <a:solidFill>
                            <a:srgbClr val="000000"/>
                          </a:solidFill>
                          <a:latin typeface="NeueHaasGroteskText Std (Body)"/>
                        </a:rPr>
                        <a:t>$0 </a:t>
                      </a:r>
                      <a:r>
                        <a:rPr sz="900" b="0">
                          <a:solidFill>
                            <a:srgbClr val="000000"/>
                          </a:solidFill>
                          <a:latin typeface="NeueHaasGroteskText Std (Body)"/>
                        </a:rPr>
                        <a:t>on a two-year agreement when you buy any iPhone on AT&amp;T Next (eligible wireless service required for both devices) (03/03/18)
</a:t>
                      </a:r>
                    </a:p>
                  </a:txBody>
                  <a:tcPr>
                    <a:solidFill>
                      <a:schemeClr val="accent2"/>
                    </a:solidFill>
                  </a:tcPr>
                </a:tc>
                <a:tc>
                  <a:txBody>
                    <a:bodyPr/>
                    <a:lstStyle/>
                    <a:p>
                      <a:endParaRP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Fios and </a:t>
                      </a:r>
                      <a:r>
                        <a:rPr sz="900" b="1">
                          <a:solidFill>
                            <a:srgbClr val="00B0F0"/>
                          </a:solidFill>
                          <a:latin typeface="NeueHaasGroteskText Std (Body)"/>
                        </a:rPr>
                        <a:t>$10 </a:t>
                      </a:r>
                      <a:r>
                        <a:rPr sz="900" b="0">
                          <a:solidFill>
                            <a:srgbClr val="00B0F0"/>
                          </a:solidFill>
                          <a:latin typeface="NeueHaasGroteskText Std (Body)"/>
                        </a:rPr>
                        <a:t>off wireless. Available to new wireless customers who subscribe to a qualifying Go Unlimited or Beyond Unlimited plan.  (02/02/18)
</a:t>
                      </a:r>
                      <a:r>
                        <a:rPr sz="900" b="0">
                          <a:solidFill>
                            <a:srgbClr val="000000"/>
                          </a:solidFill>
                          <a:latin typeface="NeueHaasGroteskText Std (Body)"/>
                        </a:rPr>
                        <a:t>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a:t>
                      </a:r>
                    </a:p>
                  </a:txBody>
                  <a:tcPr>
                    <a:solidFill>
                      <a:schemeClr val="accent2"/>
                    </a:solidFill>
                  </a:tcPr>
                </a:tc>
                <a:tc>
                  <a:txBody>
                    <a:bodyPr/>
                    <a:lstStyle/>
                    <a:p>
                      <a:r>
                        <a:rPr sz="900" b="0">
                          <a:solidFill>
                            <a:srgbClr val="000000"/>
                          </a:solidFill>
                          <a:latin typeface="NeueHaasGroteskText Std (Body)"/>
                        </a:rPr>
                        <a:t>AT&amp;T Unlimited Plus: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$35 </a:t>
                      </a:r>
                      <a:r>
                        <a:rPr sz="900" b="0">
                          <a:solidFill>
                            <a:srgbClr val="000000"/>
                          </a:solidFill>
                          <a:latin typeface="NeueHaasGroteskText Std (Body)"/>
                        </a:rPr>
                        <a:t>1 GB, </a:t>
                      </a:r>
                      <a:r>
                        <a:rPr sz="900" b="1">
                          <a:solidFill>
                            <a:srgbClr val="000000"/>
                          </a:solidFill>
                          <a:latin typeface="NeueHaasGroteskText Std (Body)"/>
                        </a:rPr>
                        <a:t>$60 </a:t>
                      </a:r>
                      <a:r>
                        <a:rPr sz="900" b="0">
                          <a:solidFill>
                            <a:srgbClr val="000000"/>
                          </a:solidFill>
                          <a:latin typeface="NeueHaasGroteskText Std (Body)"/>
                        </a:rPr>
                        <a:t>5 GB, </a:t>
                      </a:r>
                      <a:r>
                        <a:rPr sz="900" b="1">
                          <a:solidFill>
                            <a:srgbClr val="000000"/>
                          </a:solidFill>
                          <a:latin typeface="NeueHaasGroteskText Std (Body)"/>
                        </a:rPr>
                        <a:t>$85 </a:t>
                      </a:r>
                      <a:r>
                        <a:rPr sz="900" b="0">
                          <a:solidFill>
                            <a:srgbClr val="000000"/>
                          </a:solidFill>
                          <a:latin typeface="NeueHaasGroteskText Std (Body)"/>
                        </a:rPr>
                        <a:t>10 GB, </a:t>
                      </a:r>
                      <a:r>
                        <a:rPr sz="900" b="1">
                          <a:solidFill>
                            <a:srgbClr val="000000"/>
                          </a:solidFill>
                          <a:latin typeface="NeueHaasGroteskText Std (Body)"/>
                        </a:rPr>
                        <a:t>$110 </a:t>
                      </a:r>
                      <a:r>
                        <a:rPr sz="900" b="0">
                          <a:solidFill>
                            <a:srgbClr val="000000"/>
                          </a:solidFill>
                          <a:latin typeface="NeueHaasGroteskText Std (Body)"/>
                        </a:rPr>
                        <a:t>20 GB ($10 per month discount if enrolled in paperless billing &amp; AutoPay. Discount starts w/in 2 bill cycles, Limit 10 devices per plan)  (01/17/18)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$35.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$140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Kickback for T-Mobile One: users will get </a:t>
                      </a:r>
                      <a:r>
                        <a:rPr sz="900" b="1">
                          <a:solidFill>
                            <a:srgbClr val="000000"/>
                          </a:solidFill>
                          <a:latin typeface="NeueHaasGroteskText Std (Body)"/>
                        </a:rPr>
                        <a:t>$10 </a:t>
                      </a:r>
                      <a:r>
                        <a:rPr sz="900" b="0">
                          <a:solidFill>
                            <a:srgbClr val="000000"/>
                          </a:solidFill>
                          <a:latin typeface="NeueHaasGroteskText Std (Body)"/>
                        </a:rPr>
                        <a:t>back every month via bill credit if they use less than 2GB data (11/24/17)
Binge On: Users can stream unlimited movies and music without data usag (11/24/17)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Get unlimited data, talk and text plus access to Hulu for </a:t>
                      </a:r>
                      <a:r>
                        <a:rPr sz="900" b="1">
                          <a:solidFill>
                            <a:srgbClr val="000000"/>
                          </a:solidFill>
                          <a:latin typeface="NeueHaasGroteskText Std (Body)"/>
                        </a:rPr>
                        <a:t>$100 </a:t>
                      </a:r>
                      <a:r>
                        <a:rPr sz="900" b="0">
                          <a:solidFill>
                            <a:srgbClr val="000000"/>
                          </a:solidFill>
                          <a:latin typeface="NeueHaasGroteskText Std (Body)"/>
                        </a:rPr>
                        <a:t>per month for two to five lines. (savings on the plan until 3/31/19) (11/17/17)
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2nd line, </a:t>
                      </a:r>
                      <a:r>
                        <a:rPr sz="900" b="1">
                          <a:solidFill>
                            <a:srgbClr val="000000"/>
                          </a:solidFill>
                          <a:latin typeface="NeueHaasGroteskText Std (Body)"/>
                        </a:rPr>
                        <a:t>$20 </a:t>
                      </a:r>
                      <a:r>
                        <a:rPr sz="900" b="0">
                          <a:solidFill>
                            <a:srgbClr val="000000"/>
                          </a:solidFill>
                          <a:latin typeface="NeueHaasGroteskText Std (Body)"/>
                        </a:rPr>
                        <a:t>off 3rd line, </a:t>
                      </a:r>
                      <a:r>
                        <a:rPr sz="900" b="1">
                          <a:solidFill>
                            <a:srgbClr val="000000"/>
                          </a:solidFill>
                          <a:latin typeface="NeueHaasGroteskText Std (Body)"/>
                        </a:rPr>
                        <a:t>$20 </a:t>
                      </a:r>
                      <a:r>
                        <a:rPr sz="900" b="0">
                          <a:solidFill>
                            <a:srgbClr val="000000"/>
                          </a:solidFill>
                          <a:latin typeface="NeueHaasGroteskText Std (Body)"/>
                        </a:rPr>
                        <a:t>off 4th line and </a:t>
                      </a:r>
                      <a:r>
                        <a:rPr sz="900" b="1">
                          <a:solidFill>
                            <a:srgbClr val="000000"/>
                          </a:solidFill>
                          <a:latin typeface="NeueHaasGroteskText Std (Body)"/>
                        </a:rPr>
                        <a:t>$20 </a:t>
                      </a:r>
                      <a:r>
                        <a:rPr sz="900" b="0">
                          <a:solidFill>
                            <a:srgbClr val="00000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2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up to 50% off select iPhones with trade-in and unlimited plan (reqs. up to </a:t>
                      </a:r>
                      <a:r>
                        <a:rPr sz="900" b="1">
                          <a:solidFill>
                            <a:srgbClr val="00B0F0"/>
                          </a:solidFill>
                          <a:latin typeface="NeueHaasGroteskText Std (Body)"/>
                        </a:rPr>
                        <a:t>$999.99 </a:t>
                      </a:r>
                      <a:r>
                        <a:rPr sz="900" b="0">
                          <a:solidFill>
                            <a:srgbClr val="00B0F0"/>
                          </a:solidFill>
                          <a:latin typeface="NeueHaasGroteskText Std (Body)"/>
                        </a:rPr>
                        <a:t>device payment purchase, less up to </a:t>
                      </a:r>
                      <a:r>
                        <a:rPr sz="900" b="1">
                          <a:solidFill>
                            <a:srgbClr val="00B0F0"/>
                          </a:solidFill>
                          <a:latin typeface="NeueHaasGroteskText Std (Body)"/>
                        </a:rPr>
                        <a:t>$499.99 </a:t>
                      </a:r>
                      <a:r>
                        <a:rPr sz="900" b="0">
                          <a:solidFill>
                            <a:srgbClr val="00B0F0"/>
                          </a:solidFill>
                          <a:latin typeface="NeueHaasGroteskText Std (Body)"/>
                        </a:rPr>
                        <a:t>trade-in credit applied to account over 24 mos.)  (03/16/18)
</a:t>
                      </a:r>
                      <a:r>
                        <a:rPr sz="900" b="0">
                          <a:solidFill>
                            <a:srgbClr val="FF0000"/>
                          </a:solidFill>
                          <a:latin typeface="NeueHaasGroteskText Std (Body)"/>
                        </a:rPr>
                        <a:t>Get up to 50% off Google Pixel 2 with trade-in, plus get </a:t>
                      </a:r>
                      <a:r>
                        <a:rPr sz="900" b="1">
                          <a:solidFill>
                            <a:srgbClr val="FF0000"/>
                          </a:solidFill>
                          <a:latin typeface="NeueHaasGroteskText Std (Body)"/>
                        </a:rPr>
                        <a:t>free </a:t>
                      </a:r>
                      <a:r>
                        <a:rPr sz="900" b="0">
                          <a:solidFill>
                            <a:srgbClr val="FF0000"/>
                          </a:solidFill>
                          <a:latin typeface="NeueHaasGroteskText Std (Body)"/>
                        </a:rPr>
                        <a:t>YouTube TV for 2  months, Google Homecast Mini and Chromecast (reqs. up to </a:t>
                      </a:r>
                      <a:r>
                        <a:rPr sz="900" b="1">
                          <a:solidFill>
                            <a:srgbClr val="FF0000"/>
                          </a:solidFill>
                          <a:latin typeface="NeueHaasGroteskText Std (Body)"/>
                        </a:rPr>
                        <a:t>$849.99 </a:t>
                      </a:r>
                      <a:r>
                        <a:rPr sz="900" b="0">
                          <a:solidFill>
                            <a:srgbClr val="FF0000"/>
                          </a:solidFill>
                          <a:latin typeface="NeueHaasGroteskText Std (Body)"/>
                        </a:rPr>
                        <a:t>device payment purchase, less up to </a:t>
                      </a:r>
                      <a:r>
                        <a:rPr sz="900" b="1">
                          <a:solidFill>
                            <a:srgbClr val="FF0000"/>
                          </a:solidFill>
                          <a:latin typeface="NeueHaasGroteskText Std (Body)"/>
                        </a:rPr>
                        <a:t>$424.99 </a:t>
                      </a:r>
                      <a:r>
                        <a:rPr sz="900" b="0">
                          <a:solidFill>
                            <a:srgbClr val="FF0000"/>
                          </a:solidFill>
                          <a:latin typeface="NeueHaasGroteskText Std (Body)"/>
                        </a:rPr>
                        <a:t>trade-in credit applied to account over 24 mos., activation between 4/5-5/30, Google offers must be redeemed by 6/30)  (04/05/18)
Get up to 50% off select Android phones with trade-in (reqs. up to </a:t>
                      </a:r>
                      <a:r>
                        <a:rPr sz="900" b="1">
                          <a:solidFill>
                            <a:srgbClr val="FF0000"/>
                          </a:solidFill>
                          <a:latin typeface="NeueHaasGroteskText Std (Body)"/>
                        </a:rPr>
                        <a:t>$929.99 </a:t>
                      </a:r>
                      <a:r>
                        <a:rPr sz="900" b="0">
                          <a:solidFill>
                            <a:srgbClr val="FF0000"/>
                          </a:solidFill>
                          <a:latin typeface="NeueHaasGroteskText Std (Body)"/>
                        </a:rPr>
                        <a:t>device payment purchase less up to </a:t>
                      </a:r>
                      <a:r>
                        <a:rPr sz="900" b="1">
                          <a:solidFill>
                            <a:srgbClr val="FF0000"/>
                          </a:solidFill>
                          <a:latin typeface="NeueHaasGroteskText Std (Body)"/>
                        </a:rPr>
                        <a:t>$464.99 </a:t>
                      </a:r>
                      <a:r>
                        <a:rPr sz="900" b="0">
                          <a:solidFill>
                            <a:srgbClr val="FF0000"/>
                          </a:solidFill>
                          <a:latin typeface="NeueHaasGroteskText Std (Body)"/>
                        </a:rPr>
                        <a:t>trade in credit applied over 24 mos.) (04/05/18)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$300 </a:t>
                      </a:r>
                      <a:r>
                        <a:rPr sz="900" b="0">
                          <a:solidFill>
                            <a:srgbClr val="000000"/>
                          </a:solidFill>
                          <a:latin typeface="NeueHaasGroteskText Std (Body)"/>
                        </a:rPr>
                        <a:t>off LG V30 after monthly bill credits when you trade in elig. smartphone (Req’s min. </a:t>
                      </a:r>
                      <a:r>
                        <a:rPr sz="900" b="1">
                          <a:solidFill>
                            <a:srgbClr val="000000"/>
                          </a:solidFill>
                          <a:latin typeface="NeueHaasGroteskText Std (Body)"/>
                        </a:rPr>
                        <a:t>$45/mo </a:t>
                      </a:r>
                      <a:r>
                        <a:rPr sz="900" b="0">
                          <a:solidFill>
                            <a:srgbClr val="000000"/>
                          </a:solidFill>
                          <a:latin typeface="NeueHaasGroteskText Std (Body)"/>
                        </a:rPr>
                        <a:t>after autopay and paperless billing)  (03/02/18)
</a:t>
                      </a: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Special offer for military: Bring your phone and get a </a:t>
                      </a:r>
                      <a:r>
                        <a:rPr sz="900" b="1">
                          <a:solidFill>
                            <a:srgbClr val="000000"/>
                          </a:solidFill>
                          <a:latin typeface="NeueHaasGroteskText Std (Body)"/>
                        </a:rPr>
                        <a:t>$150 </a:t>
                      </a:r>
                      <a:r>
                        <a:rPr sz="900" b="0">
                          <a:solidFill>
                            <a:srgbClr val="000000"/>
                          </a:solidFill>
                          <a:latin typeface="NeueHaasGroteskText Std (Body)"/>
                        </a:rPr>
                        <a:t>Prepaid Mastercard plus </a:t>
                      </a:r>
                      <a:r>
                        <a:rPr sz="900" b="1">
                          <a:solidFill>
                            <a:srgbClr val="000000"/>
                          </a:solidFill>
                          <a:latin typeface="NeueHaasGroteskText Std (Body)"/>
                        </a:rPr>
                        <a:t>$15 </a:t>
                      </a:r>
                      <a:r>
                        <a:rPr sz="900" b="0">
                          <a:solidFill>
                            <a:srgbClr val="000000"/>
                          </a:solidFill>
                          <a:latin typeface="NeueHaasGroteskText Std (Body)"/>
                        </a:rPr>
                        <a:t>off Unlimited (reqs. port in and activation of new line on eligible postpaid plans.)    (11/30/17)
Get </a:t>
                      </a:r>
                      <a:r>
                        <a:rPr sz="900" b="1">
                          <a:solidFill>
                            <a:srgbClr val="000000"/>
                          </a:solidFill>
                          <a:latin typeface="NeueHaasGroteskText Std (Body)"/>
                        </a:rPr>
                        <a:t>$50 </a:t>
                      </a:r>
                      <a:r>
                        <a:rPr sz="900" b="0">
                          <a:solidFill>
                            <a:srgbClr val="000000"/>
                          </a:solidFill>
                          <a:latin typeface="NeueHaasGroteskText Std (Body)"/>
                        </a:rPr>
                        <a:t>credit when porting a number and activating new prepaid line (reqs. new line on a prepaid monthly plan of </a:t>
                      </a:r>
                      <a:r>
                        <a:rPr sz="900" b="1">
                          <a:solidFill>
                            <a:srgbClr val="000000"/>
                          </a:solidFill>
                          <a:latin typeface="NeueHaasGroteskText Std (Body)"/>
                        </a:rPr>
                        <a:t>$50 </a:t>
                      </a:r>
                      <a:r>
                        <a:rPr sz="900" b="0">
                          <a:solidFill>
                            <a:srgbClr val="000000"/>
                          </a:solidFill>
                          <a:latin typeface="NeueHaasGroteskText Std (Body)"/>
                        </a:rPr>
                        <a:t>or more, offer ends 4.17.18)  (02/23/18)
</a:t>
                      </a:r>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switching and buying a new phone or bringing your own device. (reqs. port in and eligible 4G LTE smartphone)  (05/06/18)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$650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Port-in an existing line and get eligible smartphone for </a:t>
                      </a:r>
                      <a:r>
                        <a:rPr sz="900" b="1">
                          <a:solidFill>
                            <a:srgbClr val="00B0F0"/>
                          </a:solidFill>
                          <a:latin typeface="NeueHaasGroteskText Std (Body)"/>
                        </a:rPr>
                        <a:t>free </a:t>
                      </a:r>
                      <a:r>
                        <a:rPr sz="900" b="0">
                          <a:solidFill>
                            <a:srgbClr val="00B0F0"/>
                          </a:solidFill>
                          <a:latin typeface="NeueHaasGroteskText Std (Body)"/>
                        </a:rPr>
                        <a:t>via instant rebate off regular purchase price. Limit 5. Excludes lines currently active on the T-Mobile network.  (01/19/18)
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a:t>
                      </a:r>
                      <a:r>
                        <a:rPr sz="900" b="1">
                          <a:solidFill>
                            <a:srgbClr val="00B0F0"/>
                          </a:solidFill>
                          <a:latin typeface="NeueHaasGroteskText Std (Body)"/>
                        </a:rPr>
                        <a:t>$150 </a:t>
                      </a:r>
                      <a:r>
                        <a:rPr sz="900" b="0">
                          <a:solidFill>
                            <a:srgbClr val="00B0F0"/>
                          </a:solidFill>
                          <a:latin typeface="NeueHaasGroteskText Std (Body)"/>
                        </a:rPr>
                        <a:t>off eligible iPhone when you switch and get an unlimited plan. Excludes phone numbers currently active on the T-Mobile network.  (02/15/18)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Unlimited Data for </a:t>
                      </a:r>
                      <a:r>
                        <a:rPr sz="900" b="1">
                          <a:solidFill>
                            <a:srgbClr val="00B0F0"/>
                          </a:solidFill>
                          <a:latin typeface="NeueHaasGroteskText Std (Body)"/>
                        </a:rPr>
                        <a:t>$40/mo </a:t>
                      </a:r>
                      <a:r>
                        <a:rPr sz="900" b="0">
                          <a:solidFill>
                            <a:srgbClr val="00B0F0"/>
                          </a:solidFill>
                          <a:latin typeface="NeueHaasGroteskText Std (Body)"/>
                        </a:rPr>
                        <a:t>for one year on Cricket Unlimited 2 Plan when porting a number  (11/26/16)
</a:t>
                      </a:r>
                      <a:r>
                        <a:rPr sz="900" b="0">
                          <a:solidFill>
                            <a:srgbClr val="000000"/>
                          </a:solidFill>
                          <a:latin typeface="NeueHaasGroteskText Std (Body)"/>
                        </a:rPr>
                        <a:t>Get Alcatel Verso </a:t>
                      </a:r>
                      <a:r>
                        <a:rPr sz="900" b="1">
                          <a:solidFill>
                            <a:srgbClr val="000000"/>
                          </a:solidFill>
                          <a:latin typeface="NeueHaasGroteskText Std (Body)"/>
                        </a:rPr>
                        <a:t>free </a:t>
                      </a:r>
                      <a:r>
                        <a:rPr sz="900" b="0">
                          <a:solidFill>
                            <a:srgbClr val="000000"/>
                          </a:solidFill>
                          <a:latin typeface="NeueHaasGroteskText Std (Body)"/>
                        </a:rPr>
                        <a:t>when porting a number (01/22/17)
Get Alcatel PULSEMIX for </a:t>
                      </a:r>
                      <a:r>
                        <a:rPr sz="900" b="1">
                          <a:solidFill>
                            <a:srgbClr val="000000"/>
                          </a:solidFill>
                          <a:latin typeface="NeueHaasGroteskText Std (Body)"/>
                        </a:rPr>
                        <a:t>$9.99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$79.99 </a:t>
                      </a:r>
                      <a:r>
                        <a:rPr sz="900" b="0">
                          <a:solidFill>
                            <a:srgbClr val="000000"/>
                          </a:solidFill>
                          <a:latin typeface="NeueHaasGroteskText Std (Body)"/>
                        </a:rPr>
                        <a:t>when porting a number. (01/15/17)
Get HTC Desire 555 for </a:t>
                      </a:r>
                      <a:r>
                        <a:rPr sz="900" b="1">
                          <a:solidFill>
                            <a:srgbClr val="000000"/>
                          </a:solidFill>
                          <a:latin typeface="NeueHaasGroteskText Std (Body)"/>
                        </a:rPr>
                        <a:t>$69.99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$149.99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$29.99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Get ZTE Overture 3 </a:t>
                      </a:r>
                      <a:r>
                        <a:rPr sz="900" b="1">
                          <a:solidFill>
                            <a:srgbClr val="000000"/>
                          </a:solidFill>
                          <a:latin typeface="NeueHaasGroteskText Std (Body)"/>
                        </a:rPr>
                        <a:t>free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$19.99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Get LG Fortune for </a:t>
                      </a:r>
                      <a:r>
                        <a:rPr sz="900" b="1">
                          <a:solidFill>
                            <a:srgbClr val="000000"/>
                          </a:solidFill>
                          <a:latin typeface="NeueHaasGroteskText Std (Body)"/>
                        </a:rPr>
                        <a:t>free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Get LG Stylo 3 for </a:t>
                      </a:r>
                      <a:r>
                        <a:rPr sz="900" b="1">
                          <a:solidFill>
                            <a:srgbClr val="000000"/>
                          </a:solidFill>
                          <a:latin typeface="NeueHaasGroteskText Std (Body)"/>
                        </a:rPr>
                        <a:t>$79.99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$49.99 </a:t>
                      </a:r>
                      <a:r>
                        <a:rPr sz="900" b="0">
                          <a:solidFill>
                            <a:srgbClr val="000000"/>
                          </a:solidFill>
                          <a:latin typeface="NeueHaasGroteskText Std (Body)"/>
                        </a:rPr>
                        <a:t>when porting a number (07/21/17)
Get ZTE Blade X </a:t>
                      </a:r>
                      <a:r>
                        <a:rPr sz="900" b="1">
                          <a:solidFill>
                            <a:srgbClr val="000000"/>
                          </a:solidFill>
                          <a:latin typeface="NeueHaasGroteskText Std (Body)"/>
                        </a:rPr>
                        <a:t>$29.99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B4ED687F-3CC3-4C01-8627-A7D5DC90F994}"/>
              </a:ext>
            </a:extLst>
          </p:cNvPr>
          <p:cNvGraphicFramePr>
            <a:graphicFrameLocks noGrp="1"/>
          </p:cNvGraphicFramePr>
          <p:nvPr>
            <p:extLst>
              <p:ext uri="{D42A27DB-BD31-4B8C-83A1-F6EECF244321}">
                <p14:modId xmlns:p14="http://schemas.microsoft.com/office/powerpoint/2010/main" val="3249992450"/>
              </p:ext>
            </p:extLst>
          </p:nvPr>
        </p:nvGraphicFramePr>
        <p:xfrm>
          <a:off x="609600" y="1386513"/>
          <a:ext cx="10972796" cy="4781521"/>
        </p:xfrm>
        <a:graphic>
          <a:graphicData uri="http://schemas.openxmlformats.org/drawingml/2006/table">
            <a:tbl>
              <a:tblPr/>
              <a:tblGrid>
                <a:gridCol w="2105426">
                  <a:extLst>
                    <a:ext uri="{9D8B030D-6E8A-4147-A177-3AD203B41FA5}">
                      <a16:colId xmlns:a16="http://schemas.microsoft.com/office/drawing/2014/main" val="538938576"/>
                    </a:ext>
                  </a:extLst>
                </a:gridCol>
                <a:gridCol w="799139">
                  <a:extLst>
                    <a:ext uri="{9D8B030D-6E8A-4147-A177-3AD203B41FA5}">
                      <a16:colId xmlns:a16="http://schemas.microsoft.com/office/drawing/2014/main" val="2968648914"/>
                    </a:ext>
                  </a:extLst>
                </a:gridCol>
                <a:gridCol w="875980">
                  <a:extLst>
                    <a:ext uri="{9D8B030D-6E8A-4147-A177-3AD203B41FA5}">
                      <a16:colId xmlns:a16="http://schemas.microsoft.com/office/drawing/2014/main" val="421589364"/>
                    </a:ext>
                  </a:extLst>
                </a:gridCol>
                <a:gridCol w="799139">
                  <a:extLst>
                    <a:ext uri="{9D8B030D-6E8A-4147-A177-3AD203B41FA5}">
                      <a16:colId xmlns:a16="http://schemas.microsoft.com/office/drawing/2014/main" val="674429535"/>
                    </a:ext>
                  </a:extLst>
                </a:gridCol>
                <a:gridCol w="799139">
                  <a:extLst>
                    <a:ext uri="{9D8B030D-6E8A-4147-A177-3AD203B41FA5}">
                      <a16:colId xmlns:a16="http://schemas.microsoft.com/office/drawing/2014/main" val="1342122144"/>
                    </a:ext>
                  </a:extLst>
                </a:gridCol>
                <a:gridCol w="799139">
                  <a:extLst>
                    <a:ext uri="{9D8B030D-6E8A-4147-A177-3AD203B41FA5}">
                      <a16:colId xmlns:a16="http://schemas.microsoft.com/office/drawing/2014/main" val="910785595"/>
                    </a:ext>
                  </a:extLst>
                </a:gridCol>
                <a:gridCol w="799139">
                  <a:extLst>
                    <a:ext uri="{9D8B030D-6E8A-4147-A177-3AD203B41FA5}">
                      <a16:colId xmlns:a16="http://schemas.microsoft.com/office/drawing/2014/main" val="2411758185"/>
                    </a:ext>
                  </a:extLst>
                </a:gridCol>
                <a:gridCol w="799139">
                  <a:extLst>
                    <a:ext uri="{9D8B030D-6E8A-4147-A177-3AD203B41FA5}">
                      <a16:colId xmlns:a16="http://schemas.microsoft.com/office/drawing/2014/main" val="516408619"/>
                    </a:ext>
                  </a:extLst>
                </a:gridCol>
                <a:gridCol w="799139">
                  <a:extLst>
                    <a:ext uri="{9D8B030D-6E8A-4147-A177-3AD203B41FA5}">
                      <a16:colId xmlns:a16="http://schemas.microsoft.com/office/drawing/2014/main" val="373182869"/>
                    </a:ext>
                  </a:extLst>
                </a:gridCol>
                <a:gridCol w="799139">
                  <a:extLst>
                    <a:ext uri="{9D8B030D-6E8A-4147-A177-3AD203B41FA5}">
                      <a16:colId xmlns:a16="http://schemas.microsoft.com/office/drawing/2014/main" val="1783619007"/>
                    </a:ext>
                  </a:extLst>
                </a:gridCol>
                <a:gridCol w="799139">
                  <a:extLst>
                    <a:ext uri="{9D8B030D-6E8A-4147-A177-3AD203B41FA5}">
                      <a16:colId xmlns:a16="http://schemas.microsoft.com/office/drawing/2014/main" val="2618909627"/>
                    </a:ext>
                  </a:extLst>
                </a:gridCol>
                <a:gridCol w="799139">
                  <a:extLst>
                    <a:ext uri="{9D8B030D-6E8A-4147-A177-3AD203B41FA5}">
                      <a16:colId xmlns:a16="http://schemas.microsoft.com/office/drawing/2014/main" val="1487599027"/>
                    </a:ext>
                  </a:extLst>
                </a:gridCol>
              </a:tblGrid>
              <a:tr h="176639">
                <a:tc>
                  <a:txBody>
                    <a:bodyPr/>
                    <a:lstStyle/>
                    <a:p>
                      <a:pPr algn="ctr" fontAlgn="ctr"/>
                      <a:r>
                        <a:rPr lang="en-US" sz="800" b="0" i="0" u="none" strike="noStrike">
                          <a:solidFill>
                            <a:srgbClr val="000000"/>
                          </a:solidFill>
                          <a:effectLst/>
                          <a:latin typeface="Arial" panose="020B0604020202020204" pitchFamily="34" charset="0"/>
                        </a:rPr>
                        <a:t>4/5/2018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a:noFill/>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851775431"/>
                  </a:ext>
                </a:extLst>
              </a:tr>
              <a:tr h="539732">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2669F"/>
                    </a:solidFill>
                  </a:tcPr>
                </a:tc>
                <a:tc>
                  <a:txBody>
                    <a:bodyPr/>
                    <a:lstStyle/>
                    <a:p>
                      <a:pPr algn="ctr" rtl="0"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3086652230"/>
                  </a:ext>
                </a:extLst>
              </a:tr>
              <a:tr h="176639">
                <a:tc>
                  <a:txBody>
                    <a:bodyPr/>
                    <a:lstStyle/>
                    <a:p>
                      <a:pPr algn="ctr" fontAlgn="ctr"/>
                      <a:r>
                        <a:rPr lang="en-US" sz="800" b="1" i="0" u="none" strike="noStrike">
                          <a:solidFill>
                            <a:srgbClr val="6D6E71"/>
                          </a:solidFill>
                          <a:effectLst/>
                          <a:latin typeface="Arial" panose="020B0604020202020204" pitchFamily="34" charset="0"/>
                        </a:rPr>
                        <a:t>iPhone X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$41.66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873693212"/>
                  </a:ext>
                </a:extLst>
              </a:tr>
              <a:tr h="176639">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15746575"/>
                  </a:ext>
                </a:extLst>
              </a:tr>
              <a:tr h="176639">
                <a:tc>
                  <a:txBody>
                    <a:bodyPr/>
                    <a:lstStyle/>
                    <a:p>
                      <a:pPr algn="ctr" fontAlgn="ctr"/>
                      <a:r>
                        <a:rPr lang="fr-FR" sz="800" b="1" i="0" u="none" strike="noStrike">
                          <a:solidFill>
                            <a:srgbClr val="6D6E71"/>
                          </a:solidFill>
                          <a:effectLst/>
                          <a:latin typeface="Arial" panose="020B0604020202020204" pitchFamily="34" charset="0"/>
                        </a:rPr>
                        <a:t>iPhone 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292201183"/>
                  </a:ext>
                </a:extLst>
              </a:tr>
              <a:tr h="176639">
                <a:tc>
                  <a:txBody>
                    <a:bodyPr/>
                    <a:lstStyle/>
                    <a:p>
                      <a:pPr algn="ctr" fontAlgn="ctr"/>
                      <a:r>
                        <a:rPr lang="en-US" sz="800" b="1" i="0" u="none" strike="noStrike">
                          <a:solidFill>
                            <a:srgbClr val="6D6E71"/>
                          </a:solidFill>
                          <a:effectLst/>
                          <a:latin typeface="Arial" panose="020B0604020202020204" pitchFamily="34" charset="0"/>
                        </a:rPr>
                        <a:t>Galaxy Note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$39.59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601693663"/>
                  </a:ext>
                </a:extLst>
              </a:tr>
              <a:tr h="176639">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789859661"/>
                  </a:ext>
                </a:extLst>
              </a:tr>
              <a:tr h="176639">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$38.13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$912.00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946236035"/>
                  </a:ext>
                </a:extLst>
              </a:tr>
              <a:tr h="176639">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$27.30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694342932"/>
                  </a:ext>
                </a:extLst>
              </a:tr>
              <a:tr h="176639">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$31.46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05876844"/>
                  </a:ext>
                </a:extLst>
              </a:tr>
              <a:tr h="176639">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450136206"/>
                  </a:ext>
                </a:extLst>
              </a:tr>
              <a:tr h="176639">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519366728"/>
                  </a:ext>
                </a:extLst>
              </a:tr>
              <a:tr h="176639">
                <a:tc>
                  <a:txBody>
                    <a:bodyPr/>
                    <a:lstStyle/>
                    <a:p>
                      <a:pPr algn="ctr" fontAlgn="ctr"/>
                      <a:r>
                        <a:rPr lang="en-US" sz="800" b="1" i="0" u="none" strike="noStrike">
                          <a:solidFill>
                            <a:srgbClr val="6D6E71"/>
                          </a:solidFill>
                          <a:effectLst/>
                          <a:latin typeface="Arial" panose="020B0604020202020204" pitchFamily="34" charset="0"/>
                        </a:rPr>
                        <a:t>iPhone 6S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263044469"/>
                  </a:ext>
                </a:extLst>
              </a:tr>
              <a:tr h="176639">
                <a:tc>
                  <a:txBody>
                    <a:bodyPr/>
                    <a:lstStyle/>
                    <a:p>
                      <a:pPr algn="ctr" fontAlgn="ctr"/>
                      <a:r>
                        <a:rPr lang="en-US" sz="800" b="1" i="0" u="none" strike="noStrike">
                          <a:solidFill>
                            <a:srgbClr val="6D6E71"/>
                          </a:solidFill>
                          <a:effectLst/>
                          <a:latin typeface="Arial" panose="020B0604020202020204" pitchFamily="34" charset="0"/>
                        </a:rPr>
                        <a:t>iPhone 6S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47628477"/>
                  </a:ext>
                </a:extLst>
              </a:tr>
              <a:tr h="176639">
                <a:tc>
                  <a:txBody>
                    <a:bodyPr/>
                    <a:lstStyle/>
                    <a:p>
                      <a:pPr algn="ctr" fontAlgn="ctr"/>
                      <a:r>
                        <a:rPr lang="en-US" sz="800" b="1" i="0" u="none" strike="noStrike">
                          <a:solidFill>
                            <a:srgbClr val="6D6E71"/>
                          </a:solidFill>
                          <a:effectLst/>
                          <a:latin typeface="Arial" panose="020B0604020202020204" pitchFamily="34" charset="0"/>
                        </a:rPr>
                        <a:t>Moto Z2 Force Edition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$31.50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$25.63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$11.00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406650086"/>
                  </a:ext>
                </a:extLst>
              </a:tr>
              <a:tr h="176639">
                <a:tc>
                  <a:txBody>
                    <a:bodyPr/>
                    <a:lstStyle/>
                    <a:p>
                      <a:pPr algn="ctr" fontAlgn="ctr"/>
                      <a:r>
                        <a:rPr lang="en-US" sz="800" b="1" i="0" u="none" strike="noStrike">
                          <a:solidFill>
                            <a:srgbClr val="6D6E71"/>
                          </a:solidFill>
                          <a:effectLst/>
                          <a:latin typeface="Arial" panose="020B0604020202020204" pitchFamily="34" charset="0"/>
                        </a:rPr>
                        <a:t>iPhone SE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$14.58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$13.99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537544256"/>
                  </a:ext>
                </a:extLst>
              </a:tr>
              <a:tr h="176639">
                <a:tc>
                  <a:txBody>
                    <a:bodyPr/>
                    <a:lstStyle/>
                    <a:p>
                      <a:pPr algn="ctr" fontAlgn="ctr"/>
                      <a:r>
                        <a:rPr lang="en-US" sz="800" b="1" i="0" u="none" strike="noStrike">
                          <a:solidFill>
                            <a:srgbClr val="6D6E71"/>
                          </a:solidFill>
                          <a:effectLst/>
                          <a:latin typeface="Arial" panose="020B0604020202020204" pitchFamily="34" charset="0"/>
                        </a:rPr>
                        <a:t>Galaxy S7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51578456"/>
                  </a:ext>
                </a:extLst>
              </a:tr>
              <a:tr h="176639">
                <a:tc>
                  <a:txBody>
                    <a:bodyPr/>
                    <a:lstStyle/>
                    <a:p>
                      <a:pPr algn="ctr" fontAlgn="ctr"/>
                      <a:r>
                        <a:rPr lang="en-US" sz="800" b="1" i="0" u="none" strike="noStrike">
                          <a:solidFill>
                            <a:srgbClr val="6D6E71"/>
                          </a:solidFill>
                          <a:effectLst/>
                          <a:latin typeface="Arial" panose="020B0604020202020204" pitchFamily="34" charset="0"/>
                        </a:rPr>
                        <a:t>Google Pixel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09049091"/>
                  </a:ext>
                </a:extLst>
              </a:tr>
              <a:tr h="176639">
                <a:tc>
                  <a:txBody>
                    <a:bodyPr/>
                    <a:lstStyle/>
                    <a:p>
                      <a:pPr algn="ctr" fontAlgn="ctr"/>
                      <a:r>
                        <a:rPr lang="en-US" sz="800" b="1" i="0" u="none" strike="noStrike">
                          <a:solidFill>
                            <a:srgbClr val="6D6E71"/>
                          </a:solidFill>
                          <a:effectLst/>
                          <a:latin typeface="Arial" panose="020B0604020202020204" pitchFamily="34" charset="0"/>
                        </a:rPr>
                        <a:t>Google Pixel XL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46024042"/>
                  </a:ext>
                </a:extLst>
              </a:tr>
              <a:tr h="176639">
                <a:tc>
                  <a:txBody>
                    <a:bodyPr/>
                    <a:lstStyle/>
                    <a:p>
                      <a:pPr algn="ctr" fontAlgn="ctr"/>
                      <a:r>
                        <a:rPr lang="en-US" sz="800" b="1" i="0" u="none" strike="noStrike">
                          <a:solidFill>
                            <a:srgbClr val="6D6E71"/>
                          </a:solidFill>
                          <a:effectLst/>
                          <a:latin typeface="Arial" panose="020B0604020202020204" pitchFamily="34" charset="0"/>
                        </a:rPr>
                        <a:t>Google Pixel 2XL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$35.41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31320309"/>
                  </a:ext>
                </a:extLst>
              </a:tr>
              <a:tr h="179092">
                <a:tc>
                  <a:txBody>
                    <a:bodyPr/>
                    <a:lstStyle/>
                    <a:p>
                      <a:pPr algn="ctr" fontAlgn="ctr"/>
                      <a:r>
                        <a:rPr lang="en-US" sz="800" b="1" i="0" u="none" strike="noStrike">
                          <a:solidFill>
                            <a:srgbClr val="6D6E71"/>
                          </a:solidFill>
                          <a:effectLst/>
                          <a:latin typeface="Arial" panose="020B0604020202020204" pitchFamily="34" charset="0"/>
                        </a:rPr>
                        <a:t>Google Pixel 2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FF000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097782639"/>
                  </a:ext>
                </a:extLst>
              </a:tr>
              <a:tr h="176639">
                <a:tc>
                  <a:txBody>
                    <a:bodyPr/>
                    <a:lstStyle/>
                    <a:p>
                      <a:pPr algn="ctr" fontAlgn="ctr"/>
                      <a:r>
                        <a:rPr lang="en-US" sz="800" b="1" i="0" u="none" strike="noStrike">
                          <a:solidFill>
                            <a:srgbClr val="6D6E71"/>
                          </a:solidFill>
                          <a:effectLst/>
                          <a:latin typeface="Arial" panose="020B0604020202020204" pitchFamily="34" charset="0"/>
                        </a:rPr>
                        <a:t>LG G6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$24.38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$584.99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990494280"/>
                  </a:ext>
                </a:extLst>
              </a:tr>
              <a:tr h="176639">
                <a:tc>
                  <a:txBody>
                    <a:bodyPr/>
                    <a:lstStyle/>
                    <a:p>
                      <a:pPr algn="ctr" fontAlgn="ctr"/>
                      <a:r>
                        <a:rPr lang="en-US" sz="800" b="1" i="0" u="none" strike="noStrike">
                          <a:solidFill>
                            <a:srgbClr val="6D6E71"/>
                          </a:solidFill>
                          <a:effectLst/>
                          <a:latin typeface="Arial" panose="020B0604020202020204" pitchFamily="34" charset="0"/>
                        </a:rPr>
                        <a:t>LG V30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51301519"/>
                  </a:ext>
                </a:extLst>
              </a:tr>
              <a:tr h="176639">
                <a:tc>
                  <a:txBody>
                    <a:bodyPr/>
                    <a:lstStyle/>
                    <a:p>
                      <a:pPr algn="ctr" fontAlgn="ctr"/>
                      <a:r>
                        <a:rPr lang="pl-PL" sz="800" b="1" i="0" u="none" strike="noStrike">
                          <a:solidFill>
                            <a:srgbClr val="6D6E71"/>
                          </a:solidFill>
                          <a:effectLst/>
                          <a:latin typeface="Arial" panose="020B0604020202020204" pitchFamily="34" charset="0"/>
                        </a:rPr>
                        <a:t>Moto Z2 Play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730921703"/>
                  </a:ext>
                </a:extLst>
              </a:tr>
              <a:tr h="176639">
                <a:tc>
                  <a:txBody>
                    <a:bodyPr/>
                    <a:lstStyle/>
                    <a:p>
                      <a:pPr algn="ctr" fontAlgn="ctr"/>
                      <a:r>
                        <a:rPr lang="fr-FR" sz="800" b="1" i="0" u="none" strike="noStrike">
                          <a:solidFill>
                            <a:srgbClr val="6D6E71"/>
                          </a:solidFill>
                          <a:effectLst/>
                          <a:latin typeface="Arial" panose="020B0604020202020204" pitchFamily="34" charset="0"/>
                        </a:rPr>
                        <a:t>Moto Force Droid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27537908"/>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A1CBDB08-364C-44AA-8D49-2A36F82A74DF}"/>
              </a:ext>
            </a:extLst>
          </p:cNvPr>
          <p:cNvGraphicFramePr>
            <a:graphicFrameLocks noGrp="1"/>
          </p:cNvGraphicFramePr>
          <p:nvPr>
            <p:extLst>
              <p:ext uri="{D42A27DB-BD31-4B8C-83A1-F6EECF244321}">
                <p14:modId xmlns:p14="http://schemas.microsoft.com/office/powerpoint/2010/main" val="572516250"/>
              </p:ext>
            </p:extLst>
          </p:nvPr>
        </p:nvGraphicFramePr>
        <p:xfrm>
          <a:off x="609600" y="1378010"/>
          <a:ext cx="10972802" cy="4790038"/>
        </p:xfrm>
        <a:graphic>
          <a:graphicData uri="http://schemas.openxmlformats.org/drawingml/2006/table">
            <a:tbl>
              <a:tblPr/>
              <a:tblGrid>
                <a:gridCol w="1962498">
                  <a:extLst>
                    <a:ext uri="{9D8B030D-6E8A-4147-A177-3AD203B41FA5}">
                      <a16:colId xmlns:a16="http://schemas.microsoft.com/office/drawing/2014/main" val="343954315"/>
                    </a:ext>
                  </a:extLst>
                </a:gridCol>
                <a:gridCol w="744890">
                  <a:extLst>
                    <a:ext uri="{9D8B030D-6E8A-4147-A177-3AD203B41FA5}">
                      <a16:colId xmlns:a16="http://schemas.microsoft.com/office/drawing/2014/main" val="1140831092"/>
                    </a:ext>
                  </a:extLst>
                </a:gridCol>
                <a:gridCol w="816514">
                  <a:extLst>
                    <a:ext uri="{9D8B030D-6E8A-4147-A177-3AD203B41FA5}">
                      <a16:colId xmlns:a16="http://schemas.microsoft.com/office/drawing/2014/main" val="570200335"/>
                    </a:ext>
                  </a:extLst>
                </a:gridCol>
                <a:gridCol w="744890">
                  <a:extLst>
                    <a:ext uri="{9D8B030D-6E8A-4147-A177-3AD203B41FA5}">
                      <a16:colId xmlns:a16="http://schemas.microsoft.com/office/drawing/2014/main" val="1534590368"/>
                    </a:ext>
                  </a:extLst>
                </a:gridCol>
                <a:gridCol w="744890">
                  <a:extLst>
                    <a:ext uri="{9D8B030D-6E8A-4147-A177-3AD203B41FA5}">
                      <a16:colId xmlns:a16="http://schemas.microsoft.com/office/drawing/2014/main" val="330227168"/>
                    </a:ext>
                  </a:extLst>
                </a:gridCol>
                <a:gridCol w="744890">
                  <a:extLst>
                    <a:ext uri="{9D8B030D-6E8A-4147-A177-3AD203B41FA5}">
                      <a16:colId xmlns:a16="http://schemas.microsoft.com/office/drawing/2014/main" val="913752476"/>
                    </a:ext>
                  </a:extLst>
                </a:gridCol>
                <a:gridCol w="744890">
                  <a:extLst>
                    <a:ext uri="{9D8B030D-6E8A-4147-A177-3AD203B41FA5}">
                      <a16:colId xmlns:a16="http://schemas.microsoft.com/office/drawing/2014/main" val="3385833468"/>
                    </a:ext>
                  </a:extLst>
                </a:gridCol>
                <a:gridCol w="744890">
                  <a:extLst>
                    <a:ext uri="{9D8B030D-6E8A-4147-A177-3AD203B41FA5}">
                      <a16:colId xmlns:a16="http://schemas.microsoft.com/office/drawing/2014/main" val="1789186339"/>
                    </a:ext>
                  </a:extLst>
                </a:gridCol>
                <a:gridCol w="744890">
                  <a:extLst>
                    <a:ext uri="{9D8B030D-6E8A-4147-A177-3AD203B41FA5}">
                      <a16:colId xmlns:a16="http://schemas.microsoft.com/office/drawing/2014/main" val="4167368763"/>
                    </a:ext>
                  </a:extLst>
                </a:gridCol>
                <a:gridCol w="744890">
                  <a:extLst>
                    <a:ext uri="{9D8B030D-6E8A-4147-A177-3AD203B41FA5}">
                      <a16:colId xmlns:a16="http://schemas.microsoft.com/office/drawing/2014/main" val="4065056396"/>
                    </a:ext>
                  </a:extLst>
                </a:gridCol>
                <a:gridCol w="744890">
                  <a:extLst>
                    <a:ext uri="{9D8B030D-6E8A-4147-A177-3AD203B41FA5}">
                      <a16:colId xmlns:a16="http://schemas.microsoft.com/office/drawing/2014/main" val="3402794737"/>
                    </a:ext>
                  </a:extLst>
                </a:gridCol>
                <a:gridCol w="744890">
                  <a:extLst>
                    <a:ext uri="{9D8B030D-6E8A-4147-A177-3AD203B41FA5}">
                      <a16:colId xmlns:a16="http://schemas.microsoft.com/office/drawing/2014/main" val="2005099833"/>
                    </a:ext>
                  </a:extLst>
                </a:gridCol>
                <a:gridCol w="744890">
                  <a:extLst>
                    <a:ext uri="{9D8B030D-6E8A-4147-A177-3AD203B41FA5}">
                      <a16:colId xmlns:a16="http://schemas.microsoft.com/office/drawing/2014/main" val="2010847530"/>
                    </a:ext>
                  </a:extLst>
                </a:gridCol>
              </a:tblGrid>
              <a:tr h="192457">
                <a:tc>
                  <a:txBody>
                    <a:bodyPr/>
                    <a:lstStyle/>
                    <a:p>
                      <a:pPr algn="ctr" fontAlgn="ctr"/>
                      <a:r>
                        <a:rPr lang="en-US" sz="800" b="0" i="0" u="none" strike="noStrike">
                          <a:solidFill>
                            <a:srgbClr val="000000"/>
                          </a:solidFill>
                          <a:effectLst/>
                          <a:latin typeface="Arial" panose="020B0604020202020204" pitchFamily="34" charset="0"/>
                        </a:rPr>
                        <a:t>4/5/2018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639419574"/>
                  </a:ext>
                </a:extLst>
              </a:tr>
              <a:tr h="555984">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24 month contract (UFC)</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1780733503"/>
                  </a:ext>
                </a:extLst>
              </a:tr>
              <a:tr h="192457">
                <a:tc>
                  <a:txBody>
                    <a:bodyPr/>
                    <a:lstStyle/>
                    <a:p>
                      <a:pPr algn="ctr" fontAlgn="ctr"/>
                      <a:r>
                        <a:rPr lang="en-US" sz="800" b="1" i="0" u="none" strike="noStrike">
                          <a:solidFill>
                            <a:srgbClr val="6D6E71"/>
                          </a:solidFill>
                          <a:effectLst/>
                          <a:latin typeface="Arial" panose="020B0604020202020204" pitchFamily="34" charset="0"/>
                        </a:rPr>
                        <a:t>iPad Air 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009333274"/>
                  </a:ext>
                </a:extLst>
              </a:tr>
              <a:tr h="192457">
                <a:tc>
                  <a:txBody>
                    <a:bodyPr/>
                    <a:lstStyle/>
                    <a:p>
                      <a:pPr algn="ctr" fontAlgn="ctr"/>
                      <a:r>
                        <a:rPr lang="pl-PL" sz="800" b="1" i="0" u="none" strike="noStrike">
                          <a:solidFill>
                            <a:srgbClr val="6D6E71"/>
                          </a:solidFill>
                          <a:effectLst/>
                          <a:latin typeface="Arial" panose="020B0604020202020204" pitchFamily="34" charset="0"/>
                        </a:rPr>
                        <a:t>iPad Mini 4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798164500"/>
                  </a:ext>
                </a:extLst>
              </a:tr>
              <a:tr h="192457">
                <a:tc>
                  <a:txBody>
                    <a:bodyPr/>
                    <a:lstStyle/>
                    <a:p>
                      <a:pPr algn="ctr" fontAlgn="ctr"/>
                      <a:r>
                        <a:rPr lang="en-US" sz="800" b="1" i="0" u="none" strike="noStrike">
                          <a:solidFill>
                            <a:srgbClr val="6D6E71"/>
                          </a:solidFill>
                          <a:effectLst/>
                          <a:latin typeface="Arial" panose="020B0604020202020204" pitchFamily="34" charset="0"/>
                        </a:rPr>
                        <a:t>iPad Pro 12.9"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$30.42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067970326"/>
                  </a:ext>
                </a:extLst>
              </a:tr>
              <a:tr h="192457">
                <a:tc>
                  <a:txBody>
                    <a:bodyPr/>
                    <a:lstStyle/>
                    <a:p>
                      <a:pPr algn="ctr" fontAlgn="ctr"/>
                      <a:r>
                        <a:rPr lang="es-ES" sz="800" b="1" i="0" u="none" strike="noStrike">
                          <a:solidFill>
                            <a:srgbClr val="6D6E71"/>
                          </a:solidFill>
                          <a:effectLst/>
                          <a:latin typeface="Arial" panose="020B0604020202020204" pitchFamily="34" charset="0"/>
                        </a:rPr>
                        <a:t>iPad 9.7" (32 GB) (2018)</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$309.99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35248105"/>
                  </a:ext>
                </a:extLst>
              </a:tr>
              <a:tr h="192457">
                <a:tc>
                  <a:txBody>
                    <a:bodyPr/>
                    <a:lstStyle/>
                    <a:p>
                      <a:pPr algn="ctr" fontAlgn="ctr"/>
                      <a:r>
                        <a:rPr lang="en-US" sz="800" b="1" i="0" u="none" strike="noStrike">
                          <a:solidFill>
                            <a:srgbClr val="6D6E71"/>
                          </a:solidFill>
                          <a:effectLst/>
                          <a:latin typeface="Arial" panose="020B0604020202020204" pitchFamily="34" charset="0"/>
                        </a:rPr>
                        <a:t>iPad Pro 10.5"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FF000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FF000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396769173"/>
                  </a:ext>
                </a:extLst>
              </a:tr>
              <a:tr h="192457">
                <a:tc>
                  <a:txBody>
                    <a:bodyPr/>
                    <a:lstStyle/>
                    <a:p>
                      <a:pPr algn="ctr" fontAlgn="ctr"/>
                      <a:r>
                        <a:rPr lang="en-US" sz="800" b="1" i="0" u="none" strike="noStrike">
                          <a:solidFill>
                            <a:srgbClr val="6D6E71"/>
                          </a:solidFill>
                          <a:effectLst/>
                          <a:latin typeface="Arial" panose="020B0604020202020204" pitchFamily="34" charset="0"/>
                        </a:rPr>
                        <a:t>Galaxy Tab S3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98339173"/>
                  </a:ext>
                </a:extLst>
              </a:tr>
              <a:tr h="192457">
                <a:tc>
                  <a:txBody>
                    <a:bodyPr/>
                    <a:lstStyle/>
                    <a:p>
                      <a:pPr algn="ctr" fontAlgn="ctr"/>
                      <a:r>
                        <a:rPr lang="pt-BR" sz="800" b="1" i="0" u="none" strike="noStrike">
                          <a:solidFill>
                            <a:srgbClr val="6D6E71"/>
                          </a:solidFill>
                          <a:effectLst/>
                          <a:latin typeface="Arial" panose="020B0604020202020204" pitchFamily="34" charset="0"/>
                        </a:rPr>
                        <a:t>Galaxy Tab E 8"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27540280"/>
                  </a:ext>
                </a:extLst>
              </a:tr>
              <a:tr h="192457">
                <a:tc>
                  <a:txBody>
                    <a:bodyPr/>
                    <a:lstStyle/>
                    <a:p>
                      <a:pPr algn="ctr" fontAlgn="ctr"/>
                      <a:r>
                        <a:rPr lang="pt-BR" sz="800" b="1" i="0" u="none" strike="noStrike">
                          <a:solidFill>
                            <a:srgbClr val="6D6E71"/>
                          </a:solidFill>
                          <a:effectLst/>
                          <a:latin typeface="Arial" panose="020B0604020202020204" pitchFamily="34" charset="0"/>
                        </a:rPr>
                        <a:t>Galaxy Tab 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582377420"/>
                  </a:ext>
                </a:extLst>
              </a:tr>
              <a:tr h="192457">
                <a:tc>
                  <a:txBody>
                    <a:bodyPr/>
                    <a:lstStyle/>
                    <a:p>
                      <a:pPr algn="ctr" fontAlgn="ctr"/>
                      <a:r>
                        <a:rPr lang="en-US" sz="800" b="1" i="0" u="none" strike="noStrike">
                          <a:solidFill>
                            <a:srgbClr val="6D6E71"/>
                          </a:solidFill>
                          <a:effectLst/>
                          <a:latin typeface="Arial" panose="020B0604020202020204" pitchFamily="34" charset="0"/>
                        </a:rPr>
                        <a:t>Galaxy Tab S2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33862615"/>
                  </a:ext>
                </a:extLst>
              </a:tr>
              <a:tr h="192457">
                <a:tc>
                  <a:txBody>
                    <a:bodyPr/>
                    <a:lstStyle/>
                    <a:p>
                      <a:pPr algn="ctr" fontAlgn="ctr"/>
                      <a:r>
                        <a:rPr lang="en-US" sz="800" b="1" i="0" u="none" strike="noStrike">
                          <a:solidFill>
                            <a:srgbClr val="6D6E71"/>
                          </a:solidFill>
                          <a:effectLst/>
                          <a:latin typeface="Arial" panose="020B0604020202020204" pitchFamily="34" charset="0"/>
                        </a:rPr>
                        <a:t>Ellipsis 8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663615252"/>
                  </a:ext>
                </a:extLst>
              </a:tr>
              <a:tr h="192457">
                <a:tc>
                  <a:txBody>
                    <a:bodyPr/>
                    <a:lstStyle/>
                    <a:p>
                      <a:pPr algn="ctr" fontAlgn="ctr"/>
                      <a:r>
                        <a:rPr lang="en-US" sz="800" b="1" i="0" u="none" strike="noStrike">
                          <a:solidFill>
                            <a:srgbClr val="6D6E71"/>
                          </a:solidFill>
                          <a:effectLst/>
                          <a:latin typeface="Arial" panose="020B0604020202020204" pitchFamily="34" charset="0"/>
                        </a:rPr>
                        <a:t>Ellipsis 10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10143902"/>
                  </a:ext>
                </a:extLst>
              </a:tr>
              <a:tr h="192457">
                <a:tc>
                  <a:txBody>
                    <a:bodyPr/>
                    <a:lstStyle/>
                    <a:p>
                      <a:pPr algn="ctr" fontAlgn="ctr"/>
                      <a:r>
                        <a:rPr lang="en-US" sz="800" b="1" i="0" u="none" strike="noStrike">
                          <a:solidFill>
                            <a:srgbClr val="6D6E71"/>
                          </a:solidFill>
                          <a:effectLst/>
                          <a:latin typeface="Arial" panose="020B0604020202020204" pitchFamily="34" charset="0"/>
                        </a:rPr>
                        <a:t>GizmoTab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7514479"/>
                  </a:ext>
                </a:extLst>
              </a:tr>
              <a:tr h="192457">
                <a:tc>
                  <a:txBody>
                    <a:bodyPr/>
                    <a:lstStyle/>
                    <a:p>
                      <a:pPr algn="ctr" fontAlgn="ctr"/>
                      <a:r>
                        <a:rPr lang="en-US" sz="800" b="1" i="0" u="none" strike="noStrike">
                          <a:solidFill>
                            <a:srgbClr val="6D6E71"/>
                          </a:solidFill>
                          <a:effectLst/>
                          <a:latin typeface="Arial" panose="020B0604020202020204" pitchFamily="34" charset="0"/>
                        </a:rPr>
                        <a:t>Asus Zen10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$13.74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8061324"/>
                  </a:ext>
                </a:extLst>
              </a:tr>
              <a:tr h="192457">
                <a:tc>
                  <a:txBody>
                    <a:bodyPr/>
                    <a:lstStyle/>
                    <a:p>
                      <a:pPr algn="ctr" fontAlgn="ctr"/>
                      <a:r>
                        <a:rPr lang="en-US" sz="800" b="1" i="0" u="none" strike="noStrike">
                          <a:solidFill>
                            <a:srgbClr val="6D6E71"/>
                          </a:solidFill>
                          <a:effectLst/>
                          <a:latin typeface="Arial" panose="020B0604020202020204" pitchFamily="34" charset="0"/>
                        </a:rPr>
                        <a:t>Asus Zen8s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1491573"/>
                  </a:ext>
                </a:extLst>
              </a:tr>
              <a:tr h="192457">
                <a:tc>
                  <a:txBody>
                    <a:bodyPr/>
                    <a:lstStyle/>
                    <a:p>
                      <a:pPr algn="ctr" fontAlgn="ctr"/>
                      <a:r>
                        <a:rPr lang="pt-BR" sz="800" b="1" i="0" u="none" strike="noStrike">
                          <a:solidFill>
                            <a:srgbClr val="6D6E71"/>
                          </a:solidFill>
                          <a:effectLst/>
                          <a:latin typeface="Arial" panose="020B0604020202020204" pitchFamily="34" charset="0"/>
                        </a:rPr>
                        <a:t>Lenovo Moto Tab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878872364"/>
                  </a:ext>
                </a:extLst>
              </a:tr>
              <a:tr h="192457">
                <a:tc>
                  <a:txBody>
                    <a:bodyPr/>
                    <a:lstStyle/>
                    <a:p>
                      <a:pPr algn="ctr" fontAlgn="ctr"/>
                      <a:r>
                        <a:rPr lang="en-US" sz="800" b="1" i="0" u="none" strike="noStrike">
                          <a:solidFill>
                            <a:srgbClr val="6D6E71"/>
                          </a:solidFill>
                          <a:effectLst/>
                          <a:latin typeface="Arial" panose="020B0604020202020204" pitchFamily="34" charset="0"/>
                        </a:rPr>
                        <a:t>Alcatel A30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806054291"/>
                  </a:ext>
                </a:extLst>
              </a:tr>
              <a:tr h="192457">
                <a:tc>
                  <a:txBody>
                    <a:bodyPr/>
                    <a:lstStyle/>
                    <a:p>
                      <a:pPr algn="ctr" fontAlgn="ctr"/>
                      <a:r>
                        <a:rPr lang="fr-FR" sz="800" b="1" i="0" u="none" strike="noStrike">
                          <a:solidFill>
                            <a:srgbClr val="6D6E71"/>
                          </a:solidFill>
                          <a:effectLst/>
                          <a:latin typeface="Arial" panose="020B0604020202020204" pitchFamily="34" charset="0"/>
                        </a:rPr>
                        <a:t>LG G Pad™ X2 8.0 PLUS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39984499"/>
                  </a:ext>
                </a:extLst>
              </a:tr>
              <a:tr h="192457">
                <a:tc>
                  <a:txBody>
                    <a:bodyPr/>
                    <a:lstStyle/>
                    <a:p>
                      <a:pPr algn="ctr" fontAlgn="ctr"/>
                      <a:r>
                        <a:rPr lang="en-US" sz="800" b="1" i="0" u="none" strike="noStrike">
                          <a:solidFill>
                            <a:srgbClr val="6D6E71"/>
                          </a:solidFill>
                          <a:effectLst/>
                          <a:latin typeface="Arial" panose="020B0604020202020204" pitchFamily="34" charset="0"/>
                        </a:rPr>
                        <a:t>AT&amp;T Primetime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$205.00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10272852"/>
                  </a:ext>
                </a:extLst>
              </a:tr>
              <a:tr h="192457">
                <a:tc>
                  <a:txBody>
                    <a:bodyPr/>
                    <a:lstStyle/>
                    <a:p>
                      <a:pPr algn="ctr" fontAlgn="ctr"/>
                      <a:r>
                        <a:rPr lang="it-IT" sz="800" b="1" i="0" u="none" strike="noStrike">
                          <a:solidFill>
                            <a:srgbClr val="6D6E71"/>
                          </a:solidFill>
                          <a:effectLst/>
                          <a:latin typeface="Arial" panose="020B0604020202020204" pitchFamily="34" charset="0"/>
                        </a:rPr>
                        <a:t>Alcatel Pixi 7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646269746"/>
                  </a:ext>
                </a:extLst>
              </a:tr>
              <a:tr h="192457">
                <a:tc>
                  <a:txBody>
                    <a:bodyPr/>
                    <a:lstStyle/>
                    <a:p>
                      <a:pPr algn="ctr" fontAlgn="ctr"/>
                      <a:r>
                        <a:rPr lang="en-US" sz="800" b="1" i="0" u="none" strike="noStrike">
                          <a:solidFill>
                            <a:srgbClr val="6D6E71"/>
                          </a:solidFill>
                          <a:effectLst/>
                          <a:latin typeface="Arial" panose="020B0604020202020204" pitchFamily="34" charset="0"/>
                        </a:rPr>
                        <a:t>Galaxy Tab A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$11.83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$384.00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24788800"/>
                  </a:ext>
                </a:extLst>
              </a:tr>
              <a:tr h="192457">
                <a:tc>
                  <a:txBody>
                    <a:bodyPr/>
                    <a:lstStyle/>
                    <a:p>
                      <a:pPr algn="ctr" fontAlgn="ctr"/>
                      <a:r>
                        <a:rPr lang="en-US" sz="800" b="1" i="0" u="none" strike="noStrike">
                          <a:solidFill>
                            <a:srgbClr val="6D6E71"/>
                          </a:solidFill>
                          <a:effectLst/>
                          <a:latin typeface="Arial" panose="020B0604020202020204" pitchFamily="34" charset="0"/>
                        </a:rPr>
                        <a:t>Slate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870878907"/>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5F91D282-4B72-40D5-8D7E-2BCAEB6C3366}"/>
              </a:ext>
            </a:extLst>
          </p:cNvPr>
          <p:cNvGraphicFramePr>
            <a:graphicFrameLocks noGrp="1"/>
          </p:cNvGraphicFramePr>
          <p:nvPr>
            <p:extLst>
              <p:ext uri="{D42A27DB-BD31-4B8C-83A1-F6EECF244321}">
                <p14:modId xmlns:p14="http://schemas.microsoft.com/office/powerpoint/2010/main" val="3566070300"/>
              </p:ext>
            </p:extLst>
          </p:nvPr>
        </p:nvGraphicFramePr>
        <p:xfrm>
          <a:off x="609600" y="1321724"/>
          <a:ext cx="10972796" cy="4829686"/>
        </p:xfrm>
        <a:graphic>
          <a:graphicData uri="http://schemas.openxmlformats.org/drawingml/2006/table">
            <a:tbl>
              <a:tblPr/>
              <a:tblGrid>
                <a:gridCol w="2105426">
                  <a:extLst>
                    <a:ext uri="{9D8B030D-6E8A-4147-A177-3AD203B41FA5}">
                      <a16:colId xmlns:a16="http://schemas.microsoft.com/office/drawing/2014/main" val="339376454"/>
                    </a:ext>
                  </a:extLst>
                </a:gridCol>
                <a:gridCol w="799139">
                  <a:extLst>
                    <a:ext uri="{9D8B030D-6E8A-4147-A177-3AD203B41FA5}">
                      <a16:colId xmlns:a16="http://schemas.microsoft.com/office/drawing/2014/main" val="3682999036"/>
                    </a:ext>
                  </a:extLst>
                </a:gridCol>
                <a:gridCol w="875980">
                  <a:extLst>
                    <a:ext uri="{9D8B030D-6E8A-4147-A177-3AD203B41FA5}">
                      <a16:colId xmlns:a16="http://schemas.microsoft.com/office/drawing/2014/main" val="1078867665"/>
                    </a:ext>
                  </a:extLst>
                </a:gridCol>
                <a:gridCol w="799139">
                  <a:extLst>
                    <a:ext uri="{9D8B030D-6E8A-4147-A177-3AD203B41FA5}">
                      <a16:colId xmlns:a16="http://schemas.microsoft.com/office/drawing/2014/main" val="458757667"/>
                    </a:ext>
                  </a:extLst>
                </a:gridCol>
                <a:gridCol w="799139">
                  <a:extLst>
                    <a:ext uri="{9D8B030D-6E8A-4147-A177-3AD203B41FA5}">
                      <a16:colId xmlns:a16="http://schemas.microsoft.com/office/drawing/2014/main" val="1735421424"/>
                    </a:ext>
                  </a:extLst>
                </a:gridCol>
                <a:gridCol w="799139">
                  <a:extLst>
                    <a:ext uri="{9D8B030D-6E8A-4147-A177-3AD203B41FA5}">
                      <a16:colId xmlns:a16="http://schemas.microsoft.com/office/drawing/2014/main" val="2401334951"/>
                    </a:ext>
                  </a:extLst>
                </a:gridCol>
                <a:gridCol w="799139">
                  <a:extLst>
                    <a:ext uri="{9D8B030D-6E8A-4147-A177-3AD203B41FA5}">
                      <a16:colId xmlns:a16="http://schemas.microsoft.com/office/drawing/2014/main" val="1397713959"/>
                    </a:ext>
                  </a:extLst>
                </a:gridCol>
                <a:gridCol w="799139">
                  <a:extLst>
                    <a:ext uri="{9D8B030D-6E8A-4147-A177-3AD203B41FA5}">
                      <a16:colId xmlns:a16="http://schemas.microsoft.com/office/drawing/2014/main" val="1974860550"/>
                    </a:ext>
                  </a:extLst>
                </a:gridCol>
                <a:gridCol w="799139">
                  <a:extLst>
                    <a:ext uri="{9D8B030D-6E8A-4147-A177-3AD203B41FA5}">
                      <a16:colId xmlns:a16="http://schemas.microsoft.com/office/drawing/2014/main" val="2087016815"/>
                    </a:ext>
                  </a:extLst>
                </a:gridCol>
                <a:gridCol w="799139">
                  <a:extLst>
                    <a:ext uri="{9D8B030D-6E8A-4147-A177-3AD203B41FA5}">
                      <a16:colId xmlns:a16="http://schemas.microsoft.com/office/drawing/2014/main" val="2263939684"/>
                    </a:ext>
                  </a:extLst>
                </a:gridCol>
                <a:gridCol w="799139">
                  <a:extLst>
                    <a:ext uri="{9D8B030D-6E8A-4147-A177-3AD203B41FA5}">
                      <a16:colId xmlns:a16="http://schemas.microsoft.com/office/drawing/2014/main" val="4130208510"/>
                    </a:ext>
                  </a:extLst>
                </a:gridCol>
                <a:gridCol w="799139">
                  <a:extLst>
                    <a:ext uri="{9D8B030D-6E8A-4147-A177-3AD203B41FA5}">
                      <a16:colId xmlns:a16="http://schemas.microsoft.com/office/drawing/2014/main" val="2377011310"/>
                    </a:ext>
                  </a:extLst>
                </a:gridCol>
              </a:tblGrid>
              <a:tr h="220087">
                <a:tc>
                  <a:txBody>
                    <a:bodyPr/>
                    <a:lstStyle/>
                    <a:p>
                      <a:pPr algn="ctr" fontAlgn="ctr"/>
                      <a:r>
                        <a:rPr lang="en-US" sz="800" b="0" i="0" u="none" strike="noStrike">
                          <a:solidFill>
                            <a:srgbClr val="000000"/>
                          </a:solidFill>
                          <a:effectLst/>
                          <a:latin typeface="Arial" panose="020B0604020202020204" pitchFamily="34" charset="0"/>
                        </a:rPr>
                        <a:t>4/5/2018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98101379"/>
                  </a:ext>
                </a:extLst>
              </a:tr>
              <a:tr h="427946">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2983500922"/>
                  </a:ext>
                </a:extLst>
              </a:tr>
              <a:tr h="220087">
                <a:tc>
                  <a:txBody>
                    <a:bodyPr/>
                    <a:lstStyle/>
                    <a:p>
                      <a:pPr algn="ctr" fontAlgn="ctr"/>
                      <a:r>
                        <a:rPr lang="en-US" sz="800" b="1" i="0" u="none" strike="noStrike">
                          <a:solidFill>
                            <a:srgbClr val="6D6E71"/>
                          </a:solidFill>
                          <a:effectLst/>
                          <a:latin typeface="Arial" panose="020B0604020202020204" pitchFamily="34" charset="0"/>
                        </a:rPr>
                        <a:t>Coolpad Defiant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30813001"/>
                  </a:ext>
                </a:extLst>
              </a:tr>
              <a:tr h="220087">
                <a:tc>
                  <a:txBody>
                    <a:bodyPr/>
                    <a:lstStyle/>
                    <a:p>
                      <a:pPr algn="ctr" fontAlgn="ctr"/>
                      <a:r>
                        <a:rPr lang="en-US" sz="800" b="1" i="0" u="none" strike="noStrike">
                          <a:solidFill>
                            <a:srgbClr val="6D6E71"/>
                          </a:solidFill>
                          <a:effectLst/>
                          <a:latin typeface="Arial" panose="020B0604020202020204" pitchFamily="34" charset="0"/>
                        </a:rPr>
                        <a:t>Galaxy J3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82719145"/>
                  </a:ext>
                </a:extLst>
              </a:tr>
              <a:tr h="220087">
                <a:tc>
                  <a:txBody>
                    <a:bodyPr/>
                    <a:lstStyle/>
                    <a:p>
                      <a:pPr algn="ctr" fontAlgn="ctr"/>
                      <a:r>
                        <a:rPr lang="en-US" sz="800" b="1" i="0" u="none" strike="noStrike">
                          <a:solidFill>
                            <a:srgbClr val="6D6E71"/>
                          </a:solidFill>
                          <a:effectLst/>
                          <a:latin typeface="Arial" panose="020B0604020202020204" pitchFamily="34" charset="0"/>
                        </a:rPr>
                        <a:t>Galaxy J3 2017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39281476"/>
                  </a:ext>
                </a:extLst>
              </a:tr>
              <a:tr h="220087">
                <a:tc>
                  <a:txBody>
                    <a:bodyPr/>
                    <a:lstStyle/>
                    <a:p>
                      <a:pPr algn="ctr" fontAlgn="ctr"/>
                      <a:r>
                        <a:rPr lang="en-US" sz="800" b="1" i="0" u="none" strike="noStrike">
                          <a:solidFill>
                            <a:srgbClr val="6D6E71"/>
                          </a:solidFill>
                          <a:effectLst/>
                          <a:latin typeface="Arial" panose="020B0604020202020204" pitchFamily="34" charset="0"/>
                        </a:rPr>
                        <a:t>LG X Venture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93496780"/>
                  </a:ext>
                </a:extLst>
              </a:tr>
              <a:tr h="220087">
                <a:tc>
                  <a:txBody>
                    <a:bodyPr/>
                    <a:lstStyle/>
                    <a:p>
                      <a:pPr algn="ctr" fontAlgn="ctr"/>
                      <a:r>
                        <a:rPr lang="en-US" sz="800" b="1" i="0" u="none" strike="noStrike">
                          <a:solidFill>
                            <a:srgbClr val="6D6E71"/>
                          </a:solidFill>
                          <a:effectLst/>
                          <a:latin typeface="Arial" panose="020B0604020202020204" pitchFamily="34" charset="0"/>
                        </a:rPr>
                        <a:t>LG K20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$119.99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31634606"/>
                  </a:ext>
                </a:extLst>
              </a:tr>
              <a:tr h="220087">
                <a:tc>
                  <a:txBody>
                    <a:bodyPr/>
                    <a:lstStyle/>
                    <a:p>
                      <a:pPr algn="ctr" fontAlgn="ctr"/>
                      <a:r>
                        <a:rPr lang="it-IT" sz="800" b="1" i="0" u="none" strike="noStrike">
                          <a:solidFill>
                            <a:srgbClr val="6D6E71"/>
                          </a:solidFill>
                          <a:effectLst/>
                          <a:latin typeface="Arial" panose="020B0604020202020204" pitchFamily="34" charset="0"/>
                        </a:rPr>
                        <a:t>Kyocera DuraForce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$418.99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813644090"/>
                  </a:ext>
                </a:extLst>
              </a:tr>
              <a:tr h="220087">
                <a:tc>
                  <a:txBody>
                    <a:bodyPr/>
                    <a:lstStyle/>
                    <a:p>
                      <a:pPr algn="ctr" fontAlgn="ctr"/>
                      <a:r>
                        <a:rPr lang="en-US" sz="800" b="1" i="0" u="none" strike="noStrike">
                          <a:solidFill>
                            <a:srgbClr val="6D6E71"/>
                          </a:solidFill>
                          <a:effectLst/>
                          <a:latin typeface="Arial" panose="020B0604020202020204" pitchFamily="34" charset="0"/>
                        </a:rPr>
                        <a:t>LG K20 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0108716"/>
                  </a:ext>
                </a:extLst>
              </a:tr>
              <a:tr h="220087">
                <a:tc>
                  <a:txBody>
                    <a:bodyPr/>
                    <a:lstStyle/>
                    <a:p>
                      <a:pPr algn="ctr" fontAlgn="ctr"/>
                      <a:r>
                        <a:rPr lang="es-ES" sz="800" b="1" i="0" u="none" strike="noStrike">
                          <a:solidFill>
                            <a:srgbClr val="6D6E71"/>
                          </a:solidFill>
                          <a:effectLst/>
                          <a:latin typeface="Arial" panose="020B0604020202020204" pitchFamily="34" charset="0"/>
                        </a:rPr>
                        <a:t>Kyocera DuraForce XD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01179134"/>
                  </a:ext>
                </a:extLst>
              </a:tr>
              <a:tr h="220087">
                <a:tc>
                  <a:txBody>
                    <a:bodyPr/>
                    <a:lstStyle/>
                    <a:p>
                      <a:pPr algn="ctr" fontAlgn="ctr"/>
                      <a:r>
                        <a:rPr lang="en-US" sz="8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529125902"/>
                  </a:ext>
                </a:extLst>
              </a:tr>
              <a:tr h="220087">
                <a:tc>
                  <a:txBody>
                    <a:bodyPr/>
                    <a:lstStyle/>
                    <a:p>
                      <a:pPr algn="ctr" fontAlgn="ctr"/>
                      <a:r>
                        <a:rPr lang="en-US" sz="800" b="1" i="0" u="none" strike="noStrike">
                          <a:solidFill>
                            <a:srgbClr val="6D6E71"/>
                          </a:solidFill>
                          <a:effectLst/>
                          <a:latin typeface="Arial" panose="020B0604020202020204" pitchFamily="34" charset="0"/>
                        </a:rPr>
                        <a:t>Moto e4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441707954"/>
                  </a:ext>
                </a:extLst>
              </a:tr>
              <a:tr h="220087">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50281769"/>
                  </a:ext>
                </a:extLst>
              </a:tr>
              <a:tr h="220087">
                <a:tc>
                  <a:txBody>
                    <a:bodyPr/>
                    <a:lstStyle/>
                    <a:p>
                      <a:pPr algn="ctr" fontAlgn="ctr"/>
                      <a:r>
                        <a:rPr lang="en-US" sz="8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765885385"/>
                  </a:ext>
                </a:extLst>
              </a:tr>
              <a:tr h="220087">
                <a:tc>
                  <a:txBody>
                    <a:bodyPr/>
                    <a:lstStyle/>
                    <a:p>
                      <a:pPr algn="ctr" fontAlgn="ctr"/>
                      <a:r>
                        <a:rPr lang="en-US" sz="800" b="1" i="0" u="none" strike="noStrike">
                          <a:solidFill>
                            <a:srgbClr val="6D6E71"/>
                          </a:solidFill>
                          <a:effectLst/>
                          <a:latin typeface="Arial" panose="020B0604020202020204" pitchFamily="34" charset="0"/>
                        </a:rPr>
                        <a:t>T-Mobile® REVVL®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38809482"/>
                  </a:ext>
                </a:extLst>
              </a:tr>
              <a:tr h="220087">
                <a:tc>
                  <a:txBody>
                    <a:bodyPr/>
                    <a:lstStyle/>
                    <a:p>
                      <a:pPr algn="ctr" fontAlgn="ctr"/>
                      <a:r>
                        <a:rPr lang="en-US" sz="800" b="1" i="0" u="none" strike="noStrike">
                          <a:solidFill>
                            <a:srgbClr val="6D6E71"/>
                          </a:solidFill>
                          <a:effectLst/>
                          <a:latin typeface="Arial" panose="020B0604020202020204" pitchFamily="34" charset="0"/>
                        </a:rPr>
                        <a:t>HTC Bolt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039838868"/>
                  </a:ext>
                </a:extLst>
              </a:tr>
              <a:tr h="220087">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37841476"/>
                  </a:ext>
                </a:extLst>
              </a:tr>
              <a:tr h="220087">
                <a:tc>
                  <a:txBody>
                    <a:bodyPr/>
                    <a:lstStyle/>
                    <a:p>
                      <a:pPr algn="ctr" fontAlgn="ctr"/>
                      <a:r>
                        <a:rPr lang="en-US" sz="800" b="1" i="0" u="none" strike="noStrike">
                          <a:solidFill>
                            <a:srgbClr val="6D6E71"/>
                          </a:solidFill>
                          <a:effectLst/>
                          <a:latin typeface="Arial" panose="020B0604020202020204" pitchFamily="34" charset="0"/>
                        </a:rPr>
                        <a:t>LG X Power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$11.25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542014141"/>
                  </a:ext>
                </a:extLst>
              </a:tr>
              <a:tr h="220087">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74535556"/>
                  </a:ext>
                </a:extLst>
              </a:tr>
              <a:tr h="220087">
                <a:tc>
                  <a:txBody>
                    <a:bodyPr/>
                    <a:lstStyle/>
                    <a:p>
                      <a:pPr algn="ctr" fontAlgn="ctr"/>
                      <a:r>
                        <a:rPr lang="en-US" sz="800" b="1" i="0" u="none" strike="noStrike">
                          <a:solidFill>
                            <a:srgbClr val="6D6E71"/>
                          </a:solidFill>
                          <a:effectLst/>
                          <a:latin typeface="Arial" panose="020B0604020202020204" pitchFamily="34" charset="0"/>
                        </a:rPr>
                        <a:t>LG Tribute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937940821"/>
                  </a:ext>
                </a:extLst>
              </a:tr>
              <a:tr h="220087">
                <a:tc>
                  <a:txBody>
                    <a:bodyPr/>
                    <a:lstStyle/>
                    <a:p>
                      <a:pPr algn="ctr" fontAlgn="ctr"/>
                      <a:r>
                        <a:rPr lang="en-US" sz="800" b="1" i="0" u="none" strike="noStrike">
                          <a:solidFill>
                            <a:srgbClr val="6D6E71"/>
                          </a:solidFill>
                          <a:effectLst/>
                          <a:latin typeface="Arial" panose="020B0604020202020204" pitchFamily="34" charset="0"/>
                        </a:rPr>
                        <a:t>LG Tribute Dynasty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089740836"/>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80341E6D-A3A2-4685-AF1D-8396297B6AEF}"/>
              </a:ext>
            </a:extLst>
          </p:cNvPr>
          <p:cNvGraphicFramePr>
            <a:graphicFrameLocks noGrp="1"/>
          </p:cNvGraphicFramePr>
          <p:nvPr>
            <p:extLst>
              <p:ext uri="{D42A27DB-BD31-4B8C-83A1-F6EECF244321}">
                <p14:modId xmlns:p14="http://schemas.microsoft.com/office/powerpoint/2010/main" val="2557388546"/>
              </p:ext>
            </p:extLst>
          </p:nvPr>
        </p:nvGraphicFramePr>
        <p:xfrm>
          <a:off x="609600" y="1485900"/>
          <a:ext cx="10972800" cy="4572000"/>
        </p:xfrm>
        <a:graphic>
          <a:graphicData uri="http://schemas.openxmlformats.org/drawingml/2006/table">
            <a:tbl>
              <a:tblPr/>
              <a:tblGrid>
                <a:gridCol w="2396789">
                  <a:extLst>
                    <a:ext uri="{9D8B030D-6E8A-4147-A177-3AD203B41FA5}">
                      <a16:colId xmlns:a16="http://schemas.microsoft.com/office/drawing/2014/main" val="3801481274"/>
                    </a:ext>
                  </a:extLst>
                </a:gridCol>
                <a:gridCol w="2677663">
                  <a:extLst>
                    <a:ext uri="{9D8B030D-6E8A-4147-A177-3AD203B41FA5}">
                      <a16:colId xmlns:a16="http://schemas.microsoft.com/office/drawing/2014/main" val="2543317333"/>
                    </a:ext>
                  </a:extLst>
                </a:gridCol>
                <a:gridCol w="2078465">
                  <a:extLst>
                    <a:ext uri="{9D8B030D-6E8A-4147-A177-3AD203B41FA5}">
                      <a16:colId xmlns:a16="http://schemas.microsoft.com/office/drawing/2014/main" val="3964120718"/>
                    </a:ext>
                  </a:extLst>
                </a:gridCol>
                <a:gridCol w="1928666">
                  <a:extLst>
                    <a:ext uri="{9D8B030D-6E8A-4147-A177-3AD203B41FA5}">
                      <a16:colId xmlns:a16="http://schemas.microsoft.com/office/drawing/2014/main" val="3301454555"/>
                    </a:ext>
                  </a:extLst>
                </a:gridCol>
                <a:gridCol w="1891217">
                  <a:extLst>
                    <a:ext uri="{9D8B030D-6E8A-4147-A177-3AD203B41FA5}">
                      <a16:colId xmlns:a16="http://schemas.microsoft.com/office/drawing/2014/main" val="3109111359"/>
                    </a:ext>
                  </a:extLst>
                </a:gridCol>
              </a:tblGrid>
              <a:tr h="190500">
                <a:tc>
                  <a:txBody>
                    <a:bodyPr/>
                    <a:lstStyle/>
                    <a:p>
                      <a:pPr algn="ctr" fontAlgn="ctr"/>
                      <a:r>
                        <a:rPr lang="en-US" sz="800" b="0" i="0" u="none" strike="noStrike">
                          <a:solidFill>
                            <a:srgbClr val="000000"/>
                          </a:solidFill>
                          <a:effectLst/>
                          <a:latin typeface="Arial" panose="020B0604020202020204" pitchFamily="34" charset="0"/>
                        </a:rPr>
                        <a:t>4/5/2018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761302158"/>
                  </a:ext>
                </a:extLst>
              </a:tr>
              <a:tr h="190500">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2508094837"/>
                  </a:ext>
                </a:extLst>
              </a:tr>
              <a:tr h="190500">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159864725"/>
                  </a:ext>
                </a:extLst>
              </a:tr>
              <a:tr h="190500">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73185212"/>
                  </a:ext>
                </a:extLst>
              </a:tr>
              <a:tr h="190500">
                <a:tc>
                  <a:txBody>
                    <a:bodyPr/>
                    <a:lstStyle/>
                    <a:p>
                      <a:pPr algn="ctr" fontAlgn="ctr"/>
                      <a:r>
                        <a:rPr lang="en-US" sz="800" b="1" i="0" u="none" strike="noStrike">
                          <a:solidFill>
                            <a:srgbClr val="6D6E71"/>
                          </a:solidFill>
                          <a:effectLst/>
                          <a:latin typeface="Arial" panose="020B0604020202020204" pitchFamily="34" charset="0"/>
                        </a:rPr>
                        <a:t>Galaxy S8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7876137"/>
                  </a:ext>
                </a:extLst>
              </a:tr>
              <a:tr h="190500">
                <a:tc>
                  <a:txBody>
                    <a:bodyPr/>
                    <a:lstStyle/>
                    <a:p>
                      <a:pPr algn="ctr" fontAlgn="ctr"/>
                      <a:r>
                        <a:rPr lang="en-US" sz="800" b="1" i="0" u="none" strike="noStrike">
                          <a:solidFill>
                            <a:srgbClr val="6D6E71"/>
                          </a:solidFill>
                          <a:effectLst/>
                          <a:latin typeface="Arial" panose="020B0604020202020204" pitchFamily="34" charset="0"/>
                        </a:rPr>
                        <a:t>Galaxy S6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77154652"/>
                  </a:ext>
                </a:extLst>
              </a:tr>
              <a:tr h="190500">
                <a:tc>
                  <a:txBody>
                    <a:bodyPr/>
                    <a:lstStyle/>
                    <a:p>
                      <a:pPr algn="ctr" fontAlgn="ctr"/>
                      <a:r>
                        <a:rPr lang="en-US" sz="800" b="1" i="0" u="none" strike="noStrike">
                          <a:solidFill>
                            <a:srgbClr val="6D6E71"/>
                          </a:solidFill>
                          <a:effectLst/>
                          <a:latin typeface="Arial" panose="020B0604020202020204" pitchFamily="34" charset="0"/>
                        </a:rPr>
                        <a:t>LG K20 V (15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62118375"/>
                  </a:ext>
                </a:extLst>
              </a:tr>
              <a:tr h="190500">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84805831"/>
                  </a:ext>
                </a:extLst>
              </a:tr>
              <a:tr h="190500">
                <a:tc>
                  <a:txBody>
                    <a:bodyPr/>
                    <a:lstStyle/>
                    <a:p>
                      <a:pPr algn="ctr" fontAlgn="ctr"/>
                      <a:r>
                        <a:rPr lang="en-US" sz="800" b="1" i="0" u="none" strike="noStrike">
                          <a:solidFill>
                            <a:srgbClr val="6D6E71"/>
                          </a:solidFill>
                          <a:effectLst/>
                          <a:latin typeface="Arial" panose="020B0604020202020204" pitchFamily="34" charset="0"/>
                        </a:rPr>
                        <a:t>LG Phoenix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75472085"/>
                  </a:ext>
                </a:extLst>
              </a:tr>
              <a:tr h="190500">
                <a:tc>
                  <a:txBody>
                    <a:bodyPr/>
                    <a:lstStyle/>
                    <a:p>
                      <a:pPr algn="ctr" fontAlgn="ctr"/>
                      <a:r>
                        <a:rPr lang="en-US" sz="800" b="1" i="0" u="none" strike="noStrike">
                          <a:solidFill>
                            <a:srgbClr val="6D6E71"/>
                          </a:solidFill>
                          <a:effectLst/>
                          <a:latin typeface="Arial" panose="020B0604020202020204" pitchFamily="34" charset="0"/>
                        </a:rPr>
                        <a:t>LG K8V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50890412"/>
                  </a:ext>
                </a:extLst>
              </a:tr>
              <a:tr h="190500">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74428482"/>
                  </a:ext>
                </a:extLst>
              </a:tr>
              <a:tr h="190500">
                <a:tc>
                  <a:txBody>
                    <a:bodyPr/>
                    <a:lstStyle/>
                    <a:p>
                      <a:pPr algn="ctr" fontAlgn="ctr"/>
                      <a:r>
                        <a:rPr lang="en-US" sz="800" b="1" i="0" u="none" strike="noStrike">
                          <a:solidFill>
                            <a:srgbClr val="6D6E71"/>
                          </a:solidFill>
                          <a:effectLst/>
                          <a:latin typeface="Arial" panose="020B0604020202020204" pitchFamily="34" charset="0"/>
                        </a:rPr>
                        <a:t>LG G Vista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$192.00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80552320"/>
                  </a:ext>
                </a:extLst>
              </a:tr>
              <a:tr h="190500">
                <a:tc>
                  <a:txBody>
                    <a:bodyPr/>
                    <a:lstStyle/>
                    <a:p>
                      <a:pPr algn="ctr" fontAlgn="ctr"/>
                      <a:r>
                        <a:rPr lang="fr-FR" sz="800" b="1" i="0" u="none" strike="noStrike">
                          <a:solidFill>
                            <a:srgbClr val="6D6E71"/>
                          </a:solidFill>
                          <a:effectLst/>
                          <a:latin typeface="Arial" panose="020B0604020202020204" pitchFamily="34" charset="0"/>
                        </a:rPr>
                        <a:t>HTC Desire 530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15909399"/>
                  </a:ext>
                </a:extLst>
              </a:tr>
              <a:tr h="190500">
                <a:tc>
                  <a:txBody>
                    <a:bodyPr/>
                    <a:lstStyle/>
                    <a:p>
                      <a:pPr algn="ctr" fontAlgn="ctr"/>
                      <a:r>
                        <a:rPr lang="en-US" sz="800" b="1" i="0" u="none" strike="noStrike">
                          <a:solidFill>
                            <a:srgbClr val="6D6E71"/>
                          </a:solidFill>
                          <a:effectLst/>
                          <a:latin typeface="Arial" panose="020B0604020202020204" pitchFamily="34" charset="0"/>
                        </a:rPr>
                        <a:t>Alcatel A30 Fierce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30304298"/>
                  </a:ext>
                </a:extLst>
              </a:tr>
              <a:tr h="190500">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19766531"/>
                  </a:ext>
                </a:extLst>
              </a:tr>
              <a:tr h="190500">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888299590"/>
                  </a:ext>
                </a:extLst>
              </a:tr>
              <a:tr h="190500">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683503417"/>
                  </a:ext>
                </a:extLst>
              </a:tr>
              <a:tr h="190500">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013214126"/>
                  </a:ext>
                </a:extLst>
              </a:tr>
              <a:tr h="190500">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$669.00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831485350"/>
                  </a:ext>
                </a:extLst>
              </a:tr>
              <a:tr h="190500">
                <a:tc>
                  <a:txBody>
                    <a:bodyPr/>
                    <a:lstStyle/>
                    <a:p>
                      <a:pPr algn="ctr" fontAlgn="ctr"/>
                      <a:r>
                        <a:rPr lang="en-US" sz="800" b="1" i="0" u="none" strike="noStrike">
                          <a:solidFill>
                            <a:srgbClr val="6D6E71"/>
                          </a:solidFill>
                          <a:effectLst/>
                          <a:latin typeface="Arial" panose="020B0604020202020204" pitchFamily="34" charset="0"/>
                        </a:rPr>
                        <a:t>iPhone 6S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5569614"/>
                  </a:ext>
                </a:extLst>
              </a:tr>
              <a:tr h="190500">
                <a:tc>
                  <a:txBody>
                    <a:bodyPr/>
                    <a:lstStyle/>
                    <a:p>
                      <a:pPr algn="ctr" fontAlgn="ctr"/>
                      <a:r>
                        <a:rPr lang="en-US" sz="800" b="1" i="0" u="none" strike="noStrike">
                          <a:solidFill>
                            <a:srgbClr val="6D6E71"/>
                          </a:solidFill>
                          <a:effectLst/>
                          <a:latin typeface="Arial" panose="020B0604020202020204" pitchFamily="34" charset="0"/>
                        </a:rPr>
                        <a:t>iPhone 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709361610"/>
                  </a:ext>
                </a:extLst>
              </a:tr>
              <a:tr h="190500">
                <a:tc>
                  <a:txBody>
                    <a:bodyPr/>
                    <a:lstStyle/>
                    <a:p>
                      <a:pPr algn="ctr" fontAlgn="ctr"/>
                      <a:r>
                        <a:rPr lang="en-US" sz="800" b="1" i="0" u="none" strike="noStrike">
                          <a:solidFill>
                            <a:srgbClr val="6D6E71"/>
                          </a:solidFill>
                          <a:effectLst/>
                          <a:latin typeface="Arial" panose="020B0604020202020204" pitchFamily="34" charset="0"/>
                        </a:rPr>
                        <a:t>iPhone SE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245243808"/>
                  </a:ext>
                </a:extLst>
              </a:tr>
              <a:tr h="190500">
                <a:tc>
                  <a:txBody>
                    <a:bodyPr/>
                    <a:lstStyle/>
                    <a:p>
                      <a:pPr algn="ctr" fontAlgn="ctr"/>
                      <a:r>
                        <a:rPr lang="de-DE" sz="800" b="1" i="0" u="none" strike="noStrike">
                          <a:solidFill>
                            <a:srgbClr val="6D6E71"/>
                          </a:solidFill>
                          <a:effectLst/>
                          <a:latin typeface="Arial" panose="020B0604020202020204" pitchFamily="34" charset="0"/>
                        </a:rPr>
                        <a:t>ZTE Mavern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36445468"/>
                  </a:ext>
                </a:extLst>
              </a:tr>
              <a:tr h="190500">
                <a:tc>
                  <a:txBody>
                    <a:bodyPr/>
                    <a:lstStyle/>
                    <a:p>
                      <a:pPr algn="ctr" fontAlgn="ctr"/>
                      <a:r>
                        <a:rPr lang="en-US" sz="800" b="1" i="0" u="none" strike="noStrike">
                          <a:solidFill>
                            <a:srgbClr val="6D6E71"/>
                          </a:solidFill>
                          <a:effectLst/>
                          <a:latin typeface="Arial" panose="020B0604020202020204" pitchFamily="34" charset="0"/>
                        </a:rPr>
                        <a:t>ZTE Blade Spark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75293508"/>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a:extLst>
              <a:ext uri="{FF2B5EF4-FFF2-40B4-BE49-F238E27FC236}">
                <a16:creationId xmlns:a16="http://schemas.microsoft.com/office/drawing/2014/main" id="{EE10FAF1-E828-4EA2-AD4A-DC91B29DAE50}"/>
              </a:ext>
            </a:extLst>
          </p:cNvPr>
          <p:cNvGraphicFramePr>
            <a:graphicFrameLocks noGrp="1"/>
          </p:cNvGraphicFramePr>
          <p:nvPr>
            <p:extLst>
              <p:ext uri="{D42A27DB-BD31-4B8C-83A1-F6EECF244321}">
                <p14:modId xmlns:p14="http://schemas.microsoft.com/office/powerpoint/2010/main" val="880119305"/>
              </p:ext>
            </p:extLst>
          </p:nvPr>
        </p:nvGraphicFramePr>
        <p:xfrm>
          <a:off x="609600" y="1371599"/>
          <a:ext cx="10972799" cy="4800602"/>
        </p:xfrm>
        <a:graphic>
          <a:graphicData uri="http://schemas.openxmlformats.org/drawingml/2006/table">
            <a:tbl>
              <a:tblPr/>
              <a:tblGrid>
                <a:gridCol w="4199467">
                  <a:extLst>
                    <a:ext uri="{9D8B030D-6E8A-4147-A177-3AD203B41FA5}">
                      <a16:colId xmlns:a16="http://schemas.microsoft.com/office/drawing/2014/main" val="2709831480"/>
                    </a:ext>
                  </a:extLst>
                </a:gridCol>
                <a:gridCol w="3386666">
                  <a:extLst>
                    <a:ext uri="{9D8B030D-6E8A-4147-A177-3AD203B41FA5}">
                      <a16:colId xmlns:a16="http://schemas.microsoft.com/office/drawing/2014/main" val="781652524"/>
                    </a:ext>
                  </a:extLst>
                </a:gridCol>
                <a:gridCol w="3386666">
                  <a:extLst>
                    <a:ext uri="{9D8B030D-6E8A-4147-A177-3AD203B41FA5}">
                      <a16:colId xmlns:a16="http://schemas.microsoft.com/office/drawing/2014/main" val="4132577005"/>
                    </a:ext>
                  </a:extLst>
                </a:gridCol>
              </a:tblGrid>
              <a:tr h="165538">
                <a:tc>
                  <a:txBody>
                    <a:bodyPr/>
                    <a:lstStyle/>
                    <a:p>
                      <a:pPr algn="ctr" fontAlgn="ctr"/>
                      <a:r>
                        <a:rPr lang="en-US" sz="700" b="0" i="0" u="none" strike="noStrike">
                          <a:solidFill>
                            <a:srgbClr val="000000"/>
                          </a:solidFill>
                          <a:effectLst/>
                          <a:latin typeface="Arial" panose="020B0604020202020204" pitchFamily="34" charset="0"/>
                        </a:rPr>
                        <a:t>4/5/2018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136979752"/>
                  </a:ext>
                </a:extLst>
              </a:tr>
              <a:tr h="165538">
                <a:tc>
                  <a:txBody>
                    <a:bodyPr/>
                    <a:lstStyle/>
                    <a:p>
                      <a:pPr algn="ctr" fontAlgn="ctr"/>
                      <a:r>
                        <a:rPr lang="en-US" sz="7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2942803231"/>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Prime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56629694"/>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2622808"/>
                  </a:ext>
                </a:extLst>
              </a:tr>
              <a:tr h="165538">
                <a:tc>
                  <a:txBody>
                    <a:bodyPr/>
                    <a:lstStyle/>
                    <a:p>
                      <a:pPr algn="ctr" fontAlgn="ctr"/>
                      <a:r>
                        <a:rPr lang="en-US" sz="700" b="1" i="0" u="none" strike="noStrike">
                          <a:solidFill>
                            <a:srgbClr val="6D6E71"/>
                          </a:solidFill>
                          <a:effectLst/>
                          <a:latin typeface="Arial" panose="020B0604020202020204" pitchFamily="34" charset="0"/>
                        </a:rPr>
                        <a:t>ZTE Blade Z Max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558647866"/>
                  </a:ext>
                </a:extLst>
              </a:tr>
              <a:tr h="165538">
                <a:tc>
                  <a:txBody>
                    <a:bodyPr/>
                    <a:lstStyle/>
                    <a:p>
                      <a:pPr algn="ctr" fontAlgn="ctr"/>
                      <a:r>
                        <a:rPr lang="sv-SE" sz="700" b="1" i="0" u="none" strike="noStrike">
                          <a:solidFill>
                            <a:srgbClr val="6D6E71"/>
                          </a:solidFill>
                          <a:effectLst/>
                          <a:latin typeface="Arial" panose="020B0604020202020204" pitchFamily="34" charset="0"/>
                        </a:rPr>
                        <a:t>ZTE Avid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31097862"/>
                  </a:ext>
                </a:extLst>
              </a:tr>
              <a:tr h="165538">
                <a:tc>
                  <a:txBody>
                    <a:bodyPr/>
                    <a:lstStyle/>
                    <a:p>
                      <a:pPr algn="ctr" fontAlgn="ctr"/>
                      <a:r>
                        <a:rPr lang="nb-NO" sz="700" b="1" i="0" u="none" strike="noStrike">
                          <a:solidFill>
                            <a:srgbClr val="6D6E71"/>
                          </a:solidFill>
                          <a:effectLst/>
                          <a:latin typeface="Arial" panose="020B0604020202020204" pitchFamily="34" charset="0"/>
                        </a:rPr>
                        <a:t>LG Aristo 2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78743238"/>
                  </a:ext>
                </a:extLst>
              </a:tr>
              <a:tr h="165538">
                <a:tc>
                  <a:txBody>
                    <a:bodyPr/>
                    <a:lstStyle/>
                    <a:p>
                      <a:pPr algn="ctr" fontAlgn="ctr"/>
                      <a:r>
                        <a:rPr lang="fr-FR" sz="700" b="1" i="0" u="none" strike="noStrike">
                          <a:solidFill>
                            <a:srgbClr val="6D6E71"/>
                          </a:solidFill>
                          <a:effectLst/>
                          <a:latin typeface="Arial" panose="020B0604020202020204" pitchFamily="34" charset="0"/>
                        </a:rPr>
                        <a:t>LG Stylo 2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$169.00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20222022"/>
                  </a:ext>
                </a:extLst>
              </a:tr>
              <a:tr h="165538">
                <a:tc>
                  <a:txBody>
                    <a:bodyPr/>
                    <a:lstStyle/>
                    <a:p>
                      <a:pPr algn="ctr" fontAlgn="ctr"/>
                      <a:r>
                        <a:rPr lang="en-US" sz="7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058897420"/>
                  </a:ext>
                </a:extLst>
              </a:tr>
              <a:tr h="165538">
                <a:tc>
                  <a:txBody>
                    <a:bodyPr/>
                    <a:lstStyle/>
                    <a:p>
                      <a:pPr algn="ctr" fontAlgn="ctr"/>
                      <a:r>
                        <a:rPr lang="fr-FR" sz="700" b="1" i="0" u="none" strike="noStrike">
                          <a:solidFill>
                            <a:srgbClr val="6D6E71"/>
                          </a:solidFill>
                          <a:effectLst/>
                          <a:latin typeface="Arial" panose="020B0604020202020204" pitchFamily="34" charset="0"/>
                        </a:rPr>
                        <a:t>LG K20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38736959"/>
                  </a:ext>
                </a:extLst>
              </a:tr>
              <a:tr h="165538">
                <a:tc>
                  <a:txBody>
                    <a:bodyPr/>
                    <a:lstStyle/>
                    <a:p>
                      <a:pPr algn="ctr" fontAlgn="ctr"/>
                      <a:r>
                        <a:rPr lang="en-US" sz="700" b="1" i="0" u="none" strike="noStrike">
                          <a:solidFill>
                            <a:srgbClr val="6D6E71"/>
                          </a:solidFill>
                          <a:effectLst/>
                          <a:latin typeface="Arial" panose="020B0604020202020204" pitchFamily="34" charset="0"/>
                        </a:rPr>
                        <a:t>SS Galaxy On5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$39.00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212292729"/>
                  </a:ext>
                </a:extLst>
              </a:tr>
              <a:tr h="165538">
                <a:tc>
                  <a:txBody>
                    <a:bodyPr/>
                    <a:lstStyle/>
                    <a:p>
                      <a:pPr algn="ctr" fontAlgn="ctr"/>
                      <a:r>
                        <a:rPr lang="en-US" sz="700" b="1" i="0" u="none" strike="noStrike">
                          <a:solidFill>
                            <a:srgbClr val="6D6E71"/>
                          </a:solidFill>
                          <a:effectLst/>
                          <a:latin typeface="Arial" panose="020B0604020202020204" pitchFamily="34" charset="0"/>
                        </a:rPr>
                        <a:t>Alcatel TRU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15783029"/>
                  </a:ext>
                </a:extLst>
              </a:tr>
              <a:tr h="165538">
                <a:tc>
                  <a:txBody>
                    <a:bodyPr/>
                    <a:lstStyle/>
                    <a:p>
                      <a:pPr algn="ctr" fontAlgn="ctr"/>
                      <a:r>
                        <a:rPr lang="en-US" sz="700" b="1" i="0" u="none" strike="noStrike">
                          <a:solidFill>
                            <a:srgbClr val="6D6E71"/>
                          </a:solidFill>
                          <a:effectLst/>
                          <a:latin typeface="Arial" panose="020B0604020202020204" pitchFamily="34" charset="0"/>
                        </a:rPr>
                        <a:t>Alcatel FIERCE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$39.00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58511566"/>
                  </a:ext>
                </a:extLst>
              </a:tr>
              <a:tr h="165538">
                <a:tc>
                  <a:txBody>
                    <a:bodyPr/>
                    <a:lstStyle/>
                    <a:p>
                      <a:pPr algn="ctr" fontAlgn="ctr"/>
                      <a:r>
                        <a:rPr lang="de-DE" sz="700" b="1" i="0" u="none" strike="noStrike">
                          <a:solidFill>
                            <a:srgbClr val="6D6E71"/>
                          </a:solidFill>
                          <a:effectLst/>
                          <a:latin typeface="Arial" panose="020B0604020202020204" pitchFamily="34" charset="0"/>
                        </a:rPr>
                        <a:t>ZTE ZMAX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30398712"/>
                  </a:ext>
                </a:extLst>
              </a:tr>
              <a:tr h="165538">
                <a:tc>
                  <a:txBody>
                    <a:bodyPr/>
                    <a:lstStyle/>
                    <a:p>
                      <a:pPr algn="ctr" fontAlgn="ctr"/>
                      <a:r>
                        <a:rPr lang="en-US" sz="700" b="1" i="0" u="none" strike="noStrike">
                          <a:solidFill>
                            <a:srgbClr val="6D6E71"/>
                          </a:solidFill>
                          <a:effectLst/>
                          <a:latin typeface="Arial" panose="020B0604020202020204" pitchFamily="34" charset="0"/>
                        </a:rPr>
                        <a:t>ZTE Avid TRIO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95763485"/>
                  </a:ext>
                </a:extLst>
              </a:tr>
              <a:tr h="165538">
                <a:tc>
                  <a:txBody>
                    <a:bodyPr/>
                    <a:lstStyle/>
                    <a:p>
                      <a:pPr algn="ctr" fontAlgn="ctr"/>
                      <a:r>
                        <a:rPr lang="en-US" sz="7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293383363"/>
                  </a:ext>
                </a:extLst>
              </a:tr>
              <a:tr h="165538">
                <a:tc>
                  <a:txBody>
                    <a:bodyPr/>
                    <a:lstStyle/>
                    <a:p>
                      <a:pPr algn="ctr" fontAlgn="ctr"/>
                      <a:r>
                        <a:rPr lang="es-ES" sz="700" b="1" i="0" u="none" strike="noStrike">
                          <a:solidFill>
                            <a:srgbClr val="6D6E71"/>
                          </a:solidFill>
                          <a:effectLst/>
                          <a:latin typeface="Arial" panose="020B0604020202020204" pitchFamily="34" charset="0"/>
                        </a:rPr>
                        <a:t>Alcatel Idol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860254265"/>
                  </a:ext>
                </a:extLst>
              </a:tr>
              <a:tr h="165538">
                <a:tc>
                  <a:txBody>
                    <a:bodyPr/>
                    <a:lstStyle/>
                    <a:p>
                      <a:pPr algn="ctr" fontAlgn="ctr"/>
                      <a:r>
                        <a:rPr lang="en-US" sz="700" b="1" i="0" u="none" strike="noStrike">
                          <a:solidFill>
                            <a:srgbClr val="6D6E71"/>
                          </a:solidFill>
                          <a:effectLst/>
                          <a:latin typeface="Arial" panose="020B0604020202020204" pitchFamily="34" charset="0"/>
                        </a:rPr>
                        <a:t>LG X charge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990267088"/>
                  </a:ext>
                </a:extLst>
              </a:tr>
              <a:tr h="165538">
                <a:tc>
                  <a:txBody>
                    <a:bodyPr/>
                    <a:lstStyle/>
                    <a:p>
                      <a:pPr algn="ctr" fontAlgn="ctr"/>
                      <a:r>
                        <a:rPr lang="en-US" sz="700" b="1" i="0" u="none" strike="noStrike">
                          <a:solidFill>
                            <a:srgbClr val="6D6E71"/>
                          </a:solidFill>
                          <a:effectLst/>
                          <a:latin typeface="Arial" panose="020B0604020202020204" pitchFamily="34" charset="0"/>
                        </a:rPr>
                        <a:t>Alcatel PULSEMIX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64717869"/>
                  </a:ext>
                </a:extLst>
              </a:tr>
              <a:tr h="165538">
                <a:tc>
                  <a:txBody>
                    <a:bodyPr/>
                    <a:lstStyle/>
                    <a:p>
                      <a:pPr algn="ctr" fontAlgn="ctr"/>
                      <a:r>
                        <a:rPr lang="en-US" sz="700" b="1" i="0" u="none" strike="noStrike">
                          <a:solidFill>
                            <a:srgbClr val="6D6E71"/>
                          </a:solidFill>
                          <a:effectLst/>
                          <a:latin typeface="Arial" panose="020B0604020202020204" pitchFamily="34" charset="0"/>
                        </a:rPr>
                        <a:t>Samsung Galaxy Halo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40318926"/>
                  </a:ext>
                </a:extLst>
              </a:tr>
              <a:tr h="165538">
                <a:tc>
                  <a:txBody>
                    <a:bodyPr/>
                    <a:lstStyle/>
                    <a:p>
                      <a:pPr algn="ctr" fontAlgn="ctr"/>
                      <a:r>
                        <a:rPr lang="en-US" sz="700" b="1" i="0" u="none" strike="noStrike">
                          <a:solidFill>
                            <a:srgbClr val="6D6E71"/>
                          </a:solidFill>
                          <a:effectLst/>
                          <a:latin typeface="Arial" panose="020B0604020202020204" pitchFamily="34" charset="0"/>
                        </a:rPr>
                        <a:t>LG Stylo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68353167"/>
                  </a:ext>
                </a:extLst>
              </a:tr>
              <a:tr h="165538">
                <a:tc>
                  <a:txBody>
                    <a:bodyPr/>
                    <a:lstStyle/>
                    <a:p>
                      <a:pPr algn="ctr" fontAlgn="ctr"/>
                      <a:r>
                        <a:rPr lang="en-US" sz="700" b="1" i="0" u="none" strike="noStrike">
                          <a:solidFill>
                            <a:srgbClr val="6D6E71"/>
                          </a:solidFill>
                          <a:effectLst/>
                          <a:latin typeface="Arial" panose="020B0604020202020204" pitchFamily="34" charset="0"/>
                        </a:rPr>
                        <a:t>ZTE Blade 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129054441"/>
                  </a:ext>
                </a:extLst>
              </a:tr>
              <a:tr h="165538">
                <a:tc>
                  <a:txBody>
                    <a:bodyPr/>
                    <a:lstStyle/>
                    <a:p>
                      <a:pPr algn="ctr" fontAlgn="ctr"/>
                      <a:r>
                        <a:rPr lang="en-US" sz="700" b="1" i="0" u="none" strike="noStrike">
                          <a:solidFill>
                            <a:srgbClr val="6D6E71"/>
                          </a:solidFill>
                          <a:effectLst/>
                          <a:latin typeface="Arial" panose="020B0604020202020204" pitchFamily="34" charset="0"/>
                        </a:rPr>
                        <a:t>ZTE Blade X Max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022339384"/>
                  </a:ext>
                </a:extLst>
              </a:tr>
              <a:tr h="165538">
                <a:tc>
                  <a:txBody>
                    <a:bodyPr/>
                    <a:lstStyle/>
                    <a:p>
                      <a:pPr algn="ctr" fontAlgn="ctr"/>
                      <a:r>
                        <a:rPr lang="en-US" sz="700" b="1" i="0" u="none" strike="noStrike">
                          <a:solidFill>
                            <a:srgbClr val="6D6E71"/>
                          </a:solidFill>
                          <a:effectLst/>
                          <a:latin typeface="Arial" panose="020B0604020202020204" pitchFamily="34" charset="0"/>
                        </a:rPr>
                        <a:t>LG Fortune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624203802"/>
                  </a:ext>
                </a:extLst>
              </a:tr>
              <a:tr h="165538">
                <a:tc>
                  <a:txBody>
                    <a:bodyPr/>
                    <a:lstStyle/>
                    <a:p>
                      <a:pPr algn="ctr" fontAlgn="ctr"/>
                      <a:r>
                        <a:rPr lang="en-US" sz="700" b="1" i="0" u="none" strike="noStrike">
                          <a:solidFill>
                            <a:srgbClr val="6D6E71"/>
                          </a:solidFill>
                          <a:effectLst/>
                          <a:latin typeface="Arial" panose="020B0604020202020204" pitchFamily="34" charset="0"/>
                        </a:rPr>
                        <a:t>Alcatel VERSO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237779216"/>
                  </a:ext>
                </a:extLst>
              </a:tr>
              <a:tr h="165538">
                <a:tc>
                  <a:txBody>
                    <a:bodyPr/>
                    <a:lstStyle/>
                    <a:p>
                      <a:pPr algn="ctr" fontAlgn="ctr"/>
                      <a:r>
                        <a:rPr lang="en-US" sz="700" b="1" i="0" u="none" strike="noStrike">
                          <a:solidFill>
                            <a:srgbClr val="6D6E71"/>
                          </a:solidFill>
                          <a:effectLst/>
                          <a:latin typeface="Arial" panose="020B0604020202020204" pitchFamily="34" charset="0"/>
                        </a:rPr>
                        <a:t>SS Galaxy Amp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404969335"/>
                  </a:ext>
                </a:extLst>
              </a:tr>
              <a:tr h="165538">
                <a:tc>
                  <a:txBody>
                    <a:bodyPr/>
                    <a:lstStyle/>
                    <a:p>
                      <a:pPr algn="ctr" fontAlgn="ctr"/>
                      <a:r>
                        <a:rPr lang="en-US" sz="700" b="1" i="0" u="none" strike="noStrike">
                          <a:solidFill>
                            <a:srgbClr val="6D6E71"/>
                          </a:solidFill>
                          <a:effectLst/>
                          <a:latin typeface="Arial" panose="020B0604020202020204" pitchFamily="34" charset="0"/>
                        </a:rPr>
                        <a:t>LG Harmony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572187700"/>
                  </a:ext>
                </a:extLst>
              </a:tr>
              <a:tr h="165538">
                <a:tc>
                  <a:txBody>
                    <a:bodyPr/>
                    <a:lstStyle/>
                    <a:p>
                      <a:pPr algn="ctr" fontAlgn="ctr"/>
                      <a:r>
                        <a:rPr lang="en-US" sz="700" b="1" i="0" u="none" strike="noStrike">
                          <a:solidFill>
                            <a:srgbClr val="6D6E71"/>
                          </a:solidFill>
                          <a:effectLst/>
                          <a:latin typeface="Arial" panose="020B0604020202020204" pitchFamily="34" charset="0"/>
                        </a:rPr>
                        <a:t>Alcatel Idol 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249820134"/>
                  </a:ext>
                </a:extLst>
              </a:tr>
              <a:tr h="165538">
                <a:tc>
                  <a:txBody>
                    <a:bodyPr/>
                    <a:lstStyle/>
                    <a:p>
                      <a:pPr algn="ctr" fontAlgn="ctr"/>
                      <a:r>
                        <a:rPr lang="en-US" sz="700" b="1" i="0" u="none" strike="noStrike">
                          <a:solidFill>
                            <a:srgbClr val="6D6E71"/>
                          </a:solidFill>
                          <a:effectLst/>
                          <a:latin typeface="Arial" panose="020B0604020202020204" pitchFamily="34" charset="0"/>
                        </a:rPr>
                        <a:t>Alcatel One Touch Idol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dirty="0">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9912823"/>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2973132495"/>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04/05/2018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1/29</a:t>
                      </a:r>
                    </a:p>
                  </a:txBody>
                  <a:tcPr>
                    <a:solidFill>
                      <a:schemeClr val="accent2"/>
                    </a:solidFill>
                  </a:tcPr>
                </a:tc>
                <a:tc>
                  <a:txBody>
                    <a:bodyPr/>
                    <a:lstStyle/>
                    <a:p>
                      <a:pPr algn="ctr"/>
                      <a:r>
                        <a:rPr sz="1100">
                          <a:solidFill>
                            <a:srgbClr val="000000"/>
                          </a:solidFill>
                          <a:latin typeface="NeueHaasGroteskText Std (Body)"/>
                        </a:rPr>
                        <a:t>2/05</a:t>
                      </a:r>
                    </a:p>
                  </a:txBody>
                  <a:tcPr>
                    <a:solidFill>
                      <a:schemeClr val="accent2"/>
                    </a:solidFill>
                  </a:tcPr>
                </a:tc>
                <a:tc>
                  <a:txBody>
                    <a:bodyPr/>
                    <a:lstStyle/>
                    <a:p>
                      <a:pPr algn="ctr"/>
                      <a:r>
                        <a:rPr sz="1100">
                          <a:solidFill>
                            <a:srgbClr val="000000"/>
                          </a:solidFill>
                          <a:latin typeface="NeueHaasGroteskText Std (Body)"/>
                        </a:rPr>
                        <a:t>2/12</a:t>
                      </a:r>
                    </a:p>
                  </a:txBody>
                  <a:tcPr>
                    <a:solidFill>
                      <a:schemeClr val="accent2"/>
                    </a:solidFill>
                  </a:tcPr>
                </a:tc>
                <a:tc>
                  <a:txBody>
                    <a:bodyPr/>
                    <a:lstStyle/>
                    <a:p>
                      <a:pPr algn="ctr"/>
                      <a:r>
                        <a:rPr sz="1100">
                          <a:solidFill>
                            <a:srgbClr val="000000"/>
                          </a:solidFill>
                          <a:latin typeface="NeueHaasGroteskText Std (Body)"/>
                        </a:rPr>
                        <a:t>2/19</a:t>
                      </a:r>
                    </a:p>
                  </a:txBody>
                  <a:tcPr>
                    <a:solidFill>
                      <a:schemeClr val="accent2"/>
                    </a:solidFill>
                  </a:tcPr>
                </a:tc>
                <a:tc>
                  <a:txBody>
                    <a:bodyPr/>
                    <a:lstStyle/>
                    <a:p>
                      <a:pPr algn="ctr"/>
                      <a:r>
                        <a:rPr sz="1100">
                          <a:solidFill>
                            <a:srgbClr val="000000"/>
                          </a:solidFill>
                          <a:latin typeface="NeueHaasGroteskText Std (Body)"/>
                        </a:rPr>
                        <a:t>2/26</a:t>
                      </a:r>
                    </a:p>
                  </a:txBody>
                  <a:tcPr>
                    <a:solidFill>
                      <a:schemeClr val="accent2"/>
                    </a:solidFill>
                  </a:tcPr>
                </a:tc>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gridCol w="1920240">
                  <a:extLst>
                    <a:ext uri="{9D8B030D-6E8A-4147-A177-3AD203B41FA5}">
                      <a16:colId xmlns:a16="http://schemas.microsoft.com/office/drawing/2014/main" val="20003"/>
                    </a:ext>
                  </a:extLst>
                </a:gridCol>
              </a:tblGrid>
              <a:tr h="388620">
                <a:tc>
                  <a:txBody>
                    <a:bodyPr/>
                    <a:lstStyle/>
                    <a:p>
                      <a:pPr algn="ctr"/>
                      <a:r>
                        <a:rPr sz="1100" b="1" i="1">
                          <a:solidFill>
                            <a:srgbClr val="000000"/>
                          </a:solidFill>
                          <a:latin typeface="NeueHaasGroteskText Std (Body)"/>
                        </a:rPr>
                        <a:t>Jan</a:t>
                      </a:r>
                    </a:p>
                  </a:txBody>
                  <a:tcPr>
                    <a:solidFill>
                      <a:srgbClr val="F9B295"/>
                    </a:solidFill>
                  </a:tcPr>
                </a:tc>
                <a:tc>
                  <a:txBody>
                    <a:bodyPr/>
                    <a:lstStyle/>
                    <a:p>
                      <a:pPr algn="ctr"/>
                      <a:r>
                        <a:rPr sz="1100" b="1" i="1">
                          <a:solidFill>
                            <a:srgbClr val="000000"/>
                          </a:solidFill>
                          <a:latin typeface="NeueHaasGroteskText Std (Body)"/>
                        </a:rPr>
                        <a:t>Feb</a:t>
                      </a:r>
                    </a:p>
                  </a:txBody>
                  <a:tcPr>
                    <a:solidFill>
                      <a:srgbClr val="F9B295"/>
                    </a:solidFill>
                  </a:tcPr>
                </a:tc>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2367513"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Android phones (1/24-2/15)</a:t>
            </a:r>
          </a:p>
        </p:txBody>
      </p:sp>
      <p:sp>
        <p:nvSpPr>
          <p:cNvPr id="8" name="Rounded Rectangle 7"/>
          <p:cNvSpPr/>
          <p:nvPr/>
        </p:nvSpPr>
        <p:spPr>
          <a:xfrm>
            <a:off x="1143000"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iPhone phones (1/29-3/02)</a:t>
            </a:r>
          </a:p>
        </p:txBody>
      </p:sp>
      <p:sp>
        <p:nvSpPr>
          <p:cNvPr id="9" name="Rounded Rectangle 8"/>
          <p:cNvSpPr/>
          <p:nvPr/>
        </p:nvSpPr>
        <p:spPr>
          <a:xfrm>
            <a:off x="5878027" y="213512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10" name="Rounded Rectangle 9"/>
          <p:cNvSpPr/>
          <p:nvPr/>
        </p:nvSpPr>
        <p:spPr>
          <a:xfrm>
            <a:off x="1143000" y="2563977"/>
            <a:ext cx="6266948"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1" name="Rounded Rectangle 10"/>
          <p:cNvSpPr/>
          <p:nvPr/>
        </p:nvSpPr>
        <p:spPr>
          <a:xfrm>
            <a:off x="3092717" y="2872587"/>
            <a:ext cx="153192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X (2/12-2/23)</a:t>
            </a:r>
          </a:p>
        </p:txBody>
      </p:sp>
      <p:sp>
        <p:nvSpPr>
          <p:cNvPr id="12" name="Rounded Rectangle 11"/>
          <p:cNvSpPr/>
          <p:nvPr/>
        </p:nvSpPr>
        <p:spPr>
          <a:xfrm>
            <a:off x="3092717" y="2872587"/>
            <a:ext cx="696327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(2/12-4/03)</a:t>
            </a:r>
          </a:p>
        </p:txBody>
      </p:sp>
      <p:sp>
        <p:nvSpPr>
          <p:cNvPr id="13" name="Rounded Rectangle 12"/>
          <p:cNvSpPr/>
          <p:nvPr/>
        </p:nvSpPr>
        <p:spPr>
          <a:xfrm>
            <a:off x="1143000" y="3181197"/>
            <a:ext cx="153192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LG V20 (1/02-2/09)</a:t>
            </a:r>
          </a:p>
        </p:txBody>
      </p:sp>
      <p:sp>
        <p:nvSpPr>
          <p:cNvPr id="14" name="Rounded Rectangle 13"/>
          <p:cNvSpPr/>
          <p:nvPr/>
        </p:nvSpPr>
        <p:spPr>
          <a:xfrm>
            <a:off x="1143000" y="3181197"/>
            <a:ext cx="891299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(1/02-4/03)</a:t>
            </a:r>
          </a:p>
        </p:txBody>
      </p:sp>
      <p:sp>
        <p:nvSpPr>
          <p:cNvPr id="15" name="Rounded Rectangle 14"/>
          <p:cNvSpPr/>
          <p:nvPr/>
        </p:nvSpPr>
        <p:spPr>
          <a:xfrm>
            <a:off x="4624638" y="3489807"/>
            <a:ext cx="543135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6" name="Rounded Rectangle 15"/>
          <p:cNvSpPr/>
          <p:nvPr/>
        </p:nvSpPr>
        <p:spPr>
          <a:xfrm>
            <a:off x="1143000" y="3815791"/>
            <a:ext cx="4317231"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SS Galaxy S8, S8+, S8 Active, Note8 (1/12-3/01)</a:t>
            </a:r>
          </a:p>
        </p:txBody>
      </p:sp>
      <p:sp>
        <p:nvSpPr>
          <p:cNvPr id="17" name="Rounded Rectangle 16"/>
          <p:cNvSpPr/>
          <p:nvPr/>
        </p:nvSpPr>
        <p:spPr>
          <a:xfrm>
            <a:off x="5460231" y="4124401"/>
            <a:ext cx="6266948"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9" name="Rounded Rectangle 18"/>
          <p:cNvSpPr/>
          <p:nvPr/>
        </p:nvSpPr>
        <p:spPr>
          <a:xfrm>
            <a:off x="4763903" y="4433011"/>
            <a:ext cx="696327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20" name="Rounded Rectangle 19"/>
          <p:cNvSpPr/>
          <p:nvPr/>
        </p:nvSpPr>
        <p:spPr>
          <a:xfrm>
            <a:off x="9916728" y="4741621"/>
            <a:ext cx="1810451"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(4/02-...)</a:t>
            </a:r>
          </a:p>
        </p:txBody>
      </p:sp>
      <p:sp>
        <p:nvSpPr>
          <p:cNvPr id="21" name="Rectangle 20"/>
          <p:cNvSpPr/>
          <p:nvPr/>
        </p:nvSpPr>
        <p:spPr>
          <a:xfrm>
            <a:off x="10329892"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2" name="Down Arrow Callout 21"/>
          <p:cNvSpPr/>
          <p:nvPr/>
        </p:nvSpPr>
        <p:spPr>
          <a:xfrm>
            <a:off x="9991564"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04/05</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V30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r>
                        <a:rPr sz="900" b="0">
                          <a:solidFill>
                            <a:srgbClr val="00B0F0"/>
                          </a:solidFill>
                          <a:latin typeface="NeueHaasGroteskText Std (Body)"/>
                        </a:rPr>
                        <a:t>BOGOF Buy an iPhone X, iPhone 8, iPhone 8 Plus, iPhone 7 or iPhone 7 Plus and get an iPhone 8 </a:t>
                      </a:r>
                      <a:r>
                        <a:rPr sz="900" b="1">
                          <a:solidFill>
                            <a:srgbClr val="00B0F0"/>
                          </a:solidFill>
                          <a:latin typeface="NeueHaasGroteskText Std (Body)"/>
                        </a:rPr>
                        <a:t>free </a:t>
                      </a:r>
                      <a:r>
                        <a:rPr sz="900" b="0">
                          <a:solidFill>
                            <a:srgbClr val="00B0F0"/>
                          </a:solidFill>
                          <a:latin typeface="NeueHaasGroteskText Std (Body)"/>
                        </a:rPr>
                        <a:t>or phone of equal or lesser value after </a:t>
                      </a:r>
                      <a:r>
                        <a:rPr sz="900" b="1">
                          <a:solidFill>
                            <a:srgbClr val="00B0F0"/>
                          </a:solidFill>
                          <a:latin typeface="NeueHaasGroteskText Std (Body)"/>
                        </a:rPr>
                        <a:t>$700 </a:t>
                      </a:r>
                      <a:r>
                        <a:rPr sz="900" b="0">
                          <a:solidFill>
                            <a:srgbClr val="00B0F0"/>
                          </a:solidFill>
                          <a:latin typeface="NeueHaasGroteskText Std (Body)"/>
                        </a:rPr>
                        <a:t>rebate and qualifying trade-in (SIM starter kit, qualifying credit, port-in, new line of qualifying service, qualifying device purchase, and finance agreements for both devices required) (02/24/18)
BOGOF Buy a Samsung Galaxy S9, S9+ or Galaxy S8 Active and get one </a:t>
                      </a:r>
                      <a:r>
                        <a:rPr sz="900" b="1">
                          <a:solidFill>
                            <a:srgbClr val="00B0F0"/>
                          </a:solidFill>
                          <a:latin typeface="NeueHaasGroteskText Std (Body)"/>
                        </a:rPr>
                        <a:t>free </a:t>
                      </a:r>
                      <a:r>
                        <a:rPr sz="900" b="0">
                          <a:solidFill>
                            <a:srgbClr val="00B0F0"/>
                          </a:solidFill>
                          <a:latin typeface="NeueHaasGroteskText Std (Body)"/>
                        </a:rPr>
                        <a:t>via bill credits up to </a:t>
                      </a:r>
                      <a:r>
                        <a:rPr sz="900" b="1">
                          <a:solidFill>
                            <a:srgbClr val="00B0F0"/>
                          </a:solidFill>
                          <a:latin typeface="NeueHaasGroteskText Std (Body)"/>
                        </a:rPr>
                        <a:t>$720 </a:t>
                      </a:r>
                      <a:r>
                        <a:rPr sz="900" b="0">
                          <a:solidFill>
                            <a:srgbClr val="00B0F0"/>
                          </a:solidFill>
                          <a:latin typeface="NeueHaasGroteskText Std (Body)"/>
                        </a:rPr>
                        <a:t>when you add two qualifying lines of service (04/02/18)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Live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LG V30 and get 50% off via monthly bill credit when you add a new line or upgrade to an eligible phone (requires eligible plan and DIRECTV, max bill credit of $400) (04/03/18)
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Buy a new Moto Z2 Force Edition and get 50% off via bill credits when you add a new line or upgrade to an eligible phone (reqs eligible plan and DIRECTV, max bill credit $307.50) (04/04/18)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Save </a:t>
                      </a:r>
                      <a:r>
                        <a:rPr sz="900" b="1">
                          <a:solidFill>
                            <a:srgbClr val="000000"/>
                          </a:solidFill>
                          <a:latin typeface="NeueHaasGroteskText Std (Body)"/>
                        </a:rPr>
                        <a:t>$80 </a:t>
                      </a:r>
                      <a:r>
                        <a:rPr sz="900" b="0">
                          <a:solidFill>
                            <a:srgbClr val="000000"/>
                          </a:solidFill>
                          <a:latin typeface="NeueHaasGroteskText Std (Body)"/>
                        </a:rPr>
                        <a:t>off the previous price of </a:t>
                      </a:r>
                      <a:r>
                        <a:rPr sz="900" b="1">
                          <a:solidFill>
                            <a:srgbClr val="000000"/>
                          </a:solidFill>
                          <a:latin typeface="NeueHaasGroteskText Std (Body)"/>
                        </a:rPr>
                        <a:t>$950 </a:t>
                      </a:r>
                      <a:r>
                        <a:rPr sz="900" b="0">
                          <a:solidFill>
                            <a:srgbClr val="000000"/>
                          </a:solidFill>
                          <a:latin typeface="NeueHaasGroteskText Std (Body)"/>
                        </a:rPr>
                        <a:t>when you get a Samsung Galaxy Note8 (02/23/18)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Save </a:t>
                      </a:r>
                      <a:r>
                        <a:rPr sz="900" b="1">
                          <a:solidFill>
                            <a:srgbClr val="000000"/>
                          </a:solidFill>
                          <a:latin typeface="NeueHaasGroteskText Std (Body)"/>
                        </a:rPr>
                        <a:t>$50 </a:t>
                      </a:r>
                      <a:r>
                        <a:rPr sz="900" b="0">
                          <a:solidFill>
                            <a:srgbClr val="000000"/>
                          </a:solidFill>
                          <a:latin typeface="NeueHaasGroteskText Std (Body)"/>
                        </a:rPr>
                        <a:t>off the previous price of </a:t>
                      </a:r>
                      <a:r>
                        <a:rPr sz="900" b="1">
                          <a:solidFill>
                            <a:srgbClr val="000000"/>
                          </a:solidFill>
                          <a:latin typeface="NeueHaasGroteskText Std (Body)"/>
                        </a:rPr>
                        <a:t>$275 </a:t>
                      </a:r>
                      <a:r>
                        <a:rPr sz="900" b="0">
                          <a:solidFill>
                            <a:srgbClr val="000000"/>
                          </a:solidFill>
                          <a:latin typeface="NeueHaasGroteskText Std (Body)"/>
                        </a:rPr>
                        <a:t>when you get a Samsung Galaxy J7 Prime (11/22/17)
Save </a:t>
                      </a:r>
                      <a:r>
                        <a:rPr sz="900" b="1">
                          <a:solidFill>
                            <a:srgbClr val="000000"/>
                          </a:solidFill>
                          <a:latin typeface="NeueHaasGroteskText Std (Body)"/>
                        </a:rPr>
                        <a:t>$25 </a:t>
                      </a:r>
                      <a:r>
                        <a:rPr sz="900" b="0">
                          <a:solidFill>
                            <a:srgbClr val="000000"/>
                          </a:solidFill>
                          <a:latin typeface="NeueHaasGroteskText Std (Body)"/>
                        </a:rPr>
                        <a:t>off new previous price of </a:t>
                      </a:r>
                      <a:r>
                        <a:rPr sz="900" b="1">
                          <a:solidFill>
                            <a:srgbClr val="000000"/>
                          </a:solidFill>
                          <a:latin typeface="NeueHaasGroteskText Std (Body)"/>
                        </a:rPr>
                        <a:t>$200 </a:t>
                      </a:r>
                      <a:r>
                        <a:rPr sz="900" b="0">
                          <a:solidFill>
                            <a:srgbClr val="000000"/>
                          </a:solidFill>
                          <a:latin typeface="NeueHaasGroteskText Std (Body)"/>
                        </a:rPr>
                        <a:t>when you get an LG K20 Plus (01/24/18)
Buy an LG Aristo with the no credit check plan and get </a:t>
                      </a:r>
                      <a:r>
                        <a:rPr sz="900" b="1">
                          <a:solidFill>
                            <a:srgbClr val="000000"/>
                          </a:solidFill>
                          <a:latin typeface="NeueHaasGroteskText Std (Body)"/>
                        </a:rPr>
                        <a:t>$90 </a:t>
                      </a:r>
                      <a:r>
                        <a:rPr sz="900" b="0">
                          <a:solidFill>
                            <a:srgbClr val="000000"/>
                          </a:solidFill>
                          <a:latin typeface="NeueHaasGroteskText Std (Body)"/>
                        </a:rPr>
                        <a:t>instant savings (in-store or call only) (02/06/18)
Buy a Coolpad Defiant with the no credit check plan and get </a:t>
                      </a:r>
                      <a:r>
                        <a:rPr sz="900" b="1">
                          <a:solidFill>
                            <a:srgbClr val="000000"/>
                          </a:solidFill>
                          <a:latin typeface="NeueHaasGroteskText Std (Body)"/>
                        </a:rPr>
                        <a:t>$60 </a:t>
                      </a:r>
                      <a:r>
                        <a:rPr sz="900" b="0">
                          <a:solidFill>
                            <a:srgbClr val="000000"/>
                          </a:solidFill>
                          <a:latin typeface="NeueHaasGroteskText Std (Body)"/>
                        </a:rPr>
                        <a:t>instant savings (click or call only) (03/30/18)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$20.00/mo. </a:t>
                      </a:r>
                      <a:r>
                        <a:rPr sz="900" b="0">
                          <a:solidFill>
                            <a:srgbClr val="000000"/>
                          </a:solidFill>
                          <a:latin typeface="NeueHaasGroteskText Std (Body)"/>
                        </a:rPr>
                        <a:t>after </a:t>
                      </a:r>
                      <a:r>
                        <a:rPr sz="900" b="1">
                          <a:solidFill>
                            <a:srgbClr val="000000"/>
                          </a:solidFill>
                          <a:latin typeface="NeueHaasGroteskText Std (Body)"/>
                        </a:rPr>
                        <a:t>$18.00/mo. </a:t>
                      </a:r>
                      <a:r>
                        <a:rPr sz="900" b="0">
                          <a:solidFill>
                            <a:srgbClr val="000000"/>
                          </a:solidFill>
                          <a:latin typeface="NeueHaasGroteskText Std (Body)"/>
                        </a:rPr>
                        <a:t>credit  (02/09/18)
</a:t>
                      </a:r>
                      <a:r>
                        <a:rPr sz="900" b="0">
                          <a:solidFill>
                            <a:srgbClr val="00B0F0"/>
                          </a:solidFill>
                          <a:latin typeface="NeueHaasGroteskText Std (Body)"/>
                        </a:rPr>
                        <a:t>Lease the iPhone X for </a:t>
                      </a:r>
                      <a:r>
                        <a:rPr sz="900" b="1">
                          <a:solidFill>
                            <a:srgbClr val="00B0F0"/>
                          </a:solidFill>
                          <a:latin typeface="NeueHaasGroteskText Std (Body)"/>
                        </a:rPr>
                        <a:t>$20/mo. </a:t>
                      </a:r>
                      <a:r>
                        <a:rPr sz="900" b="0">
                          <a:solidFill>
                            <a:srgbClr val="00B0F0"/>
                          </a:solidFill>
                          <a:latin typeface="NeueHaasGroteskText Std (Body)"/>
                        </a:rPr>
                        <a:t>after </a:t>
                      </a:r>
                      <a:r>
                        <a:rPr sz="900" b="1">
                          <a:solidFill>
                            <a:srgbClr val="00B0F0"/>
                          </a:solidFill>
                          <a:latin typeface="NeueHaasGroteskText Std (Body)"/>
                        </a:rPr>
                        <a:t>$21.67 </a:t>
                      </a:r>
                      <a:r>
                        <a:rPr sz="900" b="0">
                          <a:solidFill>
                            <a:srgbClr val="00B0F0"/>
                          </a:solidFill>
                          <a:latin typeface="NeueHaasGroteskText Std (Body)"/>
                        </a:rPr>
                        <a:t>monthly bill credit  (01/19/18)
Lease any iPhone 8 64GB </a:t>
                      </a:r>
                      <a:r>
                        <a:rPr sz="900" b="1">
                          <a:solidFill>
                            <a:srgbClr val="00B0F0"/>
                          </a:solidFill>
                          <a:latin typeface="NeueHaasGroteskText Std (Body)"/>
                        </a:rPr>
                        <a:t>$29.17/mo. </a:t>
                      </a:r>
                      <a:r>
                        <a:rPr sz="900" b="0">
                          <a:solidFill>
                            <a:srgbClr val="00B0F0"/>
                          </a:solidFill>
                          <a:latin typeface="NeueHaasGroteskText Std (Body)"/>
                        </a:rPr>
                        <a:t>or iPhone 8 Plus 64 GB </a:t>
                      </a:r>
                      <a:r>
                        <a:rPr sz="900" b="1">
                          <a:solidFill>
                            <a:srgbClr val="00B0F0"/>
                          </a:solidFill>
                          <a:latin typeface="NeueHaasGroteskText Std (Body)"/>
                        </a:rPr>
                        <a:t>$33.34/mo. </a:t>
                      </a:r>
                      <a:r>
                        <a:rPr sz="900" b="0">
                          <a:solidFill>
                            <a:srgbClr val="00B0F0"/>
                          </a:solidFill>
                          <a:latin typeface="NeueHaasGroteskText Std (Body)"/>
                        </a:rPr>
                        <a:t>and get a 2nd iPhone 8 for </a:t>
                      </a:r>
                      <a:r>
                        <a:rPr sz="900" b="1">
                          <a:solidFill>
                            <a:srgbClr val="00B0F0"/>
                          </a:solidFill>
                          <a:latin typeface="NeueHaasGroteskText Std (Body)"/>
                        </a:rPr>
                        <a:t>$0/mo. </a:t>
                      </a:r>
                      <a:r>
                        <a:rPr sz="900" b="0">
                          <a:solidFill>
                            <a:srgbClr val="00B0F0"/>
                          </a:solidFill>
                          <a:latin typeface="NeueHaasGroteskText Std (Body)"/>
                        </a:rPr>
                        <a:t>when adding a line  (01/19/18)
Lease a Samsung Galaxy S9 for </a:t>
                      </a:r>
                      <a:r>
                        <a:rPr sz="900" b="1">
                          <a:solidFill>
                            <a:srgbClr val="00B0F0"/>
                          </a:solidFill>
                          <a:latin typeface="NeueHaasGroteskText Std (Body)"/>
                        </a:rPr>
                        <a:t>$33.00/mo. </a:t>
                      </a:r>
                      <a:r>
                        <a:rPr sz="900" b="0">
                          <a:solidFill>
                            <a:srgbClr val="00B0F0"/>
                          </a:solidFill>
                          <a:latin typeface="NeueHaasGroteskText Std (Body)"/>
                        </a:rPr>
                        <a:t>or Galaxy S9+ for </a:t>
                      </a:r>
                      <a:r>
                        <a:rPr sz="900" b="1">
                          <a:solidFill>
                            <a:srgbClr val="00B0F0"/>
                          </a:solidFill>
                          <a:latin typeface="NeueHaasGroteskText Std (Body)"/>
                        </a:rPr>
                        <a:t>$38.00/mo. </a:t>
                      </a:r>
                      <a:r>
                        <a:rPr sz="900" b="0">
                          <a:solidFill>
                            <a:srgbClr val="00B0F0"/>
                          </a:solidFill>
                          <a:latin typeface="NeueHaasGroteskText Std (Body)"/>
                        </a:rPr>
                        <a:t>with Sprint Flex and get a second S9 for </a:t>
                      </a:r>
                      <a:r>
                        <a:rPr sz="900" b="1">
                          <a:solidFill>
                            <a:srgbClr val="00B0F0"/>
                          </a:solidFill>
                          <a:latin typeface="NeueHaasGroteskText Std (Body)"/>
                        </a:rPr>
                        <a:t>$0/mo. </a:t>
                      </a:r>
                      <a:r>
                        <a:rPr sz="900" b="0">
                          <a:solidFill>
                            <a:srgbClr val="00B0F0"/>
                          </a:solidFill>
                          <a:latin typeface="NeueHaasGroteskText Std (Body)"/>
                        </a:rPr>
                        <a:t>when adding a line  (03/16/18)
</a:t>
                      </a:r>
                      <a:r>
                        <a:rPr sz="900" b="0">
                          <a:solidFill>
                            <a:srgbClr val="000000"/>
                          </a:solidFill>
                          <a:latin typeface="NeueHaasGroteskText Std (Body)"/>
                        </a:rPr>
                        <a:t>Lease any smartphone and get up to 4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when adding a line (09/08/18)
Get the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with 18 mo. lease and new line of service  (02/09/18)
Lease an iPhone 7 (32GB) for </a:t>
                      </a:r>
                      <a:r>
                        <a:rPr sz="900" b="1">
                          <a:solidFill>
                            <a:srgbClr val="000000"/>
                          </a:solidFill>
                          <a:latin typeface="NeueHaasGroteskText Std (Body)"/>
                        </a:rPr>
                        <a:t>$0 </a:t>
                      </a:r>
                      <a:r>
                        <a:rPr sz="900" b="0">
                          <a:solidFill>
                            <a:srgbClr val="000000"/>
                          </a:solidFill>
                          <a:latin typeface="NeueHaasGroteskText Std (Body)"/>
                        </a:rPr>
                        <a:t>down and </a:t>
                      </a:r>
                      <a:r>
                        <a:rPr sz="900" b="1">
                          <a:solidFill>
                            <a:srgbClr val="000000"/>
                          </a:solidFill>
                          <a:latin typeface="NeueHaasGroteskText Std (Body)"/>
                        </a:rPr>
                        <a:t>$22.92/mo. </a:t>
                      </a:r>
                      <a:r>
                        <a:rPr sz="900" b="0">
                          <a:solidFill>
                            <a:srgbClr val="000000"/>
                          </a:solidFill>
                          <a:latin typeface="NeueHaasGroteskText Std (Body)"/>
                        </a:rPr>
                        <a:t>or iPhone 7 Plus (32GB) for </a:t>
                      </a:r>
                      <a:r>
                        <a:rPr sz="900" b="1">
                          <a:solidFill>
                            <a:srgbClr val="000000"/>
                          </a:solidFill>
                          <a:latin typeface="NeueHaasGroteskText Std (Body)"/>
                        </a:rPr>
                        <a:t>$27.92/mo. </a:t>
                      </a:r>
                      <a:r>
                        <a:rPr sz="900" b="0">
                          <a:solidFill>
                            <a:srgbClr val="000000"/>
                          </a:solidFill>
                          <a:latin typeface="NeueHaasGroteskText Std (Body)"/>
                        </a:rPr>
                        <a:t>and get an iPhone 7 (32GB or 256GB) </a:t>
                      </a:r>
                      <a:r>
                        <a:rPr sz="900" b="1">
                          <a:solidFill>
                            <a:srgbClr val="000000"/>
                          </a:solidFill>
                          <a:latin typeface="NeueHaasGroteskText Std (Body)"/>
                        </a:rPr>
                        <a:t>$0/mo. </a:t>
                      </a:r>
                      <a:r>
                        <a:rPr sz="900" b="0">
                          <a:solidFill>
                            <a:srgbClr val="000000"/>
                          </a:solidFill>
                          <a:latin typeface="NeueHaasGroteskText Std (Body)"/>
                        </a:rPr>
                        <a:t>when adding a line on the Unlimited Freedom plans.  (05/12/17)
Get the Moto Z² Force Edition for </a:t>
                      </a:r>
                      <a:r>
                        <a:rPr sz="900" b="1">
                          <a:solidFill>
                            <a:srgbClr val="000000"/>
                          </a:solidFill>
                          <a:latin typeface="NeueHaasGroteskText Std (Body)"/>
                        </a:rPr>
                        <a:t>$11.00/mo. </a:t>
                      </a:r>
                      <a:r>
                        <a:rPr sz="900" b="0">
                          <a:solidFill>
                            <a:srgbClr val="000000"/>
                          </a:solidFill>
                          <a:latin typeface="NeueHaasGroteskText Std (Body)"/>
                        </a:rPr>
                        <a:t>after </a:t>
                      </a:r>
                      <a:r>
                        <a:rPr sz="900" b="1">
                          <a:solidFill>
                            <a:srgbClr val="000000"/>
                          </a:solidFill>
                          <a:latin typeface="NeueHaasGroteskText Std (Body)"/>
                        </a:rPr>
                        <a:t>$22.00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a:t>
                      </a:r>
                      <a:r>
                        <a:rPr sz="900" b="0">
                          <a:solidFill>
                            <a:srgbClr val="00B0F0"/>
                          </a:solidFill>
                          <a:latin typeface="NeueHaasGroteskText Std (Body)"/>
                        </a:rPr>
                        <a:t>Get select smartphones 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available after 12 consecutive on-time payments (reqs. 18-mo lease with new line of activation and port in). Online or call-in only. (03/05/18)
</a:t>
                      </a:r>
                      <a:r>
                        <a:rPr sz="900" b="1">
                          <a:solidFill>
                            <a:srgbClr val="000000"/>
                          </a:solidFill>
                          <a:latin typeface="NeueHaasGroteskText Std (Body)"/>
                        </a:rPr>
                        <a:t>$125 </a:t>
                      </a:r>
                      <a:r>
                        <a:rPr sz="900" b="0">
                          <a:solidFill>
                            <a:srgbClr val="000000"/>
                          </a:solidFill>
                          <a:latin typeface="NeueHaasGroteskText Std (Body)"/>
                        </a:rPr>
                        <a:t>instant savings on iPhone SE (128GB) with 18 mo. lease and new line of activation. Excludes upgrades. Click or call only. (12/14/17)
Activation fee waived (call in or online only)  (11/26/16)
Customers who select the 18-month lease for the iPhone 8/8+, iPhone 7/7+, Galaxy S8/8+,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a:t>
                      </a:r>
                    </a:p>
                  </a:txBody>
                  <a:tcPr>
                    <a:solidFill>
                      <a:schemeClr val="accent2"/>
                    </a:solidFill>
                  </a:tcPr>
                </a:tc>
                <a:tc>
                  <a:txBody>
                    <a:bodyPr/>
                    <a:lstStyle/>
                    <a:p>
                      <a:r>
                        <a:rPr sz="900" b="1">
                          <a:solidFill>
                            <a:srgbClr val="000000"/>
                          </a:solidFill>
                          <a:latin typeface="NeueHaasGroteskText Std (Body)"/>
                        </a:rPr>
                        <a:t>$250 </a:t>
                      </a:r>
                      <a:r>
                        <a:rPr sz="900" b="0">
                          <a:solidFill>
                            <a:srgbClr val="000000"/>
                          </a:solidFill>
                          <a:latin typeface="NeueHaasGroteskText Std (Body)"/>
                        </a:rPr>
                        <a:t>off iPhone SE 32 GB (01/01/17)
</a:t>
                      </a:r>
                      <a:r>
                        <a:rPr sz="900" b="1">
                          <a:solidFill>
                            <a:srgbClr val="000000"/>
                          </a:solidFill>
                          <a:latin typeface="NeueHaasGroteskText Std (Body)"/>
                        </a:rPr>
                        <a:t>$200 </a:t>
                      </a:r>
                      <a:r>
                        <a:rPr sz="900" b="0">
                          <a:solidFill>
                            <a:srgbClr val="000000"/>
                          </a:solidFill>
                          <a:latin typeface="NeueHaasGroteskText Std (Body)"/>
                        </a:rPr>
                        <a:t>off iPhone 6s 64 GB, iPhone 6s Plus 64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and Galaxy J7 Prime (01/01/17)
</a:t>
                      </a:r>
                      <a:r>
                        <a:rPr sz="900" b="1">
                          <a:solidFill>
                            <a:srgbClr val="000000"/>
                          </a:solidFill>
                          <a:latin typeface="NeueHaasGroteskText Std (Body)"/>
                        </a:rPr>
                        <a:t>$80 </a:t>
                      </a:r>
                      <a:r>
                        <a:rPr sz="900" b="0">
                          <a:solidFill>
                            <a:srgbClr val="000000"/>
                          </a:solidFill>
                          <a:latin typeface="NeueHaasGroteskText Std (Body)"/>
                        </a:rPr>
                        <a:t>off Alcatel Tru, LG Aristo, ZTE Avid Trio, HTC Desire 530, Galaxy J7 Prime and LG Aristo 2 (01/01/17)
</a:t>
                      </a:r>
                      <a:r>
                        <a:rPr sz="900" b="1">
                          <a:solidFill>
                            <a:srgbClr val="000000"/>
                          </a:solidFill>
                          <a:latin typeface="NeueHaasGroteskText Std (Body)"/>
                        </a:rPr>
                        <a:t>$70 </a:t>
                      </a:r>
                      <a:r>
                        <a:rPr sz="900" b="0">
                          <a:solidFill>
                            <a:srgbClr val="000000"/>
                          </a:solidFill>
                          <a:latin typeface="NeueHaasGroteskText Std (Body)"/>
                        </a:rPr>
                        <a:t>off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Coolpad Defiant, ZTE Avid 4, ZTE Blade Z Max (01/01/17)
</a:t>
                      </a:r>
                      <a:r>
                        <a:rPr sz="900" b="1">
                          <a:solidFill>
                            <a:srgbClr val="000000"/>
                          </a:solidFill>
                          <a:latin typeface="NeueHaasGroteskText Std (Body)"/>
                        </a:rPr>
                        <a:t>$50 </a:t>
                      </a:r>
                      <a:r>
                        <a:rPr sz="900" b="0">
                          <a:solidFill>
                            <a:srgbClr val="000000"/>
                          </a:solidFill>
                          <a:latin typeface="NeueHaasGroteskText Std (Body)"/>
                        </a:rPr>
                        <a:t>off LG K20 Plus, Galaxy S8, LG Stylo 2 Plus (01/01/17)
</a:t>
                      </a:r>
                      <a:r>
                        <a:rPr sz="900" b="1">
                          <a:solidFill>
                            <a:srgbClr val="00B0F0"/>
                          </a:solidFill>
                          <a:latin typeface="NeueHaasGroteskText Std (Body)"/>
                        </a:rPr>
                        <a:t>$30 </a:t>
                      </a:r>
                      <a:r>
                        <a:rPr sz="900" b="0">
                          <a:solidFill>
                            <a:srgbClr val="00B0F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Galaxy On5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3772</Words>
  <Application>Microsoft Office PowerPoint</Application>
  <PresentationFormat>Widescreen</PresentationFormat>
  <Paragraphs>1140</Paragraphs>
  <Slides>14</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Arial Narrow</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2018-04-05T13:40:21Z</dcterms:modified>
</cp:coreProperties>
</file>