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06,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Get </a:t>
                      </a:r>
                      <a:r>
                        <a:rPr sz="900" b="1">
                          <a:solidFill>
                            <a:srgbClr val="000000"/>
                          </a:solidFill>
                          <a:latin typeface="NeueHaasGroteskText Std (Body)"/>
                        </a:rPr>
                        <a:t>$25.00 </a:t>
                      </a:r>
                      <a:r>
                        <a:rPr sz="900" b="0">
                          <a:solidFill>
                            <a:srgbClr val="000000"/>
                          </a:solidFill>
                          <a:latin typeface="NeueHaasGroteskText Std (Body)"/>
                        </a:rPr>
                        <a:t>gift card and waived activation fee with purchase of each GizmoPal 2, GizmoGadget or GizmoTab with 2-yr contract (gift cards are available from: Target, Gap, &amp; Best Buy)  (01/03/18)
</a:t>
                      </a:r>
                      <a:r>
                        <a:rPr sz="900" b="1">
                          <a:solidFill>
                            <a:srgbClr val="000000"/>
                          </a:solidFill>
                          <a:latin typeface="NeueHaasGroteskText Std (Body)"/>
                        </a:rPr>
                        <a:t>$50 </a:t>
                      </a:r>
                      <a:r>
                        <a:rPr sz="900" b="0">
                          <a:solidFill>
                            <a:srgbClr val="000000"/>
                          </a:solidFill>
                          <a:latin typeface="NeueHaasGroteskText Std (Body)"/>
                        </a:rPr>
                        <a:t>off iPad 9.7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savings with device purchase or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000000"/>
                          </a:solidFill>
                          <a:latin typeface="NeueHaasGroteskText Std (Body)"/>
                        </a:rPr>
                        <a:t>Get an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a:t>
                      </a:r>
                    </a:p>
                  </a:txBody>
                  <a:tcPr>
                    <a:solidFill>
                      <a:schemeClr val="accent2"/>
                    </a:solidFill>
                  </a:tcPr>
                </a:tc>
                <a:tc>
                  <a:txBody>
                    <a:bodyPr/>
                    <a:lstStyle/>
                    <a:p>
                      <a:endParaRP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a:t>
                      </a:r>
                    </a:p>
                  </a:txBody>
                  <a:tcPr>
                    <a:solidFill>
                      <a:schemeClr val="accent2"/>
                    </a:solidFill>
                  </a:tcPr>
                </a:tc>
                <a:tc>
                  <a:txBody>
                    <a:bodyPr/>
                    <a:lstStyle/>
                    <a:p>
                      <a:r>
                        <a:rPr sz="900" b="0">
                          <a:solidFill>
                            <a:srgbClr val="000000"/>
                          </a:solidFill>
                          <a:latin typeface="NeueHaasGroteskText Std (Body)"/>
                        </a:rPr>
                        <a:t>AT&amp;T Unlimited Plus: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$35.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$140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Kickback for T-Mobile One: users will get </a:t>
                      </a:r>
                      <a:r>
                        <a:rPr sz="900" b="1">
                          <a:solidFill>
                            <a:srgbClr val="000000"/>
                          </a:solidFill>
                          <a:latin typeface="NeueHaasGroteskText Std (Body)"/>
                        </a:rPr>
                        <a:t>$10 </a:t>
                      </a:r>
                      <a:r>
                        <a:rPr sz="900" b="0">
                          <a:solidFill>
                            <a:srgbClr val="000000"/>
                          </a:solidFill>
                          <a:latin typeface="NeueHaasGroteskText Std (Body)"/>
                        </a:rPr>
                        <a:t>back every month via bill credit if they use less than 2GB data (11/24/17)
Binge On: Users can stream unlimited movies and music without data usag (11/24/17)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Get unlimited data, talk and text plus access to Hulu for </a:t>
                      </a:r>
                      <a:r>
                        <a:rPr sz="900" b="1">
                          <a:solidFill>
                            <a:srgbClr val="000000"/>
                          </a:solidFill>
                          <a:latin typeface="NeueHaasGroteskText Std (Body)"/>
                        </a:rPr>
                        <a:t>$100 </a:t>
                      </a:r>
                      <a:r>
                        <a:rPr sz="900" b="0">
                          <a:solidFill>
                            <a:srgbClr val="000000"/>
                          </a:solidFill>
                          <a:latin typeface="NeueHaasGroteskText Std (Body)"/>
                        </a:rPr>
                        <a:t>per month for two to five lines. (savings on the plan until 3/31/19) (11/17/17)
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and unlimited plan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Get up to 50% off Google Pixel 2 with trade-in, plus get </a:t>
                      </a:r>
                      <a:r>
                        <a:rPr sz="900" b="1">
                          <a:solidFill>
                            <a:srgbClr val="00B0F0"/>
                          </a:solidFill>
                          <a:latin typeface="NeueHaasGroteskText Std (Body)"/>
                        </a:rPr>
                        <a:t>free </a:t>
                      </a:r>
                      <a:r>
                        <a:rPr sz="900" b="0">
                          <a:solidFill>
                            <a:srgbClr val="00B0F0"/>
                          </a:solidFill>
                          <a:latin typeface="NeueHaasGroteskText Std (Body)"/>
                        </a:rPr>
                        <a:t>YouTube TV for 2  months, Google Homecast Mini and Chromecast (reqs. up to </a:t>
                      </a:r>
                      <a:r>
                        <a:rPr sz="900" b="1">
                          <a:solidFill>
                            <a:srgbClr val="00B0F0"/>
                          </a:solidFill>
                          <a:latin typeface="NeueHaasGroteskText Std (Body)"/>
                        </a:rPr>
                        <a:t>$849.99 </a:t>
                      </a:r>
                      <a:r>
                        <a:rPr sz="900" b="0">
                          <a:solidFill>
                            <a:srgbClr val="00B0F0"/>
                          </a:solidFill>
                          <a:latin typeface="NeueHaasGroteskText Std (Body)"/>
                        </a:rPr>
                        <a:t>device payment purchase, less up to </a:t>
                      </a:r>
                      <a:r>
                        <a:rPr sz="900" b="1">
                          <a:solidFill>
                            <a:srgbClr val="00B0F0"/>
                          </a:solidFill>
                          <a:latin typeface="NeueHaasGroteskText Std (Body)"/>
                        </a:rPr>
                        <a:t>$424.99 </a:t>
                      </a:r>
                      <a:r>
                        <a:rPr sz="900" b="0">
                          <a:solidFill>
                            <a:srgbClr val="00B0F0"/>
                          </a:solidFill>
                          <a:latin typeface="NeueHaasGroteskText Std (Body)"/>
                        </a:rPr>
                        <a:t>trade-in credit applied to account over 24 mos., activation between 4/5-5/30, Google offers must be redeemed by 6/30)  (04/05/18)
Get up to 50% off select Android phones with trade-in (reqs. up to </a:t>
                      </a:r>
                      <a:r>
                        <a:rPr sz="900" b="1">
                          <a:solidFill>
                            <a:srgbClr val="00B0F0"/>
                          </a:solidFill>
                          <a:latin typeface="NeueHaasGroteskText Std (Body)"/>
                        </a:rPr>
                        <a:t>$929.99 </a:t>
                      </a:r>
                      <a:r>
                        <a:rPr sz="900" b="0">
                          <a:solidFill>
                            <a:srgbClr val="00B0F0"/>
                          </a:solidFill>
                          <a:latin typeface="NeueHaasGroteskText Std (Body)"/>
                        </a:rPr>
                        <a:t>device payment purchase less up to </a:t>
                      </a:r>
                      <a:r>
                        <a:rPr sz="900" b="1">
                          <a:solidFill>
                            <a:srgbClr val="00B0F0"/>
                          </a:solidFill>
                          <a:latin typeface="NeueHaasGroteskText Std (Body)"/>
                        </a:rPr>
                        <a:t>$464.99 </a:t>
                      </a:r>
                      <a:r>
                        <a:rPr sz="900" b="0">
                          <a:solidFill>
                            <a:srgbClr val="00B0F0"/>
                          </a:solidFill>
                          <a:latin typeface="NeueHaasGroteskText Std (Body)"/>
                        </a:rPr>
                        <a:t>trade in credit applied over 24 mos.) (04/05/18)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Special offer for military: Bring your phone and get a </a:t>
                      </a:r>
                      <a:r>
                        <a:rPr sz="900" b="1">
                          <a:solidFill>
                            <a:srgbClr val="000000"/>
                          </a:solidFill>
                          <a:latin typeface="NeueHaasGroteskText Std (Body)"/>
                        </a:rPr>
                        <a:t>$150 </a:t>
                      </a:r>
                      <a:r>
                        <a:rPr sz="900" b="0">
                          <a:solidFill>
                            <a:srgbClr val="000000"/>
                          </a:solidFill>
                          <a:latin typeface="NeueHaasGroteskText Std (Body)"/>
                        </a:rPr>
                        <a:t>Prepaid Mastercard plus </a:t>
                      </a:r>
                      <a:r>
                        <a:rPr sz="900" b="1">
                          <a:solidFill>
                            <a:srgbClr val="000000"/>
                          </a:solidFill>
                          <a:latin typeface="NeueHaasGroteskText Std (Body)"/>
                        </a:rPr>
                        <a:t>$15 </a:t>
                      </a:r>
                      <a:r>
                        <a:rPr sz="900" b="0">
                          <a:solidFill>
                            <a:srgbClr val="000000"/>
                          </a:solidFill>
                          <a:latin typeface="NeueHaasGroteskText Std (Body)"/>
                        </a:rPr>
                        <a:t>off Unlimited (reqs. port in and activation of new line on eligible postpaid plans.)    (11/30/17)
Get </a:t>
                      </a:r>
                      <a:r>
                        <a:rPr sz="900" b="1">
                          <a:solidFill>
                            <a:srgbClr val="000000"/>
                          </a:solidFill>
                          <a:latin typeface="NeueHaasGroteskText Std (Body)"/>
                        </a:rPr>
                        <a:t>$50 </a:t>
                      </a:r>
                      <a:r>
                        <a:rPr sz="900" b="0">
                          <a:solidFill>
                            <a:srgbClr val="000000"/>
                          </a:solidFill>
                          <a:latin typeface="NeueHaasGroteskText Std (Body)"/>
                        </a:rPr>
                        <a:t>credit when porting a number and activating new prepaid line (reqs. new line on a prepaid monthly plan of </a:t>
                      </a:r>
                      <a:r>
                        <a:rPr sz="900" b="1">
                          <a:solidFill>
                            <a:srgbClr val="000000"/>
                          </a:solidFill>
                          <a:latin typeface="NeueHaasGroteskText Std (Body)"/>
                        </a:rPr>
                        <a:t>$50 </a:t>
                      </a:r>
                      <a:r>
                        <a:rPr sz="900" b="0">
                          <a:solidFill>
                            <a:srgbClr val="000000"/>
                          </a:solidFill>
                          <a:latin typeface="NeueHaasGroteskText Std (Body)"/>
                        </a:rPr>
                        <a:t>or more, offer ends 4.17.18)  (02/23/18)
</a:t>
                      </a:r>
                      <a:r>
                        <a:rPr sz="900" b="0">
                          <a:solidFill>
                            <a:srgbClr val="FF0000"/>
                          </a:solidFill>
                          <a:latin typeface="NeueHaasGroteskText Std (Body)"/>
                        </a:rPr>
                        <a:t>Get a </a:t>
                      </a:r>
                      <a:r>
                        <a:rPr sz="900" b="1">
                          <a:solidFill>
                            <a:srgbClr val="FF0000"/>
                          </a:solidFill>
                          <a:latin typeface="NeueHaasGroteskText Std (Body)"/>
                        </a:rPr>
                        <a:t>$150 </a:t>
                      </a:r>
                      <a:r>
                        <a:rPr sz="900" b="0">
                          <a:solidFill>
                            <a:srgbClr val="FF0000"/>
                          </a:solidFill>
                          <a:latin typeface="NeueHaasGroteskText Std (Body)"/>
                        </a:rPr>
                        <a:t>Prepaid Mastercard when bringing your own device. (reqs. port in and eligible 4G LTE smartphone)  (05/06/18)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$650 </a:t>
                      </a:r>
                      <a:r>
                        <a:rPr sz="900" b="0">
                          <a:solidFill>
                            <a:srgbClr val="000000"/>
                          </a:solidFill>
                          <a:latin typeface="NeueHaasGroteskText Std (Body)"/>
                        </a:rPr>
                        <a:t>per line via Visa prepaid card (less phone trade-in credit) (reqs. online registration and new line of activation)  (06/29/17)
</a:t>
                      </a:r>
                      <a:r>
                        <a:rPr sz="900" b="0">
                          <a:solidFill>
                            <a:srgbClr val="FF0000"/>
                          </a:solidFill>
                          <a:latin typeface="NeueHaasGroteskText Std (Body)"/>
                        </a:rPr>
                        <a:t>Switch to Sprint and get the LG Tribute Dynasty or the Moto e4 for </a:t>
                      </a:r>
                      <a:r>
                        <a:rPr sz="900" b="1">
                          <a:solidFill>
                            <a:srgbClr val="FF0000"/>
                          </a:solidFill>
                          <a:latin typeface="NeueHaasGroteskText Std (Body)"/>
                        </a:rPr>
                        <a:t>$0/mo. </a:t>
                      </a:r>
                      <a:r>
                        <a:rPr sz="900" b="0">
                          <a:solidFill>
                            <a:srgbClr val="FF0000"/>
                          </a:solidFill>
                          <a:latin typeface="NeueHaasGroteskText Std (Body)"/>
                        </a:rPr>
                        <a:t>with Sprint Flex after </a:t>
                      </a:r>
                      <a:r>
                        <a:rPr sz="900" b="1">
                          <a:solidFill>
                            <a:srgbClr val="FF0000"/>
                          </a:solidFill>
                          <a:latin typeface="NeueHaasGroteskText Std (Body)"/>
                        </a:rPr>
                        <a:t>$6.05 </a:t>
                      </a:r>
                      <a:r>
                        <a:rPr sz="900" b="0">
                          <a:solidFill>
                            <a:srgbClr val="FF0000"/>
                          </a:solidFill>
                          <a:latin typeface="NeueHaasGroteskText Std (Body)"/>
                        </a:rPr>
                        <a:t>credit (reqs. 18-mo. lease and port in) (04/06/18)
</a:t>
                      </a:r>
                    </a:p>
                  </a:txBody>
                  <a:tcPr>
                    <a:solidFill>
                      <a:schemeClr val="accent2"/>
                    </a:solidFill>
                  </a:tcPr>
                </a:tc>
                <a:tc>
                  <a:txBody>
                    <a:bodyPr/>
                    <a:lstStyle/>
                    <a:p>
                      <a:r>
                        <a:rPr sz="900" b="0">
                          <a:solidFill>
                            <a:srgbClr val="00B0F0"/>
                          </a:solidFill>
                          <a:latin typeface="NeueHaasGroteskText Std (Body)"/>
                        </a:rPr>
                        <a:t>Port-in an existing line and get eligible smartphone for </a:t>
                      </a:r>
                      <a:r>
                        <a:rPr sz="900" b="1">
                          <a:solidFill>
                            <a:srgbClr val="00B0F0"/>
                          </a:solidFill>
                          <a:latin typeface="NeueHaasGroteskText Std (Body)"/>
                        </a:rPr>
                        <a:t>free </a:t>
                      </a:r>
                      <a:r>
                        <a:rPr sz="900" b="0">
                          <a:solidFill>
                            <a:srgbClr val="00B0F0"/>
                          </a:solidFill>
                          <a:latin typeface="NeueHaasGroteskText Std (Body)"/>
                        </a:rPr>
                        <a:t>via instant rebate off regular purchase price. Limit 5. Excludes lines currently active on the T-Mobile network.  (01/19/18)
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a:t>
                      </a:r>
                      <a:r>
                        <a:rPr sz="900" b="1">
                          <a:solidFill>
                            <a:srgbClr val="00B0F0"/>
                          </a:solidFill>
                          <a:latin typeface="NeueHaasGroteskText Std (Body)"/>
                        </a:rPr>
                        <a:t>$150 </a:t>
                      </a:r>
                      <a:r>
                        <a:rPr sz="900" b="0">
                          <a:solidFill>
                            <a:srgbClr val="00B0F0"/>
                          </a:solidFill>
                          <a:latin typeface="NeueHaasGroteskText Std (Body)"/>
                        </a:rPr>
                        <a:t>off eligible iPhone when you switch and get an unlimited plan. Excludes phone numbers currently active on the T-Mobile network.  (02/15/18)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Unlimited Data for </a:t>
                      </a:r>
                      <a:r>
                        <a:rPr sz="900" b="1">
                          <a:solidFill>
                            <a:srgbClr val="00B0F0"/>
                          </a:solidFill>
                          <a:latin typeface="NeueHaasGroteskText Std (Body)"/>
                        </a:rPr>
                        <a:t>$40/mo </a:t>
                      </a:r>
                      <a:r>
                        <a:rPr sz="900" b="0">
                          <a:solidFill>
                            <a:srgbClr val="00B0F0"/>
                          </a:solidFill>
                          <a:latin typeface="NeueHaasGroteskText Std (Body)"/>
                        </a:rPr>
                        <a:t>for one year on Cricket Unlimited 2 Plan when porting a number  (11/26/16)
</a:t>
                      </a:r>
                      <a:r>
                        <a:rPr sz="900" b="0">
                          <a:solidFill>
                            <a:srgbClr val="000000"/>
                          </a:solidFill>
                          <a:latin typeface="NeueHaasGroteskText Std (Body)"/>
                        </a:rPr>
                        <a:t>Get Alcatel Verso </a:t>
                      </a:r>
                      <a:r>
                        <a:rPr sz="900" b="1">
                          <a:solidFill>
                            <a:srgbClr val="000000"/>
                          </a:solidFill>
                          <a:latin typeface="NeueHaasGroteskText Std (Body)"/>
                        </a:rPr>
                        <a:t>free </a:t>
                      </a:r>
                      <a:r>
                        <a:rPr sz="900" b="0">
                          <a:solidFill>
                            <a:srgbClr val="000000"/>
                          </a:solidFill>
                          <a:latin typeface="NeueHaasGroteskText Std (Body)"/>
                        </a:rPr>
                        <a:t>when porting a number (01/22/17)
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$79.99 </a:t>
                      </a:r>
                      <a:r>
                        <a:rPr sz="900" b="0">
                          <a:solidFill>
                            <a:srgbClr val="000000"/>
                          </a:solidFill>
                          <a:latin typeface="NeueHaasGroteskText Std (Body)"/>
                        </a:rPr>
                        <a:t>when porting a number. (01/15/17)
Get HTC Desire 555 for </a:t>
                      </a:r>
                      <a:r>
                        <a:rPr sz="900" b="1">
                          <a:solidFill>
                            <a:srgbClr val="000000"/>
                          </a:solidFill>
                          <a:latin typeface="NeueHaasGroteskText Std (Body)"/>
                        </a:rPr>
                        <a:t>$69.99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ZTE Overture 3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$19.99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Get LG Fortune for </a:t>
                      </a:r>
                      <a:r>
                        <a:rPr sz="900" b="1">
                          <a:solidFill>
                            <a:srgbClr val="000000"/>
                          </a:solidFill>
                          <a:latin typeface="NeueHaasGroteskText Std (Body)"/>
                        </a:rPr>
                        <a:t>free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Get LG Stylo 3 for </a:t>
                      </a:r>
                      <a:r>
                        <a:rPr sz="900" b="1">
                          <a:solidFill>
                            <a:srgbClr val="000000"/>
                          </a:solidFill>
                          <a:latin typeface="NeueHaasGroteskText Std (Body)"/>
                        </a:rPr>
                        <a:t>$79.99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$49.99 </a:t>
                      </a:r>
                      <a:r>
                        <a:rPr sz="900" b="0">
                          <a:solidFill>
                            <a:srgbClr val="000000"/>
                          </a:solidFill>
                          <a:latin typeface="NeueHaasGroteskText Std (Body)"/>
                        </a:rPr>
                        <a:t>when porting a number (07/21/17)
Get ZTE Blade X </a:t>
                      </a:r>
                      <a:r>
                        <a:rPr sz="900" b="1">
                          <a:solidFill>
                            <a:srgbClr val="000000"/>
                          </a:solidFill>
                          <a:latin typeface="NeueHaasGroteskText Std (Body)"/>
                        </a:rPr>
                        <a:t>$29.99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4" name="Table 3">
            <a:extLst>
              <a:ext uri="{FF2B5EF4-FFF2-40B4-BE49-F238E27FC236}">
                <a16:creationId xmlns:a16="http://schemas.microsoft.com/office/drawing/2014/main" id="{F5310A35-3583-4119-832C-8653ACA3407E}"/>
              </a:ext>
            </a:extLst>
          </p:cNvPr>
          <p:cNvGraphicFramePr>
            <a:graphicFrameLocks noGrp="1"/>
          </p:cNvGraphicFramePr>
          <p:nvPr>
            <p:extLst>
              <p:ext uri="{D42A27DB-BD31-4B8C-83A1-F6EECF244321}">
                <p14:modId xmlns:p14="http://schemas.microsoft.com/office/powerpoint/2010/main" val="1786462015"/>
              </p:ext>
            </p:extLst>
          </p:nvPr>
        </p:nvGraphicFramePr>
        <p:xfrm>
          <a:off x="609600" y="1378011"/>
          <a:ext cx="10972796" cy="4819580"/>
        </p:xfrm>
        <a:graphic>
          <a:graphicData uri="http://schemas.openxmlformats.org/drawingml/2006/table">
            <a:tbl>
              <a:tblPr/>
              <a:tblGrid>
                <a:gridCol w="2105426">
                  <a:extLst>
                    <a:ext uri="{9D8B030D-6E8A-4147-A177-3AD203B41FA5}">
                      <a16:colId xmlns:a16="http://schemas.microsoft.com/office/drawing/2014/main" val="1644090056"/>
                    </a:ext>
                  </a:extLst>
                </a:gridCol>
                <a:gridCol w="799139">
                  <a:extLst>
                    <a:ext uri="{9D8B030D-6E8A-4147-A177-3AD203B41FA5}">
                      <a16:colId xmlns:a16="http://schemas.microsoft.com/office/drawing/2014/main" val="391166267"/>
                    </a:ext>
                  </a:extLst>
                </a:gridCol>
                <a:gridCol w="875980">
                  <a:extLst>
                    <a:ext uri="{9D8B030D-6E8A-4147-A177-3AD203B41FA5}">
                      <a16:colId xmlns:a16="http://schemas.microsoft.com/office/drawing/2014/main" val="2448314364"/>
                    </a:ext>
                  </a:extLst>
                </a:gridCol>
                <a:gridCol w="799139">
                  <a:extLst>
                    <a:ext uri="{9D8B030D-6E8A-4147-A177-3AD203B41FA5}">
                      <a16:colId xmlns:a16="http://schemas.microsoft.com/office/drawing/2014/main" val="2623155397"/>
                    </a:ext>
                  </a:extLst>
                </a:gridCol>
                <a:gridCol w="799139">
                  <a:extLst>
                    <a:ext uri="{9D8B030D-6E8A-4147-A177-3AD203B41FA5}">
                      <a16:colId xmlns:a16="http://schemas.microsoft.com/office/drawing/2014/main" val="2178955938"/>
                    </a:ext>
                  </a:extLst>
                </a:gridCol>
                <a:gridCol w="799139">
                  <a:extLst>
                    <a:ext uri="{9D8B030D-6E8A-4147-A177-3AD203B41FA5}">
                      <a16:colId xmlns:a16="http://schemas.microsoft.com/office/drawing/2014/main" val="1656240305"/>
                    </a:ext>
                  </a:extLst>
                </a:gridCol>
                <a:gridCol w="799139">
                  <a:extLst>
                    <a:ext uri="{9D8B030D-6E8A-4147-A177-3AD203B41FA5}">
                      <a16:colId xmlns:a16="http://schemas.microsoft.com/office/drawing/2014/main" val="3270039798"/>
                    </a:ext>
                  </a:extLst>
                </a:gridCol>
                <a:gridCol w="799139">
                  <a:extLst>
                    <a:ext uri="{9D8B030D-6E8A-4147-A177-3AD203B41FA5}">
                      <a16:colId xmlns:a16="http://schemas.microsoft.com/office/drawing/2014/main" val="2261100366"/>
                    </a:ext>
                  </a:extLst>
                </a:gridCol>
                <a:gridCol w="799139">
                  <a:extLst>
                    <a:ext uri="{9D8B030D-6E8A-4147-A177-3AD203B41FA5}">
                      <a16:colId xmlns:a16="http://schemas.microsoft.com/office/drawing/2014/main" val="526751672"/>
                    </a:ext>
                  </a:extLst>
                </a:gridCol>
                <a:gridCol w="799139">
                  <a:extLst>
                    <a:ext uri="{9D8B030D-6E8A-4147-A177-3AD203B41FA5}">
                      <a16:colId xmlns:a16="http://schemas.microsoft.com/office/drawing/2014/main" val="2034485772"/>
                    </a:ext>
                  </a:extLst>
                </a:gridCol>
                <a:gridCol w="799139">
                  <a:extLst>
                    <a:ext uri="{9D8B030D-6E8A-4147-A177-3AD203B41FA5}">
                      <a16:colId xmlns:a16="http://schemas.microsoft.com/office/drawing/2014/main" val="513849148"/>
                    </a:ext>
                  </a:extLst>
                </a:gridCol>
                <a:gridCol w="799139">
                  <a:extLst>
                    <a:ext uri="{9D8B030D-6E8A-4147-A177-3AD203B41FA5}">
                      <a16:colId xmlns:a16="http://schemas.microsoft.com/office/drawing/2014/main" val="2148941396"/>
                    </a:ext>
                  </a:extLst>
                </a:gridCol>
              </a:tblGrid>
              <a:tr h="178045">
                <a:tc>
                  <a:txBody>
                    <a:bodyPr/>
                    <a:lstStyle/>
                    <a:p>
                      <a:pPr algn="ctr" fontAlgn="ctr"/>
                      <a:r>
                        <a:rPr lang="en-US" sz="800" b="0" i="0" u="none" strike="noStrike">
                          <a:solidFill>
                            <a:srgbClr val="000000"/>
                          </a:solidFill>
                          <a:effectLst/>
                          <a:latin typeface="Arial" panose="020B0604020202020204" pitchFamily="34" charset="0"/>
                        </a:rPr>
                        <a:t>4/6/2018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287657692"/>
                  </a:ext>
                </a:extLst>
              </a:tr>
              <a:tr h="544027">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911541524"/>
                  </a:ext>
                </a:extLst>
              </a:tr>
              <a:tr h="178045">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14757974"/>
                  </a:ext>
                </a:extLst>
              </a:tr>
              <a:tr h="178045">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67800656"/>
                  </a:ext>
                </a:extLst>
              </a:tr>
              <a:tr h="178045">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544686272"/>
                  </a:ext>
                </a:extLst>
              </a:tr>
              <a:tr h="178045">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71554628"/>
                  </a:ext>
                </a:extLst>
              </a:tr>
              <a:tr h="178045">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0490426"/>
                  </a:ext>
                </a:extLst>
              </a:tr>
              <a:tr h="178045">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26864587"/>
                  </a:ext>
                </a:extLst>
              </a:tr>
              <a:tr h="178045">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22353129"/>
                  </a:ext>
                </a:extLst>
              </a:tr>
              <a:tr h="178045">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86348704"/>
                  </a:ext>
                </a:extLst>
              </a:tr>
              <a:tr h="178045">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43616638"/>
                  </a:ext>
                </a:extLst>
              </a:tr>
              <a:tr h="178045">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46004703"/>
                  </a:ext>
                </a:extLst>
              </a:tr>
              <a:tr h="178045">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61095209"/>
                  </a:ext>
                </a:extLst>
              </a:tr>
              <a:tr h="178045">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2505177"/>
                  </a:ext>
                </a:extLst>
              </a:tr>
              <a:tr h="178045">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02664604"/>
                  </a:ext>
                </a:extLst>
              </a:tr>
              <a:tr h="178045">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84770544"/>
                  </a:ext>
                </a:extLst>
              </a:tr>
              <a:tr h="178045">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22966899"/>
                  </a:ext>
                </a:extLst>
              </a:tr>
              <a:tr h="178045">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56207636"/>
                  </a:ext>
                </a:extLst>
              </a:tr>
              <a:tr h="178045">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60803743"/>
                  </a:ext>
                </a:extLst>
              </a:tr>
              <a:tr h="178045">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48390982"/>
                  </a:ext>
                </a:extLst>
              </a:tr>
              <a:tr h="180518">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69596095"/>
                  </a:ext>
                </a:extLst>
              </a:tr>
              <a:tr h="178045">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FF000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14630075"/>
                  </a:ext>
                </a:extLst>
              </a:tr>
              <a:tr h="178045">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76692087"/>
                  </a:ext>
                </a:extLst>
              </a:tr>
              <a:tr h="178045">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73092092"/>
                  </a:ext>
                </a:extLst>
              </a:tr>
              <a:tr h="178045">
                <a:tc>
                  <a:txBody>
                    <a:bodyPr/>
                    <a:lstStyle/>
                    <a:p>
                      <a:pPr algn="ctr" fontAlgn="ctr"/>
                      <a:r>
                        <a:rPr lang="fr-FR" sz="800" b="1" i="0" u="none" strike="noStrike">
                          <a:solidFill>
                            <a:srgbClr val="6D6E71"/>
                          </a:solidFill>
                          <a:effectLst/>
                          <a:latin typeface="Arial" panose="020B0604020202020204" pitchFamily="34" charset="0"/>
                        </a:rPr>
                        <a:t>Moto Force Droid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7053883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4" name="Table 3">
            <a:extLst>
              <a:ext uri="{FF2B5EF4-FFF2-40B4-BE49-F238E27FC236}">
                <a16:creationId xmlns:a16="http://schemas.microsoft.com/office/drawing/2014/main" id="{23E543D3-23F3-4477-BF59-6B09CF38BF23}"/>
              </a:ext>
            </a:extLst>
          </p:cNvPr>
          <p:cNvGraphicFramePr>
            <a:graphicFrameLocks noGrp="1"/>
          </p:cNvGraphicFramePr>
          <p:nvPr>
            <p:extLst>
              <p:ext uri="{D42A27DB-BD31-4B8C-83A1-F6EECF244321}">
                <p14:modId xmlns:p14="http://schemas.microsoft.com/office/powerpoint/2010/main" val="2844390955"/>
              </p:ext>
            </p:extLst>
          </p:nvPr>
        </p:nvGraphicFramePr>
        <p:xfrm>
          <a:off x="609600" y="1378009"/>
          <a:ext cx="10972802" cy="4801118"/>
        </p:xfrm>
        <a:graphic>
          <a:graphicData uri="http://schemas.openxmlformats.org/drawingml/2006/table">
            <a:tbl>
              <a:tblPr/>
              <a:tblGrid>
                <a:gridCol w="1962498">
                  <a:extLst>
                    <a:ext uri="{9D8B030D-6E8A-4147-A177-3AD203B41FA5}">
                      <a16:colId xmlns:a16="http://schemas.microsoft.com/office/drawing/2014/main" val="3610051013"/>
                    </a:ext>
                  </a:extLst>
                </a:gridCol>
                <a:gridCol w="744890">
                  <a:extLst>
                    <a:ext uri="{9D8B030D-6E8A-4147-A177-3AD203B41FA5}">
                      <a16:colId xmlns:a16="http://schemas.microsoft.com/office/drawing/2014/main" val="4230593128"/>
                    </a:ext>
                  </a:extLst>
                </a:gridCol>
                <a:gridCol w="816514">
                  <a:extLst>
                    <a:ext uri="{9D8B030D-6E8A-4147-A177-3AD203B41FA5}">
                      <a16:colId xmlns:a16="http://schemas.microsoft.com/office/drawing/2014/main" val="3170327505"/>
                    </a:ext>
                  </a:extLst>
                </a:gridCol>
                <a:gridCol w="744890">
                  <a:extLst>
                    <a:ext uri="{9D8B030D-6E8A-4147-A177-3AD203B41FA5}">
                      <a16:colId xmlns:a16="http://schemas.microsoft.com/office/drawing/2014/main" val="2187842029"/>
                    </a:ext>
                  </a:extLst>
                </a:gridCol>
                <a:gridCol w="744890">
                  <a:extLst>
                    <a:ext uri="{9D8B030D-6E8A-4147-A177-3AD203B41FA5}">
                      <a16:colId xmlns:a16="http://schemas.microsoft.com/office/drawing/2014/main" val="100830285"/>
                    </a:ext>
                  </a:extLst>
                </a:gridCol>
                <a:gridCol w="744890">
                  <a:extLst>
                    <a:ext uri="{9D8B030D-6E8A-4147-A177-3AD203B41FA5}">
                      <a16:colId xmlns:a16="http://schemas.microsoft.com/office/drawing/2014/main" val="1825223376"/>
                    </a:ext>
                  </a:extLst>
                </a:gridCol>
                <a:gridCol w="744890">
                  <a:extLst>
                    <a:ext uri="{9D8B030D-6E8A-4147-A177-3AD203B41FA5}">
                      <a16:colId xmlns:a16="http://schemas.microsoft.com/office/drawing/2014/main" val="67820199"/>
                    </a:ext>
                  </a:extLst>
                </a:gridCol>
                <a:gridCol w="744890">
                  <a:extLst>
                    <a:ext uri="{9D8B030D-6E8A-4147-A177-3AD203B41FA5}">
                      <a16:colId xmlns:a16="http://schemas.microsoft.com/office/drawing/2014/main" val="2747974225"/>
                    </a:ext>
                  </a:extLst>
                </a:gridCol>
                <a:gridCol w="744890">
                  <a:extLst>
                    <a:ext uri="{9D8B030D-6E8A-4147-A177-3AD203B41FA5}">
                      <a16:colId xmlns:a16="http://schemas.microsoft.com/office/drawing/2014/main" val="3227600239"/>
                    </a:ext>
                  </a:extLst>
                </a:gridCol>
                <a:gridCol w="744890">
                  <a:extLst>
                    <a:ext uri="{9D8B030D-6E8A-4147-A177-3AD203B41FA5}">
                      <a16:colId xmlns:a16="http://schemas.microsoft.com/office/drawing/2014/main" val="512639628"/>
                    </a:ext>
                  </a:extLst>
                </a:gridCol>
                <a:gridCol w="744890">
                  <a:extLst>
                    <a:ext uri="{9D8B030D-6E8A-4147-A177-3AD203B41FA5}">
                      <a16:colId xmlns:a16="http://schemas.microsoft.com/office/drawing/2014/main" val="438634361"/>
                    </a:ext>
                  </a:extLst>
                </a:gridCol>
                <a:gridCol w="744890">
                  <a:extLst>
                    <a:ext uri="{9D8B030D-6E8A-4147-A177-3AD203B41FA5}">
                      <a16:colId xmlns:a16="http://schemas.microsoft.com/office/drawing/2014/main" val="595045877"/>
                    </a:ext>
                  </a:extLst>
                </a:gridCol>
                <a:gridCol w="744890">
                  <a:extLst>
                    <a:ext uri="{9D8B030D-6E8A-4147-A177-3AD203B41FA5}">
                      <a16:colId xmlns:a16="http://schemas.microsoft.com/office/drawing/2014/main" val="1005060978"/>
                    </a:ext>
                  </a:extLst>
                </a:gridCol>
              </a:tblGrid>
              <a:tr h="192902">
                <a:tc>
                  <a:txBody>
                    <a:bodyPr/>
                    <a:lstStyle/>
                    <a:p>
                      <a:pPr algn="ctr" fontAlgn="ctr"/>
                      <a:r>
                        <a:rPr lang="en-US" sz="800" b="0" i="0" u="none" strike="noStrike">
                          <a:solidFill>
                            <a:srgbClr val="000000"/>
                          </a:solidFill>
                          <a:effectLst/>
                          <a:latin typeface="Arial" panose="020B0604020202020204" pitchFamily="34" charset="0"/>
                        </a:rPr>
                        <a:t>4/6/2018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235650717"/>
                  </a:ext>
                </a:extLst>
              </a:tr>
              <a:tr h="557274">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101703776"/>
                  </a:ext>
                </a:extLst>
              </a:tr>
              <a:tr h="192902">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91392294"/>
                  </a:ext>
                </a:extLst>
              </a:tr>
              <a:tr h="192902">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06775176"/>
                  </a:ext>
                </a:extLst>
              </a:tr>
              <a:tr h="192902">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5027283"/>
                  </a:ext>
                </a:extLst>
              </a:tr>
              <a:tr h="192902">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0092259"/>
                  </a:ext>
                </a:extLst>
              </a:tr>
              <a:tr h="192902">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27735292"/>
                  </a:ext>
                </a:extLst>
              </a:tr>
              <a:tr h="192902">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44590287"/>
                  </a:ext>
                </a:extLst>
              </a:tr>
              <a:tr h="192902">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48087951"/>
                  </a:ext>
                </a:extLst>
              </a:tr>
              <a:tr h="192902">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1017336"/>
                  </a:ext>
                </a:extLst>
              </a:tr>
              <a:tr h="192902">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89012527"/>
                  </a:ext>
                </a:extLst>
              </a:tr>
              <a:tr h="192902">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89875168"/>
                  </a:ext>
                </a:extLst>
              </a:tr>
              <a:tr h="192902">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95249341"/>
                  </a:ext>
                </a:extLst>
              </a:tr>
              <a:tr h="192902">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95780272"/>
                  </a:ext>
                </a:extLst>
              </a:tr>
              <a:tr h="192902">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74234861"/>
                  </a:ext>
                </a:extLst>
              </a:tr>
              <a:tr h="192902">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79590334"/>
                  </a:ext>
                </a:extLst>
              </a:tr>
              <a:tr h="192902">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62597907"/>
                  </a:ext>
                </a:extLst>
              </a:tr>
              <a:tr h="192902">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07171417"/>
                  </a:ext>
                </a:extLst>
              </a:tr>
              <a:tr h="192902">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19667930"/>
                  </a:ext>
                </a:extLst>
              </a:tr>
              <a:tr h="192902">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22877753"/>
                  </a:ext>
                </a:extLst>
              </a:tr>
              <a:tr h="192902">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74143158"/>
                  </a:ext>
                </a:extLst>
              </a:tr>
              <a:tr h="192902">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70474972"/>
                  </a:ext>
                </a:extLst>
              </a:tr>
              <a:tr h="192902">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03116596"/>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4" name="Table 3">
            <a:extLst>
              <a:ext uri="{FF2B5EF4-FFF2-40B4-BE49-F238E27FC236}">
                <a16:creationId xmlns:a16="http://schemas.microsoft.com/office/drawing/2014/main" id="{6571617D-6258-4735-ADEB-22CFBD292256}"/>
              </a:ext>
            </a:extLst>
          </p:cNvPr>
          <p:cNvGraphicFramePr>
            <a:graphicFrameLocks noGrp="1"/>
          </p:cNvGraphicFramePr>
          <p:nvPr>
            <p:extLst>
              <p:ext uri="{D42A27DB-BD31-4B8C-83A1-F6EECF244321}">
                <p14:modId xmlns:p14="http://schemas.microsoft.com/office/powerpoint/2010/main" val="612688077"/>
              </p:ext>
            </p:extLst>
          </p:nvPr>
        </p:nvGraphicFramePr>
        <p:xfrm>
          <a:off x="609600" y="1386513"/>
          <a:ext cx="10972796" cy="4801860"/>
        </p:xfrm>
        <a:graphic>
          <a:graphicData uri="http://schemas.openxmlformats.org/drawingml/2006/table">
            <a:tbl>
              <a:tblPr/>
              <a:tblGrid>
                <a:gridCol w="2105426">
                  <a:extLst>
                    <a:ext uri="{9D8B030D-6E8A-4147-A177-3AD203B41FA5}">
                      <a16:colId xmlns:a16="http://schemas.microsoft.com/office/drawing/2014/main" val="1803912739"/>
                    </a:ext>
                  </a:extLst>
                </a:gridCol>
                <a:gridCol w="799139">
                  <a:extLst>
                    <a:ext uri="{9D8B030D-6E8A-4147-A177-3AD203B41FA5}">
                      <a16:colId xmlns:a16="http://schemas.microsoft.com/office/drawing/2014/main" val="397777557"/>
                    </a:ext>
                  </a:extLst>
                </a:gridCol>
                <a:gridCol w="875980">
                  <a:extLst>
                    <a:ext uri="{9D8B030D-6E8A-4147-A177-3AD203B41FA5}">
                      <a16:colId xmlns:a16="http://schemas.microsoft.com/office/drawing/2014/main" val="619690930"/>
                    </a:ext>
                  </a:extLst>
                </a:gridCol>
                <a:gridCol w="799139">
                  <a:extLst>
                    <a:ext uri="{9D8B030D-6E8A-4147-A177-3AD203B41FA5}">
                      <a16:colId xmlns:a16="http://schemas.microsoft.com/office/drawing/2014/main" val="1747654156"/>
                    </a:ext>
                  </a:extLst>
                </a:gridCol>
                <a:gridCol w="799139">
                  <a:extLst>
                    <a:ext uri="{9D8B030D-6E8A-4147-A177-3AD203B41FA5}">
                      <a16:colId xmlns:a16="http://schemas.microsoft.com/office/drawing/2014/main" val="3424413875"/>
                    </a:ext>
                  </a:extLst>
                </a:gridCol>
                <a:gridCol w="799139">
                  <a:extLst>
                    <a:ext uri="{9D8B030D-6E8A-4147-A177-3AD203B41FA5}">
                      <a16:colId xmlns:a16="http://schemas.microsoft.com/office/drawing/2014/main" val="3617204256"/>
                    </a:ext>
                  </a:extLst>
                </a:gridCol>
                <a:gridCol w="799139">
                  <a:extLst>
                    <a:ext uri="{9D8B030D-6E8A-4147-A177-3AD203B41FA5}">
                      <a16:colId xmlns:a16="http://schemas.microsoft.com/office/drawing/2014/main" val="1903322054"/>
                    </a:ext>
                  </a:extLst>
                </a:gridCol>
                <a:gridCol w="799139">
                  <a:extLst>
                    <a:ext uri="{9D8B030D-6E8A-4147-A177-3AD203B41FA5}">
                      <a16:colId xmlns:a16="http://schemas.microsoft.com/office/drawing/2014/main" val="249448222"/>
                    </a:ext>
                  </a:extLst>
                </a:gridCol>
                <a:gridCol w="799139">
                  <a:extLst>
                    <a:ext uri="{9D8B030D-6E8A-4147-A177-3AD203B41FA5}">
                      <a16:colId xmlns:a16="http://schemas.microsoft.com/office/drawing/2014/main" val="1956487121"/>
                    </a:ext>
                  </a:extLst>
                </a:gridCol>
                <a:gridCol w="799139">
                  <a:extLst>
                    <a:ext uri="{9D8B030D-6E8A-4147-A177-3AD203B41FA5}">
                      <a16:colId xmlns:a16="http://schemas.microsoft.com/office/drawing/2014/main" val="2613097452"/>
                    </a:ext>
                  </a:extLst>
                </a:gridCol>
                <a:gridCol w="799139">
                  <a:extLst>
                    <a:ext uri="{9D8B030D-6E8A-4147-A177-3AD203B41FA5}">
                      <a16:colId xmlns:a16="http://schemas.microsoft.com/office/drawing/2014/main" val="547897388"/>
                    </a:ext>
                  </a:extLst>
                </a:gridCol>
                <a:gridCol w="799139">
                  <a:extLst>
                    <a:ext uri="{9D8B030D-6E8A-4147-A177-3AD203B41FA5}">
                      <a16:colId xmlns:a16="http://schemas.microsoft.com/office/drawing/2014/main" val="4080096905"/>
                    </a:ext>
                  </a:extLst>
                </a:gridCol>
              </a:tblGrid>
              <a:tr h="218819">
                <a:tc>
                  <a:txBody>
                    <a:bodyPr/>
                    <a:lstStyle/>
                    <a:p>
                      <a:pPr algn="ctr" fontAlgn="ctr"/>
                      <a:r>
                        <a:rPr lang="en-US" sz="800" b="0" i="0" u="none" strike="noStrike">
                          <a:solidFill>
                            <a:srgbClr val="000000"/>
                          </a:solidFill>
                          <a:effectLst/>
                          <a:latin typeface="Arial" panose="020B0604020202020204" pitchFamily="34" charset="0"/>
                        </a:rPr>
                        <a:t>4/6/2018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614831643"/>
                  </a:ext>
                </a:extLst>
              </a:tr>
              <a:tr h="425480">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870755389"/>
                  </a:ext>
                </a:extLst>
              </a:tr>
              <a:tr h="218819">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19759222"/>
                  </a:ext>
                </a:extLst>
              </a:tr>
              <a:tr h="218819">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7716085"/>
                  </a:ext>
                </a:extLst>
              </a:tr>
              <a:tr h="218819">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69359124"/>
                  </a:ext>
                </a:extLst>
              </a:tr>
              <a:tr h="218819">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78371943"/>
                  </a:ext>
                </a:extLst>
              </a:tr>
              <a:tr h="218819">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77321389"/>
                  </a:ext>
                </a:extLst>
              </a:tr>
              <a:tr h="218819">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10402026"/>
                  </a:ext>
                </a:extLst>
              </a:tr>
              <a:tr h="218819">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61579999"/>
                  </a:ext>
                </a:extLst>
              </a:tr>
              <a:tr h="218819">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42540281"/>
                  </a:ext>
                </a:extLst>
              </a:tr>
              <a:tr h="218819">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13398262"/>
                  </a:ext>
                </a:extLst>
              </a:tr>
              <a:tr h="218819">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598152347"/>
                  </a:ext>
                </a:extLst>
              </a:tr>
              <a:tr h="218819">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96537486"/>
                  </a:ext>
                </a:extLst>
              </a:tr>
              <a:tr h="218819">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29921568"/>
                  </a:ext>
                </a:extLst>
              </a:tr>
              <a:tr h="218819">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95353676"/>
                  </a:ext>
                </a:extLst>
              </a:tr>
              <a:tr h="218819">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83703824"/>
                  </a:ext>
                </a:extLst>
              </a:tr>
              <a:tr h="218819">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335133356"/>
                  </a:ext>
                </a:extLst>
              </a:tr>
              <a:tr h="218819">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43188473"/>
                  </a:ext>
                </a:extLst>
              </a:tr>
              <a:tr h="218819">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72300445"/>
                  </a:ext>
                </a:extLst>
              </a:tr>
              <a:tr h="218819">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03224333"/>
                  </a:ext>
                </a:extLst>
              </a:tr>
              <a:tr h="218819">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71800448"/>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4" name="Table 3">
            <a:extLst>
              <a:ext uri="{FF2B5EF4-FFF2-40B4-BE49-F238E27FC236}">
                <a16:creationId xmlns:a16="http://schemas.microsoft.com/office/drawing/2014/main" id="{1375052F-DEC4-4CC0-8044-A9416D984332}"/>
              </a:ext>
            </a:extLst>
          </p:cNvPr>
          <p:cNvGraphicFramePr>
            <a:graphicFrameLocks noGrp="1"/>
          </p:cNvGraphicFramePr>
          <p:nvPr>
            <p:extLst>
              <p:ext uri="{D42A27DB-BD31-4B8C-83A1-F6EECF244321}">
                <p14:modId xmlns:p14="http://schemas.microsoft.com/office/powerpoint/2010/main" val="1832195373"/>
              </p:ext>
            </p:extLst>
          </p:nvPr>
        </p:nvGraphicFramePr>
        <p:xfrm>
          <a:off x="609600" y="1386513"/>
          <a:ext cx="10972800" cy="4792608"/>
        </p:xfrm>
        <a:graphic>
          <a:graphicData uri="http://schemas.openxmlformats.org/drawingml/2006/table">
            <a:tbl>
              <a:tblPr/>
              <a:tblGrid>
                <a:gridCol w="2396789">
                  <a:extLst>
                    <a:ext uri="{9D8B030D-6E8A-4147-A177-3AD203B41FA5}">
                      <a16:colId xmlns:a16="http://schemas.microsoft.com/office/drawing/2014/main" val="1097508555"/>
                    </a:ext>
                  </a:extLst>
                </a:gridCol>
                <a:gridCol w="2677663">
                  <a:extLst>
                    <a:ext uri="{9D8B030D-6E8A-4147-A177-3AD203B41FA5}">
                      <a16:colId xmlns:a16="http://schemas.microsoft.com/office/drawing/2014/main" val="1467883595"/>
                    </a:ext>
                  </a:extLst>
                </a:gridCol>
                <a:gridCol w="2078465">
                  <a:extLst>
                    <a:ext uri="{9D8B030D-6E8A-4147-A177-3AD203B41FA5}">
                      <a16:colId xmlns:a16="http://schemas.microsoft.com/office/drawing/2014/main" val="2955362306"/>
                    </a:ext>
                  </a:extLst>
                </a:gridCol>
                <a:gridCol w="1928666">
                  <a:extLst>
                    <a:ext uri="{9D8B030D-6E8A-4147-A177-3AD203B41FA5}">
                      <a16:colId xmlns:a16="http://schemas.microsoft.com/office/drawing/2014/main" val="3908768467"/>
                    </a:ext>
                  </a:extLst>
                </a:gridCol>
                <a:gridCol w="1891217">
                  <a:extLst>
                    <a:ext uri="{9D8B030D-6E8A-4147-A177-3AD203B41FA5}">
                      <a16:colId xmlns:a16="http://schemas.microsoft.com/office/drawing/2014/main" val="2712342553"/>
                    </a:ext>
                  </a:extLst>
                </a:gridCol>
              </a:tblGrid>
              <a:tr h="199692">
                <a:tc>
                  <a:txBody>
                    <a:bodyPr/>
                    <a:lstStyle/>
                    <a:p>
                      <a:pPr algn="ctr" fontAlgn="ctr"/>
                      <a:r>
                        <a:rPr lang="en-US" sz="800" b="0" i="0" u="none" strike="noStrike">
                          <a:solidFill>
                            <a:srgbClr val="000000"/>
                          </a:solidFill>
                          <a:effectLst/>
                          <a:latin typeface="Arial" panose="020B0604020202020204" pitchFamily="34" charset="0"/>
                        </a:rPr>
                        <a:t>4/6/2018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73419510"/>
                  </a:ext>
                </a:extLst>
              </a:tr>
              <a:tr h="199692">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3110302801"/>
                  </a:ext>
                </a:extLst>
              </a:tr>
              <a:tr h="199692">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414849268"/>
                  </a:ext>
                </a:extLst>
              </a:tr>
              <a:tr h="199692">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86511627"/>
                  </a:ext>
                </a:extLst>
              </a:tr>
              <a:tr h="199692">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45437821"/>
                  </a:ext>
                </a:extLst>
              </a:tr>
              <a:tr h="199692">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16701886"/>
                  </a:ext>
                </a:extLst>
              </a:tr>
              <a:tr h="199692">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0740852"/>
                  </a:ext>
                </a:extLst>
              </a:tr>
              <a:tr h="199692">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59598738"/>
                  </a:ext>
                </a:extLst>
              </a:tr>
              <a:tr h="199692">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39002803"/>
                  </a:ext>
                </a:extLst>
              </a:tr>
              <a:tr h="199692">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2164047"/>
                  </a:ext>
                </a:extLst>
              </a:tr>
              <a:tr h="199692">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21614642"/>
                  </a:ext>
                </a:extLst>
              </a:tr>
              <a:tr h="199692">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92500663"/>
                  </a:ext>
                </a:extLst>
              </a:tr>
              <a:tr h="199692">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22339801"/>
                  </a:ext>
                </a:extLst>
              </a:tr>
              <a:tr h="199692">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99805627"/>
                  </a:ext>
                </a:extLst>
              </a:tr>
              <a:tr h="199692">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3486216"/>
                  </a:ext>
                </a:extLst>
              </a:tr>
              <a:tr h="199692">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26436172"/>
                  </a:ext>
                </a:extLst>
              </a:tr>
              <a:tr h="199692">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519526758"/>
                  </a:ext>
                </a:extLst>
              </a:tr>
              <a:tr h="199692">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895357352"/>
                  </a:ext>
                </a:extLst>
              </a:tr>
              <a:tr h="199692">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206966764"/>
                  </a:ext>
                </a:extLst>
              </a:tr>
              <a:tr h="199692">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03648782"/>
                  </a:ext>
                </a:extLst>
              </a:tr>
              <a:tr h="199692">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704392517"/>
                  </a:ext>
                </a:extLst>
              </a:tr>
              <a:tr h="199692">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5255694"/>
                  </a:ext>
                </a:extLst>
              </a:tr>
              <a:tr h="199692">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38177757"/>
                  </a:ext>
                </a:extLst>
              </a:tr>
              <a:tr h="199692">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54160135"/>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19666D87-D015-46D6-8059-AE7532FE388D}"/>
              </a:ext>
            </a:extLst>
          </p:cNvPr>
          <p:cNvGraphicFramePr>
            <a:graphicFrameLocks noGrp="1"/>
          </p:cNvGraphicFramePr>
          <p:nvPr>
            <p:extLst>
              <p:ext uri="{D42A27DB-BD31-4B8C-83A1-F6EECF244321}">
                <p14:modId xmlns:p14="http://schemas.microsoft.com/office/powerpoint/2010/main" val="974464964"/>
              </p:ext>
            </p:extLst>
          </p:nvPr>
        </p:nvGraphicFramePr>
        <p:xfrm>
          <a:off x="609600" y="1331434"/>
          <a:ext cx="10972799" cy="4840767"/>
        </p:xfrm>
        <a:graphic>
          <a:graphicData uri="http://schemas.openxmlformats.org/drawingml/2006/table">
            <a:tbl>
              <a:tblPr/>
              <a:tblGrid>
                <a:gridCol w="4199467">
                  <a:extLst>
                    <a:ext uri="{9D8B030D-6E8A-4147-A177-3AD203B41FA5}">
                      <a16:colId xmlns:a16="http://schemas.microsoft.com/office/drawing/2014/main" val="659939666"/>
                    </a:ext>
                  </a:extLst>
                </a:gridCol>
                <a:gridCol w="3386666">
                  <a:extLst>
                    <a:ext uri="{9D8B030D-6E8A-4147-A177-3AD203B41FA5}">
                      <a16:colId xmlns:a16="http://schemas.microsoft.com/office/drawing/2014/main" val="3276749642"/>
                    </a:ext>
                  </a:extLst>
                </a:gridCol>
                <a:gridCol w="3386666">
                  <a:extLst>
                    <a:ext uri="{9D8B030D-6E8A-4147-A177-3AD203B41FA5}">
                      <a16:colId xmlns:a16="http://schemas.microsoft.com/office/drawing/2014/main" val="3617532226"/>
                    </a:ext>
                  </a:extLst>
                </a:gridCol>
              </a:tblGrid>
              <a:tr h="166923">
                <a:tc>
                  <a:txBody>
                    <a:bodyPr/>
                    <a:lstStyle/>
                    <a:p>
                      <a:pPr algn="ctr" fontAlgn="ctr"/>
                      <a:r>
                        <a:rPr lang="en-US" sz="700" b="0" i="0" u="none" strike="noStrike">
                          <a:solidFill>
                            <a:srgbClr val="000000"/>
                          </a:solidFill>
                          <a:effectLst/>
                          <a:latin typeface="Arial" panose="020B0604020202020204" pitchFamily="34" charset="0"/>
                        </a:rPr>
                        <a:t>4/6/2018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18863381"/>
                  </a:ext>
                </a:extLst>
              </a:tr>
              <a:tr h="166923">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3881055791"/>
                  </a:ext>
                </a:extLst>
              </a:tr>
              <a:tr h="166923">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63576631"/>
                  </a:ext>
                </a:extLst>
              </a:tr>
              <a:tr h="166923">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8160720"/>
                  </a:ext>
                </a:extLst>
              </a:tr>
              <a:tr h="166923">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77330586"/>
                  </a:ext>
                </a:extLst>
              </a:tr>
              <a:tr h="166923">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37849737"/>
                  </a:ext>
                </a:extLst>
              </a:tr>
              <a:tr h="166923">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49278616"/>
                  </a:ext>
                </a:extLst>
              </a:tr>
              <a:tr h="166923">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03413645"/>
                  </a:ext>
                </a:extLst>
              </a:tr>
              <a:tr h="166923">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26895158"/>
                  </a:ext>
                </a:extLst>
              </a:tr>
              <a:tr h="166923">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37247712"/>
                  </a:ext>
                </a:extLst>
              </a:tr>
              <a:tr h="166923">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07730225"/>
                  </a:ext>
                </a:extLst>
              </a:tr>
              <a:tr h="166923">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18688652"/>
                  </a:ext>
                </a:extLst>
              </a:tr>
              <a:tr h="166923">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07346280"/>
                  </a:ext>
                </a:extLst>
              </a:tr>
              <a:tr h="166923">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53856130"/>
                  </a:ext>
                </a:extLst>
              </a:tr>
              <a:tr h="166923">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53138339"/>
                  </a:ext>
                </a:extLst>
              </a:tr>
              <a:tr h="166923">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6258403"/>
                  </a:ext>
                </a:extLst>
              </a:tr>
              <a:tr h="166923">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777991897"/>
                  </a:ext>
                </a:extLst>
              </a:tr>
              <a:tr h="166923">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558560698"/>
                  </a:ext>
                </a:extLst>
              </a:tr>
              <a:tr h="166923">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649310758"/>
                  </a:ext>
                </a:extLst>
              </a:tr>
              <a:tr h="166923">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61213463"/>
                  </a:ext>
                </a:extLst>
              </a:tr>
              <a:tr h="166923">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109933354"/>
                  </a:ext>
                </a:extLst>
              </a:tr>
              <a:tr h="166923">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288327270"/>
                  </a:ext>
                </a:extLst>
              </a:tr>
              <a:tr h="166923">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693886184"/>
                  </a:ext>
                </a:extLst>
              </a:tr>
              <a:tr h="166923">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84240040"/>
                  </a:ext>
                </a:extLst>
              </a:tr>
              <a:tr h="166923">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331484241"/>
                  </a:ext>
                </a:extLst>
              </a:tr>
              <a:tr h="166923">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044635343"/>
                  </a:ext>
                </a:extLst>
              </a:tr>
              <a:tr h="166923">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0020713"/>
                  </a:ext>
                </a:extLst>
              </a:tr>
              <a:tr h="166923">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008299412"/>
                  </a:ext>
                </a:extLst>
              </a:tr>
              <a:tr h="166923">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72004207"/>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04/06/2018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1/29</a:t>
                      </a:r>
                    </a:p>
                  </a:txBody>
                  <a:tcPr>
                    <a:solidFill>
                      <a:schemeClr val="accent2"/>
                    </a:solidFill>
                  </a:tcPr>
                </a:tc>
                <a:tc>
                  <a:txBody>
                    <a:bodyPr/>
                    <a:lstStyle/>
                    <a:p>
                      <a:pPr algn="ctr"/>
                      <a:r>
                        <a:rPr sz="1100">
                          <a:solidFill>
                            <a:srgbClr val="000000"/>
                          </a:solidFill>
                          <a:latin typeface="NeueHaasGroteskText Std (Body)"/>
                        </a:rPr>
                        <a:t>2/05</a:t>
                      </a:r>
                    </a:p>
                  </a:txBody>
                  <a:tcPr>
                    <a:solidFill>
                      <a:schemeClr val="accent2"/>
                    </a:solidFill>
                  </a:tcPr>
                </a:tc>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gridCol w="192024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Jan</a:t>
                      </a:r>
                    </a:p>
                  </a:txBody>
                  <a:tcPr>
                    <a:solidFill>
                      <a:srgbClr val="F9B295"/>
                    </a:solidFill>
                  </a:tcPr>
                </a:tc>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36751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5878027"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3092717" y="287258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X (2/12-2/23)</a:t>
            </a:r>
          </a:p>
        </p:txBody>
      </p:sp>
      <p:sp>
        <p:nvSpPr>
          <p:cNvPr id="12" name="Rounded Rectangle 11"/>
          <p:cNvSpPr/>
          <p:nvPr/>
        </p:nvSpPr>
        <p:spPr>
          <a:xfrm>
            <a:off x="3092717"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3" name="Rounded Rectangle 12"/>
          <p:cNvSpPr/>
          <p:nvPr/>
        </p:nvSpPr>
        <p:spPr>
          <a:xfrm>
            <a:off x="1143000" y="318119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LG V20 (1/02-2/09)</a:t>
            </a:r>
          </a:p>
        </p:txBody>
      </p:sp>
      <p:sp>
        <p:nvSpPr>
          <p:cNvPr id="14" name="Rounded Rectangle 13"/>
          <p:cNvSpPr/>
          <p:nvPr/>
        </p:nvSpPr>
        <p:spPr>
          <a:xfrm>
            <a:off x="1143000" y="3181197"/>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5" name="Rounded Rectangle 14"/>
          <p:cNvSpPr/>
          <p:nvPr/>
        </p:nvSpPr>
        <p:spPr>
          <a:xfrm>
            <a:off x="4624638"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6" name="Rounded Rectangle 15"/>
          <p:cNvSpPr/>
          <p:nvPr/>
        </p:nvSpPr>
        <p:spPr>
          <a:xfrm>
            <a:off x="1143000" y="3815791"/>
            <a:ext cx="4317231"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7" name="Rounded Rectangle 16"/>
          <p:cNvSpPr/>
          <p:nvPr/>
        </p:nvSpPr>
        <p:spPr>
          <a:xfrm>
            <a:off x="5460231" y="4124401"/>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9" name="Rounded Rectangle 18"/>
          <p:cNvSpPr/>
          <p:nvPr/>
        </p:nvSpPr>
        <p:spPr>
          <a:xfrm>
            <a:off x="4763903" y="4433011"/>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20" name="Rounded Rectangle 19"/>
          <p:cNvSpPr/>
          <p:nvPr/>
        </p:nvSpPr>
        <p:spPr>
          <a:xfrm>
            <a:off x="9916728" y="4741621"/>
            <a:ext cx="1810451"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(4/02-...)</a:t>
            </a:r>
          </a:p>
        </p:txBody>
      </p:sp>
      <p:sp>
        <p:nvSpPr>
          <p:cNvPr id="21" name="Rounded Rectangle 20"/>
          <p:cNvSpPr/>
          <p:nvPr/>
        </p:nvSpPr>
        <p:spPr>
          <a:xfrm>
            <a:off x="1143000" y="5067604"/>
            <a:ext cx="919152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2" name="Rounded Rectangle 21"/>
          <p:cNvSpPr/>
          <p:nvPr/>
        </p:nvSpPr>
        <p:spPr>
          <a:xfrm>
            <a:off x="10473790" y="5067604"/>
            <a:ext cx="125338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(4/06-...)</a:t>
            </a:r>
          </a:p>
        </p:txBody>
      </p:sp>
      <p:sp>
        <p:nvSpPr>
          <p:cNvPr id="23" name="Rounded Rectangle 22"/>
          <p:cNvSpPr/>
          <p:nvPr/>
        </p:nvSpPr>
        <p:spPr>
          <a:xfrm>
            <a:off x="7549214" y="5479084"/>
            <a:ext cx="417796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a:t>
            </a:r>
          </a:p>
        </p:txBody>
      </p:sp>
      <p:sp>
        <p:nvSpPr>
          <p:cNvPr id="24" name="Rounded Rectangle 23"/>
          <p:cNvSpPr/>
          <p:nvPr/>
        </p:nvSpPr>
        <p:spPr>
          <a:xfrm>
            <a:off x="1143000" y="589056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a:t>
            </a:r>
          </a:p>
        </p:txBody>
      </p:sp>
      <p:sp>
        <p:nvSpPr>
          <p:cNvPr id="25" name="Rectangle 24"/>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Down Arrow Callout 25"/>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04/06</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(04/02/18)
</a:t>
                      </a:r>
                    </a:p>
                  </a:txBody>
                  <a:tcPr>
                    <a:solidFill>
                      <a:schemeClr val="accent2"/>
                    </a:solidFill>
                  </a:tcPr>
                </a:tc>
                <a:tc>
                  <a:txBody>
                    <a:bodyPr/>
                    <a:lstStyle/>
                    <a:p>
                      <a:r>
                        <a:rPr sz="900" b="0">
                          <a:solidFill>
                            <a:srgbClr val="FF0000"/>
                          </a:solidFill>
                          <a:latin typeface="NeueHaasGroteskText Std (Body)"/>
                        </a:rPr>
                        <a:t>Lease any iPhone 8 64GB </a:t>
                      </a:r>
                      <a:r>
                        <a:rPr sz="900" b="1">
                          <a:solidFill>
                            <a:srgbClr val="FF0000"/>
                          </a:solidFill>
                          <a:latin typeface="NeueHaasGroteskText Std (Body)"/>
                        </a:rPr>
                        <a:t>$29.17/mo. </a:t>
                      </a:r>
                      <a:r>
                        <a:rPr sz="900" b="0">
                          <a:solidFill>
                            <a:srgbClr val="FF0000"/>
                          </a:solidFill>
                          <a:latin typeface="NeueHaasGroteskText Std (Body)"/>
                        </a:rPr>
                        <a:t>or iPhone X for </a:t>
                      </a:r>
                      <a:r>
                        <a:rPr sz="900" b="1">
                          <a:solidFill>
                            <a:srgbClr val="FF0000"/>
                          </a:solidFill>
                          <a:latin typeface="NeueHaasGroteskText Std (Body)"/>
                        </a:rPr>
                        <a:t>$41.67 </a:t>
                      </a:r>
                      <a:r>
                        <a:rPr sz="900" b="0">
                          <a:solidFill>
                            <a:srgbClr val="FF0000"/>
                          </a:solidFill>
                          <a:latin typeface="NeueHaasGroteskText Std (Body)"/>
                        </a:rPr>
                        <a:t>and get a 2nd iPhone 8 for </a:t>
                      </a:r>
                      <a:r>
                        <a:rPr sz="900" b="1">
                          <a:solidFill>
                            <a:srgbClr val="FF0000"/>
                          </a:solidFill>
                          <a:latin typeface="NeueHaasGroteskText Std (Body)"/>
                        </a:rPr>
                        <a:t>$0/mo. </a:t>
                      </a:r>
                      <a:r>
                        <a:rPr sz="900" b="0">
                          <a:solidFill>
                            <a:srgbClr val="FF0000"/>
                          </a:solidFill>
                          <a:latin typeface="NeueHaasGroteskText Std (Body)"/>
                        </a:rPr>
                        <a:t>when adding a line (reqs. 2 new lines or 1 new line and 1 upgrade) (01/19/18)
</a:t>
                      </a:r>
                      <a:r>
                        <a:rPr sz="900" b="0">
                          <a:solidFill>
                            <a:srgbClr val="000000"/>
                          </a:solidFill>
                          <a:latin typeface="NeueHaasGroteskText Std (Body)"/>
                        </a:rPr>
                        <a:t>Lease a Samsung Galaxy S9 for </a:t>
                      </a:r>
                      <a:r>
                        <a:rPr sz="900" b="1">
                          <a:solidFill>
                            <a:srgbClr val="000000"/>
                          </a:solidFill>
                          <a:latin typeface="NeueHaasGroteskText Std (Body)"/>
                        </a:rPr>
                        <a:t>$33.00/mo. </a:t>
                      </a:r>
                      <a:r>
                        <a:rPr sz="900" b="0">
                          <a:solidFill>
                            <a:srgbClr val="000000"/>
                          </a:solidFill>
                          <a:latin typeface="NeueHaasGroteskText Std (Body)"/>
                        </a:rPr>
                        <a:t>or Galaxy S9+ for </a:t>
                      </a:r>
                      <a:r>
                        <a:rPr sz="900" b="1">
                          <a:solidFill>
                            <a:srgbClr val="000000"/>
                          </a:solidFill>
                          <a:latin typeface="NeueHaasGroteskText Std (Body)"/>
                        </a:rPr>
                        <a:t>$38.00/mo. </a:t>
                      </a:r>
                      <a:r>
                        <a:rPr sz="900" b="0">
                          <a:solidFill>
                            <a:srgbClr val="000000"/>
                          </a:solidFill>
                          <a:latin typeface="NeueHaasGroteskText Std (Body)"/>
                        </a:rPr>
                        <a:t>with Sprint Flex and get a second S9 for </a:t>
                      </a:r>
                      <a:r>
                        <a:rPr sz="900" b="1">
                          <a:solidFill>
                            <a:srgbClr val="000000"/>
                          </a:solidFill>
                          <a:latin typeface="NeueHaasGroteskText Std (Body)"/>
                        </a:rPr>
                        <a:t>$0/mo. </a:t>
                      </a:r>
                      <a:r>
                        <a:rPr sz="900" b="0">
                          <a:solidFill>
                            <a:srgbClr val="000000"/>
                          </a:solidFill>
                          <a:latin typeface="NeueHaasGroteskText Std (Body)"/>
                        </a:rPr>
                        <a:t>when adding a line  (03/16/18)
Lease an iPhone 7 (32GB) for </a:t>
                      </a:r>
                      <a:r>
                        <a:rPr sz="900" b="1">
                          <a:solidFill>
                            <a:srgbClr val="000000"/>
                          </a:solidFill>
                          <a:latin typeface="NeueHaasGroteskText Std (Body)"/>
                        </a:rPr>
                        <a:t>$0 </a:t>
                      </a:r>
                      <a:r>
                        <a:rPr sz="900" b="0">
                          <a:solidFill>
                            <a:srgbClr val="000000"/>
                          </a:solidFill>
                          <a:latin typeface="NeueHaasGroteskText Std (Body)"/>
                        </a:rPr>
                        <a:t>down and </a:t>
                      </a:r>
                      <a:r>
                        <a:rPr sz="900" b="1">
                          <a:solidFill>
                            <a:srgbClr val="000000"/>
                          </a:solidFill>
                          <a:latin typeface="NeueHaasGroteskText Std (Body)"/>
                        </a:rPr>
                        <a:t>$22.92/mo. </a:t>
                      </a:r>
                      <a:r>
                        <a:rPr sz="900" b="0">
                          <a:solidFill>
                            <a:srgbClr val="000000"/>
                          </a:solidFill>
                          <a:latin typeface="NeueHaasGroteskText Std (Body)"/>
                        </a:rPr>
                        <a:t>or iPhone 7 Plus (32GB) for </a:t>
                      </a:r>
                      <a:r>
                        <a:rPr sz="900" b="1">
                          <a:solidFill>
                            <a:srgbClr val="000000"/>
                          </a:solidFill>
                          <a:latin typeface="NeueHaasGroteskText Std (Body)"/>
                        </a:rPr>
                        <a:t>$27.92/mo. </a:t>
                      </a:r>
                      <a:r>
                        <a:rPr sz="900" b="0">
                          <a:solidFill>
                            <a:srgbClr val="000000"/>
                          </a:solidFill>
                          <a:latin typeface="NeueHaasGroteskText Std (Body)"/>
                        </a:rPr>
                        <a:t>and get an iPhone 7 (32GB or 256GB) </a:t>
                      </a:r>
                      <a:r>
                        <a:rPr sz="900" b="1">
                          <a:solidFill>
                            <a:srgbClr val="000000"/>
                          </a:solidFill>
                          <a:latin typeface="NeueHaasGroteskText Std (Body)"/>
                        </a:rPr>
                        <a:t>$0/mo. </a:t>
                      </a:r>
                      <a:r>
                        <a:rPr sz="900" b="0">
                          <a:solidFill>
                            <a:srgbClr val="000000"/>
                          </a:solidFill>
                          <a:latin typeface="NeueHaasGroteskText Std (Body)"/>
                        </a:rPr>
                        <a:t>when adding a line on the Unlimited Freedom plans.  (05/12/17)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04/06/2018</a:t>
            </a:r>
          </a:p>
        </p:txBody>
      </p:sp>
      <p:graphicFrame>
        <p:nvGraphicFramePr>
          <p:cNvPr id="8" name="Table 7"/>
          <p:cNvGraphicFramePr>
            <a:graphicFrameLocks noGrp="1"/>
          </p:cNvGraphicFramePr>
          <p:nvPr>
            <p:extLst>
              <p:ext uri="{D42A27DB-BD31-4B8C-83A1-F6EECF244321}">
                <p14:modId xmlns:p14="http://schemas.microsoft.com/office/powerpoint/2010/main" val="2559087652"/>
              </p:ext>
            </p:extLst>
          </p:nvPr>
        </p:nvGraphicFramePr>
        <p:xfrm>
          <a:off x="594360" y="1280160"/>
          <a:ext cx="10972800" cy="79095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FF0000"/>
                          </a:solidFill>
                          <a:latin typeface="NeueHaasGroteskText Std (Body)"/>
                        </a:rPr>
                        <a:t>Get the iPhone SE for </a:t>
                      </a:r>
                      <a:r>
                        <a:rPr sz="900" b="1">
                          <a:solidFill>
                            <a:srgbClr val="FF0000"/>
                          </a:solidFill>
                          <a:latin typeface="NeueHaasGroteskText Std (Body)"/>
                        </a:rPr>
                        <a:t>$10.00/mo. </a:t>
                      </a:r>
                      <a:r>
                        <a:rPr sz="900" b="0">
                          <a:solidFill>
                            <a:srgbClr val="FF0000"/>
                          </a:solidFill>
                          <a:latin typeface="NeueHaasGroteskText Std (Body)"/>
                        </a:rPr>
                        <a:t>with new line of service (reqs. up to </a:t>
                      </a:r>
                      <a:r>
                        <a:rPr sz="900" b="1">
                          <a:solidFill>
                            <a:srgbClr val="FF0000"/>
                          </a:solidFill>
                          <a:latin typeface="NeueHaasGroteskText Std (Body)"/>
                        </a:rPr>
                        <a:t>$349.99 </a:t>
                      </a:r>
                      <a:r>
                        <a:rPr sz="900" b="0">
                          <a:solidFill>
                            <a:srgbClr val="FF0000"/>
                          </a:solidFill>
                          <a:latin typeface="NeueHaasGroteskText Std (Body)"/>
                        </a:rPr>
                        <a:t>device payment purchase less </a:t>
                      </a:r>
                      <a:r>
                        <a:rPr sz="900" b="1">
                          <a:solidFill>
                            <a:srgbClr val="FF0000"/>
                          </a:solidFill>
                          <a:latin typeface="NeueHaasGroteskText Std (Body)"/>
                        </a:rPr>
                        <a:t>$109.99 </a:t>
                      </a:r>
                      <a:r>
                        <a:rPr sz="900" b="0">
                          <a:solidFill>
                            <a:srgbClr val="FF0000"/>
                          </a:solidFill>
                          <a:latin typeface="NeueHaasGroteskText Std (Body)"/>
                        </a:rPr>
                        <a:t>promo credit applied over 24 mos.) (04/06/18)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Save </a:t>
                      </a:r>
                      <a:r>
                        <a:rPr sz="900" b="1">
                          <a:solidFill>
                            <a:srgbClr val="000000"/>
                          </a:solidFill>
                          <a:latin typeface="NeueHaasGroteskText Std (Body)"/>
                        </a:rPr>
                        <a:t>$50 </a:t>
                      </a:r>
                      <a:r>
                        <a:rPr sz="900" b="0">
                          <a:solidFill>
                            <a:srgbClr val="000000"/>
                          </a:solidFill>
                          <a:latin typeface="NeueHaasGroteskText Std (Body)"/>
                        </a:rPr>
                        <a:t>off the previous price of </a:t>
                      </a:r>
                      <a:r>
                        <a:rPr sz="900" b="1">
                          <a:solidFill>
                            <a:srgbClr val="000000"/>
                          </a:solidFill>
                          <a:latin typeface="NeueHaasGroteskText Std (Body)"/>
                        </a:rPr>
                        <a:t>$275 </a:t>
                      </a:r>
                      <a:r>
                        <a:rPr sz="900" b="0">
                          <a:solidFill>
                            <a:srgbClr val="000000"/>
                          </a:solidFill>
                          <a:latin typeface="NeueHaasGroteskText Std (Body)"/>
                        </a:rPr>
                        <a:t>when you get a Samsung Galaxy J7 Prime (11/22/17)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Buy an LG Aristo with the no credit check plan and get </a:t>
                      </a:r>
                      <a:r>
                        <a:rPr sz="900" b="1">
                          <a:solidFill>
                            <a:srgbClr val="000000"/>
                          </a:solidFill>
                          <a:latin typeface="NeueHaasGroteskText Std (Body)"/>
                        </a:rPr>
                        <a:t>$90 </a:t>
                      </a:r>
                      <a:r>
                        <a:rPr sz="900" b="0">
                          <a:solidFill>
                            <a:srgbClr val="000000"/>
                          </a:solidFill>
                          <a:latin typeface="NeueHaasGroteskText Std (Body)"/>
                        </a:rPr>
                        <a:t>instant savings (in-store or call only) (02/06/18)
Buy a Coolpad Defiant with the no credit check plan and get </a:t>
                      </a:r>
                      <a:r>
                        <a:rPr sz="900" b="1">
                          <a:solidFill>
                            <a:srgbClr val="000000"/>
                          </a:solidFill>
                          <a:latin typeface="NeueHaasGroteskText Std (Body)"/>
                        </a:rPr>
                        <a:t>$60 </a:t>
                      </a:r>
                      <a:r>
                        <a:rPr sz="900" b="0">
                          <a:solidFill>
                            <a:srgbClr val="000000"/>
                          </a:solidFill>
                          <a:latin typeface="NeueHaasGroteskText Std (Body)"/>
                        </a:rPr>
                        <a:t>instant savings (click or call only) (03/30/18)
</a:t>
                      </a:r>
                    </a:p>
                  </a:txBody>
                  <a:tcPr>
                    <a:solidFill>
                      <a:schemeClr val="accent2"/>
                    </a:solidFill>
                  </a:tcPr>
                </a:tc>
                <a:tc>
                  <a:txBody>
                    <a:bodyPr/>
                    <a:lstStyle/>
                    <a:p>
                      <a:r>
                        <a:rPr sz="900" b="0" dirty="0">
                          <a:solidFill>
                            <a:srgbClr val="FF0000"/>
                          </a:solidFill>
                          <a:latin typeface="NeueHaasGroteskText Std (Body)"/>
                        </a:rPr>
                        <a:t>Lease the LG V30+ for </a:t>
                      </a:r>
                      <a:r>
                        <a:rPr sz="900" b="1" dirty="0">
                          <a:solidFill>
                            <a:srgbClr val="FF0000"/>
                          </a:solidFill>
                          <a:latin typeface="NeueHaasGroteskText Std (Body)"/>
                        </a:rPr>
                        <a:t>$12.00/mo. </a:t>
                      </a:r>
                      <a:r>
                        <a:rPr sz="900" b="0" dirty="0">
                          <a:solidFill>
                            <a:srgbClr val="FF0000"/>
                          </a:solidFill>
                          <a:latin typeface="NeueHaasGroteskText Std (Body)"/>
                        </a:rPr>
                        <a:t>after </a:t>
                      </a:r>
                      <a:r>
                        <a:rPr sz="900" b="1" dirty="0">
                          <a:solidFill>
                            <a:srgbClr val="FF0000"/>
                          </a:solidFill>
                          <a:latin typeface="NeueHaasGroteskText Std (Body)"/>
                        </a:rPr>
                        <a:t>$26.00/mo. </a:t>
                      </a:r>
                      <a:r>
                        <a:rPr sz="900" b="0" dirty="0">
                          <a:solidFill>
                            <a:srgbClr val="FF0000"/>
                          </a:solidFill>
                          <a:latin typeface="NeueHaasGroteskText Std (Body)"/>
                        </a:rPr>
                        <a:t>credit or the LG G6 for </a:t>
                      </a:r>
                      <a:r>
                        <a:rPr sz="900" b="1" dirty="0">
                          <a:solidFill>
                            <a:srgbClr val="FF0000"/>
                          </a:solidFill>
                          <a:latin typeface="NeueHaasGroteskText Std (Body)"/>
                        </a:rPr>
                        <a:t>$6.00/mo. </a:t>
                      </a:r>
                      <a:r>
                        <a:rPr sz="900" b="0" dirty="0">
                          <a:solidFill>
                            <a:srgbClr val="FF0000"/>
                          </a:solidFill>
                          <a:latin typeface="NeueHaasGroteskText Std (Body)"/>
                        </a:rPr>
                        <a:t>after </a:t>
                      </a:r>
                      <a:r>
                        <a:rPr sz="900" b="1" dirty="0">
                          <a:solidFill>
                            <a:srgbClr val="FF0000"/>
                          </a:solidFill>
                          <a:latin typeface="NeueHaasGroteskText Std (Body)"/>
                        </a:rPr>
                        <a:t>$14.00/mo. </a:t>
                      </a:r>
                      <a:r>
                        <a:rPr sz="900" b="0" dirty="0">
                          <a:solidFill>
                            <a:srgbClr val="FF0000"/>
                          </a:solidFill>
                          <a:latin typeface="NeueHaasGroteskText Std (Body)"/>
                        </a:rPr>
                        <a:t>credit on Sprint Flex (</a:t>
                      </a:r>
                      <a:r>
                        <a:rPr sz="900" b="0" dirty="0" err="1">
                          <a:solidFill>
                            <a:srgbClr val="FF0000"/>
                          </a:solidFill>
                          <a:latin typeface="NeueHaasGroteskText Std (Body)"/>
                        </a:rPr>
                        <a:t>reqs</a:t>
                      </a:r>
                      <a:r>
                        <a:rPr sz="900" b="0" dirty="0">
                          <a:solidFill>
                            <a:srgbClr val="FF0000"/>
                          </a:solidFill>
                          <a:latin typeface="NeueHaasGroteskText Std (Body)"/>
                        </a:rPr>
                        <a:t>. 18-mo. lease and new line of service or </a:t>
                      </a:r>
                      <a:r>
                        <a:rPr sz="900" b="0">
                          <a:solidFill>
                            <a:srgbClr val="FF0000"/>
                          </a:solidFill>
                          <a:latin typeface="NeueHaasGroteskText Std (Body)"/>
                        </a:rPr>
                        <a:t>eligible upgrade</a:t>
                      </a:r>
                      <a:r>
                        <a:rPr sz="900" b="0" dirty="0">
                          <a:solidFill>
                            <a:srgbClr val="FF0000"/>
                          </a:solidFill>
                          <a:latin typeface="NeueHaasGroteskText Std (Body)"/>
                        </a:rPr>
                        <a:t>) (02/09/18)
</a:t>
                      </a:r>
                      <a:r>
                        <a:rPr sz="900" b="0" dirty="0">
                          <a:solidFill>
                            <a:srgbClr val="000000"/>
                          </a:solidFill>
                          <a:latin typeface="NeueHaasGroteskText Std (Body)"/>
                        </a:rPr>
                        <a:t>Lease the iPhone X for </a:t>
                      </a:r>
                      <a:r>
                        <a:rPr sz="900" b="1" dirty="0">
                          <a:solidFill>
                            <a:srgbClr val="000000"/>
                          </a:solidFill>
                          <a:latin typeface="NeueHaasGroteskText Std (Body)"/>
                        </a:rPr>
                        <a:t>$20/mo. </a:t>
                      </a:r>
                      <a:r>
                        <a:rPr sz="900" b="0" dirty="0">
                          <a:solidFill>
                            <a:srgbClr val="000000"/>
                          </a:solidFill>
                          <a:latin typeface="NeueHaasGroteskText Std (Body)"/>
                        </a:rPr>
                        <a:t>after </a:t>
                      </a:r>
                      <a:r>
                        <a:rPr sz="900" b="1" dirty="0">
                          <a:solidFill>
                            <a:srgbClr val="000000"/>
                          </a:solidFill>
                          <a:latin typeface="NeueHaasGroteskText Std (Body)"/>
                        </a:rPr>
                        <a:t>$21.67 </a:t>
                      </a:r>
                      <a:r>
                        <a:rPr sz="900" b="0" dirty="0">
                          <a:solidFill>
                            <a:srgbClr val="000000"/>
                          </a:solidFill>
                          <a:latin typeface="NeueHaasGroteskText Std (Body)"/>
                        </a:rPr>
                        <a:t>monthly bill credit  (01/19/18)
Get up to 4 Moto e4 leases for </a:t>
                      </a:r>
                      <a:r>
                        <a:rPr sz="900" b="1" dirty="0">
                          <a:solidFill>
                            <a:srgbClr val="000000"/>
                          </a:solidFill>
                          <a:latin typeface="NeueHaasGroteskText Std (Body)"/>
                        </a:rPr>
                        <a:t>$0/mo. </a:t>
                      </a:r>
                      <a:r>
                        <a:rPr sz="900" b="0" dirty="0">
                          <a:solidFill>
                            <a:srgbClr val="000000"/>
                          </a:solidFill>
                          <a:latin typeface="NeueHaasGroteskText Std (Body)"/>
                        </a:rPr>
                        <a:t>after </a:t>
                      </a:r>
                      <a:r>
                        <a:rPr sz="900" b="1" dirty="0">
                          <a:solidFill>
                            <a:srgbClr val="000000"/>
                          </a:solidFill>
                          <a:latin typeface="NeueHaasGroteskText Std (Body)"/>
                        </a:rPr>
                        <a:t>$6.05/mo. </a:t>
                      </a:r>
                      <a:r>
                        <a:rPr sz="900" b="0" dirty="0">
                          <a:solidFill>
                            <a:srgbClr val="000000"/>
                          </a:solidFill>
                          <a:latin typeface="NeueHaasGroteskText Std (Body)"/>
                        </a:rPr>
                        <a:t>credit, with new line of service (09/08/18)
Get the LG Tribute Dynasty for </a:t>
                      </a:r>
                      <a:r>
                        <a:rPr sz="900" b="1" dirty="0">
                          <a:solidFill>
                            <a:srgbClr val="000000"/>
                          </a:solidFill>
                          <a:latin typeface="NeueHaasGroteskText Std (Body)"/>
                        </a:rPr>
                        <a:t>$0/mo. </a:t>
                      </a:r>
                      <a:r>
                        <a:rPr sz="900" b="0" dirty="0">
                          <a:solidFill>
                            <a:srgbClr val="000000"/>
                          </a:solidFill>
                          <a:latin typeface="NeueHaasGroteskText Std (Body)"/>
                        </a:rPr>
                        <a:t>after </a:t>
                      </a:r>
                      <a:r>
                        <a:rPr sz="900" b="1" dirty="0">
                          <a:solidFill>
                            <a:srgbClr val="000000"/>
                          </a:solidFill>
                          <a:latin typeface="NeueHaasGroteskText Std (Body)"/>
                        </a:rPr>
                        <a:t>$6.39/mo. </a:t>
                      </a:r>
                      <a:r>
                        <a:rPr sz="900" b="0" dirty="0">
                          <a:solidFill>
                            <a:srgbClr val="000000"/>
                          </a:solidFill>
                          <a:latin typeface="NeueHaasGroteskText Std (Body)"/>
                        </a:rPr>
                        <a:t>credit with 18 mo. lease and new line of service  (02/09/18)
</a:t>
                      </a:r>
                      <a:r>
                        <a:rPr sz="900" b="0" dirty="0">
                          <a:solidFill>
                            <a:srgbClr val="FF0000"/>
                          </a:solidFill>
                          <a:latin typeface="NeueHaasGroteskText Std (Body)"/>
                        </a:rPr>
                        <a:t>Get the Moto Z² Force Edition for </a:t>
                      </a:r>
                      <a:r>
                        <a:rPr sz="900" b="1" dirty="0">
                          <a:solidFill>
                            <a:srgbClr val="FF0000"/>
                          </a:solidFill>
                          <a:latin typeface="NeueHaasGroteskText Std (Body)"/>
                        </a:rPr>
                        <a:t>$16.50/mo. </a:t>
                      </a:r>
                      <a:r>
                        <a:rPr sz="900" b="0" dirty="0">
                          <a:solidFill>
                            <a:srgbClr val="FF0000"/>
                          </a:solidFill>
                          <a:latin typeface="NeueHaasGroteskText Std (Body)"/>
                        </a:rPr>
                        <a:t>after </a:t>
                      </a:r>
                      <a:r>
                        <a:rPr sz="900" b="1" dirty="0">
                          <a:solidFill>
                            <a:srgbClr val="FF0000"/>
                          </a:solidFill>
                          <a:latin typeface="NeueHaasGroteskText Std (Body)"/>
                        </a:rPr>
                        <a:t>$16.50 </a:t>
                      </a:r>
                      <a:r>
                        <a:rPr sz="900" b="0" dirty="0">
                          <a:solidFill>
                            <a:srgbClr val="FF0000"/>
                          </a:solidFill>
                          <a:latin typeface="NeueHaasGroteskText Std (Body)"/>
                        </a:rPr>
                        <a:t>monthly bill credit  (07/26/17)
</a:t>
                      </a:r>
                      <a:r>
                        <a:rPr sz="900" b="0" dirty="0">
                          <a:solidFill>
                            <a:srgbClr val="000000"/>
                          </a:solidFill>
                          <a:latin typeface="NeueHaasGroteskText Std (Body)"/>
                        </a:rPr>
                        <a:t>Get select smartphones for </a:t>
                      </a:r>
                      <a:r>
                        <a:rPr sz="900" b="1" dirty="0">
                          <a:solidFill>
                            <a:srgbClr val="000000"/>
                          </a:solidFill>
                          <a:latin typeface="NeueHaasGroteskText Std (Body)"/>
                        </a:rPr>
                        <a:t>$10.00/mo. </a:t>
                      </a:r>
                      <a:r>
                        <a:rPr sz="900" b="0" dirty="0">
                          <a:solidFill>
                            <a:srgbClr val="000000"/>
                          </a:solidFill>
                          <a:latin typeface="NeueHaasGroteskText Std (Body)"/>
                        </a:rPr>
                        <a:t>after </a:t>
                      </a:r>
                      <a:r>
                        <a:rPr sz="900" b="1" dirty="0">
                          <a:solidFill>
                            <a:srgbClr val="000000"/>
                          </a:solidFill>
                          <a:latin typeface="NeueHaasGroteskText Std (Body)"/>
                        </a:rPr>
                        <a:t>$30.00 </a:t>
                      </a:r>
                      <a:r>
                        <a:rPr sz="900" b="0" dirty="0">
                          <a:solidFill>
                            <a:srgbClr val="000000"/>
                          </a:solidFill>
                          <a:latin typeface="NeueHaasGroteskText Std (Body)"/>
                        </a:rPr>
                        <a:t>down with Sprint Flex lease, plus a </a:t>
                      </a:r>
                      <a:r>
                        <a:rPr sz="900" b="1" dirty="0">
                          <a:solidFill>
                            <a:srgbClr val="000000"/>
                          </a:solidFill>
                          <a:latin typeface="NeueHaasGroteskText Std (Body)"/>
                        </a:rPr>
                        <a:t>free </a:t>
                      </a:r>
                      <a:r>
                        <a:rPr sz="900" b="0" dirty="0">
                          <a:solidFill>
                            <a:srgbClr val="000000"/>
                          </a:solidFill>
                          <a:latin typeface="NeueHaasGroteskText Std (Body)"/>
                        </a:rPr>
                        <a:t>upgrade after 12 consecutive on-time payments  (07/14/17)
Get the ZTE Max XL, Galaxy J3 Emerge or LG Tribute HD for </a:t>
                      </a:r>
                      <a:r>
                        <a:rPr sz="900" b="1" dirty="0">
                          <a:solidFill>
                            <a:srgbClr val="000000"/>
                          </a:solidFill>
                          <a:latin typeface="NeueHaasGroteskText Std (Body)"/>
                        </a:rPr>
                        <a:t>$0.00/mo. </a:t>
                      </a:r>
                      <a:r>
                        <a:rPr sz="900" b="0" dirty="0">
                          <a:solidFill>
                            <a:srgbClr val="000000"/>
                          </a:solidFill>
                          <a:latin typeface="NeueHaasGroteskText Std (Body)"/>
                        </a:rPr>
                        <a:t>after </a:t>
                      </a:r>
                      <a:r>
                        <a:rPr sz="900" b="1" dirty="0">
                          <a:solidFill>
                            <a:srgbClr val="000000"/>
                          </a:solidFill>
                          <a:latin typeface="NeueHaasGroteskText Std (Body)"/>
                        </a:rPr>
                        <a:t>$25.00 </a:t>
                      </a:r>
                      <a:r>
                        <a:rPr sz="900" b="0" dirty="0">
                          <a:solidFill>
                            <a:srgbClr val="000000"/>
                          </a:solidFill>
                          <a:latin typeface="NeueHaasGroteskText Std (Body)"/>
                        </a:rPr>
                        <a:t>down. </a:t>
                      </a:r>
                      <a:r>
                        <a:rPr sz="900" b="1" dirty="0">
                          <a:solidFill>
                            <a:srgbClr val="000000"/>
                          </a:solidFill>
                          <a:latin typeface="NeueHaasGroteskText Std (Body)"/>
                        </a:rPr>
                        <a:t>Free </a:t>
                      </a:r>
                      <a:r>
                        <a:rPr sz="900" b="0" dirty="0">
                          <a:solidFill>
                            <a:srgbClr val="000000"/>
                          </a:solidFill>
                          <a:latin typeface="NeueHaasGroteskText Std (Body)"/>
                        </a:rPr>
                        <a:t>upgrade available after 12 consecutive on-time payments (</a:t>
                      </a:r>
                      <a:r>
                        <a:rPr sz="900" b="0" dirty="0" err="1">
                          <a:solidFill>
                            <a:srgbClr val="000000"/>
                          </a:solidFill>
                          <a:latin typeface="NeueHaasGroteskText Std (Body)"/>
                        </a:rPr>
                        <a:t>reqs</a:t>
                      </a:r>
                      <a:r>
                        <a:rPr sz="900" b="0" dirty="0">
                          <a:solidFill>
                            <a:srgbClr val="000000"/>
                          </a:solidFill>
                          <a:latin typeface="NeueHaasGroteskText Std (Body)"/>
                        </a:rPr>
                        <a:t>. 18-mo lease with new line of activation and port in). Online or call-in only. (03/05/18)
</a:t>
                      </a:r>
                      <a:r>
                        <a:rPr sz="900" b="1" dirty="0">
                          <a:solidFill>
                            <a:srgbClr val="000000"/>
                          </a:solidFill>
                          <a:latin typeface="NeueHaasGroteskText Std (Body)"/>
                        </a:rPr>
                        <a:t>$125 </a:t>
                      </a:r>
                      <a:r>
                        <a:rPr sz="900" b="0" dirty="0">
                          <a:solidFill>
                            <a:srgbClr val="000000"/>
                          </a:solidFill>
                          <a:latin typeface="NeueHaasGroteskText Std (Body)"/>
                        </a:rPr>
                        <a:t>instant savings on iPhone SE (128GB) with 18 mo. lease and new line of activation. Excludes upgrades. Click or call only. (12/14/17)
Activation fee waived (call in or online only)  (11/26/16)
Customers who select the 18-month lease for the iPhone 8/8+, iPhone 7/7+, Galaxy S8/8+, Galaxy Note8 and Sprint Deals phones, or add for </a:t>
                      </a:r>
                      <a:r>
                        <a:rPr sz="900" b="1" dirty="0">
                          <a:solidFill>
                            <a:srgbClr val="000000"/>
                          </a:solidFill>
                          <a:latin typeface="NeueHaasGroteskText Std (Body)"/>
                        </a:rPr>
                        <a:t>$5/mo. </a:t>
                      </a:r>
                      <a:r>
                        <a:rPr sz="900" b="0" dirty="0">
                          <a:solidFill>
                            <a:srgbClr val="000000"/>
                          </a:solidFill>
                          <a:latin typeface="NeueHaasGroteskText Std (Body)"/>
                        </a:rPr>
                        <a:t>are eligible for a device upgrade after 12 payments (instead of 18).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iPhone SE 32 GB (01/01/17)
</a:t>
                      </a:r>
                      <a:r>
                        <a:rPr sz="900" b="1">
                          <a:solidFill>
                            <a:srgbClr val="000000"/>
                          </a:solidFill>
                          <a:latin typeface="NeueHaasGroteskText Std (Body)"/>
                        </a:rPr>
                        <a:t>$200 </a:t>
                      </a:r>
                      <a:r>
                        <a:rPr sz="900" b="0">
                          <a:solidFill>
                            <a:srgbClr val="000000"/>
                          </a:solidFill>
                          <a:latin typeface="NeueHaasGroteskText Std (Body)"/>
                        </a:rPr>
                        <a:t>off iPhone 6s 64 GB, iPhone 6s Plus 64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and Galaxy J7 Prime (01/01/17)
</a:t>
                      </a:r>
                      <a:r>
                        <a:rPr sz="900" b="1">
                          <a:solidFill>
                            <a:srgbClr val="000000"/>
                          </a:solidFill>
                          <a:latin typeface="NeueHaasGroteskText Std (Body)"/>
                        </a:rPr>
                        <a:t>$80 </a:t>
                      </a:r>
                      <a:r>
                        <a:rPr sz="900" b="0">
                          <a:solidFill>
                            <a:srgbClr val="000000"/>
                          </a:solidFill>
                          <a:latin typeface="NeueHaasGroteskText Std (Body)"/>
                        </a:rPr>
                        <a:t>off Alcatel Tru, LG Aristo, ZTE Avid Trio, HTC Desire 530, Galaxy J7 Prime and LG Aristo 2 (01/01/17)
</a:t>
                      </a:r>
                      <a:r>
                        <a:rPr sz="900" b="1">
                          <a:solidFill>
                            <a:srgbClr val="000000"/>
                          </a:solidFill>
                          <a:latin typeface="NeueHaasGroteskText Std (Body)"/>
                        </a:rPr>
                        <a:t>$70 </a:t>
                      </a:r>
                      <a:r>
                        <a:rPr sz="900" b="0">
                          <a:solidFill>
                            <a:srgbClr val="000000"/>
                          </a:solidFill>
                          <a:latin typeface="NeueHaasGroteskText Std (Body)"/>
                        </a:rPr>
                        <a:t>off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Coolpad Defiant, ZTE Avid 4, ZTE Blade Z Max (01/01/17)
</a:t>
                      </a:r>
                      <a:r>
                        <a:rPr sz="900" b="1">
                          <a:solidFill>
                            <a:srgbClr val="000000"/>
                          </a:solidFill>
                          <a:latin typeface="NeueHaasGroteskText Std (Body)"/>
                        </a:rPr>
                        <a:t>$50 </a:t>
                      </a:r>
                      <a:r>
                        <a:rPr sz="900" b="0">
                          <a:solidFill>
                            <a:srgbClr val="000000"/>
                          </a:solidFill>
                          <a:latin typeface="NeueHaasGroteskText Std (Body)"/>
                        </a:rPr>
                        <a:t>off LG K20 Plus, Galaxy S8, LG Stylo 2 Plus (01/01/17)
</a:t>
                      </a:r>
                      <a:r>
                        <a:rPr sz="900" b="1">
                          <a:solidFill>
                            <a:srgbClr val="00B0F0"/>
                          </a:solidFill>
                          <a:latin typeface="NeueHaasGroteskText Std (Body)"/>
                        </a:rPr>
                        <a:t>$30 </a:t>
                      </a:r>
                      <a:r>
                        <a:rPr sz="900" b="0">
                          <a:solidFill>
                            <a:srgbClr val="00B0F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Galaxy On5 (01/01/17)
</a:t>
                      </a:r>
                    </a:p>
                  </a:txBody>
                  <a:tcPr>
                    <a:solidFill>
                      <a:schemeClr val="accent2"/>
                    </a:solidFill>
                  </a:tcPr>
                </a:tc>
                <a:tc>
                  <a:txBody>
                    <a:bodyPr/>
                    <a:lstStyle/>
                    <a:p>
                      <a:r>
                        <a:rPr sz="900" b="1" dirty="0">
                          <a:solidFill>
                            <a:srgbClr val="00B0F0"/>
                          </a:solidFill>
                          <a:latin typeface="NeueHaasGroteskText Std (Body)"/>
                        </a:rPr>
                        <a:t>Free </a:t>
                      </a:r>
                      <a:r>
                        <a:rPr sz="900" b="0" dirty="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3883</Words>
  <Application>Microsoft Office PowerPoint</Application>
  <PresentationFormat>Widescreen</PresentationFormat>
  <Paragraphs>1145</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20</cp:revision>
  <dcterms:created xsi:type="dcterms:W3CDTF">2018-03-07T12:14:23Z</dcterms:created>
  <dcterms:modified xsi:type="dcterms:W3CDTF">2018-04-06T13:44:32Z</dcterms:modified>
</cp:coreProperties>
</file>