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April 20,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a:t>
                      </a:r>
                      <a:r>
                        <a:rPr sz="900" b="1">
                          <a:solidFill>
                            <a:srgbClr val="000000"/>
                          </a:solidFill>
                          <a:latin typeface="NeueHaasGroteskText Std (Body)"/>
                        </a:rPr>
                        <a:t>$50 </a:t>
                      </a:r>
                      <a:r>
                        <a:rPr sz="900" b="0">
                          <a:solidFill>
                            <a:srgbClr val="000000"/>
                          </a:solidFill>
                          <a:latin typeface="NeueHaasGroteskText Std (Body)"/>
                        </a:rPr>
                        <a:t>off iPad 9.7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(04/05/18)
Save </a:t>
                      </a:r>
                      <a:r>
                        <a:rPr sz="900" b="1">
                          <a:solidFill>
                            <a:srgbClr val="000000"/>
                          </a:solidFill>
                          <a:latin typeface="NeueHaasGroteskText Std (Body)"/>
                        </a:rPr>
                        <a:t>$150 </a:t>
                      </a:r>
                      <a:r>
                        <a:rPr sz="900" b="0">
                          <a:solidFill>
                            <a:srgbClr val="000000"/>
                          </a:solidFill>
                          <a:latin typeface="NeueHaasGroteskText Std (Body)"/>
                        </a:rPr>
                        <a:t>on Samsung tablet with Android Smartphone purchase (reqs. device payment for smartphone and 2-yr activation for tablet) (04/05/18)
</a:t>
                      </a:r>
                      <a:r>
                        <a:rPr sz="900" b="1">
                          <a:solidFill>
                            <a:srgbClr val="000000"/>
                          </a:solidFill>
                          <a:latin typeface="NeueHaasGroteskText Std (Body)"/>
                        </a:rPr>
                        <a:t>$50 </a:t>
                      </a:r>
                      <a:r>
                        <a:rPr sz="900" b="0">
                          <a:solidFill>
                            <a:srgbClr val="000000"/>
                          </a:solidFill>
                          <a:latin typeface="NeueHaasGroteskText Std (Body)"/>
                        </a:rPr>
                        <a:t>savings with device purchase or </a:t>
                      </a:r>
                      <a:r>
                        <a:rPr sz="900" b="1">
                          <a:solidFill>
                            <a:srgbClr val="000000"/>
                          </a:solidFill>
                          <a:latin typeface="NeueHaasGroteskText Std (Body)"/>
                        </a:rPr>
                        <a:t>$150 </a:t>
                      </a:r>
                      <a:r>
                        <a:rPr sz="900" b="0">
                          <a:solidFill>
                            <a:srgbClr val="000000"/>
                          </a:solidFill>
                          <a:latin typeface="NeueHaasGroteskText Std (Body)"/>
                        </a:rPr>
                        <a:t>instant savings on select ASUS, Ellipsis and GizmoTab tablets with 2 yr. activation  (04/05/18)
</a:t>
                      </a:r>
                    </a:p>
                  </a:txBody>
                  <a:tcPr>
                    <a:solidFill>
                      <a:schemeClr val="accent2"/>
                    </a:solidFill>
                  </a:tcPr>
                </a:tc>
                <a:tc>
                  <a:txBody>
                    <a:bodyPr/>
                    <a:lstStyle/>
                    <a:p>
                      <a:r>
                        <a:rPr sz="900" b="0">
                          <a:solidFill>
                            <a:srgbClr val="000000"/>
                          </a:solidFill>
                          <a:latin typeface="NeueHaasGroteskText Std (Body)"/>
                        </a:rPr>
                        <a:t>Get a 5th Generation iPad 32 GB for </a:t>
                      </a:r>
                      <a:r>
                        <a:rPr sz="900" b="1">
                          <a:solidFill>
                            <a:srgbClr val="000000"/>
                          </a:solidFill>
                          <a:latin typeface="NeueHaasGroteskText Std (Body)"/>
                        </a:rPr>
                        <a:t>$0 </a:t>
                      </a:r>
                      <a:r>
                        <a:rPr sz="900" b="0">
                          <a:solidFill>
                            <a:srgbClr val="000000"/>
                          </a:solidFill>
                          <a:latin typeface="NeueHaasGroteskText Std (Body)"/>
                        </a:rPr>
                        <a:t>on a two-year agreement when you buy any iPhone on AT&amp;T Next (eligible wireless service required for both devices) (03/03/18)
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free </a:t>
                      </a:r>
                      <a:r>
                        <a:rPr sz="900" b="0">
                          <a:solidFill>
                            <a:srgbClr val="000000"/>
                          </a:solidFill>
                          <a:latin typeface="NeueHaasGroteskText Std (Body)"/>
                        </a:rPr>
                        <a:t>Alcatel A30 tablet via 24 monthly bill credits with finance 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Fios and </a:t>
                      </a:r>
                      <a:r>
                        <a:rPr sz="900" b="1">
                          <a:solidFill>
                            <a:srgbClr val="00B0F0"/>
                          </a:solidFill>
                          <a:latin typeface="NeueHaasGroteskText Std (Body)"/>
                        </a:rPr>
                        <a:t>$10 </a:t>
                      </a:r>
                      <a:r>
                        <a:rPr sz="900" b="0">
                          <a:solidFill>
                            <a:srgbClr val="00B0F0"/>
                          </a:solidFill>
                          <a:latin typeface="NeueHaasGroteskText Std (Body)"/>
                        </a:rPr>
                        <a:t>off wireless. Available to new wireless customers who subscribe to a qualifying Go Unlimited or Beyond Unlimited plan.  (02/02/18)
</a:t>
                      </a:r>
                      <a:r>
                        <a:rPr sz="900" b="0">
                          <a:solidFill>
                            <a:srgbClr val="000000"/>
                          </a:solidFill>
                          <a:latin typeface="NeueHaasGroteskText Std (Body)"/>
                        </a:rPr>
                        <a:t>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Enhanced: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$35 </a:t>
                      </a:r>
                      <a:r>
                        <a:rPr sz="900" b="0">
                          <a:solidFill>
                            <a:srgbClr val="000000"/>
                          </a:solidFill>
                          <a:latin typeface="NeueHaasGroteskText Std (Body)"/>
                        </a:rPr>
                        <a:t>1 GB, </a:t>
                      </a:r>
                      <a:r>
                        <a:rPr sz="900" b="1">
                          <a:solidFill>
                            <a:srgbClr val="000000"/>
                          </a:solidFill>
                          <a:latin typeface="NeueHaasGroteskText Std (Body)"/>
                        </a:rPr>
                        <a:t>$60 </a:t>
                      </a:r>
                      <a:r>
                        <a:rPr sz="900" b="0">
                          <a:solidFill>
                            <a:srgbClr val="000000"/>
                          </a:solidFill>
                          <a:latin typeface="NeueHaasGroteskText Std (Body)"/>
                        </a:rPr>
                        <a:t>5 GB, </a:t>
                      </a:r>
                      <a:r>
                        <a:rPr sz="900" b="1">
                          <a:solidFill>
                            <a:srgbClr val="000000"/>
                          </a:solidFill>
                          <a:latin typeface="NeueHaasGroteskText Std (Body)"/>
                        </a:rPr>
                        <a:t>$85 </a:t>
                      </a:r>
                      <a:r>
                        <a:rPr sz="900" b="0">
                          <a:solidFill>
                            <a:srgbClr val="000000"/>
                          </a:solidFill>
                          <a:latin typeface="NeueHaasGroteskText Std (Body)"/>
                        </a:rPr>
                        <a:t>10 GB, </a:t>
                      </a:r>
                      <a:r>
                        <a:rPr sz="900" b="1">
                          <a:solidFill>
                            <a:srgbClr val="000000"/>
                          </a:solidFill>
                          <a:latin typeface="NeueHaasGroteskText Std (Body)"/>
                        </a:rPr>
                        <a:t>$110 </a:t>
                      </a:r>
                      <a:r>
                        <a:rPr sz="900" b="0">
                          <a:solidFill>
                            <a:srgbClr val="000000"/>
                          </a:solidFill>
                          <a:latin typeface="NeueHaasGroteskText Std (Body)"/>
                        </a:rPr>
                        <a:t>20 GB ($10 per month discount if enrolled in paperless billing &amp; AutoPay. Discount starts w/in 2 bill cycles, Limit 10 devices per plan)  (01/17/18)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Simpel Choice customers can stream unlimited movies and music without data usage (11/24/17)
</a:t>
                      </a:r>
                      <a:r>
                        <a:rPr sz="900" b="0">
                          <a:solidFill>
                            <a:srgbClr val="00B0F0"/>
                          </a:solidFill>
                          <a:latin typeface="NeueHaasGroteskText Std (Body)"/>
                        </a:rPr>
                        <a:t>T-Mobile One Military: Military families get 50% off family lines (1 line </a:t>
                      </a:r>
                      <a:r>
                        <a:rPr sz="900" b="1">
                          <a:solidFill>
                            <a:srgbClr val="00B0F0"/>
                          </a:solidFill>
                          <a:latin typeface="NeueHaasGroteskText Std (Body)"/>
                        </a:rPr>
                        <a:t>$55, </a:t>
                      </a:r>
                      <a:r>
                        <a:rPr sz="900" b="0">
                          <a:solidFill>
                            <a:srgbClr val="00B0F0"/>
                          </a:solidFill>
                          <a:latin typeface="NeueHaasGroteskText Std (Body)"/>
                        </a:rPr>
                        <a:t>+$25 for a 2nd line and +$10 for the 3rd-6th line, starts 4/22/18) (04/19/18)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(savings on the plan until 3/31/19)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2nd line, </a:t>
                      </a:r>
                      <a:r>
                        <a:rPr sz="900" b="1">
                          <a:solidFill>
                            <a:srgbClr val="000000"/>
                          </a:solidFill>
                          <a:latin typeface="NeueHaasGroteskText Std (Body)"/>
                        </a:rPr>
                        <a:t>$20 </a:t>
                      </a:r>
                      <a:r>
                        <a:rPr sz="900" b="0">
                          <a:solidFill>
                            <a:srgbClr val="000000"/>
                          </a:solidFill>
                          <a:latin typeface="NeueHaasGroteskText Std (Body)"/>
                        </a:rPr>
                        <a:t>off 3rd line, </a:t>
                      </a:r>
                      <a:r>
                        <a:rPr sz="900" b="1">
                          <a:solidFill>
                            <a:srgbClr val="000000"/>
                          </a:solidFill>
                          <a:latin typeface="NeueHaasGroteskText Std (Body)"/>
                        </a:rPr>
                        <a:t>$20 </a:t>
                      </a:r>
                      <a:r>
                        <a:rPr sz="900" b="0">
                          <a:solidFill>
                            <a:srgbClr val="000000"/>
                          </a:solidFill>
                          <a:latin typeface="NeueHaasGroteskText Std (Body)"/>
                        </a:rPr>
                        <a:t>off 4th line and </a:t>
                      </a:r>
                      <a:r>
                        <a:rPr sz="900" b="1">
                          <a:solidFill>
                            <a:srgbClr val="000000"/>
                          </a:solidFill>
                          <a:latin typeface="NeueHaasGroteskText Std (Body)"/>
                        </a:rPr>
                        <a:t>$20 </a:t>
                      </a:r>
                      <a:r>
                        <a:rPr sz="900" b="0">
                          <a:solidFill>
                            <a:srgbClr val="00000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2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50% off select iPhones with trade-in  (reqs. up to </a:t>
                      </a:r>
                      <a:r>
                        <a:rPr sz="900" b="1">
                          <a:solidFill>
                            <a:srgbClr val="00B0F0"/>
                          </a:solidFill>
                          <a:latin typeface="NeueHaasGroteskText Std (Body)"/>
                        </a:rPr>
                        <a:t>$999.99 </a:t>
                      </a:r>
                      <a:r>
                        <a:rPr sz="900" b="0">
                          <a:solidFill>
                            <a:srgbClr val="00B0F0"/>
                          </a:solidFill>
                          <a:latin typeface="NeueHaasGroteskText Std (Body)"/>
                        </a:rPr>
                        <a:t>device payment purchase, less up to </a:t>
                      </a:r>
                      <a:r>
                        <a:rPr sz="900" b="1">
                          <a:solidFill>
                            <a:srgbClr val="00B0F0"/>
                          </a:solidFill>
                          <a:latin typeface="NeueHaasGroteskText Std (Body)"/>
                        </a:rPr>
                        <a:t>$499.99 </a:t>
                      </a:r>
                      <a:r>
                        <a:rPr sz="900" b="0">
                          <a:solidFill>
                            <a:srgbClr val="00B0F0"/>
                          </a:solidFill>
                          <a:latin typeface="NeueHaasGroteskText Std (Body)"/>
                        </a:rPr>
                        <a:t>trade-in credit applied to account over 24 mos.)  (03/16/18)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$300 </a:t>
                      </a:r>
                      <a:r>
                        <a:rPr sz="900" b="0">
                          <a:solidFill>
                            <a:srgbClr val="000000"/>
                          </a:solidFill>
                          <a:latin typeface="NeueHaasGroteskText Std (Body)"/>
                        </a:rPr>
                        <a:t>off LG V30 after monthly bill credits when you trade in elig. smartphone (Req’s min. </a:t>
                      </a:r>
                      <a:r>
                        <a:rPr sz="900" b="1">
                          <a:solidFill>
                            <a:srgbClr val="000000"/>
                          </a:solidFill>
                          <a:latin typeface="NeueHaasGroteskText Std (Body)"/>
                        </a:rPr>
                        <a:t>$45/mo </a:t>
                      </a:r>
                      <a:r>
                        <a:rPr sz="900" b="0">
                          <a:solidFill>
                            <a:srgbClr val="000000"/>
                          </a:solidFill>
                          <a:latin typeface="NeueHaasGroteskText Std (Body)"/>
                        </a:rPr>
                        <a:t>after autopay and paperless billing)  (03/02/18)
</a:t>
                      </a: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buy your own phone or bring your own device. (reqs. port in and eligible 4G LTE smartphone)  (05/06/17)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000000"/>
                          </a:solidFill>
                          <a:latin typeface="NeueHaasGroteskText Std (Body)"/>
                        </a:rPr>
                        <a:t>Get Alcatel PULSEMIX for </a:t>
                      </a:r>
                      <a:r>
                        <a:rPr sz="900" b="1">
                          <a:solidFill>
                            <a:srgbClr val="000000"/>
                          </a:solidFill>
                          <a:latin typeface="NeueHaasGroteskText Std (Body)"/>
                        </a:rPr>
                        <a:t>$9.99 </a:t>
                      </a:r>
                      <a:r>
                        <a:rPr sz="900" b="0">
                          <a:solidFill>
                            <a:srgbClr val="000000"/>
                          </a:solidFill>
                          <a:latin typeface="NeueHaasGroteskText Std (Body)"/>
                        </a:rPr>
                        <a:t>when porting a number (01/15/17)
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Get the Samsung Halo (32 GB) for </a:t>
                      </a:r>
                      <a:r>
                        <a:rPr sz="900" b="1">
                          <a:solidFill>
                            <a:srgbClr val="000000"/>
                          </a:solidFill>
                          <a:latin typeface="NeueHaasGroteskText Std (Body)"/>
                        </a:rPr>
                        <a:t>$149.99 </a:t>
                      </a:r>
                      <a:r>
                        <a:rPr sz="900" b="0">
                          <a:solidFill>
                            <a:srgbClr val="000000"/>
                          </a:solidFill>
                          <a:latin typeface="NeueHaasGroteskText Std (Body)"/>
                        </a:rPr>
                        <a:t>when porting a number  (01/26/18)
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2A8CB10F-135A-4613-8CB7-8A598F784FAE}"/>
              </a:ext>
            </a:extLst>
          </p:cNvPr>
          <p:cNvGraphicFramePr>
            <a:graphicFrameLocks noGrp="1"/>
          </p:cNvGraphicFramePr>
          <p:nvPr>
            <p:extLst>
              <p:ext uri="{D42A27DB-BD31-4B8C-83A1-F6EECF244321}">
                <p14:modId xmlns:p14="http://schemas.microsoft.com/office/powerpoint/2010/main" val="3503005223"/>
              </p:ext>
            </p:extLst>
          </p:nvPr>
        </p:nvGraphicFramePr>
        <p:xfrm>
          <a:off x="609600" y="1348381"/>
          <a:ext cx="10972797" cy="4821501"/>
        </p:xfrm>
        <a:graphic>
          <a:graphicData uri="http://schemas.openxmlformats.org/drawingml/2006/table">
            <a:tbl>
              <a:tblPr/>
              <a:tblGrid>
                <a:gridCol w="2287881">
                  <a:extLst>
                    <a:ext uri="{9D8B030D-6E8A-4147-A177-3AD203B41FA5}">
                      <a16:colId xmlns:a16="http://schemas.microsoft.com/office/drawing/2014/main" val="1331100917"/>
                    </a:ext>
                  </a:extLst>
                </a:gridCol>
                <a:gridCol w="782696">
                  <a:extLst>
                    <a:ext uri="{9D8B030D-6E8A-4147-A177-3AD203B41FA5}">
                      <a16:colId xmlns:a16="http://schemas.microsoft.com/office/drawing/2014/main" val="1404808510"/>
                    </a:ext>
                  </a:extLst>
                </a:gridCol>
                <a:gridCol w="857956">
                  <a:extLst>
                    <a:ext uri="{9D8B030D-6E8A-4147-A177-3AD203B41FA5}">
                      <a16:colId xmlns:a16="http://schemas.microsoft.com/office/drawing/2014/main" val="1096314238"/>
                    </a:ext>
                  </a:extLst>
                </a:gridCol>
                <a:gridCol w="782696">
                  <a:extLst>
                    <a:ext uri="{9D8B030D-6E8A-4147-A177-3AD203B41FA5}">
                      <a16:colId xmlns:a16="http://schemas.microsoft.com/office/drawing/2014/main" val="1464702986"/>
                    </a:ext>
                  </a:extLst>
                </a:gridCol>
                <a:gridCol w="782696">
                  <a:extLst>
                    <a:ext uri="{9D8B030D-6E8A-4147-A177-3AD203B41FA5}">
                      <a16:colId xmlns:a16="http://schemas.microsoft.com/office/drawing/2014/main" val="3340974426"/>
                    </a:ext>
                  </a:extLst>
                </a:gridCol>
                <a:gridCol w="782696">
                  <a:extLst>
                    <a:ext uri="{9D8B030D-6E8A-4147-A177-3AD203B41FA5}">
                      <a16:colId xmlns:a16="http://schemas.microsoft.com/office/drawing/2014/main" val="438151543"/>
                    </a:ext>
                  </a:extLst>
                </a:gridCol>
                <a:gridCol w="782696">
                  <a:extLst>
                    <a:ext uri="{9D8B030D-6E8A-4147-A177-3AD203B41FA5}">
                      <a16:colId xmlns:a16="http://schemas.microsoft.com/office/drawing/2014/main" val="1465571133"/>
                    </a:ext>
                  </a:extLst>
                </a:gridCol>
                <a:gridCol w="782696">
                  <a:extLst>
                    <a:ext uri="{9D8B030D-6E8A-4147-A177-3AD203B41FA5}">
                      <a16:colId xmlns:a16="http://schemas.microsoft.com/office/drawing/2014/main" val="4200183779"/>
                    </a:ext>
                  </a:extLst>
                </a:gridCol>
                <a:gridCol w="782696">
                  <a:extLst>
                    <a:ext uri="{9D8B030D-6E8A-4147-A177-3AD203B41FA5}">
                      <a16:colId xmlns:a16="http://schemas.microsoft.com/office/drawing/2014/main" val="3807417390"/>
                    </a:ext>
                  </a:extLst>
                </a:gridCol>
                <a:gridCol w="782696">
                  <a:extLst>
                    <a:ext uri="{9D8B030D-6E8A-4147-A177-3AD203B41FA5}">
                      <a16:colId xmlns:a16="http://schemas.microsoft.com/office/drawing/2014/main" val="3277641672"/>
                    </a:ext>
                  </a:extLst>
                </a:gridCol>
                <a:gridCol w="782696">
                  <a:extLst>
                    <a:ext uri="{9D8B030D-6E8A-4147-A177-3AD203B41FA5}">
                      <a16:colId xmlns:a16="http://schemas.microsoft.com/office/drawing/2014/main" val="2871026654"/>
                    </a:ext>
                  </a:extLst>
                </a:gridCol>
                <a:gridCol w="782696">
                  <a:extLst>
                    <a:ext uri="{9D8B030D-6E8A-4147-A177-3AD203B41FA5}">
                      <a16:colId xmlns:a16="http://schemas.microsoft.com/office/drawing/2014/main" val="2300492992"/>
                    </a:ext>
                  </a:extLst>
                </a:gridCol>
              </a:tblGrid>
              <a:tr h="178116">
                <a:tc>
                  <a:txBody>
                    <a:bodyPr/>
                    <a:lstStyle/>
                    <a:p>
                      <a:pPr algn="ctr" fontAlgn="ctr"/>
                      <a:r>
                        <a:rPr lang="en-US" sz="800" b="0" i="0" u="none" strike="noStrike">
                          <a:solidFill>
                            <a:srgbClr val="000000"/>
                          </a:solidFill>
                          <a:effectLst/>
                          <a:latin typeface="Arial" panose="020B0604020202020204" pitchFamily="34" charset="0"/>
                        </a:rPr>
                        <a:t>4/20/2018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588141714"/>
                  </a:ext>
                </a:extLst>
              </a:tr>
              <a:tr h="544243">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2669F"/>
                    </a:solidFill>
                  </a:tcPr>
                </a:tc>
                <a:tc>
                  <a:txBody>
                    <a:bodyPr/>
                    <a:lstStyle/>
                    <a:p>
                      <a:pPr algn="ctr" rtl="0"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1502876874"/>
                  </a:ext>
                </a:extLst>
              </a:tr>
              <a:tr h="178116">
                <a:tc>
                  <a:txBody>
                    <a:bodyPr/>
                    <a:lstStyle/>
                    <a:p>
                      <a:pPr algn="ctr" fontAlgn="ctr"/>
                      <a:r>
                        <a:rPr lang="en-US" sz="800" b="1" i="0" u="none" strike="noStrike">
                          <a:solidFill>
                            <a:srgbClr val="6D6E71"/>
                          </a:solidFill>
                          <a:effectLst/>
                          <a:latin typeface="Arial" panose="020B0604020202020204" pitchFamily="34" charset="0"/>
                        </a:rPr>
                        <a:t>iPhone X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$41.66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677646283"/>
                  </a:ext>
                </a:extLst>
              </a:tr>
              <a:tr h="178116">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634196506"/>
                  </a:ext>
                </a:extLst>
              </a:tr>
              <a:tr h="178116">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161285779"/>
                  </a:ext>
                </a:extLst>
              </a:tr>
              <a:tr h="178116">
                <a:tc>
                  <a:txBody>
                    <a:bodyPr/>
                    <a:lstStyle/>
                    <a:p>
                      <a:pPr algn="ctr" fontAlgn="ctr"/>
                      <a:r>
                        <a:rPr lang="en-US" sz="800" b="1" i="0" u="none" strike="noStrike">
                          <a:solidFill>
                            <a:srgbClr val="6D6E71"/>
                          </a:solidFill>
                          <a:effectLst/>
                          <a:latin typeface="Arial" panose="020B0604020202020204" pitchFamily="34" charset="0"/>
                        </a:rPr>
                        <a:t>Galaxy Note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$39.59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833635950"/>
                  </a:ext>
                </a:extLst>
              </a:tr>
              <a:tr h="178116">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091227664"/>
                  </a:ext>
                </a:extLst>
              </a:tr>
              <a:tr h="178116">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$26.24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$38.13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586300973"/>
                  </a:ext>
                </a:extLst>
              </a:tr>
              <a:tr h="178116">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$27.30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272231108"/>
                  </a:ext>
                </a:extLst>
              </a:tr>
              <a:tr h="178116">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$31.46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79154912"/>
                  </a:ext>
                </a:extLst>
              </a:tr>
              <a:tr h="178116">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636201659"/>
                  </a:ext>
                </a:extLst>
              </a:tr>
              <a:tr h="178116">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89106164"/>
                  </a:ext>
                </a:extLst>
              </a:tr>
              <a:tr h="178116">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528873031"/>
                  </a:ext>
                </a:extLst>
              </a:tr>
              <a:tr h="178116">
                <a:tc>
                  <a:txBody>
                    <a:bodyPr/>
                    <a:lstStyle/>
                    <a:p>
                      <a:pPr algn="ctr" fontAlgn="ctr"/>
                      <a:r>
                        <a:rPr lang="en-US" sz="800" b="1" i="0" u="none" strike="noStrike">
                          <a:solidFill>
                            <a:srgbClr val="6D6E71"/>
                          </a:solidFill>
                          <a:effectLst/>
                          <a:latin typeface="Arial" panose="020B0604020202020204" pitchFamily="34" charset="0"/>
                        </a:rPr>
                        <a:t>iPhone 6S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263672532"/>
                  </a:ext>
                </a:extLst>
              </a:tr>
              <a:tr h="178116">
                <a:tc>
                  <a:txBody>
                    <a:bodyPr/>
                    <a:lstStyle/>
                    <a:p>
                      <a:pPr algn="ctr" fontAlgn="ctr"/>
                      <a:r>
                        <a:rPr lang="en-US" sz="800" b="1" i="0" u="none" strike="noStrike">
                          <a:solidFill>
                            <a:srgbClr val="6D6E71"/>
                          </a:solidFill>
                          <a:effectLst/>
                          <a:latin typeface="Arial" panose="020B0604020202020204" pitchFamily="34" charset="0"/>
                        </a:rPr>
                        <a:t>Moto Z2 Force Edition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$25.63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$16.50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936987482"/>
                  </a:ext>
                </a:extLst>
              </a:tr>
              <a:tr h="178116">
                <a:tc>
                  <a:txBody>
                    <a:bodyPr/>
                    <a:lstStyle/>
                    <a:p>
                      <a:pPr algn="ctr" fontAlgn="ctr"/>
                      <a:r>
                        <a:rPr lang="en-US" sz="800" b="1" i="0" u="none" strike="noStrike">
                          <a:solidFill>
                            <a:srgbClr val="6D6E71"/>
                          </a:solidFill>
                          <a:effectLst/>
                          <a:latin typeface="Arial" panose="020B0604020202020204" pitchFamily="34" charset="0"/>
                        </a:rPr>
                        <a:t>iPhone SE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$13.99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40418763"/>
                  </a:ext>
                </a:extLst>
              </a:tr>
              <a:tr h="178116">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56060926"/>
                  </a:ext>
                </a:extLst>
              </a:tr>
              <a:tr h="178116">
                <a:tc>
                  <a:txBody>
                    <a:bodyPr/>
                    <a:lstStyle/>
                    <a:p>
                      <a:pPr algn="ctr" fontAlgn="ctr"/>
                      <a:r>
                        <a:rPr lang="en-US" sz="800" b="1" i="0" u="none" strike="noStrike">
                          <a:solidFill>
                            <a:srgbClr val="6D6E71"/>
                          </a:solidFill>
                          <a:effectLst/>
                          <a:latin typeface="Arial" panose="020B0604020202020204" pitchFamily="34" charset="0"/>
                        </a:rPr>
                        <a:t>Google Pixel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99247731"/>
                  </a:ext>
                </a:extLst>
              </a:tr>
              <a:tr h="178116">
                <a:tc>
                  <a:txBody>
                    <a:bodyPr/>
                    <a:lstStyle/>
                    <a:p>
                      <a:pPr algn="ctr" fontAlgn="ctr"/>
                      <a:r>
                        <a:rPr lang="en-US" sz="800" b="1" i="0" u="none" strike="noStrike">
                          <a:solidFill>
                            <a:srgbClr val="6D6E71"/>
                          </a:solidFill>
                          <a:effectLst/>
                          <a:latin typeface="Arial" panose="020B0604020202020204" pitchFamily="34" charset="0"/>
                        </a:rPr>
                        <a:t>Google Pixel XL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091150597"/>
                  </a:ext>
                </a:extLst>
              </a:tr>
              <a:tr h="178116">
                <a:tc>
                  <a:txBody>
                    <a:bodyPr/>
                    <a:lstStyle/>
                    <a:p>
                      <a:pPr algn="ctr" fontAlgn="ctr"/>
                      <a:r>
                        <a:rPr lang="en-US" sz="800" b="1" i="0" u="none" strike="noStrike">
                          <a:solidFill>
                            <a:srgbClr val="6D6E71"/>
                          </a:solidFill>
                          <a:effectLst/>
                          <a:latin typeface="Arial" panose="020B0604020202020204" pitchFamily="34" charset="0"/>
                        </a:rPr>
                        <a:t>Google Pixel 2XL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551477820"/>
                  </a:ext>
                </a:extLst>
              </a:tr>
              <a:tr h="180590">
                <a:tc>
                  <a:txBody>
                    <a:bodyPr/>
                    <a:lstStyle/>
                    <a:p>
                      <a:pPr algn="ctr" fontAlgn="ctr"/>
                      <a:r>
                        <a:rPr lang="en-US" sz="800" b="1" i="0" u="none" strike="noStrike">
                          <a:solidFill>
                            <a:srgbClr val="6D6E71"/>
                          </a:solidFill>
                          <a:effectLst/>
                          <a:latin typeface="Arial" panose="020B0604020202020204" pitchFamily="34" charset="0"/>
                        </a:rPr>
                        <a:t>Google Pixel 2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7868667"/>
                  </a:ext>
                </a:extLst>
              </a:tr>
              <a:tr h="178116">
                <a:tc>
                  <a:txBody>
                    <a:bodyPr/>
                    <a:lstStyle/>
                    <a:p>
                      <a:pPr algn="ctr" fontAlgn="ctr"/>
                      <a:r>
                        <a:rPr lang="en-US" sz="800" b="1" i="0" u="none" strike="noStrike">
                          <a:solidFill>
                            <a:srgbClr val="6D6E71"/>
                          </a:solidFill>
                          <a:effectLst/>
                          <a:latin typeface="Arial" panose="020B0604020202020204" pitchFamily="34" charset="0"/>
                        </a:rPr>
                        <a:t>LG G6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$24.38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$584.99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742701722"/>
                  </a:ext>
                </a:extLst>
              </a:tr>
              <a:tr h="178116">
                <a:tc>
                  <a:txBody>
                    <a:bodyPr/>
                    <a:lstStyle/>
                    <a:p>
                      <a:pPr algn="ctr" fontAlgn="ctr"/>
                      <a:r>
                        <a:rPr lang="en-US" sz="800" b="1" i="0" u="none" strike="noStrike">
                          <a:solidFill>
                            <a:srgbClr val="6D6E71"/>
                          </a:solidFill>
                          <a:effectLst/>
                          <a:latin typeface="Arial" panose="020B0604020202020204" pitchFamily="34" charset="0"/>
                        </a:rPr>
                        <a:t>LG V30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4271899"/>
                  </a:ext>
                </a:extLst>
              </a:tr>
              <a:tr h="178116">
                <a:tc>
                  <a:txBody>
                    <a:bodyPr/>
                    <a:lstStyle/>
                    <a:p>
                      <a:pPr algn="ctr" fontAlgn="ctr"/>
                      <a:r>
                        <a:rPr lang="pl-PL" sz="800" b="1" i="0" u="none" strike="noStrike">
                          <a:solidFill>
                            <a:srgbClr val="6D6E71"/>
                          </a:solidFill>
                          <a:effectLst/>
                          <a:latin typeface="Arial" panose="020B0604020202020204" pitchFamily="34" charset="0"/>
                        </a:rPr>
                        <a:t>Moto Z2 Play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79183009"/>
                  </a:ext>
                </a:extLst>
              </a:tr>
              <a:tr h="178116">
                <a:tc>
                  <a:txBody>
                    <a:bodyPr/>
                    <a:lstStyle/>
                    <a:p>
                      <a:pPr algn="ctr" fontAlgn="ctr"/>
                      <a:r>
                        <a:rPr lang="it-IT" sz="800" b="1" i="0" u="none" strike="noStrike">
                          <a:solidFill>
                            <a:srgbClr val="6D6E71"/>
                          </a:solidFill>
                          <a:effectLst/>
                          <a:latin typeface="Arial" panose="020B0604020202020204" pitchFamily="34" charset="0"/>
                        </a:rPr>
                        <a:t>Kyocera DuraForce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$418.99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566293249"/>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4" name="Table 3">
            <a:extLst>
              <a:ext uri="{FF2B5EF4-FFF2-40B4-BE49-F238E27FC236}">
                <a16:creationId xmlns:a16="http://schemas.microsoft.com/office/drawing/2014/main" id="{7FF5C9EB-6B46-44C0-B444-AD79A8B30582}"/>
              </a:ext>
            </a:extLst>
          </p:cNvPr>
          <p:cNvGraphicFramePr>
            <a:graphicFrameLocks noGrp="1"/>
          </p:cNvGraphicFramePr>
          <p:nvPr>
            <p:extLst>
              <p:ext uri="{D42A27DB-BD31-4B8C-83A1-F6EECF244321}">
                <p14:modId xmlns:p14="http://schemas.microsoft.com/office/powerpoint/2010/main" val="3177666791"/>
              </p:ext>
            </p:extLst>
          </p:nvPr>
        </p:nvGraphicFramePr>
        <p:xfrm>
          <a:off x="609600" y="1348381"/>
          <a:ext cx="10972802" cy="4812267"/>
        </p:xfrm>
        <a:graphic>
          <a:graphicData uri="http://schemas.openxmlformats.org/drawingml/2006/table">
            <a:tbl>
              <a:tblPr/>
              <a:tblGrid>
                <a:gridCol w="1962498">
                  <a:extLst>
                    <a:ext uri="{9D8B030D-6E8A-4147-A177-3AD203B41FA5}">
                      <a16:colId xmlns:a16="http://schemas.microsoft.com/office/drawing/2014/main" val="319225895"/>
                    </a:ext>
                  </a:extLst>
                </a:gridCol>
                <a:gridCol w="744890">
                  <a:extLst>
                    <a:ext uri="{9D8B030D-6E8A-4147-A177-3AD203B41FA5}">
                      <a16:colId xmlns:a16="http://schemas.microsoft.com/office/drawing/2014/main" val="896672553"/>
                    </a:ext>
                  </a:extLst>
                </a:gridCol>
                <a:gridCol w="816514">
                  <a:extLst>
                    <a:ext uri="{9D8B030D-6E8A-4147-A177-3AD203B41FA5}">
                      <a16:colId xmlns:a16="http://schemas.microsoft.com/office/drawing/2014/main" val="398922699"/>
                    </a:ext>
                  </a:extLst>
                </a:gridCol>
                <a:gridCol w="744890">
                  <a:extLst>
                    <a:ext uri="{9D8B030D-6E8A-4147-A177-3AD203B41FA5}">
                      <a16:colId xmlns:a16="http://schemas.microsoft.com/office/drawing/2014/main" val="2949792499"/>
                    </a:ext>
                  </a:extLst>
                </a:gridCol>
                <a:gridCol w="744890">
                  <a:extLst>
                    <a:ext uri="{9D8B030D-6E8A-4147-A177-3AD203B41FA5}">
                      <a16:colId xmlns:a16="http://schemas.microsoft.com/office/drawing/2014/main" val="1943899341"/>
                    </a:ext>
                  </a:extLst>
                </a:gridCol>
                <a:gridCol w="744890">
                  <a:extLst>
                    <a:ext uri="{9D8B030D-6E8A-4147-A177-3AD203B41FA5}">
                      <a16:colId xmlns:a16="http://schemas.microsoft.com/office/drawing/2014/main" val="3044171156"/>
                    </a:ext>
                  </a:extLst>
                </a:gridCol>
                <a:gridCol w="744890">
                  <a:extLst>
                    <a:ext uri="{9D8B030D-6E8A-4147-A177-3AD203B41FA5}">
                      <a16:colId xmlns:a16="http://schemas.microsoft.com/office/drawing/2014/main" val="2938810280"/>
                    </a:ext>
                  </a:extLst>
                </a:gridCol>
                <a:gridCol w="744890">
                  <a:extLst>
                    <a:ext uri="{9D8B030D-6E8A-4147-A177-3AD203B41FA5}">
                      <a16:colId xmlns:a16="http://schemas.microsoft.com/office/drawing/2014/main" val="3222536514"/>
                    </a:ext>
                  </a:extLst>
                </a:gridCol>
                <a:gridCol w="744890">
                  <a:extLst>
                    <a:ext uri="{9D8B030D-6E8A-4147-A177-3AD203B41FA5}">
                      <a16:colId xmlns:a16="http://schemas.microsoft.com/office/drawing/2014/main" val="1401818223"/>
                    </a:ext>
                  </a:extLst>
                </a:gridCol>
                <a:gridCol w="744890">
                  <a:extLst>
                    <a:ext uri="{9D8B030D-6E8A-4147-A177-3AD203B41FA5}">
                      <a16:colId xmlns:a16="http://schemas.microsoft.com/office/drawing/2014/main" val="1368089627"/>
                    </a:ext>
                  </a:extLst>
                </a:gridCol>
                <a:gridCol w="744890">
                  <a:extLst>
                    <a:ext uri="{9D8B030D-6E8A-4147-A177-3AD203B41FA5}">
                      <a16:colId xmlns:a16="http://schemas.microsoft.com/office/drawing/2014/main" val="1196097968"/>
                    </a:ext>
                  </a:extLst>
                </a:gridCol>
                <a:gridCol w="744890">
                  <a:extLst>
                    <a:ext uri="{9D8B030D-6E8A-4147-A177-3AD203B41FA5}">
                      <a16:colId xmlns:a16="http://schemas.microsoft.com/office/drawing/2014/main" val="1605609680"/>
                    </a:ext>
                  </a:extLst>
                </a:gridCol>
                <a:gridCol w="744890">
                  <a:extLst>
                    <a:ext uri="{9D8B030D-6E8A-4147-A177-3AD203B41FA5}">
                      <a16:colId xmlns:a16="http://schemas.microsoft.com/office/drawing/2014/main" val="2996618947"/>
                    </a:ext>
                  </a:extLst>
                </a:gridCol>
              </a:tblGrid>
              <a:tr h="193350">
                <a:tc>
                  <a:txBody>
                    <a:bodyPr/>
                    <a:lstStyle/>
                    <a:p>
                      <a:pPr algn="ctr" fontAlgn="ctr"/>
                      <a:r>
                        <a:rPr lang="en-US" sz="800" b="0" i="0" u="none" strike="noStrike">
                          <a:solidFill>
                            <a:srgbClr val="000000"/>
                          </a:solidFill>
                          <a:effectLst/>
                          <a:latin typeface="Arial" panose="020B0604020202020204" pitchFamily="34" charset="0"/>
                        </a:rPr>
                        <a:t>4/20/2018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272863473"/>
                  </a:ext>
                </a:extLst>
              </a:tr>
              <a:tr h="558567">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24 month contract (UFC)</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3400351808"/>
                  </a:ext>
                </a:extLst>
              </a:tr>
              <a:tr h="193350">
                <a:tc>
                  <a:txBody>
                    <a:bodyPr/>
                    <a:lstStyle/>
                    <a:p>
                      <a:pPr algn="ctr" fontAlgn="ctr"/>
                      <a:r>
                        <a:rPr lang="en-US" sz="800" b="1" i="0" u="none" strike="noStrike">
                          <a:solidFill>
                            <a:srgbClr val="6D6E71"/>
                          </a:solidFill>
                          <a:effectLst/>
                          <a:latin typeface="Arial" panose="020B0604020202020204" pitchFamily="34" charset="0"/>
                        </a:rPr>
                        <a:t>iPad Air 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077494413"/>
                  </a:ext>
                </a:extLst>
              </a:tr>
              <a:tr h="193350">
                <a:tc>
                  <a:txBody>
                    <a:bodyPr/>
                    <a:lstStyle/>
                    <a:p>
                      <a:pPr algn="ctr" fontAlgn="ctr"/>
                      <a:r>
                        <a:rPr lang="pl-PL" sz="800" b="1" i="0" u="none" strike="noStrike">
                          <a:solidFill>
                            <a:srgbClr val="6D6E71"/>
                          </a:solidFill>
                          <a:effectLst/>
                          <a:latin typeface="Arial" panose="020B0604020202020204" pitchFamily="34" charset="0"/>
                        </a:rPr>
                        <a:t>iPad Mini 4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49913316"/>
                  </a:ext>
                </a:extLst>
              </a:tr>
              <a:tr h="193350">
                <a:tc>
                  <a:txBody>
                    <a:bodyPr/>
                    <a:lstStyle/>
                    <a:p>
                      <a:pPr algn="ctr" fontAlgn="ctr"/>
                      <a:r>
                        <a:rPr lang="en-US" sz="800" b="1" i="0" u="none" strike="noStrike">
                          <a:solidFill>
                            <a:srgbClr val="6D6E71"/>
                          </a:solidFill>
                          <a:effectLst/>
                          <a:latin typeface="Arial" panose="020B0604020202020204" pitchFamily="34" charset="0"/>
                        </a:rPr>
                        <a:t>iPad Pro 12.9"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$30.42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2256282"/>
                  </a:ext>
                </a:extLst>
              </a:tr>
              <a:tr h="193350">
                <a:tc>
                  <a:txBody>
                    <a:bodyPr/>
                    <a:lstStyle/>
                    <a:p>
                      <a:pPr algn="ctr" fontAlgn="ctr"/>
                      <a:r>
                        <a:rPr lang="es-ES" sz="800" b="1" i="0" u="none" strike="noStrike">
                          <a:solidFill>
                            <a:srgbClr val="6D6E71"/>
                          </a:solidFill>
                          <a:effectLst/>
                          <a:latin typeface="Arial" panose="020B0604020202020204" pitchFamily="34" charset="0"/>
                        </a:rPr>
                        <a:t>iPad 9.7" (32 GB) (2018)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92946246"/>
                  </a:ext>
                </a:extLst>
              </a:tr>
              <a:tr h="193350">
                <a:tc>
                  <a:txBody>
                    <a:bodyPr/>
                    <a:lstStyle/>
                    <a:p>
                      <a:pPr algn="ctr" fontAlgn="ctr"/>
                      <a:r>
                        <a:rPr lang="en-US" sz="800" b="1" i="0" u="none" strike="noStrike">
                          <a:solidFill>
                            <a:srgbClr val="6D6E71"/>
                          </a:solidFill>
                          <a:effectLst/>
                          <a:latin typeface="Arial" panose="020B0604020202020204" pitchFamily="34" charset="0"/>
                        </a:rPr>
                        <a:t>iPad Pro 10.5"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6988479"/>
                  </a:ext>
                </a:extLst>
              </a:tr>
              <a:tr h="193350">
                <a:tc>
                  <a:txBody>
                    <a:bodyPr/>
                    <a:lstStyle/>
                    <a:p>
                      <a:pPr algn="ctr" fontAlgn="ctr"/>
                      <a:r>
                        <a:rPr lang="en-US" sz="800" b="1" i="0" u="none" strike="noStrike">
                          <a:solidFill>
                            <a:srgbClr val="6D6E71"/>
                          </a:solidFill>
                          <a:effectLst/>
                          <a:latin typeface="Arial" panose="020B0604020202020204" pitchFamily="34" charset="0"/>
                        </a:rPr>
                        <a:t>Galaxy Tab S3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87433356"/>
                  </a:ext>
                </a:extLst>
              </a:tr>
              <a:tr h="193350">
                <a:tc>
                  <a:txBody>
                    <a:bodyPr/>
                    <a:lstStyle/>
                    <a:p>
                      <a:pPr algn="ctr" fontAlgn="ctr"/>
                      <a:r>
                        <a:rPr lang="pt-BR" sz="800" b="1" i="0" u="none" strike="noStrike">
                          <a:solidFill>
                            <a:srgbClr val="6D6E71"/>
                          </a:solidFill>
                          <a:effectLst/>
                          <a:latin typeface="Arial" panose="020B0604020202020204" pitchFamily="34" charset="0"/>
                        </a:rPr>
                        <a:t>Galaxy Tab E 8"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74751790"/>
                  </a:ext>
                </a:extLst>
              </a:tr>
              <a:tr h="193350">
                <a:tc>
                  <a:txBody>
                    <a:bodyPr/>
                    <a:lstStyle/>
                    <a:p>
                      <a:pPr algn="ctr" fontAlgn="ctr"/>
                      <a:r>
                        <a:rPr lang="pt-BR" sz="800" b="1" i="0" u="none" strike="noStrike">
                          <a:solidFill>
                            <a:srgbClr val="6D6E71"/>
                          </a:solidFill>
                          <a:effectLst/>
                          <a:latin typeface="Arial" panose="020B0604020202020204" pitchFamily="34" charset="0"/>
                        </a:rPr>
                        <a:t>Galaxy Tab 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$8.34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46393591"/>
                  </a:ext>
                </a:extLst>
              </a:tr>
              <a:tr h="193350">
                <a:tc>
                  <a:txBody>
                    <a:bodyPr/>
                    <a:lstStyle/>
                    <a:p>
                      <a:pPr algn="ctr" fontAlgn="ctr"/>
                      <a:r>
                        <a:rPr lang="en-US" sz="800" b="1" i="0" u="none" strike="noStrike">
                          <a:solidFill>
                            <a:srgbClr val="6D6E71"/>
                          </a:solidFill>
                          <a:effectLst/>
                          <a:latin typeface="Arial" panose="020B0604020202020204" pitchFamily="34" charset="0"/>
                        </a:rPr>
                        <a:t>Galaxy Tab S2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48136111"/>
                  </a:ext>
                </a:extLst>
              </a:tr>
              <a:tr h="193350">
                <a:tc>
                  <a:txBody>
                    <a:bodyPr/>
                    <a:lstStyle/>
                    <a:p>
                      <a:pPr algn="ctr" fontAlgn="ctr"/>
                      <a:r>
                        <a:rPr lang="en-US" sz="800" b="1" i="0" u="none" strike="noStrike">
                          <a:solidFill>
                            <a:srgbClr val="6D6E71"/>
                          </a:solidFill>
                          <a:effectLst/>
                          <a:latin typeface="Arial" panose="020B0604020202020204" pitchFamily="34" charset="0"/>
                        </a:rPr>
                        <a:t>Ellipsis 8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24597321"/>
                  </a:ext>
                </a:extLst>
              </a:tr>
              <a:tr h="193350">
                <a:tc>
                  <a:txBody>
                    <a:bodyPr/>
                    <a:lstStyle/>
                    <a:p>
                      <a:pPr algn="ctr" fontAlgn="ctr"/>
                      <a:r>
                        <a:rPr lang="en-US" sz="800" b="1" i="0" u="none" strike="noStrike">
                          <a:solidFill>
                            <a:srgbClr val="6D6E71"/>
                          </a:solidFill>
                          <a:effectLst/>
                          <a:latin typeface="Arial" panose="020B0604020202020204" pitchFamily="34" charset="0"/>
                        </a:rPr>
                        <a:t>Ellipsis 10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39807493"/>
                  </a:ext>
                </a:extLst>
              </a:tr>
              <a:tr h="193350">
                <a:tc>
                  <a:txBody>
                    <a:bodyPr/>
                    <a:lstStyle/>
                    <a:p>
                      <a:pPr algn="ctr" fontAlgn="ctr"/>
                      <a:r>
                        <a:rPr lang="en-US" sz="800" b="1" i="0" u="none" strike="noStrike">
                          <a:solidFill>
                            <a:srgbClr val="6D6E71"/>
                          </a:solidFill>
                          <a:effectLst/>
                          <a:latin typeface="Arial" panose="020B0604020202020204" pitchFamily="34" charset="0"/>
                        </a:rPr>
                        <a:t>GizmoTab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66326738"/>
                  </a:ext>
                </a:extLst>
              </a:tr>
              <a:tr h="193350">
                <a:tc>
                  <a:txBody>
                    <a:bodyPr/>
                    <a:lstStyle/>
                    <a:p>
                      <a:pPr algn="ctr" fontAlgn="ctr"/>
                      <a:r>
                        <a:rPr lang="en-US" sz="800" b="1" i="0" u="none" strike="noStrike">
                          <a:solidFill>
                            <a:srgbClr val="6D6E71"/>
                          </a:solidFill>
                          <a:effectLst/>
                          <a:latin typeface="Arial" panose="020B0604020202020204" pitchFamily="34" charset="0"/>
                        </a:rPr>
                        <a:t>Asus Zen10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$13.74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25781702"/>
                  </a:ext>
                </a:extLst>
              </a:tr>
              <a:tr h="193350">
                <a:tc>
                  <a:txBody>
                    <a:bodyPr/>
                    <a:lstStyle/>
                    <a:p>
                      <a:pPr algn="ctr" fontAlgn="ctr"/>
                      <a:r>
                        <a:rPr lang="en-US" sz="800" b="1" i="0" u="none" strike="noStrike">
                          <a:solidFill>
                            <a:srgbClr val="6D6E71"/>
                          </a:solidFill>
                          <a:effectLst/>
                          <a:latin typeface="Arial" panose="020B0604020202020204" pitchFamily="34" charset="0"/>
                        </a:rPr>
                        <a:t>Asus Zen8s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15670102"/>
                  </a:ext>
                </a:extLst>
              </a:tr>
              <a:tr h="193350">
                <a:tc>
                  <a:txBody>
                    <a:bodyPr/>
                    <a:lstStyle/>
                    <a:p>
                      <a:pPr algn="ctr" fontAlgn="ctr"/>
                      <a:r>
                        <a:rPr lang="pt-BR" sz="800" b="1" i="0" u="none" strike="noStrike">
                          <a:solidFill>
                            <a:srgbClr val="6D6E71"/>
                          </a:solidFill>
                          <a:effectLst/>
                          <a:latin typeface="Arial" panose="020B0604020202020204" pitchFamily="34" charset="0"/>
                        </a:rPr>
                        <a:t>Lenovo Moto Tab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349136767"/>
                  </a:ext>
                </a:extLst>
              </a:tr>
              <a:tr h="193350">
                <a:tc>
                  <a:txBody>
                    <a:bodyPr/>
                    <a:lstStyle/>
                    <a:p>
                      <a:pPr algn="ctr" fontAlgn="ctr"/>
                      <a:r>
                        <a:rPr lang="en-US" sz="800" b="1" i="0" u="none" strike="noStrike">
                          <a:solidFill>
                            <a:srgbClr val="6D6E71"/>
                          </a:solidFill>
                          <a:effectLst/>
                          <a:latin typeface="Arial" panose="020B0604020202020204" pitchFamily="34" charset="0"/>
                        </a:rPr>
                        <a:t>Alcatel A30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70604462"/>
                  </a:ext>
                </a:extLst>
              </a:tr>
              <a:tr h="193350">
                <a:tc>
                  <a:txBody>
                    <a:bodyPr/>
                    <a:lstStyle/>
                    <a:p>
                      <a:pPr algn="ctr" fontAlgn="ctr"/>
                      <a:r>
                        <a:rPr lang="fr-FR" sz="800" b="1" i="0" u="none" strike="noStrike">
                          <a:solidFill>
                            <a:srgbClr val="6D6E71"/>
                          </a:solidFill>
                          <a:effectLst/>
                          <a:latin typeface="Arial" panose="020B0604020202020204" pitchFamily="34" charset="0"/>
                        </a:rPr>
                        <a:t>LG G Pad™ X2 8.0 PLUS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67539856"/>
                  </a:ext>
                </a:extLst>
              </a:tr>
              <a:tr h="193350">
                <a:tc>
                  <a:txBody>
                    <a:bodyPr/>
                    <a:lstStyle/>
                    <a:p>
                      <a:pPr algn="ctr" fontAlgn="ctr"/>
                      <a:r>
                        <a:rPr lang="en-US" sz="800" b="1" i="0" u="none" strike="noStrike">
                          <a:solidFill>
                            <a:srgbClr val="6D6E71"/>
                          </a:solidFill>
                          <a:effectLst/>
                          <a:latin typeface="Arial" panose="020B0604020202020204" pitchFamily="34" charset="0"/>
                        </a:rPr>
                        <a:t>AT&amp;T Primetime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FF000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$205.00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18048608"/>
                  </a:ext>
                </a:extLst>
              </a:tr>
              <a:tr h="193350">
                <a:tc>
                  <a:txBody>
                    <a:bodyPr/>
                    <a:lstStyle/>
                    <a:p>
                      <a:pPr algn="ctr" fontAlgn="ctr"/>
                      <a:r>
                        <a:rPr lang="it-IT" sz="800" b="1" i="0" u="none" strike="noStrike">
                          <a:solidFill>
                            <a:srgbClr val="6D6E71"/>
                          </a:solidFill>
                          <a:effectLst/>
                          <a:latin typeface="Arial" panose="020B0604020202020204" pitchFamily="34" charset="0"/>
                        </a:rPr>
                        <a:t>Alcatel Pixi 7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71599101"/>
                  </a:ext>
                </a:extLst>
              </a:tr>
              <a:tr h="193350">
                <a:tc>
                  <a:txBody>
                    <a:bodyPr/>
                    <a:lstStyle/>
                    <a:p>
                      <a:pPr algn="ctr" fontAlgn="ctr"/>
                      <a:r>
                        <a:rPr lang="en-US" sz="800" b="1" i="0" u="none" strike="noStrike">
                          <a:solidFill>
                            <a:srgbClr val="6D6E71"/>
                          </a:solidFill>
                          <a:effectLst/>
                          <a:latin typeface="Arial" panose="020B0604020202020204" pitchFamily="34" charset="0"/>
                        </a:rPr>
                        <a:t>Galaxy Tab A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$11.83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$384.00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948134062"/>
                  </a:ext>
                </a:extLst>
              </a:tr>
              <a:tr h="193350">
                <a:tc>
                  <a:txBody>
                    <a:bodyPr/>
                    <a:lstStyle/>
                    <a:p>
                      <a:pPr algn="ctr" fontAlgn="ctr"/>
                      <a:r>
                        <a:rPr lang="en-US" sz="800" b="1" i="0" u="none" strike="noStrike">
                          <a:solidFill>
                            <a:srgbClr val="6D6E71"/>
                          </a:solidFill>
                          <a:effectLst/>
                          <a:latin typeface="Arial" panose="020B0604020202020204" pitchFamily="34" charset="0"/>
                        </a:rPr>
                        <a:t>Slate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937927836"/>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6EA2EF92-9693-4CB8-B04A-157DDEDC48DF}"/>
              </a:ext>
            </a:extLst>
          </p:cNvPr>
          <p:cNvGraphicFramePr>
            <a:graphicFrameLocks noGrp="1"/>
          </p:cNvGraphicFramePr>
          <p:nvPr>
            <p:extLst>
              <p:ext uri="{D42A27DB-BD31-4B8C-83A1-F6EECF244321}">
                <p14:modId xmlns:p14="http://schemas.microsoft.com/office/powerpoint/2010/main" val="4294928149"/>
              </p:ext>
            </p:extLst>
          </p:nvPr>
        </p:nvGraphicFramePr>
        <p:xfrm>
          <a:off x="609600" y="1386513"/>
          <a:ext cx="10972796" cy="4764907"/>
        </p:xfrm>
        <a:graphic>
          <a:graphicData uri="http://schemas.openxmlformats.org/drawingml/2006/table">
            <a:tbl>
              <a:tblPr/>
              <a:tblGrid>
                <a:gridCol w="2105426">
                  <a:extLst>
                    <a:ext uri="{9D8B030D-6E8A-4147-A177-3AD203B41FA5}">
                      <a16:colId xmlns:a16="http://schemas.microsoft.com/office/drawing/2014/main" val="259012362"/>
                    </a:ext>
                  </a:extLst>
                </a:gridCol>
                <a:gridCol w="799139">
                  <a:extLst>
                    <a:ext uri="{9D8B030D-6E8A-4147-A177-3AD203B41FA5}">
                      <a16:colId xmlns:a16="http://schemas.microsoft.com/office/drawing/2014/main" val="1953401698"/>
                    </a:ext>
                  </a:extLst>
                </a:gridCol>
                <a:gridCol w="875980">
                  <a:extLst>
                    <a:ext uri="{9D8B030D-6E8A-4147-A177-3AD203B41FA5}">
                      <a16:colId xmlns:a16="http://schemas.microsoft.com/office/drawing/2014/main" val="33538404"/>
                    </a:ext>
                  </a:extLst>
                </a:gridCol>
                <a:gridCol w="799139">
                  <a:extLst>
                    <a:ext uri="{9D8B030D-6E8A-4147-A177-3AD203B41FA5}">
                      <a16:colId xmlns:a16="http://schemas.microsoft.com/office/drawing/2014/main" val="2825647105"/>
                    </a:ext>
                  </a:extLst>
                </a:gridCol>
                <a:gridCol w="799139">
                  <a:extLst>
                    <a:ext uri="{9D8B030D-6E8A-4147-A177-3AD203B41FA5}">
                      <a16:colId xmlns:a16="http://schemas.microsoft.com/office/drawing/2014/main" val="1127429458"/>
                    </a:ext>
                  </a:extLst>
                </a:gridCol>
                <a:gridCol w="799139">
                  <a:extLst>
                    <a:ext uri="{9D8B030D-6E8A-4147-A177-3AD203B41FA5}">
                      <a16:colId xmlns:a16="http://schemas.microsoft.com/office/drawing/2014/main" val="492049682"/>
                    </a:ext>
                  </a:extLst>
                </a:gridCol>
                <a:gridCol w="799139">
                  <a:extLst>
                    <a:ext uri="{9D8B030D-6E8A-4147-A177-3AD203B41FA5}">
                      <a16:colId xmlns:a16="http://schemas.microsoft.com/office/drawing/2014/main" val="186310671"/>
                    </a:ext>
                  </a:extLst>
                </a:gridCol>
                <a:gridCol w="799139">
                  <a:extLst>
                    <a:ext uri="{9D8B030D-6E8A-4147-A177-3AD203B41FA5}">
                      <a16:colId xmlns:a16="http://schemas.microsoft.com/office/drawing/2014/main" val="3787768775"/>
                    </a:ext>
                  </a:extLst>
                </a:gridCol>
                <a:gridCol w="799139">
                  <a:extLst>
                    <a:ext uri="{9D8B030D-6E8A-4147-A177-3AD203B41FA5}">
                      <a16:colId xmlns:a16="http://schemas.microsoft.com/office/drawing/2014/main" val="2311098211"/>
                    </a:ext>
                  </a:extLst>
                </a:gridCol>
                <a:gridCol w="799139">
                  <a:extLst>
                    <a:ext uri="{9D8B030D-6E8A-4147-A177-3AD203B41FA5}">
                      <a16:colId xmlns:a16="http://schemas.microsoft.com/office/drawing/2014/main" val="3993073399"/>
                    </a:ext>
                  </a:extLst>
                </a:gridCol>
                <a:gridCol w="799139">
                  <a:extLst>
                    <a:ext uri="{9D8B030D-6E8A-4147-A177-3AD203B41FA5}">
                      <a16:colId xmlns:a16="http://schemas.microsoft.com/office/drawing/2014/main" val="3457661372"/>
                    </a:ext>
                  </a:extLst>
                </a:gridCol>
                <a:gridCol w="799139">
                  <a:extLst>
                    <a:ext uri="{9D8B030D-6E8A-4147-A177-3AD203B41FA5}">
                      <a16:colId xmlns:a16="http://schemas.microsoft.com/office/drawing/2014/main" val="2363908111"/>
                    </a:ext>
                  </a:extLst>
                </a:gridCol>
              </a:tblGrid>
              <a:tr h="217135">
                <a:tc>
                  <a:txBody>
                    <a:bodyPr/>
                    <a:lstStyle/>
                    <a:p>
                      <a:pPr algn="ctr" fontAlgn="ctr"/>
                      <a:r>
                        <a:rPr lang="en-US" sz="800" b="0" i="0" u="none" strike="noStrike">
                          <a:solidFill>
                            <a:srgbClr val="000000"/>
                          </a:solidFill>
                          <a:effectLst/>
                          <a:latin typeface="Arial" panose="020B0604020202020204" pitchFamily="34" charset="0"/>
                        </a:rPr>
                        <a:t>4/20/2018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460219056"/>
                  </a:ext>
                </a:extLst>
              </a:tr>
              <a:tr h="422207">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2366452399"/>
                  </a:ext>
                </a:extLst>
              </a:tr>
              <a:tr h="217135">
                <a:tc>
                  <a:txBody>
                    <a:bodyPr/>
                    <a:lstStyle/>
                    <a:p>
                      <a:pPr algn="ctr" fontAlgn="ctr"/>
                      <a:r>
                        <a:rPr lang="en-US" sz="800" b="1" i="0" u="none" strike="noStrike">
                          <a:solidFill>
                            <a:srgbClr val="6D6E71"/>
                          </a:solidFill>
                          <a:effectLst/>
                          <a:latin typeface="Arial" panose="020B0604020202020204" pitchFamily="34" charset="0"/>
                        </a:rPr>
                        <a:t>Coolpad Defiant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93502225"/>
                  </a:ext>
                </a:extLst>
              </a:tr>
              <a:tr h="217135">
                <a:tc>
                  <a:txBody>
                    <a:bodyPr/>
                    <a:lstStyle/>
                    <a:p>
                      <a:pPr algn="ctr" fontAlgn="ctr"/>
                      <a:r>
                        <a:rPr lang="en-US" sz="800" b="1" i="0" u="none" strike="noStrike">
                          <a:solidFill>
                            <a:srgbClr val="6D6E71"/>
                          </a:solidFill>
                          <a:effectLst/>
                          <a:latin typeface="Arial" panose="020B0604020202020204" pitchFamily="34" charset="0"/>
                        </a:rPr>
                        <a:t>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076082383"/>
                  </a:ext>
                </a:extLst>
              </a:tr>
              <a:tr h="217135">
                <a:tc>
                  <a:txBody>
                    <a:bodyPr/>
                    <a:lstStyle/>
                    <a:p>
                      <a:pPr algn="ctr" fontAlgn="ctr"/>
                      <a:r>
                        <a:rPr lang="en-US" sz="800" b="1" i="0" u="none" strike="noStrike">
                          <a:solidFill>
                            <a:srgbClr val="6D6E71"/>
                          </a:solidFill>
                          <a:effectLst/>
                          <a:latin typeface="Arial" panose="020B0604020202020204" pitchFamily="34" charset="0"/>
                        </a:rPr>
                        <a:t>Galaxy J3 2017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72452879"/>
                  </a:ext>
                </a:extLst>
              </a:tr>
              <a:tr h="217135">
                <a:tc>
                  <a:txBody>
                    <a:bodyPr/>
                    <a:lstStyle/>
                    <a:p>
                      <a:pPr algn="ctr" fontAlgn="ctr"/>
                      <a:r>
                        <a:rPr lang="en-US" sz="800" b="1" i="0" u="none" strike="noStrike">
                          <a:solidFill>
                            <a:srgbClr val="6D6E71"/>
                          </a:solidFill>
                          <a:effectLst/>
                          <a:latin typeface="Arial" panose="020B0604020202020204" pitchFamily="34" charset="0"/>
                        </a:rPr>
                        <a:t>LG X Venture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36769327"/>
                  </a:ext>
                </a:extLst>
              </a:tr>
              <a:tr h="217135">
                <a:tc>
                  <a:txBody>
                    <a:bodyPr/>
                    <a:lstStyle/>
                    <a:p>
                      <a:pPr algn="ctr" fontAlgn="ctr"/>
                      <a:r>
                        <a:rPr lang="en-US" sz="800" b="1" i="0" u="none" strike="noStrike">
                          <a:solidFill>
                            <a:srgbClr val="6D6E71"/>
                          </a:solidFill>
                          <a:effectLst/>
                          <a:latin typeface="Arial" panose="020B0604020202020204" pitchFamily="34" charset="0"/>
                        </a:rPr>
                        <a:t>LG K20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$119.99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17415644"/>
                  </a:ext>
                </a:extLst>
              </a:tr>
              <a:tr h="217135">
                <a:tc>
                  <a:txBody>
                    <a:bodyPr/>
                    <a:lstStyle/>
                    <a:p>
                      <a:pPr algn="ctr" fontAlgn="ctr"/>
                      <a:r>
                        <a:rPr lang="en-US" sz="800" b="1" i="0" u="none" strike="noStrike">
                          <a:solidFill>
                            <a:srgbClr val="6D6E71"/>
                          </a:solidFill>
                          <a:effectLst/>
                          <a:latin typeface="Arial" panose="020B0604020202020204" pitchFamily="34" charset="0"/>
                        </a:rPr>
                        <a:t>ZenFone V Live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578107811"/>
                  </a:ext>
                </a:extLst>
              </a:tr>
              <a:tr h="217135">
                <a:tc>
                  <a:txBody>
                    <a:bodyPr/>
                    <a:lstStyle/>
                    <a:p>
                      <a:pPr algn="ctr" fontAlgn="ctr"/>
                      <a:r>
                        <a:rPr lang="en-US" sz="800" b="1" i="0" u="none" strike="noStrike">
                          <a:solidFill>
                            <a:srgbClr val="6D6E71"/>
                          </a:solidFill>
                          <a:effectLst/>
                          <a:latin typeface="Arial" panose="020B0604020202020204" pitchFamily="34" charset="0"/>
                        </a:rPr>
                        <a:t>LG K20 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56101972"/>
                  </a:ext>
                </a:extLst>
              </a:tr>
              <a:tr h="217135">
                <a:tc>
                  <a:txBody>
                    <a:bodyPr/>
                    <a:lstStyle/>
                    <a:p>
                      <a:pPr algn="ctr" fontAlgn="ctr"/>
                      <a:r>
                        <a:rPr lang="es-ES" sz="800" b="1" i="0" u="none" strike="noStrike">
                          <a:solidFill>
                            <a:srgbClr val="6D6E71"/>
                          </a:solidFill>
                          <a:effectLst/>
                          <a:latin typeface="Arial" panose="020B0604020202020204" pitchFamily="34" charset="0"/>
                        </a:rPr>
                        <a:t>Kyocera DuraForce XD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65115802"/>
                  </a:ext>
                </a:extLst>
              </a:tr>
              <a:tr h="217135">
                <a:tc>
                  <a:txBody>
                    <a:bodyPr/>
                    <a:lstStyle/>
                    <a:p>
                      <a:pPr algn="ctr" fontAlgn="ctr"/>
                      <a:r>
                        <a:rPr lang="en-US" sz="8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010835641"/>
                  </a:ext>
                </a:extLst>
              </a:tr>
              <a:tr h="217135">
                <a:tc>
                  <a:txBody>
                    <a:bodyPr/>
                    <a:lstStyle/>
                    <a:p>
                      <a:pPr algn="ctr" fontAlgn="ctr"/>
                      <a:r>
                        <a:rPr lang="en-US" sz="800" b="1" i="0" u="none" strike="noStrike">
                          <a:solidFill>
                            <a:srgbClr val="6D6E71"/>
                          </a:solidFill>
                          <a:effectLst/>
                          <a:latin typeface="Arial" panose="020B0604020202020204" pitchFamily="34" charset="0"/>
                        </a:rPr>
                        <a:t>Moto e4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635165158"/>
                  </a:ext>
                </a:extLst>
              </a:tr>
              <a:tr h="217135">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76118001"/>
                  </a:ext>
                </a:extLst>
              </a:tr>
              <a:tr h="217135">
                <a:tc>
                  <a:txBody>
                    <a:bodyPr/>
                    <a:lstStyle/>
                    <a:p>
                      <a:pPr algn="ctr" fontAlgn="ctr"/>
                      <a:r>
                        <a:rPr lang="en-US" sz="8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34192752"/>
                  </a:ext>
                </a:extLst>
              </a:tr>
              <a:tr h="217135">
                <a:tc>
                  <a:txBody>
                    <a:bodyPr/>
                    <a:lstStyle/>
                    <a:p>
                      <a:pPr algn="ctr" fontAlgn="ctr"/>
                      <a:r>
                        <a:rPr lang="en-US" sz="800" b="1" i="0" u="none" strike="noStrike">
                          <a:solidFill>
                            <a:srgbClr val="6D6E71"/>
                          </a:solidFill>
                          <a:effectLst/>
                          <a:latin typeface="Arial" panose="020B0604020202020204" pitchFamily="34" charset="0"/>
                        </a:rPr>
                        <a:t>T-Mobile® REVVL®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91877731"/>
                  </a:ext>
                </a:extLst>
              </a:tr>
              <a:tr h="217135">
                <a:tc>
                  <a:txBody>
                    <a:bodyPr/>
                    <a:lstStyle/>
                    <a:p>
                      <a:pPr algn="ctr" fontAlgn="ctr"/>
                      <a:r>
                        <a:rPr lang="en-US" sz="800" b="1" i="0" u="none" strike="noStrike">
                          <a:solidFill>
                            <a:srgbClr val="6D6E71"/>
                          </a:solidFill>
                          <a:effectLst/>
                          <a:latin typeface="Arial" panose="020B0604020202020204" pitchFamily="34" charset="0"/>
                        </a:rPr>
                        <a:t>HTC Bolt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914914649"/>
                  </a:ext>
                </a:extLst>
              </a:tr>
              <a:tr h="217135">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172907199"/>
                  </a:ext>
                </a:extLst>
              </a:tr>
              <a:tr h="217135">
                <a:tc>
                  <a:txBody>
                    <a:bodyPr/>
                    <a:lstStyle/>
                    <a:p>
                      <a:pPr algn="ctr" fontAlgn="ctr"/>
                      <a:r>
                        <a:rPr lang="en-US" sz="800" b="1" i="0" u="none" strike="noStrike">
                          <a:solidFill>
                            <a:srgbClr val="6D6E71"/>
                          </a:solidFill>
                          <a:effectLst/>
                          <a:latin typeface="Arial" panose="020B0604020202020204" pitchFamily="34" charset="0"/>
                        </a:rPr>
                        <a:t>LG X Power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$11.25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819790659"/>
                  </a:ext>
                </a:extLst>
              </a:tr>
              <a:tr h="217135">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065186600"/>
                  </a:ext>
                </a:extLst>
              </a:tr>
              <a:tr h="217135">
                <a:tc>
                  <a:txBody>
                    <a:bodyPr/>
                    <a:lstStyle/>
                    <a:p>
                      <a:pPr algn="ctr" fontAlgn="ctr"/>
                      <a:r>
                        <a:rPr lang="en-US" sz="800" b="1" i="0" u="none" strike="noStrike">
                          <a:solidFill>
                            <a:srgbClr val="6D6E71"/>
                          </a:solidFill>
                          <a:effectLst/>
                          <a:latin typeface="Arial" panose="020B0604020202020204" pitchFamily="34" charset="0"/>
                        </a:rPr>
                        <a:t>LG Tribute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441463223"/>
                  </a:ext>
                </a:extLst>
              </a:tr>
              <a:tr h="217135">
                <a:tc>
                  <a:txBody>
                    <a:bodyPr/>
                    <a:lstStyle/>
                    <a:p>
                      <a:pPr algn="ctr" fontAlgn="ctr"/>
                      <a:r>
                        <a:rPr lang="en-US" sz="800" b="1" i="0" u="none" strike="noStrike">
                          <a:solidFill>
                            <a:srgbClr val="6D6E71"/>
                          </a:solidFill>
                          <a:effectLst/>
                          <a:latin typeface="Arial" panose="020B0604020202020204" pitchFamily="34" charset="0"/>
                        </a:rPr>
                        <a:t>LG Tribute Dynasty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15473804"/>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a:extLst>
              <a:ext uri="{FF2B5EF4-FFF2-40B4-BE49-F238E27FC236}">
                <a16:creationId xmlns:a16="http://schemas.microsoft.com/office/drawing/2014/main" id="{7DFEF322-9DED-4AE7-8451-D06A02704F5C}"/>
              </a:ext>
            </a:extLst>
          </p:cNvPr>
          <p:cNvGraphicFramePr>
            <a:graphicFrameLocks noGrp="1"/>
          </p:cNvGraphicFramePr>
          <p:nvPr>
            <p:extLst>
              <p:ext uri="{D42A27DB-BD31-4B8C-83A1-F6EECF244321}">
                <p14:modId xmlns:p14="http://schemas.microsoft.com/office/powerpoint/2010/main" val="3280079042"/>
              </p:ext>
            </p:extLst>
          </p:nvPr>
        </p:nvGraphicFramePr>
        <p:xfrm>
          <a:off x="609600" y="1485899"/>
          <a:ext cx="10972800" cy="4683984"/>
        </p:xfrm>
        <a:graphic>
          <a:graphicData uri="http://schemas.openxmlformats.org/drawingml/2006/table">
            <a:tbl>
              <a:tblPr/>
              <a:tblGrid>
                <a:gridCol w="2396789">
                  <a:extLst>
                    <a:ext uri="{9D8B030D-6E8A-4147-A177-3AD203B41FA5}">
                      <a16:colId xmlns:a16="http://schemas.microsoft.com/office/drawing/2014/main" val="180943223"/>
                    </a:ext>
                  </a:extLst>
                </a:gridCol>
                <a:gridCol w="2677663">
                  <a:extLst>
                    <a:ext uri="{9D8B030D-6E8A-4147-A177-3AD203B41FA5}">
                      <a16:colId xmlns:a16="http://schemas.microsoft.com/office/drawing/2014/main" val="3967553578"/>
                    </a:ext>
                  </a:extLst>
                </a:gridCol>
                <a:gridCol w="2078465">
                  <a:extLst>
                    <a:ext uri="{9D8B030D-6E8A-4147-A177-3AD203B41FA5}">
                      <a16:colId xmlns:a16="http://schemas.microsoft.com/office/drawing/2014/main" val="977847591"/>
                    </a:ext>
                  </a:extLst>
                </a:gridCol>
                <a:gridCol w="1928666">
                  <a:extLst>
                    <a:ext uri="{9D8B030D-6E8A-4147-A177-3AD203B41FA5}">
                      <a16:colId xmlns:a16="http://schemas.microsoft.com/office/drawing/2014/main" val="1021898481"/>
                    </a:ext>
                  </a:extLst>
                </a:gridCol>
                <a:gridCol w="1891217">
                  <a:extLst>
                    <a:ext uri="{9D8B030D-6E8A-4147-A177-3AD203B41FA5}">
                      <a16:colId xmlns:a16="http://schemas.microsoft.com/office/drawing/2014/main" val="3764738048"/>
                    </a:ext>
                  </a:extLst>
                </a:gridCol>
              </a:tblGrid>
              <a:tr h="195166">
                <a:tc>
                  <a:txBody>
                    <a:bodyPr/>
                    <a:lstStyle/>
                    <a:p>
                      <a:pPr algn="ctr" fontAlgn="ctr"/>
                      <a:r>
                        <a:rPr lang="en-US" sz="800" b="0" i="0" u="none" strike="noStrike">
                          <a:solidFill>
                            <a:srgbClr val="000000"/>
                          </a:solidFill>
                          <a:effectLst/>
                          <a:latin typeface="Arial" panose="020B0604020202020204" pitchFamily="34" charset="0"/>
                        </a:rPr>
                        <a:t>4/20/2018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413078248"/>
                  </a:ext>
                </a:extLst>
              </a:tr>
              <a:tr h="195166">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3355517903"/>
                  </a:ext>
                </a:extLst>
              </a:tr>
              <a:tr h="195166">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343394458"/>
                  </a:ext>
                </a:extLst>
              </a:tr>
              <a:tr h="195166">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69818501"/>
                  </a:ext>
                </a:extLst>
              </a:tr>
              <a:tr h="195166">
                <a:tc>
                  <a:txBody>
                    <a:bodyPr/>
                    <a:lstStyle/>
                    <a:p>
                      <a:pPr algn="ctr" fontAlgn="ctr"/>
                      <a:r>
                        <a:rPr lang="en-US" sz="800" b="1" i="0" u="none" strike="noStrike">
                          <a:solidFill>
                            <a:srgbClr val="6D6E71"/>
                          </a:solidFill>
                          <a:effectLst/>
                          <a:latin typeface="Arial" panose="020B0604020202020204" pitchFamily="34" charset="0"/>
                        </a:rPr>
                        <a:t>Galaxy S8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1764466"/>
                  </a:ext>
                </a:extLst>
              </a:tr>
              <a:tr h="195166">
                <a:tc>
                  <a:txBody>
                    <a:bodyPr/>
                    <a:lstStyle/>
                    <a:p>
                      <a:pPr algn="ctr" fontAlgn="ctr"/>
                      <a:r>
                        <a:rPr lang="en-US" sz="800" b="1" i="0" u="none" strike="noStrike">
                          <a:solidFill>
                            <a:srgbClr val="6D6E71"/>
                          </a:solidFill>
                          <a:effectLst/>
                          <a:latin typeface="Arial" panose="020B0604020202020204" pitchFamily="34" charset="0"/>
                        </a:rPr>
                        <a:t>Galaxy S6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70522828"/>
                  </a:ext>
                </a:extLst>
              </a:tr>
              <a:tr h="195166">
                <a:tc>
                  <a:txBody>
                    <a:bodyPr/>
                    <a:lstStyle/>
                    <a:p>
                      <a:pPr algn="ctr" fontAlgn="ctr"/>
                      <a:r>
                        <a:rPr lang="en-US" sz="800" b="1" i="0" u="none" strike="noStrike">
                          <a:solidFill>
                            <a:srgbClr val="6D6E71"/>
                          </a:solidFill>
                          <a:effectLst/>
                          <a:latin typeface="Arial" panose="020B0604020202020204" pitchFamily="34" charset="0"/>
                        </a:rPr>
                        <a:t>LG K20 V (15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02121191"/>
                  </a:ext>
                </a:extLst>
              </a:tr>
              <a:tr h="195166">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81009906"/>
                  </a:ext>
                </a:extLst>
              </a:tr>
              <a:tr h="195166">
                <a:tc>
                  <a:txBody>
                    <a:bodyPr/>
                    <a:lstStyle/>
                    <a:p>
                      <a:pPr algn="ctr" fontAlgn="ctr"/>
                      <a:r>
                        <a:rPr lang="en-US" sz="800" b="1" i="0" u="none" strike="noStrike">
                          <a:solidFill>
                            <a:srgbClr val="6D6E71"/>
                          </a:solidFill>
                          <a:effectLst/>
                          <a:latin typeface="Arial" panose="020B0604020202020204" pitchFamily="34" charset="0"/>
                        </a:rPr>
                        <a:t>LG Phoenix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87401403"/>
                  </a:ext>
                </a:extLst>
              </a:tr>
              <a:tr h="195166">
                <a:tc>
                  <a:txBody>
                    <a:bodyPr/>
                    <a:lstStyle/>
                    <a:p>
                      <a:pPr algn="ctr" fontAlgn="ctr"/>
                      <a:r>
                        <a:rPr lang="en-US" sz="800" b="1" i="0" u="none" strike="noStrike">
                          <a:solidFill>
                            <a:srgbClr val="6D6E71"/>
                          </a:solidFill>
                          <a:effectLst/>
                          <a:latin typeface="Arial" panose="020B0604020202020204" pitchFamily="34" charset="0"/>
                        </a:rPr>
                        <a:t>LG K8V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940626464"/>
                  </a:ext>
                </a:extLst>
              </a:tr>
              <a:tr h="195166">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1620523"/>
                  </a:ext>
                </a:extLst>
              </a:tr>
              <a:tr h="195166">
                <a:tc>
                  <a:txBody>
                    <a:bodyPr/>
                    <a:lstStyle/>
                    <a:p>
                      <a:pPr algn="ctr" fontAlgn="ctr"/>
                      <a:r>
                        <a:rPr lang="en-US" sz="800" b="1" i="0" u="none" strike="noStrike">
                          <a:solidFill>
                            <a:srgbClr val="6D6E71"/>
                          </a:solidFill>
                          <a:effectLst/>
                          <a:latin typeface="Arial" panose="020B0604020202020204" pitchFamily="34" charset="0"/>
                        </a:rPr>
                        <a:t>LG G Vista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07187566"/>
                  </a:ext>
                </a:extLst>
              </a:tr>
              <a:tr h="195166">
                <a:tc>
                  <a:txBody>
                    <a:bodyPr/>
                    <a:lstStyle/>
                    <a:p>
                      <a:pPr algn="ctr" fontAlgn="ctr"/>
                      <a:r>
                        <a:rPr lang="fr-FR" sz="800" b="1" i="0" u="none" strike="noStrike">
                          <a:solidFill>
                            <a:srgbClr val="6D6E71"/>
                          </a:solidFill>
                          <a:effectLst/>
                          <a:latin typeface="Arial" panose="020B0604020202020204" pitchFamily="34" charset="0"/>
                        </a:rPr>
                        <a:t>HTC Desire 530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80070113"/>
                  </a:ext>
                </a:extLst>
              </a:tr>
              <a:tr h="195166">
                <a:tc>
                  <a:txBody>
                    <a:bodyPr/>
                    <a:lstStyle/>
                    <a:p>
                      <a:pPr algn="ctr" fontAlgn="ctr"/>
                      <a:r>
                        <a:rPr lang="en-US" sz="800" b="1" i="0" u="none" strike="noStrike">
                          <a:solidFill>
                            <a:srgbClr val="6D6E71"/>
                          </a:solidFill>
                          <a:effectLst/>
                          <a:latin typeface="Arial" panose="020B0604020202020204" pitchFamily="34" charset="0"/>
                        </a:rPr>
                        <a:t>Alcatel A30 Fierce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93501889"/>
                  </a:ext>
                </a:extLst>
              </a:tr>
              <a:tr h="195166">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94015112"/>
                  </a:ext>
                </a:extLst>
              </a:tr>
              <a:tr h="195166">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99787169"/>
                  </a:ext>
                </a:extLst>
              </a:tr>
              <a:tr h="195166">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487604118"/>
                  </a:ext>
                </a:extLst>
              </a:tr>
              <a:tr h="195166">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397910842"/>
                  </a:ext>
                </a:extLst>
              </a:tr>
              <a:tr h="195166">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055330547"/>
                  </a:ext>
                </a:extLst>
              </a:tr>
              <a:tr h="195166">
                <a:tc>
                  <a:txBody>
                    <a:bodyPr/>
                    <a:lstStyle/>
                    <a:p>
                      <a:pPr algn="ctr" fontAlgn="ctr"/>
                      <a:r>
                        <a:rPr lang="en-US" sz="800" b="1" i="0" u="none" strike="noStrike">
                          <a:solidFill>
                            <a:srgbClr val="6D6E71"/>
                          </a:solidFill>
                          <a:effectLst/>
                          <a:latin typeface="Arial" panose="020B0604020202020204" pitchFamily="34" charset="0"/>
                        </a:rPr>
                        <a:t>iPhone 6S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070335651"/>
                  </a:ext>
                </a:extLst>
              </a:tr>
              <a:tr h="195166">
                <a:tc>
                  <a:txBody>
                    <a:bodyPr/>
                    <a:lstStyle/>
                    <a:p>
                      <a:pPr algn="ctr" fontAlgn="ctr"/>
                      <a:r>
                        <a:rPr lang="en-US" sz="800" b="1" i="0" u="none" strike="noStrike">
                          <a:solidFill>
                            <a:srgbClr val="6D6E71"/>
                          </a:solidFill>
                          <a:effectLst/>
                          <a:latin typeface="Arial" panose="020B0604020202020204" pitchFamily="34" charset="0"/>
                        </a:rPr>
                        <a:t>iPhone 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$244.99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455207090"/>
                  </a:ext>
                </a:extLst>
              </a:tr>
              <a:tr h="195166">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$194.99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5564587"/>
                  </a:ext>
                </a:extLst>
              </a:tr>
              <a:tr h="195166">
                <a:tc>
                  <a:txBody>
                    <a:bodyPr/>
                    <a:lstStyle/>
                    <a:p>
                      <a:pPr algn="ctr" fontAlgn="ctr"/>
                      <a:r>
                        <a:rPr lang="de-DE" sz="800" b="1" i="0" u="none" strike="noStrike">
                          <a:solidFill>
                            <a:srgbClr val="6D6E71"/>
                          </a:solidFill>
                          <a:effectLst/>
                          <a:latin typeface="Arial" panose="020B0604020202020204" pitchFamily="34" charset="0"/>
                        </a:rPr>
                        <a:t>ZTE Mavern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4774605"/>
                  </a:ext>
                </a:extLst>
              </a:tr>
              <a:tr h="195166">
                <a:tc>
                  <a:txBody>
                    <a:bodyPr/>
                    <a:lstStyle/>
                    <a:p>
                      <a:pPr algn="ctr" fontAlgn="ctr"/>
                      <a:r>
                        <a:rPr lang="en-US" sz="800" b="1" i="0" u="none" strike="noStrike">
                          <a:solidFill>
                            <a:srgbClr val="6D6E71"/>
                          </a:solidFill>
                          <a:effectLst/>
                          <a:latin typeface="Arial" panose="020B0604020202020204" pitchFamily="34" charset="0"/>
                        </a:rPr>
                        <a:t>ZTE Blade Spark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78365954"/>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a:extLst>
              <a:ext uri="{FF2B5EF4-FFF2-40B4-BE49-F238E27FC236}">
                <a16:creationId xmlns:a16="http://schemas.microsoft.com/office/drawing/2014/main" id="{86819E99-EA14-432B-835E-E20F0AD0ECB1}"/>
              </a:ext>
            </a:extLst>
          </p:cNvPr>
          <p:cNvGraphicFramePr>
            <a:graphicFrameLocks noGrp="1"/>
          </p:cNvGraphicFramePr>
          <p:nvPr>
            <p:extLst>
              <p:ext uri="{D42A27DB-BD31-4B8C-83A1-F6EECF244321}">
                <p14:modId xmlns:p14="http://schemas.microsoft.com/office/powerpoint/2010/main" val="1061132083"/>
              </p:ext>
            </p:extLst>
          </p:nvPr>
        </p:nvGraphicFramePr>
        <p:xfrm>
          <a:off x="609600" y="1371599"/>
          <a:ext cx="10972799" cy="4800602"/>
        </p:xfrm>
        <a:graphic>
          <a:graphicData uri="http://schemas.openxmlformats.org/drawingml/2006/table">
            <a:tbl>
              <a:tblPr/>
              <a:tblGrid>
                <a:gridCol w="4199467">
                  <a:extLst>
                    <a:ext uri="{9D8B030D-6E8A-4147-A177-3AD203B41FA5}">
                      <a16:colId xmlns:a16="http://schemas.microsoft.com/office/drawing/2014/main" val="3646429727"/>
                    </a:ext>
                  </a:extLst>
                </a:gridCol>
                <a:gridCol w="3386666">
                  <a:extLst>
                    <a:ext uri="{9D8B030D-6E8A-4147-A177-3AD203B41FA5}">
                      <a16:colId xmlns:a16="http://schemas.microsoft.com/office/drawing/2014/main" val="3729621515"/>
                    </a:ext>
                  </a:extLst>
                </a:gridCol>
                <a:gridCol w="3386666">
                  <a:extLst>
                    <a:ext uri="{9D8B030D-6E8A-4147-A177-3AD203B41FA5}">
                      <a16:colId xmlns:a16="http://schemas.microsoft.com/office/drawing/2014/main" val="3301464980"/>
                    </a:ext>
                  </a:extLst>
                </a:gridCol>
              </a:tblGrid>
              <a:tr h="165538">
                <a:tc>
                  <a:txBody>
                    <a:bodyPr/>
                    <a:lstStyle/>
                    <a:p>
                      <a:pPr algn="ctr" fontAlgn="ctr"/>
                      <a:r>
                        <a:rPr lang="en-US" sz="700" b="0" i="0" u="none" strike="noStrike">
                          <a:solidFill>
                            <a:srgbClr val="000000"/>
                          </a:solidFill>
                          <a:effectLst/>
                          <a:latin typeface="Arial" panose="020B0604020202020204" pitchFamily="34" charset="0"/>
                        </a:rPr>
                        <a:t>4/20/2018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329707466"/>
                  </a:ext>
                </a:extLst>
              </a:tr>
              <a:tr h="165538">
                <a:tc>
                  <a:txBody>
                    <a:bodyPr/>
                    <a:lstStyle/>
                    <a:p>
                      <a:pPr algn="ctr" fontAlgn="ctr"/>
                      <a:r>
                        <a:rPr lang="en-US" sz="7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1209828073"/>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Prime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55830975"/>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92344366"/>
                  </a:ext>
                </a:extLst>
              </a:tr>
              <a:tr h="165538">
                <a:tc>
                  <a:txBody>
                    <a:bodyPr/>
                    <a:lstStyle/>
                    <a:p>
                      <a:pPr algn="ctr" fontAlgn="ctr"/>
                      <a:r>
                        <a:rPr lang="en-US" sz="700" b="1" i="0" u="none" strike="noStrike">
                          <a:solidFill>
                            <a:srgbClr val="6D6E71"/>
                          </a:solidFill>
                          <a:effectLst/>
                          <a:latin typeface="Arial" panose="020B0604020202020204" pitchFamily="34" charset="0"/>
                        </a:rPr>
                        <a:t>ZTE Blade Z Max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54604360"/>
                  </a:ext>
                </a:extLst>
              </a:tr>
              <a:tr h="165538">
                <a:tc>
                  <a:txBody>
                    <a:bodyPr/>
                    <a:lstStyle/>
                    <a:p>
                      <a:pPr algn="ctr" fontAlgn="ctr"/>
                      <a:r>
                        <a:rPr lang="sv-SE" sz="700" b="1" i="0" u="none" strike="noStrike">
                          <a:solidFill>
                            <a:srgbClr val="6D6E71"/>
                          </a:solidFill>
                          <a:effectLst/>
                          <a:latin typeface="Arial" panose="020B0604020202020204" pitchFamily="34" charset="0"/>
                        </a:rPr>
                        <a:t>ZTE Avid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87106518"/>
                  </a:ext>
                </a:extLst>
              </a:tr>
              <a:tr h="165538">
                <a:tc>
                  <a:txBody>
                    <a:bodyPr/>
                    <a:lstStyle/>
                    <a:p>
                      <a:pPr algn="ctr" fontAlgn="ctr"/>
                      <a:r>
                        <a:rPr lang="nb-NO" sz="700" b="1" i="0" u="none" strike="noStrike">
                          <a:solidFill>
                            <a:srgbClr val="6D6E71"/>
                          </a:solidFill>
                          <a:effectLst/>
                          <a:latin typeface="Arial" panose="020B0604020202020204" pitchFamily="34" charset="0"/>
                        </a:rPr>
                        <a:t>LG Aristo 2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36625413"/>
                  </a:ext>
                </a:extLst>
              </a:tr>
              <a:tr h="165538">
                <a:tc>
                  <a:txBody>
                    <a:bodyPr/>
                    <a:lstStyle/>
                    <a:p>
                      <a:pPr algn="ctr" fontAlgn="ctr"/>
                      <a:r>
                        <a:rPr lang="fr-FR" sz="700" b="1" i="0" u="none" strike="noStrike">
                          <a:solidFill>
                            <a:srgbClr val="6D6E71"/>
                          </a:solidFill>
                          <a:effectLst/>
                          <a:latin typeface="Arial" panose="020B0604020202020204" pitchFamily="34" charset="0"/>
                        </a:rPr>
                        <a:t>LG Stylo 2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136656347"/>
                  </a:ext>
                </a:extLst>
              </a:tr>
              <a:tr h="165538">
                <a:tc>
                  <a:txBody>
                    <a:bodyPr/>
                    <a:lstStyle/>
                    <a:p>
                      <a:pPr algn="ctr" fontAlgn="ctr"/>
                      <a:r>
                        <a:rPr lang="en-US" sz="7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068935261"/>
                  </a:ext>
                </a:extLst>
              </a:tr>
              <a:tr h="165538">
                <a:tc>
                  <a:txBody>
                    <a:bodyPr/>
                    <a:lstStyle/>
                    <a:p>
                      <a:pPr algn="ctr" fontAlgn="ctr"/>
                      <a:r>
                        <a:rPr lang="fr-FR" sz="700" b="1" i="0" u="none" strike="noStrike">
                          <a:solidFill>
                            <a:srgbClr val="6D6E71"/>
                          </a:solidFill>
                          <a:effectLst/>
                          <a:latin typeface="Arial" panose="020B0604020202020204" pitchFamily="34" charset="0"/>
                        </a:rPr>
                        <a:t>LG K20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32496467"/>
                  </a:ext>
                </a:extLst>
              </a:tr>
              <a:tr h="165538">
                <a:tc>
                  <a:txBody>
                    <a:bodyPr/>
                    <a:lstStyle/>
                    <a:p>
                      <a:pPr algn="ctr" fontAlgn="ctr"/>
                      <a:r>
                        <a:rPr lang="en-US" sz="700" b="1" i="0" u="none" strike="noStrike">
                          <a:solidFill>
                            <a:srgbClr val="6D6E71"/>
                          </a:solidFill>
                          <a:effectLst/>
                          <a:latin typeface="Arial" panose="020B0604020202020204" pitchFamily="34" charset="0"/>
                        </a:rPr>
                        <a:t>SS Galaxy On5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25233078"/>
                  </a:ext>
                </a:extLst>
              </a:tr>
              <a:tr h="165538">
                <a:tc>
                  <a:txBody>
                    <a:bodyPr/>
                    <a:lstStyle/>
                    <a:p>
                      <a:pPr algn="ctr" fontAlgn="ctr"/>
                      <a:r>
                        <a:rPr lang="en-US" sz="700" b="1" i="0" u="none" strike="noStrike">
                          <a:solidFill>
                            <a:srgbClr val="6D6E71"/>
                          </a:solidFill>
                          <a:effectLst/>
                          <a:latin typeface="Arial" panose="020B0604020202020204" pitchFamily="34" charset="0"/>
                        </a:rPr>
                        <a:t>Alcatel TRU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55885157"/>
                  </a:ext>
                </a:extLst>
              </a:tr>
              <a:tr h="165538">
                <a:tc>
                  <a:txBody>
                    <a:bodyPr/>
                    <a:lstStyle/>
                    <a:p>
                      <a:pPr algn="ctr" fontAlgn="ctr"/>
                      <a:r>
                        <a:rPr lang="en-US" sz="700" b="1" i="0" u="none" strike="noStrike">
                          <a:solidFill>
                            <a:srgbClr val="6D6E71"/>
                          </a:solidFill>
                          <a:effectLst/>
                          <a:latin typeface="Arial" panose="020B0604020202020204" pitchFamily="34" charset="0"/>
                        </a:rPr>
                        <a:t>Alcatel FIERCE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144005184"/>
                  </a:ext>
                </a:extLst>
              </a:tr>
              <a:tr h="165538">
                <a:tc>
                  <a:txBody>
                    <a:bodyPr/>
                    <a:lstStyle/>
                    <a:p>
                      <a:pPr algn="ctr" fontAlgn="ctr"/>
                      <a:r>
                        <a:rPr lang="de-DE" sz="700" b="1" i="0" u="none" strike="noStrike">
                          <a:solidFill>
                            <a:srgbClr val="6D6E71"/>
                          </a:solidFill>
                          <a:effectLst/>
                          <a:latin typeface="Arial" panose="020B0604020202020204" pitchFamily="34" charset="0"/>
                        </a:rPr>
                        <a:t>ZTE ZMAX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66479157"/>
                  </a:ext>
                </a:extLst>
              </a:tr>
              <a:tr h="165538">
                <a:tc>
                  <a:txBody>
                    <a:bodyPr/>
                    <a:lstStyle/>
                    <a:p>
                      <a:pPr algn="ctr" fontAlgn="ctr"/>
                      <a:r>
                        <a:rPr lang="en-US" sz="700" b="1" i="0" u="none" strike="noStrike">
                          <a:solidFill>
                            <a:srgbClr val="6D6E71"/>
                          </a:solidFill>
                          <a:effectLst/>
                          <a:latin typeface="Arial" panose="020B0604020202020204" pitchFamily="34" charset="0"/>
                        </a:rPr>
                        <a:t>ZTE Avid TRIO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40159996"/>
                  </a:ext>
                </a:extLst>
              </a:tr>
              <a:tr h="165538">
                <a:tc>
                  <a:txBody>
                    <a:bodyPr/>
                    <a:lstStyle/>
                    <a:p>
                      <a:pPr algn="ctr" fontAlgn="ctr"/>
                      <a:r>
                        <a:rPr lang="en-US" sz="7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69703394"/>
                  </a:ext>
                </a:extLst>
              </a:tr>
              <a:tr h="165538">
                <a:tc>
                  <a:txBody>
                    <a:bodyPr/>
                    <a:lstStyle/>
                    <a:p>
                      <a:pPr algn="ctr" fontAlgn="ctr"/>
                      <a:r>
                        <a:rPr lang="es-ES" sz="700" b="1" i="0" u="none" strike="noStrike">
                          <a:solidFill>
                            <a:srgbClr val="6D6E71"/>
                          </a:solidFill>
                          <a:effectLst/>
                          <a:latin typeface="Arial" panose="020B0604020202020204" pitchFamily="34" charset="0"/>
                        </a:rPr>
                        <a:t>Alcatel Idol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333463894"/>
                  </a:ext>
                </a:extLst>
              </a:tr>
              <a:tr h="165538">
                <a:tc>
                  <a:txBody>
                    <a:bodyPr/>
                    <a:lstStyle/>
                    <a:p>
                      <a:pPr algn="ctr" fontAlgn="ctr"/>
                      <a:r>
                        <a:rPr lang="en-US" sz="700" b="1" i="0" u="none" strike="noStrike">
                          <a:solidFill>
                            <a:srgbClr val="6D6E71"/>
                          </a:solidFill>
                          <a:effectLst/>
                          <a:latin typeface="Arial" panose="020B0604020202020204" pitchFamily="34" charset="0"/>
                        </a:rPr>
                        <a:t>LG X charge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834402717"/>
                  </a:ext>
                </a:extLst>
              </a:tr>
              <a:tr h="165538">
                <a:tc>
                  <a:txBody>
                    <a:bodyPr/>
                    <a:lstStyle/>
                    <a:p>
                      <a:pPr algn="ctr" fontAlgn="ctr"/>
                      <a:r>
                        <a:rPr lang="en-US" sz="700" b="1" i="0" u="none" strike="noStrike">
                          <a:solidFill>
                            <a:srgbClr val="6D6E71"/>
                          </a:solidFill>
                          <a:effectLst/>
                          <a:latin typeface="Arial" panose="020B0604020202020204" pitchFamily="34" charset="0"/>
                        </a:rPr>
                        <a:t>Alcatel PULSEMIX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795275698"/>
                  </a:ext>
                </a:extLst>
              </a:tr>
              <a:tr h="165538">
                <a:tc>
                  <a:txBody>
                    <a:bodyPr/>
                    <a:lstStyle/>
                    <a:p>
                      <a:pPr algn="ctr" fontAlgn="ctr"/>
                      <a:r>
                        <a:rPr lang="en-US" sz="700" b="1" i="0" u="none" strike="noStrike">
                          <a:solidFill>
                            <a:srgbClr val="6D6E71"/>
                          </a:solidFill>
                          <a:effectLst/>
                          <a:latin typeface="Arial" panose="020B0604020202020204" pitchFamily="34" charset="0"/>
                        </a:rPr>
                        <a:t>Samsung Galaxy Halo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743481150"/>
                  </a:ext>
                </a:extLst>
              </a:tr>
              <a:tr h="165538">
                <a:tc>
                  <a:txBody>
                    <a:bodyPr/>
                    <a:lstStyle/>
                    <a:p>
                      <a:pPr algn="ctr" fontAlgn="ctr"/>
                      <a:r>
                        <a:rPr lang="en-US" sz="700" b="1" i="0" u="none" strike="noStrike">
                          <a:solidFill>
                            <a:srgbClr val="6D6E71"/>
                          </a:solidFill>
                          <a:effectLst/>
                          <a:latin typeface="Arial" panose="020B0604020202020204" pitchFamily="34" charset="0"/>
                        </a:rPr>
                        <a:t>LG Stylo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119102853"/>
                  </a:ext>
                </a:extLst>
              </a:tr>
              <a:tr h="165538">
                <a:tc>
                  <a:txBody>
                    <a:bodyPr/>
                    <a:lstStyle/>
                    <a:p>
                      <a:pPr algn="ctr" fontAlgn="ctr"/>
                      <a:r>
                        <a:rPr lang="en-US" sz="700" b="1" i="0" u="none" strike="noStrike">
                          <a:solidFill>
                            <a:srgbClr val="6D6E71"/>
                          </a:solidFill>
                          <a:effectLst/>
                          <a:latin typeface="Arial" panose="020B0604020202020204" pitchFamily="34" charset="0"/>
                        </a:rPr>
                        <a:t>ZTE Blade 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614841627"/>
                  </a:ext>
                </a:extLst>
              </a:tr>
              <a:tr h="165538">
                <a:tc>
                  <a:txBody>
                    <a:bodyPr/>
                    <a:lstStyle/>
                    <a:p>
                      <a:pPr algn="ctr" fontAlgn="ctr"/>
                      <a:r>
                        <a:rPr lang="en-US" sz="700" b="1" i="0" u="none" strike="noStrike">
                          <a:solidFill>
                            <a:srgbClr val="6D6E71"/>
                          </a:solidFill>
                          <a:effectLst/>
                          <a:latin typeface="Arial" panose="020B0604020202020204" pitchFamily="34" charset="0"/>
                        </a:rPr>
                        <a:t>ZTE Blade X Max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544514179"/>
                  </a:ext>
                </a:extLst>
              </a:tr>
              <a:tr h="165538">
                <a:tc>
                  <a:txBody>
                    <a:bodyPr/>
                    <a:lstStyle/>
                    <a:p>
                      <a:pPr algn="ctr" fontAlgn="ctr"/>
                      <a:r>
                        <a:rPr lang="en-US" sz="700" b="1" i="0" u="none" strike="noStrike">
                          <a:solidFill>
                            <a:srgbClr val="6D6E71"/>
                          </a:solidFill>
                          <a:effectLst/>
                          <a:latin typeface="Arial" panose="020B0604020202020204" pitchFamily="34" charset="0"/>
                        </a:rPr>
                        <a:t>LG Fortune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774315479"/>
                  </a:ext>
                </a:extLst>
              </a:tr>
              <a:tr h="165538">
                <a:tc>
                  <a:txBody>
                    <a:bodyPr/>
                    <a:lstStyle/>
                    <a:p>
                      <a:pPr algn="ctr" fontAlgn="ctr"/>
                      <a:r>
                        <a:rPr lang="en-US" sz="700" b="1" i="0" u="none" strike="noStrike">
                          <a:solidFill>
                            <a:srgbClr val="6D6E71"/>
                          </a:solidFill>
                          <a:effectLst/>
                          <a:latin typeface="Arial" panose="020B0604020202020204" pitchFamily="34" charset="0"/>
                        </a:rPr>
                        <a:t>Alcatel VERSO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726117604"/>
                  </a:ext>
                </a:extLst>
              </a:tr>
              <a:tr h="165538">
                <a:tc>
                  <a:txBody>
                    <a:bodyPr/>
                    <a:lstStyle/>
                    <a:p>
                      <a:pPr algn="ctr" fontAlgn="ctr"/>
                      <a:r>
                        <a:rPr lang="en-US" sz="700" b="1" i="0" u="none" strike="noStrike">
                          <a:solidFill>
                            <a:srgbClr val="6D6E71"/>
                          </a:solidFill>
                          <a:effectLst/>
                          <a:latin typeface="Arial" panose="020B0604020202020204" pitchFamily="34" charset="0"/>
                        </a:rPr>
                        <a:t>SS Galaxy Amp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763641303"/>
                  </a:ext>
                </a:extLst>
              </a:tr>
              <a:tr h="165538">
                <a:tc>
                  <a:txBody>
                    <a:bodyPr/>
                    <a:lstStyle/>
                    <a:p>
                      <a:pPr algn="ctr" fontAlgn="ctr"/>
                      <a:r>
                        <a:rPr lang="en-US" sz="700" b="1" i="0" u="none" strike="noStrike">
                          <a:solidFill>
                            <a:srgbClr val="6D6E71"/>
                          </a:solidFill>
                          <a:effectLst/>
                          <a:latin typeface="Arial" panose="020B0604020202020204" pitchFamily="34" charset="0"/>
                        </a:rPr>
                        <a:t>LG Harmony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669470896"/>
                  </a:ext>
                </a:extLst>
              </a:tr>
              <a:tr h="165538">
                <a:tc>
                  <a:txBody>
                    <a:bodyPr/>
                    <a:lstStyle/>
                    <a:p>
                      <a:pPr algn="ctr" fontAlgn="ctr"/>
                      <a:r>
                        <a:rPr lang="en-US" sz="700" b="1" i="0" u="none" strike="noStrike">
                          <a:solidFill>
                            <a:srgbClr val="6D6E71"/>
                          </a:solidFill>
                          <a:effectLst/>
                          <a:latin typeface="Arial" panose="020B0604020202020204" pitchFamily="34" charset="0"/>
                        </a:rPr>
                        <a:t>Alcatel Idol 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77365988"/>
                  </a:ext>
                </a:extLst>
              </a:tr>
              <a:tr h="165538">
                <a:tc>
                  <a:txBody>
                    <a:bodyPr/>
                    <a:lstStyle/>
                    <a:p>
                      <a:pPr algn="ctr" fontAlgn="ctr"/>
                      <a:r>
                        <a:rPr lang="en-US" sz="700" b="1" i="0" u="none" strike="noStrike">
                          <a:solidFill>
                            <a:srgbClr val="6D6E71"/>
                          </a:solidFill>
                          <a:effectLst/>
                          <a:latin typeface="Arial" panose="020B0604020202020204" pitchFamily="34" charset="0"/>
                        </a:rPr>
                        <a:t>Alcatel One Touch Idol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dirty="0">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02102641"/>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04/20/2018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2/12</a:t>
                      </a:r>
                    </a:p>
                  </a:txBody>
                  <a:tcPr>
                    <a:solidFill>
                      <a:schemeClr val="accent2"/>
                    </a:solidFill>
                  </a:tcPr>
                </a:tc>
                <a:tc>
                  <a:txBody>
                    <a:bodyPr/>
                    <a:lstStyle/>
                    <a:p>
                      <a:pPr algn="ctr"/>
                      <a:r>
                        <a:rPr sz="1100">
                          <a:solidFill>
                            <a:srgbClr val="000000"/>
                          </a:solidFill>
                          <a:latin typeface="NeueHaasGroteskText Std (Body)"/>
                        </a:rPr>
                        <a:t>2/19</a:t>
                      </a:r>
                    </a:p>
                  </a:txBody>
                  <a:tcPr>
                    <a:solidFill>
                      <a:schemeClr val="accent2"/>
                    </a:solidFill>
                  </a:tcPr>
                </a:tc>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3840480">
                  <a:extLst>
                    <a:ext uri="{9D8B030D-6E8A-4147-A177-3AD203B41FA5}">
                      <a16:colId xmlns:a16="http://schemas.microsoft.com/office/drawing/2014/main" val="20002"/>
                    </a:ext>
                  </a:extLst>
                </a:gridCol>
              </a:tblGrid>
              <a:tr h="388620">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143000" y="1312164"/>
            <a:ext cx="2506779"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C00000"/>
                </a:solidFill>
                <a:latin typeface="NeueHaasGroteskText Std (Body)"/>
              </a:rPr>
              <a:t>BOGOF iPhone phones (1/29-3/02)</a:t>
            </a:r>
          </a:p>
        </p:txBody>
      </p:sp>
      <p:sp>
        <p:nvSpPr>
          <p:cNvPr id="8" name="Rounded Rectangle 7"/>
          <p:cNvSpPr/>
          <p:nvPr/>
        </p:nvSpPr>
        <p:spPr>
          <a:xfrm>
            <a:off x="3928310" y="172364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9" name="Rounded Rectangle 8"/>
          <p:cNvSpPr/>
          <p:nvPr/>
        </p:nvSpPr>
        <p:spPr>
          <a:xfrm>
            <a:off x="1143000" y="2563977"/>
            <a:ext cx="431723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0" name="Rounded Rectangle 9"/>
          <p:cNvSpPr/>
          <p:nvPr/>
        </p:nvSpPr>
        <p:spPr>
          <a:xfrm>
            <a:off x="1143000" y="2769717"/>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70C0"/>
                </a:solidFill>
                <a:latin typeface="NeueHaasGroteskText Std (Body)"/>
              </a:rPr>
              <a:t>BOGOF iPhone X (2/12-2/23)</a:t>
            </a:r>
          </a:p>
        </p:txBody>
      </p:sp>
      <p:sp>
        <p:nvSpPr>
          <p:cNvPr id="11" name="Rounded Rectangle 10"/>
          <p:cNvSpPr/>
          <p:nvPr/>
        </p:nvSpPr>
        <p:spPr>
          <a:xfrm>
            <a:off x="2674920" y="297545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3181197"/>
            <a:ext cx="6963276"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2674920" y="3386937"/>
            <a:ext cx="54313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236751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7030A0"/>
                </a:solidFill>
                <a:latin typeface="NeueHaasGroteskText Std (Body)"/>
              </a:rPr>
              <a:t>BOGOF SS Galaxy S8, S8+, S8 Active, Note8 (1/12-3/01)</a:t>
            </a:r>
          </a:p>
        </p:txBody>
      </p:sp>
      <p:sp>
        <p:nvSpPr>
          <p:cNvPr id="15" name="Rounded Rectangle 14"/>
          <p:cNvSpPr/>
          <p:nvPr/>
        </p:nvSpPr>
        <p:spPr>
          <a:xfrm>
            <a:off x="3510513" y="4124401"/>
            <a:ext cx="821666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2814186" y="4433011"/>
            <a:ext cx="8912993"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7549214" y="4741621"/>
            <a:ext cx="417796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724180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79381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5599496"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8384807"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3" name="Rounded Rectangle 22"/>
          <p:cNvSpPr/>
          <p:nvPr/>
        </p:nvSpPr>
        <p:spPr>
          <a:xfrm>
            <a:off x="9638197" y="6055156"/>
            <a:ext cx="208898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6600"/>
                </a:solidFill>
                <a:latin typeface="NeueHaasGroteskText Std (Body)"/>
              </a:rPr>
              <a:t>LOGO iPhone 8, 8+ or iPhone X (4/14-...)</a:t>
            </a:r>
          </a:p>
        </p:txBody>
      </p:sp>
      <p:sp>
        <p:nvSpPr>
          <p:cNvPr id="24" name="Rectangle 23"/>
          <p:cNvSpPr/>
          <p:nvPr/>
        </p:nvSpPr>
        <p:spPr>
          <a:xfrm>
            <a:off x="10469158"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Down Arrow Callout 24"/>
          <p:cNvSpPr/>
          <p:nvPr/>
        </p:nvSpPr>
        <p:spPr>
          <a:xfrm>
            <a:off x="10130830"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04/20</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V30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r>
                        <a:rPr sz="900" b="0">
                          <a:solidFill>
                            <a:srgbClr val="00B0F0"/>
                          </a:solidFill>
                          <a:latin typeface="NeueHaasGroteskText Std (Body)"/>
                        </a:rPr>
                        <a:t>BOGOF Buy an iPhone X, iPhone 8, iPhone 8 Plus, iPhone 7 or iPhone 7 Plus and get an iPhone 8 </a:t>
                      </a:r>
                      <a:r>
                        <a:rPr sz="900" b="1">
                          <a:solidFill>
                            <a:srgbClr val="00B0F0"/>
                          </a:solidFill>
                          <a:latin typeface="NeueHaasGroteskText Std (Body)"/>
                        </a:rPr>
                        <a:t>free </a:t>
                      </a:r>
                      <a:r>
                        <a:rPr sz="900" b="0">
                          <a:solidFill>
                            <a:srgbClr val="00B0F0"/>
                          </a:solidFill>
                          <a:latin typeface="NeueHaasGroteskText Std (Body)"/>
                        </a:rPr>
                        <a:t>or phone of equal or lesser value after </a:t>
                      </a:r>
                      <a:r>
                        <a:rPr sz="900" b="1">
                          <a:solidFill>
                            <a:srgbClr val="00B0F0"/>
                          </a:solidFill>
                          <a:latin typeface="NeueHaasGroteskText Std (Body)"/>
                        </a:rPr>
                        <a:t>$700 </a:t>
                      </a:r>
                      <a:r>
                        <a:rPr sz="900" b="0">
                          <a:solidFill>
                            <a:srgbClr val="00B0F0"/>
                          </a:solidFill>
                          <a:latin typeface="NeueHaasGroteskText Std (Body)"/>
                        </a:rPr>
                        <a:t>rebate and qualifying trade-in (SIM starter kit, qualifying credit, port-in, new line of qualifying service, qualifying device purchase, and finance agreements for both devices required) (02/24/18)
BOGOF Buy a Samsung Galaxy S9, S9+ or Galaxy S8 Active and get one </a:t>
                      </a:r>
                      <a:r>
                        <a:rPr sz="900" b="1">
                          <a:solidFill>
                            <a:srgbClr val="00B0F0"/>
                          </a:solidFill>
                          <a:latin typeface="NeueHaasGroteskText Std (Body)"/>
                        </a:rPr>
                        <a:t>free </a:t>
                      </a:r>
                      <a:r>
                        <a:rPr sz="900" b="0">
                          <a:solidFill>
                            <a:srgbClr val="00B0F0"/>
                          </a:solidFill>
                          <a:latin typeface="NeueHaasGroteskText Std (Body)"/>
                        </a:rPr>
                        <a:t>via bill credits up to </a:t>
                      </a:r>
                      <a:r>
                        <a:rPr sz="900" b="1">
                          <a:solidFill>
                            <a:srgbClr val="00B0F0"/>
                          </a:solidFill>
                          <a:latin typeface="NeueHaasGroteskText Std (Body)"/>
                        </a:rPr>
                        <a:t>$720 </a:t>
                      </a:r>
                      <a:r>
                        <a:rPr sz="900" b="0">
                          <a:solidFill>
                            <a:srgbClr val="00B0F0"/>
                          </a:solidFill>
                          <a:latin typeface="NeueHaasGroteskText Std (Body)"/>
                        </a:rPr>
                        <a:t>when you add two qualifying lines of service (03/30/18)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04/20/2018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Get the iPhone SE for </a:t>
                      </a:r>
                      <a:r>
                        <a:rPr sz="900" b="1">
                          <a:solidFill>
                            <a:srgbClr val="000000"/>
                          </a:solidFill>
                          <a:latin typeface="NeueHaasGroteskText Std (Body)"/>
                        </a:rPr>
                        <a:t>$10.00/mo. </a:t>
                      </a:r>
                      <a:r>
                        <a:rPr sz="900" b="0">
                          <a:solidFill>
                            <a:srgbClr val="000000"/>
                          </a:solidFill>
                          <a:latin typeface="NeueHaasGroteskText Std (Body)"/>
                        </a:rPr>
                        <a:t>with new line of service (reqs. up to </a:t>
                      </a:r>
                      <a:r>
                        <a:rPr sz="900" b="1">
                          <a:solidFill>
                            <a:srgbClr val="000000"/>
                          </a:solidFill>
                          <a:latin typeface="NeueHaasGroteskText Std (Body)"/>
                        </a:rPr>
                        <a:t>$349.99 </a:t>
                      </a:r>
                      <a:r>
                        <a:rPr sz="900" b="0">
                          <a:solidFill>
                            <a:srgbClr val="000000"/>
                          </a:solidFill>
                          <a:latin typeface="NeueHaasGroteskText Std (Body)"/>
                        </a:rPr>
                        <a:t>device payment purchase less </a:t>
                      </a:r>
                      <a:r>
                        <a:rPr sz="900" b="1">
                          <a:solidFill>
                            <a:srgbClr val="000000"/>
                          </a:solidFill>
                          <a:latin typeface="NeueHaasGroteskText Std (Body)"/>
                        </a:rPr>
                        <a:t>$109.99 </a:t>
                      </a:r>
                      <a:r>
                        <a:rPr sz="900" b="0">
                          <a:solidFill>
                            <a:srgbClr val="000000"/>
                          </a:solidFill>
                          <a:latin typeface="NeueHaasGroteskText Std (Body)"/>
                        </a:rPr>
                        <a:t>promo credit applied over 24 mos.) (04/06/18)
</a:t>
                      </a:r>
                      <a:r>
                        <a:rPr sz="900" b="0">
                          <a:solidFill>
                            <a:srgbClr val="00B0F0"/>
                          </a:solidFill>
                          <a:latin typeface="NeueHaasGroteskText Std (Body)"/>
                        </a:rPr>
                        <a:t>Get up to </a:t>
                      </a:r>
                      <a:r>
                        <a:rPr sz="900" b="1">
                          <a:solidFill>
                            <a:srgbClr val="00B0F0"/>
                          </a:solidFill>
                          <a:latin typeface="NeueHaasGroteskText Std (Body)"/>
                        </a:rPr>
                        <a:t>$300 </a:t>
                      </a:r>
                      <a:r>
                        <a:rPr sz="900" b="0">
                          <a:solidFill>
                            <a:srgbClr val="00B0F0"/>
                          </a:solidFill>
                          <a:latin typeface="NeueHaasGroteskText Std (Body)"/>
                        </a:rPr>
                        <a:t>off select Android phones (reqs. up to </a:t>
                      </a:r>
                      <a:r>
                        <a:rPr sz="900" b="1">
                          <a:solidFill>
                            <a:srgbClr val="00B0F0"/>
                          </a:solidFill>
                          <a:latin typeface="NeueHaasGroteskText Std (Body)"/>
                        </a:rPr>
                        <a:t>$949.99 </a:t>
                      </a:r>
                      <a:r>
                        <a:rPr sz="900" b="0">
                          <a:solidFill>
                            <a:srgbClr val="00B0F0"/>
                          </a:solidFill>
                          <a:latin typeface="NeueHaasGroteskText Std (Body)"/>
                        </a:rPr>
                        <a:t>device payment purchase less up to </a:t>
                      </a:r>
                      <a:r>
                        <a:rPr sz="900" b="1">
                          <a:solidFill>
                            <a:srgbClr val="00B0F0"/>
                          </a:solidFill>
                          <a:latin typeface="NeueHaasGroteskText Std (Body)"/>
                        </a:rPr>
                        <a:t>$300 </a:t>
                      </a:r>
                      <a:r>
                        <a:rPr sz="900" b="0">
                          <a:solidFill>
                            <a:srgbClr val="00B0F0"/>
                          </a:solidFill>
                          <a:latin typeface="NeueHaasGroteskText Std (Body)"/>
                        </a:rPr>
                        <a:t> credit applied over 24 mos.) (04/17/18)
Get up to </a:t>
                      </a:r>
                      <a:r>
                        <a:rPr sz="900" b="1">
                          <a:solidFill>
                            <a:srgbClr val="00B0F0"/>
                          </a:solidFill>
                          <a:latin typeface="NeueHaasGroteskText Std (Body)"/>
                        </a:rPr>
                        <a:t>$300 </a:t>
                      </a:r>
                      <a:r>
                        <a:rPr sz="900" b="0">
                          <a:solidFill>
                            <a:srgbClr val="00B0F0"/>
                          </a:solidFill>
                          <a:latin typeface="NeueHaasGroteskText Std (Body)"/>
                        </a:rPr>
                        <a:t>off Google Pixel 2XL , plus get </a:t>
                      </a:r>
                      <a:r>
                        <a:rPr sz="900" b="1">
                          <a:solidFill>
                            <a:srgbClr val="00B0F0"/>
                          </a:solidFill>
                          <a:latin typeface="NeueHaasGroteskText Std (Body)"/>
                        </a:rPr>
                        <a:t>free </a:t>
                      </a:r>
                      <a:r>
                        <a:rPr sz="900" b="0">
                          <a:solidFill>
                            <a:srgbClr val="00B0F0"/>
                          </a:solidFill>
                          <a:latin typeface="NeueHaasGroteskText Std (Body)"/>
                        </a:rPr>
                        <a:t>YouTube TV for 2  months, Google Homecast Mini and Chromecast (reqs. up to </a:t>
                      </a:r>
                      <a:r>
                        <a:rPr sz="900" b="1">
                          <a:solidFill>
                            <a:srgbClr val="00B0F0"/>
                          </a:solidFill>
                          <a:latin typeface="NeueHaasGroteskText Std (Body)"/>
                        </a:rPr>
                        <a:t>$949.99 </a:t>
                      </a:r>
                      <a:r>
                        <a:rPr sz="900" b="0">
                          <a:solidFill>
                            <a:srgbClr val="00B0F0"/>
                          </a:solidFill>
                          <a:latin typeface="NeueHaasGroteskText Std (Body)"/>
                        </a:rPr>
                        <a:t>device payment purchase, less up to </a:t>
                      </a:r>
                      <a:r>
                        <a:rPr sz="900" b="1">
                          <a:solidFill>
                            <a:srgbClr val="00B0F0"/>
                          </a:solidFill>
                          <a:latin typeface="NeueHaasGroteskText Std (Body)"/>
                        </a:rPr>
                        <a:t>$300 </a:t>
                      </a:r>
                      <a:r>
                        <a:rPr sz="900" b="0">
                          <a:solidFill>
                            <a:srgbClr val="00B0F0"/>
                          </a:solidFill>
                          <a:latin typeface="NeueHaasGroteskText Std (Body)"/>
                        </a:rPr>
                        <a:t> promo credit applied to account over 24 mos., activation between 4/5-5/30, Google offers must be redeemed by 6/30)  (04/18/18)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LG V30 and get 50% off via monthly bill credit when you add a new line or upgrade to an eligible phone (requires eligible plan and DIRECTV, max bill credit of $400) (04/03/18)
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Buy a new Moto Z2 Force Edition and get 50% off via bill credits when you add a new line or upgrade to an eligible phone (reqs eligible plan and DIRECTV, max bill credit $307.50) (04/04/18)
Get iPhone SE 32GB for </a:t>
                      </a:r>
                      <a:r>
                        <a:rPr sz="900" b="1">
                          <a:solidFill>
                            <a:srgbClr val="000000"/>
                          </a:solidFill>
                          <a:latin typeface="NeueHaasGroteskText Std (Body)"/>
                        </a:rPr>
                        <a:t>$5/mo. </a:t>
                      </a:r>
                      <a:r>
                        <a:rPr sz="900" b="0">
                          <a:solidFill>
                            <a:srgbClr val="000000"/>
                          </a:solidFill>
                          <a:latin typeface="NeueHaasGroteskText Std (Body)"/>
                        </a:rPr>
                        <a:t>via monthly bill credits on AT&amp;T Next and eligible service (online only, ends 5/3/18) (04/14/18)
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Save </a:t>
                      </a:r>
                      <a:r>
                        <a:rPr sz="900" b="1">
                          <a:solidFill>
                            <a:srgbClr val="000000"/>
                          </a:solidFill>
                          <a:latin typeface="NeueHaasGroteskText Std (Body)"/>
                        </a:rPr>
                        <a:t>$80 </a:t>
                      </a:r>
                      <a:r>
                        <a:rPr sz="900" b="0">
                          <a:solidFill>
                            <a:srgbClr val="000000"/>
                          </a:solidFill>
                          <a:latin typeface="NeueHaasGroteskText Std (Body)"/>
                        </a:rPr>
                        <a:t>off the previous price of </a:t>
                      </a:r>
                      <a:r>
                        <a:rPr sz="900" b="1">
                          <a:solidFill>
                            <a:srgbClr val="000000"/>
                          </a:solidFill>
                          <a:latin typeface="NeueHaasGroteskText Std (Body)"/>
                        </a:rPr>
                        <a:t>$950 </a:t>
                      </a:r>
                      <a:r>
                        <a:rPr sz="900" b="0">
                          <a:solidFill>
                            <a:srgbClr val="000000"/>
                          </a:solidFill>
                          <a:latin typeface="NeueHaasGroteskText Std (Body)"/>
                        </a:rPr>
                        <a:t>when you get a Samsung Galaxy Note8 (02/23/18)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(04/18/18)
Save </a:t>
                      </a:r>
                      <a:r>
                        <a:rPr sz="900" b="1">
                          <a:solidFill>
                            <a:srgbClr val="000000"/>
                          </a:solidFill>
                          <a:latin typeface="NeueHaasGroteskText Std (Body)"/>
                        </a:rPr>
                        <a:t>$25 </a:t>
                      </a:r>
                      <a:r>
                        <a:rPr sz="900" b="0">
                          <a:solidFill>
                            <a:srgbClr val="000000"/>
                          </a:solidFill>
                          <a:latin typeface="NeueHaasGroteskText Std (Body)"/>
                        </a:rPr>
                        <a:t>off new previous price of </a:t>
                      </a:r>
                      <a:r>
                        <a:rPr sz="900" b="1">
                          <a:solidFill>
                            <a:srgbClr val="000000"/>
                          </a:solidFill>
                          <a:latin typeface="NeueHaasGroteskText Std (Body)"/>
                        </a:rPr>
                        <a:t>$200 </a:t>
                      </a:r>
                      <a:r>
                        <a:rPr sz="900" b="0">
                          <a:solidFill>
                            <a:srgbClr val="000000"/>
                          </a:solidFill>
                          <a:latin typeface="NeueHaasGroteskText Std (Body)"/>
                        </a:rPr>
                        <a:t>when you get an LG K20 Plus (01/24/18)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a:t>
                      </a:r>
                      <a:r>
                        <a:rPr sz="900" b="0">
                          <a:solidFill>
                            <a:srgbClr val="00B0F0"/>
                          </a:solidFill>
                          <a:latin typeface="NeueHaasGroteskText Std (Body)"/>
                        </a:rPr>
                        <a:t>Get 50% off a Galaxy S9, S9+ or S8 Active after 24 monthly bill credits when you activate a T-Mobile ONE Military plan (reqs qualifying credit and finance agreement, starts 4/22) (04/19/18)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the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with 18 mo. lease and new line of service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00B0F0"/>
                          </a:solidFill>
                          <a:latin typeface="NeueHaasGroteskText Std (Body)"/>
                        </a:rPr>
                        <a:t>Get the ZTE Max XL, Galaxy J3 Emerge or LG Tribute HD 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available after 12 consecutive on-time payments (reqs. 18-mo lease with new line of activation and port in). Online or call-in only. (03/05/18)
</a:t>
                      </a:r>
                      <a:r>
                        <a:rPr sz="900" b="0">
                          <a:solidFill>
                            <a:srgbClr val="000000"/>
                          </a:solidFill>
                          <a:latin typeface="NeueHaasGroteskText Std (Body)"/>
                        </a:rPr>
                        <a:t>Activation fee waived (call in or online only)  (11/26/16)
Customers who select the 18-month lease for the iPhone 8/8+, iPhone 7/7+, Galaxy S8/8+,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LG Aristo,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3883</Words>
  <Application>Microsoft Office PowerPoint</Application>
  <PresentationFormat>Widescreen</PresentationFormat>
  <Paragraphs>1144</Paragraphs>
  <Slides>14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 Narrow</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23</cp:revision>
  <dcterms:created xsi:type="dcterms:W3CDTF">2018-03-07T12:14:23Z</dcterms:created>
  <dcterms:modified xsi:type="dcterms:W3CDTF">2018-04-20T13:07:29Z</dcterms:modified>
</cp:coreProperties>
</file>