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24,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B0F0"/>
                          </a:solidFill>
                          <a:latin typeface="NeueHaasGroteskText Std (Body)"/>
                        </a:rPr>
                        <a:t>$150 </a:t>
                      </a:r>
                      <a:r>
                        <a:rPr sz="900" b="0">
                          <a:solidFill>
                            <a:srgbClr val="00B0F0"/>
                          </a:solidFill>
                          <a:latin typeface="NeueHaasGroteskText Std (Body)"/>
                        </a:rPr>
                        <a:t>off select iPad, and an extra </a:t>
                      </a:r>
                      <a:r>
                        <a:rPr sz="900" b="1">
                          <a:solidFill>
                            <a:srgbClr val="00B0F0"/>
                          </a:solidFill>
                          <a:latin typeface="NeueHaasGroteskText Std (Body)"/>
                        </a:rPr>
                        <a:t>$50 </a:t>
                      </a:r>
                      <a:r>
                        <a:rPr sz="900" b="0">
                          <a:solidFill>
                            <a:srgbClr val="00B0F0"/>
                          </a:solidFill>
                          <a:latin typeface="NeueHaasGroteskText Std (Body)"/>
                        </a:rPr>
                        <a:t>off with purchase of iPhone (reqs. device payment for iPhone and 2-yr activation for iPad)  (11/27/17)
</a:t>
                      </a:r>
                      <a:r>
                        <a:rPr sz="900" b="1">
                          <a:solidFill>
                            <a:srgbClr val="000000"/>
                          </a:solidFill>
                          <a:latin typeface="NeueHaasGroteskText Std (Body)"/>
                        </a:rPr>
                        <a:t>$50 </a:t>
                      </a:r>
                      <a:r>
                        <a:rPr sz="900" b="0">
                          <a:solidFill>
                            <a:srgbClr val="000000"/>
                          </a:solidFill>
                          <a:latin typeface="NeueHaasGroteskText Std (Body)"/>
                        </a:rPr>
                        <a:t>off select iPads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savings with device purchase or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(04/05/18)
</a:t>
                      </a:r>
                    </a:p>
                  </a:txBody>
                  <a:tcPr>
                    <a:solidFill>
                      <a:schemeClr val="accent2"/>
                    </a:solidFill>
                  </a:tcPr>
                </a:tc>
                <a:tc>
                  <a:txBody>
                    <a:bodyPr/>
                    <a:lstStyle/>
                    <a:p>
                      <a:r>
                        <a:rPr sz="900" b="0">
                          <a:solidFill>
                            <a:srgbClr val="000000"/>
                          </a:solidFill>
                          <a:latin typeface="NeueHaasGroteskText Std (Body)"/>
                        </a:rPr>
                        <a:t>Get a 5th Generation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04/24/2018</a:t>
            </a:r>
          </a:p>
        </p:txBody>
      </p:sp>
      <p:graphicFrame>
        <p:nvGraphicFramePr>
          <p:cNvPr id="8" name="Table 7"/>
          <p:cNvGraphicFramePr>
            <a:graphicFrameLocks noGrp="1"/>
          </p:cNvGraphicFramePr>
          <p:nvPr/>
        </p:nvGraphicFramePr>
        <p:xfrm>
          <a:off x="594360" y="1280160"/>
          <a:ext cx="10972800" cy="66751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T-Mobile One Military: Military families get 50% off family lines (1 line </a:t>
                      </a:r>
                      <a:r>
                        <a:rPr sz="900" b="1">
                          <a:solidFill>
                            <a:srgbClr val="000000"/>
                          </a:solidFill>
                          <a:latin typeface="NeueHaasGroteskText Std (Body)"/>
                        </a:rPr>
                        <a:t>$55, </a:t>
                      </a:r>
                      <a:r>
                        <a:rPr sz="900" b="0">
                          <a:solidFill>
                            <a:srgbClr val="00000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04/24/2018</a:t>
            </a:r>
          </a:p>
        </p:txBody>
      </p:sp>
      <p:graphicFrame>
        <p:nvGraphicFramePr>
          <p:cNvPr id="8" name="Table 7"/>
          <p:cNvGraphicFramePr>
            <a:graphicFrameLocks noGrp="1"/>
          </p:cNvGraphicFramePr>
          <p:nvPr/>
        </p:nvGraphicFramePr>
        <p:xfrm>
          <a:off x="594360" y="1280160"/>
          <a:ext cx="10972800" cy="9144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buy your own phone or bring your own device. (reqs. port in and eligible 4G LTE smartphone)  (05/06/17)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DBD1A8BA-4A81-4479-8519-6B5E9978FAC1}"/>
              </a:ext>
            </a:extLst>
          </p:cNvPr>
          <p:cNvGraphicFramePr>
            <a:graphicFrameLocks noGrp="1"/>
          </p:cNvGraphicFramePr>
          <p:nvPr>
            <p:extLst>
              <p:ext uri="{D42A27DB-BD31-4B8C-83A1-F6EECF244321}">
                <p14:modId xmlns:p14="http://schemas.microsoft.com/office/powerpoint/2010/main" val="3678706438"/>
              </p:ext>
            </p:extLst>
          </p:nvPr>
        </p:nvGraphicFramePr>
        <p:xfrm>
          <a:off x="609600" y="1348381"/>
          <a:ext cx="10972796" cy="4849219"/>
        </p:xfrm>
        <a:graphic>
          <a:graphicData uri="http://schemas.openxmlformats.org/drawingml/2006/table">
            <a:tbl>
              <a:tblPr/>
              <a:tblGrid>
                <a:gridCol w="2105426">
                  <a:extLst>
                    <a:ext uri="{9D8B030D-6E8A-4147-A177-3AD203B41FA5}">
                      <a16:colId xmlns:a16="http://schemas.microsoft.com/office/drawing/2014/main" val="1316526470"/>
                    </a:ext>
                  </a:extLst>
                </a:gridCol>
                <a:gridCol w="799139">
                  <a:extLst>
                    <a:ext uri="{9D8B030D-6E8A-4147-A177-3AD203B41FA5}">
                      <a16:colId xmlns:a16="http://schemas.microsoft.com/office/drawing/2014/main" val="724318637"/>
                    </a:ext>
                  </a:extLst>
                </a:gridCol>
                <a:gridCol w="875980">
                  <a:extLst>
                    <a:ext uri="{9D8B030D-6E8A-4147-A177-3AD203B41FA5}">
                      <a16:colId xmlns:a16="http://schemas.microsoft.com/office/drawing/2014/main" val="1809237329"/>
                    </a:ext>
                  </a:extLst>
                </a:gridCol>
                <a:gridCol w="799139">
                  <a:extLst>
                    <a:ext uri="{9D8B030D-6E8A-4147-A177-3AD203B41FA5}">
                      <a16:colId xmlns:a16="http://schemas.microsoft.com/office/drawing/2014/main" val="4235685686"/>
                    </a:ext>
                  </a:extLst>
                </a:gridCol>
                <a:gridCol w="799139">
                  <a:extLst>
                    <a:ext uri="{9D8B030D-6E8A-4147-A177-3AD203B41FA5}">
                      <a16:colId xmlns:a16="http://schemas.microsoft.com/office/drawing/2014/main" val="2666560855"/>
                    </a:ext>
                  </a:extLst>
                </a:gridCol>
                <a:gridCol w="799139">
                  <a:extLst>
                    <a:ext uri="{9D8B030D-6E8A-4147-A177-3AD203B41FA5}">
                      <a16:colId xmlns:a16="http://schemas.microsoft.com/office/drawing/2014/main" val="2174808391"/>
                    </a:ext>
                  </a:extLst>
                </a:gridCol>
                <a:gridCol w="799139">
                  <a:extLst>
                    <a:ext uri="{9D8B030D-6E8A-4147-A177-3AD203B41FA5}">
                      <a16:colId xmlns:a16="http://schemas.microsoft.com/office/drawing/2014/main" val="2292042701"/>
                    </a:ext>
                  </a:extLst>
                </a:gridCol>
                <a:gridCol w="799139">
                  <a:extLst>
                    <a:ext uri="{9D8B030D-6E8A-4147-A177-3AD203B41FA5}">
                      <a16:colId xmlns:a16="http://schemas.microsoft.com/office/drawing/2014/main" val="3899097349"/>
                    </a:ext>
                  </a:extLst>
                </a:gridCol>
                <a:gridCol w="799139">
                  <a:extLst>
                    <a:ext uri="{9D8B030D-6E8A-4147-A177-3AD203B41FA5}">
                      <a16:colId xmlns:a16="http://schemas.microsoft.com/office/drawing/2014/main" val="1962894903"/>
                    </a:ext>
                  </a:extLst>
                </a:gridCol>
                <a:gridCol w="799139">
                  <a:extLst>
                    <a:ext uri="{9D8B030D-6E8A-4147-A177-3AD203B41FA5}">
                      <a16:colId xmlns:a16="http://schemas.microsoft.com/office/drawing/2014/main" val="3574414180"/>
                    </a:ext>
                  </a:extLst>
                </a:gridCol>
                <a:gridCol w="799139">
                  <a:extLst>
                    <a:ext uri="{9D8B030D-6E8A-4147-A177-3AD203B41FA5}">
                      <a16:colId xmlns:a16="http://schemas.microsoft.com/office/drawing/2014/main" val="3292889171"/>
                    </a:ext>
                  </a:extLst>
                </a:gridCol>
                <a:gridCol w="799139">
                  <a:extLst>
                    <a:ext uri="{9D8B030D-6E8A-4147-A177-3AD203B41FA5}">
                      <a16:colId xmlns:a16="http://schemas.microsoft.com/office/drawing/2014/main" val="588615932"/>
                    </a:ext>
                  </a:extLst>
                </a:gridCol>
              </a:tblGrid>
              <a:tr h="179140">
                <a:tc>
                  <a:txBody>
                    <a:bodyPr/>
                    <a:lstStyle/>
                    <a:p>
                      <a:pPr algn="ctr" fontAlgn="ctr"/>
                      <a:r>
                        <a:rPr lang="en-US" sz="800" b="0" i="0" u="none" strike="noStrike">
                          <a:solidFill>
                            <a:srgbClr val="000000"/>
                          </a:solidFill>
                          <a:effectLst/>
                          <a:latin typeface="Arial" panose="020B0604020202020204" pitchFamily="34" charset="0"/>
                        </a:rPr>
                        <a:t>4/24/2018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082245288"/>
                  </a:ext>
                </a:extLst>
              </a:tr>
              <a:tr h="54737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1329863"/>
                  </a:ext>
                </a:extLst>
              </a:tr>
              <a:tr h="179140">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07577213"/>
                  </a:ext>
                </a:extLst>
              </a:tr>
              <a:tr h="179140">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50830015"/>
                  </a:ext>
                </a:extLst>
              </a:tr>
              <a:tr h="179140">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69590808"/>
                  </a:ext>
                </a:extLst>
              </a:tr>
              <a:tr h="179140">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663399294"/>
                  </a:ext>
                </a:extLst>
              </a:tr>
              <a:tr h="179140">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45390643"/>
                  </a:ext>
                </a:extLst>
              </a:tr>
              <a:tr h="179140">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$26.24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769372575"/>
                  </a:ext>
                </a:extLst>
              </a:tr>
              <a:tr h="179140">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45507181"/>
                  </a:ext>
                </a:extLst>
              </a:tr>
              <a:tr h="179140">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57772157"/>
                  </a:ext>
                </a:extLst>
              </a:tr>
              <a:tr h="179140">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42468707"/>
                  </a:ext>
                </a:extLst>
              </a:tr>
              <a:tr h="179140">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705716003"/>
                  </a:ext>
                </a:extLst>
              </a:tr>
              <a:tr h="179140">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83334792"/>
                  </a:ext>
                </a:extLst>
              </a:tr>
              <a:tr h="179140">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85452558"/>
                  </a:ext>
                </a:extLst>
              </a:tr>
              <a:tr h="179140">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64346884"/>
                  </a:ext>
                </a:extLst>
              </a:tr>
              <a:tr h="179140">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FF000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FF000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FF000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FF000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714719682"/>
                  </a:ext>
                </a:extLst>
              </a:tr>
              <a:tr h="179140">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0621894"/>
                  </a:ext>
                </a:extLst>
              </a:tr>
              <a:tr h="179140">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06452129"/>
                  </a:ext>
                </a:extLst>
              </a:tr>
              <a:tr h="179140">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66612494"/>
                  </a:ext>
                </a:extLst>
              </a:tr>
              <a:tr h="179140">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31772264"/>
                  </a:ext>
                </a:extLst>
              </a:tr>
              <a:tr h="181628">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59258857"/>
                  </a:ext>
                </a:extLst>
              </a:tr>
              <a:tr h="179140">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335186725"/>
                  </a:ext>
                </a:extLst>
              </a:tr>
              <a:tr h="179140">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63618765"/>
                  </a:ext>
                </a:extLst>
              </a:tr>
              <a:tr h="179140">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1935555"/>
                  </a:ext>
                </a:extLst>
              </a:tr>
              <a:tr h="179140">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20822417"/>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E57F9413-8F3A-4C4E-A5AA-C075F48791C5}"/>
              </a:ext>
            </a:extLst>
          </p:cNvPr>
          <p:cNvGraphicFramePr>
            <a:graphicFrameLocks noGrp="1"/>
          </p:cNvGraphicFramePr>
          <p:nvPr>
            <p:extLst>
              <p:ext uri="{D42A27DB-BD31-4B8C-83A1-F6EECF244321}">
                <p14:modId xmlns:p14="http://schemas.microsoft.com/office/powerpoint/2010/main" val="308686484"/>
              </p:ext>
            </p:extLst>
          </p:nvPr>
        </p:nvGraphicFramePr>
        <p:xfrm>
          <a:off x="609600" y="1386513"/>
          <a:ext cx="10972802" cy="4774137"/>
        </p:xfrm>
        <a:graphic>
          <a:graphicData uri="http://schemas.openxmlformats.org/drawingml/2006/table">
            <a:tbl>
              <a:tblPr/>
              <a:tblGrid>
                <a:gridCol w="1962498">
                  <a:extLst>
                    <a:ext uri="{9D8B030D-6E8A-4147-A177-3AD203B41FA5}">
                      <a16:colId xmlns:a16="http://schemas.microsoft.com/office/drawing/2014/main" val="1157862228"/>
                    </a:ext>
                  </a:extLst>
                </a:gridCol>
                <a:gridCol w="744890">
                  <a:extLst>
                    <a:ext uri="{9D8B030D-6E8A-4147-A177-3AD203B41FA5}">
                      <a16:colId xmlns:a16="http://schemas.microsoft.com/office/drawing/2014/main" val="2665431998"/>
                    </a:ext>
                  </a:extLst>
                </a:gridCol>
                <a:gridCol w="816514">
                  <a:extLst>
                    <a:ext uri="{9D8B030D-6E8A-4147-A177-3AD203B41FA5}">
                      <a16:colId xmlns:a16="http://schemas.microsoft.com/office/drawing/2014/main" val="2244099942"/>
                    </a:ext>
                  </a:extLst>
                </a:gridCol>
                <a:gridCol w="744890">
                  <a:extLst>
                    <a:ext uri="{9D8B030D-6E8A-4147-A177-3AD203B41FA5}">
                      <a16:colId xmlns:a16="http://schemas.microsoft.com/office/drawing/2014/main" val="653487282"/>
                    </a:ext>
                  </a:extLst>
                </a:gridCol>
                <a:gridCol w="744890">
                  <a:extLst>
                    <a:ext uri="{9D8B030D-6E8A-4147-A177-3AD203B41FA5}">
                      <a16:colId xmlns:a16="http://schemas.microsoft.com/office/drawing/2014/main" val="2535239606"/>
                    </a:ext>
                  </a:extLst>
                </a:gridCol>
                <a:gridCol w="744890">
                  <a:extLst>
                    <a:ext uri="{9D8B030D-6E8A-4147-A177-3AD203B41FA5}">
                      <a16:colId xmlns:a16="http://schemas.microsoft.com/office/drawing/2014/main" val="2562437341"/>
                    </a:ext>
                  </a:extLst>
                </a:gridCol>
                <a:gridCol w="744890">
                  <a:extLst>
                    <a:ext uri="{9D8B030D-6E8A-4147-A177-3AD203B41FA5}">
                      <a16:colId xmlns:a16="http://schemas.microsoft.com/office/drawing/2014/main" val="2691153927"/>
                    </a:ext>
                  </a:extLst>
                </a:gridCol>
                <a:gridCol w="744890">
                  <a:extLst>
                    <a:ext uri="{9D8B030D-6E8A-4147-A177-3AD203B41FA5}">
                      <a16:colId xmlns:a16="http://schemas.microsoft.com/office/drawing/2014/main" val="3015568017"/>
                    </a:ext>
                  </a:extLst>
                </a:gridCol>
                <a:gridCol w="744890">
                  <a:extLst>
                    <a:ext uri="{9D8B030D-6E8A-4147-A177-3AD203B41FA5}">
                      <a16:colId xmlns:a16="http://schemas.microsoft.com/office/drawing/2014/main" val="1129482751"/>
                    </a:ext>
                  </a:extLst>
                </a:gridCol>
                <a:gridCol w="744890">
                  <a:extLst>
                    <a:ext uri="{9D8B030D-6E8A-4147-A177-3AD203B41FA5}">
                      <a16:colId xmlns:a16="http://schemas.microsoft.com/office/drawing/2014/main" val="4035773744"/>
                    </a:ext>
                  </a:extLst>
                </a:gridCol>
                <a:gridCol w="744890">
                  <a:extLst>
                    <a:ext uri="{9D8B030D-6E8A-4147-A177-3AD203B41FA5}">
                      <a16:colId xmlns:a16="http://schemas.microsoft.com/office/drawing/2014/main" val="270449855"/>
                    </a:ext>
                  </a:extLst>
                </a:gridCol>
                <a:gridCol w="744890">
                  <a:extLst>
                    <a:ext uri="{9D8B030D-6E8A-4147-A177-3AD203B41FA5}">
                      <a16:colId xmlns:a16="http://schemas.microsoft.com/office/drawing/2014/main" val="3231789309"/>
                    </a:ext>
                  </a:extLst>
                </a:gridCol>
                <a:gridCol w="744890">
                  <a:extLst>
                    <a:ext uri="{9D8B030D-6E8A-4147-A177-3AD203B41FA5}">
                      <a16:colId xmlns:a16="http://schemas.microsoft.com/office/drawing/2014/main" val="501647366"/>
                    </a:ext>
                  </a:extLst>
                </a:gridCol>
              </a:tblGrid>
              <a:tr h="191818">
                <a:tc>
                  <a:txBody>
                    <a:bodyPr/>
                    <a:lstStyle/>
                    <a:p>
                      <a:pPr algn="ctr" fontAlgn="ctr"/>
                      <a:r>
                        <a:rPr lang="en-US" sz="800" b="0" i="0" u="none" strike="noStrike">
                          <a:solidFill>
                            <a:srgbClr val="000000"/>
                          </a:solidFill>
                          <a:effectLst/>
                          <a:latin typeface="Arial" panose="020B0604020202020204" pitchFamily="34" charset="0"/>
                        </a:rPr>
                        <a:t>4/24/2018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290289030"/>
                  </a:ext>
                </a:extLst>
              </a:tr>
              <a:tr h="55414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928791651"/>
                  </a:ext>
                </a:extLst>
              </a:tr>
              <a:tr h="191818">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02643061"/>
                  </a:ext>
                </a:extLst>
              </a:tr>
              <a:tr h="191818">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96942455"/>
                  </a:ext>
                </a:extLst>
              </a:tr>
              <a:tr h="191818">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61672714"/>
                  </a:ext>
                </a:extLst>
              </a:tr>
              <a:tr h="191818">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82673413"/>
                  </a:ext>
                </a:extLst>
              </a:tr>
              <a:tr h="191818">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03155086"/>
                  </a:ext>
                </a:extLst>
              </a:tr>
              <a:tr h="191818">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21907743"/>
                  </a:ext>
                </a:extLst>
              </a:tr>
              <a:tr h="191818">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11134181"/>
                  </a:ext>
                </a:extLst>
              </a:tr>
              <a:tr h="191818">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$8.34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31569381"/>
                  </a:ext>
                </a:extLst>
              </a:tr>
              <a:tr h="191818">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18019971"/>
                  </a:ext>
                </a:extLst>
              </a:tr>
              <a:tr h="191818">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92541071"/>
                  </a:ext>
                </a:extLst>
              </a:tr>
              <a:tr h="191818">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36470986"/>
                  </a:ext>
                </a:extLst>
              </a:tr>
              <a:tr h="191818">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08889148"/>
                  </a:ext>
                </a:extLst>
              </a:tr>
              <a:tr h="191818">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85138622"/>
                  </a:ext>
                </a:extLst>
              </a:tr>
              <a:tr h="191818">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63033157"/>
                  </a:ext>
                </a:extLst>
              </a:tr>
              <a:tr h="191818">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16255589"/>
                  </a:ext>
                </a:extLst>
              </a:tr>
              <a:tr h="191818">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36769417"/>
                  </a:ext>
                </a:extLst>
              </a:tr>
              <a:tr h="191818">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83501339"/>
                  </a:ext>
                </a:extLst>
              </a:tr>
              <a:tr h="191818">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84797918"/>
                  </a:ext>
                </a:extLst>
              </a:tr>
              <a:tr h="191818">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38907411"/>
                  </a:ext>
                </a:extLst>
              </a:tr>
              <a:tr h="191818">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87440365"/>
                  </a:ext>
                </a:extLst>
              </a:tr>
              <a:tr h="191818">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61402982"/>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FDEFD75F-B675-4857-AD7A-E72726782AC3}"/>
              </a:ext>
            </a:extLst>
          </p:cNvPr>
          <p:cNvGraphicFramePr>
            <a:graphicFrameLocks noGrp="1"/>
          </p:cNvGraphicFramePr>
          <p:nvPr>
            <p:extLst>
              <p:ext uri="{D42A27DB-BD31-4B8C-83A1-F6EECF244321}">
                <p14:modId xmlns:p14="http://schemas.microsoft.com/office/powerpoint/2010/main" val="3286023367"/>
              </p:ext>
            </p:extLst>
          </p:nvPr>
        </p:nvGraphicFramePr>
        <p:xfrm>
          <a:off x="609600" y="1378010"/>
          <a:ext cx="10972796" cy="4801115"/>
        </p:xfrm>
        <a:graphic>
          <a:graphicData uri="http://schemas.openxmlformats.org/drawingml/2006/table">
            <a:tbl>
              <a:tblPr/>
              <a:tblGrid>
                <a:gridCol w="2105426">
                  <a:extLst>
                    <a:ext uri="{9D8B030D-6E8A-4147-A177-3AD203B41FA5}">
                      <a16:colId xmlns:a16="http://schemas.microsoft.com/office/drawing/2014/main" val="4190770449"/>
                    </a:ext>
                  </a:extLst>
                </a:gridCol>
                <a:gridCol w="799139">
                  <a:extLst>
                    <a:ext uri="{9D8B030D-6E8A-4147-A177-3AD203B41FA5}">
                      <a16:colId xmlns:a16="http://schemas.microsoft.com/office/drawing/2014/main" val="2473903678"/>
                    </a:ext>
                  </a:extLst>
                </a:gridCol>
                <a:gridCol w="875980">
                  <a:extLst>
                    <a:ext uri="{9D8B030D-6E8A-4147-A177-3AD203B41FA5}">
                      <a16:colId xmlns:a16="http://schemas.microsoft.com/office/drawing/2014/main" val="2778653049"/>
                    </a:ext>
                  </a:extLst>
                </a:gridCol>
                <a:gridCol w="799139">
                  <a:extLst>
                    <a:ext uri="{9D8B030D-6E8A-4147-A177-3AD203B41FA5}">
                      <a16:colId xmlns:a16="http://schemas.microsoft.com/office/drawing/2014/main" val="3599610336"/>
                    </a:ext>
                  </a:extLst>
                </a:gridCol>
                <a:gridCol w="799139">
                  <a:extLst>
                    <a:ext uri="{9D8B030D-6E8A-4147-A177-3AD203B41FA5}">
                      <a16:colId xmlns:a16="http://schemas.microsoft.com/office/drawing/2014/main" val="3367481907"/>
                    </a:ext>
                  </a:extLst>
                </a:gridCol>
                <a:gridCol w="799139">
                  <a:extLst>
                    <a:ext uri="{9D8B030D-6E8A-4147-A177-3AD203B41FA5}">
                      <a16:colId xmlns:a16="http://schemas.microsoft.com/office/drawing/2014/main" val="4015299616"/>
                    </a:ext>
                  </a:extLst>
                </a:gridCol>
                <a:gridCol w="799139">
                  <a:extLst>
                    <a:ext uri="{9D8B030D-6E8A-4147-A177-3AD203B41FA5}">
                      <a16:colId xmlns:a16="http://schemas.microsoft.com/office/drawing/2014/main" val="1330893177"/>
                    </a:ext>
                  </a:extLst>
                </a:gridCol>
                <a:gridCol w="799139">
                  <a:extLst>
                    <a:ext uri="{9D8B030D-6E8A-4147-A177-3AD203B41FA5}">
                      <a16:colId xmlns:a16="http://schemas.microsoft.com/office/drawing/2014/main" val="1551914637"/>
                    </a:ext>
                  </a:extLst>
                </a:gridCol>
                <a:gridCol w="799139">
                  <a:extLst>
                    <a:ext uri="{9D8B030D-6E8A-4147-A177-3AD203B41FA5}">
                      <a16:colId xmlns:a16="http://schemas.microsoft.com/office/drawing/2014/main" val="2880560341"/>
                    </a:ext>
                  </a:extLst>
                </a:gridCol>
                <a:gridCol w="799139">
                  <a:extLst>
                    <a:ext uri="{9D8B030D-6E8A-4147-A177-3AD203B41FA5}">
                      <a16:colId xmlns:a16="http://schemas.microsoft.com/office/drawing/2014/main" val="326243204"/>
                    </a:ext>
                  </a:extLst>
                </a:gridCol>
                <a:gridCol w="799139">
                  <a:extLst>
                    <a:ext uri="{9D8B030D-6E8A-4147-A177-3AD203B41FA5}">
                      <a16:colId xmlns:a16="http://schemas.microsoft.com/office/drawing/2014/main" val="297014297"/>
                    </a:ext>
                  </a:extLst>
                </a:gridCol>
                <a:gridCol w="799139">
                  <a:extLst>
                    <a:ext uri="{9D8B030D-6E8A-4147-A177-3AD203B41FA5}">
                      <a16:colId xmlns:a16="http://schemas.microsoft.com/office/drawing/2014/main" val="2262050290"/>
                    </a:ext>
                  </a:extLst>
                </a:gridCol>
              </a:tblGrid>
              <a:tr h="218785">
                <a:tc>
                  <a:txBody>
                    <a:bodyPr/>
                    <a:lstStyle/>
                    <a:p>
                      <a:pPr algn="ctr" fontAlgn="ctr"/>
                      <a:r>
                        <a:rPr lang="en-US" sz="800" b="0" i="0" u="none" strike="noStrike">
                          <a:solidFill>
                            <a:srgbClr val="000000"/>
                          </a:solidFill>
                          <a:effectLst/>
                          <a:latin typeface="Arial" panose="020B0604020202020204" pitchFamily="34" charset="0"/>
                        </a:rPr>
                        <a:t>4/24/2018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632022270"/>
                  </a:ext>
                </a:extLst>
              </a:tr>
              <a:tr h="425415">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27587596"/>
                  </a:ext>
                </a:extLst>
              </a:tr>
              <a:tr h="218785">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70150927"/>
                  </a:ext>
                </a:extLst>
              </a:tr>
              <a:tr h="218785">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61396607"/>
                  </a:ext>
                </a:extLst>
              </a:tr>
              <a:tr h="218785">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66558058"/>
                  </a:ext>
                </a:extLst>
              </a:tr>
              <a:tr h="218785">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75247022"/>
                  </a:ext>
                </a:extLst>
              </a:tr>
              <a:tr h="218785">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36619922"/>
                  </a:ext>
                </a:extLst>
              </a:tr>
              <a:tr h="218785">
                <a:tc>
                  <a:txBody>
                    <a:bodyPr/>
                    <a:lstStyle/>
                    <a:p>
                      <a:pPr algn="ctr" fontAlgn="ctr"/>
                      <a:r>
                        <a:rPr lang="en-US" sz="800" b="1" i="0" u="none" strike="noStrike">
                          <a:solidFill>
                            <a:srgbClr val="6D6E71"/>
                          </a:solidFill>
                          <a:effectLst/>
                          <a:latin typeface="Arial" panose="020B0604020202020204" pitchFamily="34" charset="0"/>
                        </a:rPr>
                        <a:t>ZenFone V Live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19252128"/>
                  </a:ext>
                </a:extLst>
              </a:tr>
              <a:tr h="218785">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67433547"/>
                  </a:ext>
                </a:extLst>
              </a:tr>
              <a:tr h="218785">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06176995"/>
                  </a:ext>
                </a:extLst>
              </a:tr>
              <a:tr h="218785">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86581259"/>
                  </a:ext>
                </a:extLst>
              </a:tr>
              <a:tr h="218785">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059294714"/>
                  </a:ext>
                </a:extLst>
              </a:tr>
              <a:tr h="218785">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72827102"/>
                  </a:ext>
                </a:extLst>
              </a:tr>
              <a:tr h="218785">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19232637"/>
                  </a:ext>
                </a:extLst>
              </a:tr>
              <a:tr h="218785">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96685546"/>
                  </a:ext>
                </a:extLst>
              </a:tr>
              <a:tr h="218785">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12859998"/>
                  </a:ext>
                </a:extLst>
              </a:tr>
              <a:tr h="218785">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75177671"/>
                  </a:ext>
                </a:extLst>
              </a:tr>
              <a:tr h="218785">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514694593"/>
                  </a:ext>
                </a:extLst>
              </a:tr>
              <a:tr h="218785">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96267118"/>
                  </a:ext>
                </a:extLst>
              </a:tr>
              <a:tr h="218785">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56920699"/>
                  </a:ext>
                </a:extLst>
              </a:tr>
              <a:tr h="218785">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00162823"/>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a:extLst>
              <a:ext uri="{FF2B5EF4-FFF2-40B4-BE49-F238E27FC236}">
                <a16:creationId xmlns:a16="http://schemas.microsoft.com/office/drawing/2014/main" id="{004965AD-D384-4938-80A0-052D5B6FC9E4}"/>
              </a:ext>
            </a:extLst>
          </p:cNvPr>
          <p:cNvGraphicFramePr>
            <a:graphicFrameLocks noGrp="1"/>
          </p:cNvGraphicFramePr>
          <p:nvPr>
            <p:extLst>
              <p:ext uri="{D42A27DB-BD31-4B8C-83A1-F6EECF244321}">
                <p14:modId xmlns:p14="http://schemas.microsoft.com/office/powerpoint/2010/main" val="3420932422"/>
              </p:ext>
            </p:extLst>
          </p:nvPr>
        </p:nvGraphicFramePr>
        <p:xfrm>
          <a:off x="609600" y="1321723"/>
          <a:ext cx="10972800" cy="4838928"/>
        </p:xfrm>
        <a:graphic>
          <a:graphicData uri="http://schemas.openxmlformats.org/drawingml/2006/table">
            <a:tbl>
              <a:tblPr/>
              <a:tblGrid>
                <a:gridCol w="2396789">
                  <a:extLst>
                    <a:ext uri="{9D8B030D-6E8A-4147-A177-3AD203B41FA5}">
                      <a16:colId xmlns:a16="http://schemas.microsoft.com/office/drawing/2014/main" val="3278278325"/>
                    </a:ext>
                  </a:extLst>
                </a:gridCol>
                <a:gridCol w="2677663">
                  <a:extLst>
                    <a:ext uri="{9D8B030D-6E8A-4147-A177-3AD203B41FA5}">
                      <a16:colId xmlns:a16="http://schemas.microsoft.com/office/drawing/2014/main" val="2805264371"/>
                    </a:ext>
                  </a:extLst>
                </a:gridCol>
                <a:gridCol w="2078465">
                  <a:extLst>
                    <a:ext uri="{9D8B030D-6E8A-4147-A177-3AD203B41FA5}">
                      <a16:colId xmlns:a16="http://schemas.microsoft.com/office/drawing/2014/main" val="2610387859"/>
                    </a:ext>
                  </a:extLst>
                </a:gridCol>
                <a:gridCol w="1928666">
                  <a:extLst>
                    <a:ext uri="{9D8B030D-6E8A-4147-A177-3AD203B41FA5}">
                      <a16:colId xmlns:a16="http://schemas.microsoft.com/office/drawing/2014/main" val="3850678276"/>
                    </a:ext>
                  </a:extLst>
                </a:gridCol>
                <a:gridCol w="1891217">
                  <a:extLst>
                    <a:ext uri="{9D8B030D-6E8A-4147-A177-3AD203B41FA5}">
                      <a16:colId xmlns:a16="http://schemas.microsoft.com/office/drawing/2014/main" val="3866962285"/>
                    </a:ext>
                  </a:extLst>
                </a:gridCol>
              </a:tblGrid>
              <a:tr h="201622">
                <a:tc>
                  <a:txBody>
                    <a:bodyPr/>
                    <a:lstStyle/>
                    <a:p>
                      <a:pPr algn="ctr" fontAlgn="ctr"/>
                      <a:r>
                        <a:rPr lang="en-US" sz="800" b="0" i="0" u="none" strike="noStrike">
                          <a:solidFill>
                            <a:srgbClr val="000000"/>
                          </a:solidFill>
                          <a:effectLst/>
                          <a:latin typeface="Arial" panose="020B0604020202020204" pitchFamily="34" charset="0"/>
                        </a:rPr>
                        <a:t>4/24/2018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442734151"/>
                  </a:ext>
                </a:extLst>
              </a:tr>
              <a:tr h="201622">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4127365066"/>
                  </a:ext>
                </a:extLst>
              </a:tr>
              <a:tr h="201622">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294311037"/>
                  </a:ext>
                </a:extLst>
              </a:tr>
              <a:tr h="201622">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73326134"/>
                  </a:ext>
                </a:extLst>
              </a:tr>
              <a:tr h="201622">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20423015"/>
                  </a:ext>
                </a:extLst>
              </a:tr>
              <a:tr h="201622">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32808823"/>
                  </a:ext>
                </a:extLst>
              </a:tr>
              <a:tr h="201622">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97736919"/>
                  </a:ext>
                </a:extLst>
              </a:tr>
              <a:tr h="201622">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78109859"/>
                  </a:ext>
                </a:extLst>
              </a:tr>
              <a:tr h="201622">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95433389"/>
                  </a:ext>
                </a:extLst>
              </a:tr>
              <a:tr h="201622">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2848241"/>
                  </a:ext>
                </a:extLst>
              </a:tr>
              <a:tr h="201622">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01105854"/>
                  </a:ext>
                </a:extLst>
              </a:tr>
              <a:tr h="201622">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25550935"/>
                  </a:ext>
                </a:extLst>
              </a:tr>
              <a:tr h="201622">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79038792"/>
                  </a:ext>
                </a:extLst>
              </a:tr>
              <a:tr h="201622">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50985735"/>
                  </a:ext>
                </a:extLst>
              </a:tr>
              <a:tr h="201622">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80922934"/>
                  </a:ext>
                </a:extLst>
              </a:tr>
              <a:tr h="201622">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849451951"/>
                  </a:ext>
                </a:extLst>
              </a:tr>
              <a:tr h="201622">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482450457"/>
                  </a:ext>
                </a:extLst>
              </a:tr>
              <a:tr h="201622">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868148999"/>
                  </a:ext>
                </a:extLst>
              </a:tr>
              <a:tr h="201622">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653522400"/>
                  </a:ext>
                </a:extLst>
              </a:tr>
              <a:tr h="201622">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30926267"/>
                  </a:ext>
                </a:extLst>
              </a:tr>
              <a:tr h="201622">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565331038"/>
                  </a:ext>
                </a:extLst>
              </a:tr>
              <a:tr h="201622">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29178197"/>
                  </a:ext>
                </a:extLst>
              </a:tr>
              <a:tr h="201622">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86986475"/>
                  </a:ext>
                </a:extLst>
              </a:tr>
              <a:tr h="201622">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48890929"/>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C6D0A263-F546-44E4-9EA7-C2CF56B132D9}"/>
              </a:ext>
            </a:extLst>
          </p:cNvPr>
          <p:cNvGraphicFramePr>
            <a:graphicFrameLocks noGrp="1"/>
          </p:cNvGraphicFramePr>
          <p:nvPr>
            <p:extLst>
              <p:ext uri="{D42A27DB-BD31-4B8C-83A1-F6EECF244321}">
                <p14:modId xmlns:p14="http://schemas.microsoft.com/office/powerpoint/2010/main" val="2929049877"/>
              </p:ext>
            </p:extLst>
          </p:nvPr>
        </p:nvGraphicFramePr>
        <p:xfrm>
          <a:off x="609600" y="1331434"/>
          <a:ext cx="10972799" cy="4840767"/>
        </p:xfrm>
        <a:graphic>
          <a:graphicData uri="http://schemas.openxmlformats.org/drawingml/2006/table">
            <a:tbl>
              <a:tblPr/>
              <a:tblGrid>
                <a:gridCol w="4199467">
                  <a:extLst>
                    <a:ext uri="{9D8B030D-6E8A-4147-A177-3AD203B41FA5}">
                      <a16:colId xmlns:a16="http://schemas.microsoft.com/office/drawing/2014/main" val="1574423817"/>
                    </a:ext>
                  </a:extLst>
                </a:gridCol>
                <a:gridCol w="3386666">
                  <a:extLst>
                    <a:ext uri="{9D8B030D-6E8A-4147-A177-3AD203B41FA5}">
                      <a16:colId xmlns:a16="http://schemas.microsoft.com/office/drawing/2014/main" val="3183444263"/>
                    </a:ext>
                  </a:extLst>
                </a:gridCol>
                <a:gridCol w="3386666">
                  <a:extLst>
                    <a:ext uri="{9D8B030D-6E8A-4147-A177-3AD203B41FA5}">
                      <a16:colId xmlns:a16="http://schemas.microsoft.com/office/drawing/2014/main" val="4259291886"/>
                    </a:ext>
                  </a:extLst>
                </a:gridCol>
              </a:tblGrid>
              <a:tr h="166923">
                <a:tc>
                  <a:txBody>
                    <a:bodyPr/>
                    <a:lstStyle/>
                    <a:p>
                      <a:pPr algn="ctr" fontAlgn="ctr"/>
                      <a:r>
                        <a:rPr lang="en-US" sz="700" b="0" i="0" u="none" strike="noStrike">
                          <a:solidFill>
                            <a:srgbClr val="000000"/>
                          </a:solidFill>
                          <a:effectLst/>
                          <a:latin typeface="Arial" panose="020B0604020202020204" pitchFamily="34" charset="0"/>
                        </a:rPr>
                        <a:t>4/24/2018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873752226"/>
                  </a:ext>
                </a:extLst>
              </a:tr>
              <a:tr h="166923">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449742775"/>
                  </a:ext>
                </a:extLst>
              </a:tr>
              <a:tr h="166923">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44412303"/>
                  </a:ext>
                </a:extLst>
              </a:tr>
              <a:tr h="166923">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28972382"/>
                  </a:ext>
                </a:extLst>
              </a:tr>
              <a:tr h="166923">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00894969"/>
                  </a:ext>
                </a:extLst>
              </a:tr>
              <a:tr h="166923">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29953045"/>
                  </a:ext>
                </a:extLst>
              </a:tr>
              <a:tr h="166923">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03147254"/>
                  </a:ext>
                </a:extLst>
              </a:tr>
              <a:tr h="166923">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16155010"/>
                  </a:ext>
                </a:extLst>
              </a:tr>
              <a:tr h="166923">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09499884"/>
                  </a:ext>
                </a:extLst>
              </a:tr>
              <a:tr h="166923">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80073856"/>
                  </a:ext>
                </a:extLst>
              </a:tr>
              <a:tr h="166923">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74265986"/>
                  </a:ext>
                </a:extLst>
              </a:tr>
              <a:tr h="166923">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83786403"/>
                  </a:ext>
                </a:extLst>
              </a:tr>
              <a:tr h="166923">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37015110"/>
                  </a:ext>
                </a:extLst>
              </a:tr>
              <a:tr h="166923">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20515877"/>
                  </a:ext>
                </a:extLst>
              </a:tr>
              <a:tr h="166923">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54352433"/>
                  </a:ext>
                </a:extLst>
              </a:tr>
              <a:tr h="166923">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99331775"/>
                  </a:ext>
                </a:extLst>
              </a:tr>
              <a:tr h="166923">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072176253"/>
                  </a:ext>
                </a:extLst>
              </a:tr>
              <a:tr h="166923">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61200313"/>
                  </a:ext>
                </a:extLst>
              </a:tr>
              <a:tr h="166923">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37384524"/>
                  </a:ext>
                </a:extLst>
              </a:tr>
              <a:tr h="166923">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85016206"/>
                  </a:ext>
                </a:extLst>
              </a:tr>
              <a:tr h="166923">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720211739"/>
                  </a:ext>
                </a:extLst>
              </a:tr>
              <a:tr h="166923">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54817086"/>
                  </a:ext>
                </a:extLst>
              </a:tr>
              <a:tr h="166923">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135252197"/>
                  </a:ext>
                </a:extLst>
              </a:tr>
              <a:tr h="166923">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88854330"/>
                  </a:ext>
                </a:extLst>
              </a:tr>
              <a:tr h="166923">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745335142"/>
                  </a:ext>
                </a:extLst>
              </a:tr>
              <a:tr h="166923">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73019710"/>
                  </a:ext>
                </a:extLst>
              </a:tr>
              <a:tr h="166923">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405138199"/>
                  </a:ext>
                </a:extLst>
              </a:tr>
              <a:tr h="166923">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713608100"/>
                  </a:ext>
                </a:extLst>
              </a:tr>
              <a:tr h="166923">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205514889"/>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04/24/2018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153192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BOGOF iPhone phones (1/29-3/02)</a:t>
            </a:r>
          </a:p>
        </p:txBody>
      </p:sp>
      <p:sp>
        <p:nvSpPr>
          <p:cNvPr id="8" name="Rounded Rectangle 7"/>
          <p:cNvSpPr/>
          <p:nvPr/>
        </p:nvSpPr>
        <p:spPr>
          <a:xfrm>
            <a:off x="2953451"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700062" y="276971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1" name="Rounded Rectangle 10"/>
          <p:cNvSpPr/>
          <p:nvPr/>
        </p:nvSpPr>
        <p:spPr>
          <a:xfrm>
            <a:off x="1143000" y="2975457"/>
            <a:ext cx="598841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2" name="Rounded Rectangle 11"/>
          <p:cNvSpPr/>
          <p:nvPr/>
        </p:nvSpPr>
        <p:spPr>
          <a:xfrm>
            <a:off x="1700062" y="318119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3" name="Rounded Rectangle 12"/>
          <p:cNvSpPr/>
          <p:nvPr/>
        </p:nvSpPr>
        <p:spPr>
          <a:xfrm>
            <a:off x="1143000" y="3815791"/>
            <a:ext cx="1392655" cy="45262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dirty="0">
                <a:solidFill>
                  <a:srgbClr val="7030A0"/>
                </a:solidFill>
                <a:latin typeface="NeueHaasGroteskText Std (Body)"/>
              </a:rPr>
              <a:t>BOGOF SS Galaxy S8, S8+, S8 Active, Note8 (1/12-3/01)</a:t>
            </a:r>
          </a:p>
        </p:txBody>
      </p:sp>
      <p:sp>
        <p:nvSpPr>
          <p:cNvPr id="14" name="Rounded Rectangle 13"/>
          <p:cNvSpPr/>
          <p:nvPr/>
        </p:nvSpPr>
        <p:spPr>
          <a:xfrm>
            <a:off x="2535655" y="4062679"/>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6574355" y="4309567"/>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9638197" y="4556455"/>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LG G6, V30 and V30+ (4/21-...)</a:t>
            </a:r>
          </a:p>
        </p:txBody>
      </p:sp>
      <p:sp>
        <p:nvSpPr>
          <p:cNvPr id="17" name="Rounded Rectangle 16"/>
          <p:cNvSpPr/>
          <p:nvPr/>
        </p:nvSpPr>
        <p:spPr>
          <a:xfrm>
            <a:off x="1839327" y="4803343"/>
            <a:ext cx="988785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9" name="Rounded Rectangle 18"/>
          <p:cNvSpPr/>
          <p:nvPr/>
        </p:nvSpPr>
        <p:spPr>
          <a:xfrm>
            <a:off x="1143000" y="5067604"/>
            <a:ext cx="62669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4624638"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7409948"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8663338" y="6055156"/>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04/24</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04/24/2018</a:t>
            </a:r>
          </a:p>
        </p:txBody>
      </p:sp>
      <p:graphicFrame>
        <p:nvGraphicFramePr>
          <p:cNvPr id="8" name="Table 7"/>
          <p:cNvGraphicFramePr>
            <a:graphicFrameLocks noGrp="1"/>
          </p:cNvGraphicFramePr>
          <p:nvPr/>
        </p:nvGraphicFramePr>
        <p:xfrm>
          <a:off x="594360" y="1280160"/>
          <a:ext cx="10972800" cy="8321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00B0F0"/>
                          </a:solidFill>
                          <a:latin typeface="NeueHaasGroteskText Std (Body)"/>
                        </a:rPr>
                        <a:t>Get up to </a:t>
                      </a:r>
                      <a:r>
                        <a:rPr sz="900" b="1">
                          <a:solidFill>
                            <a:srgbClr val="00B0F0"/>
                          </a:solidFill>
                          <a:latin typeface="NeueHaasGroteskText Std (Body)"/>
                        </a:rPr>
                        <a:t>$300 </a:t>
                      </a:r>
                      <a:r>
                        <a:rPr sz="900" b="0">
                          <a:solidFill>
                            <a:srgbClr val="00B0F0"/>
                          </a:solidFill>
                          <a:latin typeface="NeueHaasGroteskText Std (Body)"/>
                        </a:rPr>
                        <a:t>off select Android phones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credit applied over 24 mos.) (04/17/18)
Get up to </a:t>
                      </a:r>
                      <a:r>
                        <a:rPr sz="900" b="1">
                          <a:solidFill>
                            <a:srgbClr val="00B0F0"/>
                          </a:solidFill>
                          <a:latin typeface="NeueHaasGroteskText Std (Body)"/>
                        </a:rPr>
                        <a:t>$300 </a:t>
                      </a:r>
                      <a:r>
                        <a:rPr sz="900" b="0">
                          <a:solidFill>
                            <a:srgbClr val="00B0F0"/>
                          </a:solidFill>
                          <a:latin typeface="NeueHaasGroteskText Std (Body)"/>
                        </a:rPr>
                        <a:t>off Google Pixel 2XL , plus get </a:t>
                      </a:r>
                      <a:r>
                        <a:rPr sz="900" b="1">
                          <a:solidFill>
                            <a:srgbClr val="00B0F0"/>
                          </a:solidFill>
                          <a:latin typeface="NeueHaasGroteskText Std (Body)"/>
                        </a:rPr>
                        <a:t>free </a:t>
                      </a:r>
                      <a:r>
                        <a:rPr sz="900" b="0">
                          <a:solidFill>
                            <a:srgbClr val="00B0F0"/>
                          </a:solidFill>
                          <a:latin typeface="NeueHaasGroteskText Std (Body)"/>
                        </a:rPr>
                        <a:t>YouTube TV for 2  months, Google Homecast Mini and Chromecast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promo credit applied to account over 24 mos., activation between 4/5-5/30, Google offers must be redeemed by 6/30)  (04/18/18)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a:t>
                      </a:r>
                      <a:r>
                        <a:rPr sz="900" b="0">
                          <a:solidFill>
                            <a:srgbClr val="FF0000"/>
                          </a:solidFill>
                          <a:latin typeface="NeueHaasGroteskText Std (Body)"/>
                        </a:rPr>
                        <a:t>Get a new Galaxy J3 (2017), LG K20, or Galaxy J7 (2017) for under </a:t>
                      </a:r>
                      <a:r>
                        <a:rPr sz="900" b="1">
                          <a:solidFill>
                            <a:srgbClr val="FF0000"/>
                          </a:solidFill>
                          <a:latin typeface="NeueHaasGroteskText Std (Body)"/>
                        </a:rPr>
                        <a:t>$10/mo. </a:t>
                      </a:r>
                      <a:r>
                        <a:rPr sz="900" b="0">
                          <a:solidFill>
                            <a:srgbClr val="FF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a:t>
                      </a:r>
                      <a:r>
                        <a:rPr sz="900" b="0">
                          <a:solidFill>
                            <a:srgbClr val="FF0000"/>
                          </a:solidFill>
                          <a:latin typeface="NeueHaasGroteskText Std (Body)"/>
                        </a:rPr>
                        <a:t>Get </a:t>
                      </a:r>
                      <a:r>
                        <a:rPr sz="900" b="1">
                          <a:solidFill>
                            <a:srgbClr val="FF0000"/>
                          </a:solidFill>
                          <a:latin typeface="NeueHaasGroteskText Std (Body)"/>
                        </a:rPr>
                        <a:t>$115 </a:t>
                      </a:r>
                      <a:r>
                        <a:rPr sz="900" b="0">
                          <a:solidFill>
                            <a:srgbClr val="FF0000"/>
                          </a:solidFill>
                          <a:latin typeface="NeueHaasGroteskText Std (Body)"/>
                        </a:rPr>
                        <a:t>off the Moto E 4th Gen when you choose a no credit check 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a:t>
                      </a:r>
                      <a:r>
                        <a:rPr sz="900" b="0">
                          <a:solidFill>
                            <a:srgbClr val="FF0000"/>
                          </a:solidFill>
                          <a:latin typeface="NeueHaasGroteskText Std (Body)"/>
                        </a:rPr>
                        <a:t>Get </a:t>
                      </a:r>
                      <a:r>
                        <a:rPr sz="900" b="1">
                          <a:solidFill>
                            <a:srgbClr val="FF0000"/>
                          </a:solidFill>
                          <a:latin typeface="NeueHaasGroteskText Std (Body)"/>
                        </a:rPr>
                        <a:t>$90 </a:t>
                      </a:r>
                      <a:r>
                        <a:rPr sz="900" b="0">
                          <a:solidFill>
                            <a:srgbClr val="FF0000"/>
                          </a:solidFill>
                          <a:latin typeface="NeueHaasGroteskText Std (Body)"/>
                        </a:rPr>
                        <a:t>off when you choose a no credit check plan (04/16/18)
</a:t>
                      </a:r>
                      <a:r>
                        <a:rPr sz="900" b="0">
                          <a:solidFill>
                            <a:srgbClr val="000000"/>
                          </a:solidFill>
                          <a:latin typeface="NeueHaasGroteskText Std (Body)"/>
                        </a:rPr>
                        <a:t>Get 50% off a Galaxy S9, S9+ or S8 Active after 24 monthly bill credits when you activate a T-Mobile ONE Military plan (reqs qualifying credit and finance agreement, starts 4/22) (04/19/18)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the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the ZTE Max XL, Galaxy J3 Emerge or LG Tribute HD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(call in or online only)  (11/26/16)
Customers who select the 18-month lease for the iPhone 8/8+, iPhone 7/7+,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LG Aristo,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3878</Words>
  <Application>Microsoft Office PowerPoint</Application>
  <PresentationFormat>Widescreen</PresentationFormat>
  <Paragraphs>1144</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2018-04-24T14:15:35Z</dcterms:modified>
</cp:coreProperties>
</file>