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iPad, </a:t>
                      </a:r>
                      <a:r>
                        <a:rPr sz="900" b="0">
                          <a:solidFill>
                            <a:srgbClr val="00B0F0"/>
                          </a:solidFill>
                          <a:latin typeface="NeueHaasGroteskText Std (Body)"/>
                        </a:rPr>
                        <a:t>and </a:t>
                      </a:r>
                      <a:r>
                        <a:rPr sz="900" b="0">
                          <a:solidFill>
                            <a:srgbClr val="00B0F0"/>
                          </a:solidFill>
                          <a:latin typeface="NeueHaasGroteskText Std (Body)"/>
                        </a:rPr>
                        <a:t>an </a:t>
                      </a:r>
                      <a:r>
                        <a:rPr sz="900" b="0">
                          <a:solidFill>
                            <a:srgbClr val="00B0F0"/>
                          </a:solidFill>
                          <a:latin typeface="NeueHaasGroteskText Std (Body)"/>
                        </a:rPr>
                        <a:t>extra </a:t>
                      </a:r>
                      <a:r>
                        <a:rPr sz="900" b="1">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with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iPhone </a:t>
                      </a:r>
                      <a:r>
                        <a:rPr sz="900" b="0">
                          <a:solidFill>
                            <a:srgbClr val="00B0F0"/>
                          </a:solidFill>
                          <a:latin typeface="NeueHaasGroteskText Std (Body)"/>
                        </a:rPr>
                        <a:t>(reqs.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for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2-yr </a:t>
                      </a:r>
                      <a:r>
                        <a:rPr sz="900" b="0">
                          <a:solidFill>
                            <a:srgbClr val="00B0F0"/>
                          </a:solidFill>
                          <a:latin typeface="NeueHaasGroteskText Std (Body)"/>
                        </a:rPr>
                        <a:t>activation </a:t>
                      </a:r>
                      <a:r>
                        <a:rPr sz="900" b="0">
                          <a:solidFill>
                            <a:srgbClr val="00B0F0"/>
                          </a:solidFill>
                          <a:latin typeface="NeueHaasGroteskText Std (Body)"/>
                        </a:rPr>
                        <a:t>for </a:t>
                      </a:r>
                      <a:r>
                        <a:rPr sz="900" b="0">
                          <a:solidFill>
                            <a:srgbClr val="00B0F0"/>
                          </a:solidFill>
                          <a:latin typeface="NeueHaasGroteskText Std (Body)"/>
                        </a:rPr>
                        <a:t>iPad) </a:t>
                      </a:r>
                      <a:r>
                        <a:rPr sz="900" b="0">
                          <a:solidFill>
                            <a:srgbClr val="00B0F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3840480"/>
                <a:gridCol w="480060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6574355" y="4309567"/>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9638197" y="4556455"/>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V30 and V30+ (4/21-...)</a:t>
            </a:r>
          </a:p>
        </p:txBody>
      </p:sp>
      <p:sp>
        <p:nvSpPr>
          <p:cNvPr id="17" name="Rounded Rectangle 16"/>
          <p:cNvSpPr/>
          <p:nvPr/>
        </p:nvSpPr>
        <p:spPr>
          <a:xfrm>
            <a:off x="1839327" y="4803343"/>
            <a:ext cx="988785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FF0000"/>
                          </a:solidFill>
                          <a:latin typeface="NeueHaasGroteskText Std (Body)"/>
                        </a:rPr>
                        <a:t>Customers </a:t>
                      </a:r>
                      <a:r>
                        <a:rPr sz="900" b="0">
                          <a:solidFill>
                            <a:srgbClr val="FF0000"/>
                          </a:solidFill>
                          <a:latin typeface="NeueHaasGroteskText Std (Body)"/>
                        </a:rPr>
                        <a:t>who </a:t>
                      </a:r>
                      <a:r>
                        <a:rPr sz="900" b="0">
                          <a:solidFill>
                            <a:srgbClr val="FF0000"/>
                          </a:solidFill>
                          <a:latin typeface="NeueHaasGroteskText Std (Body)"/>
                        </a:rPr>
                        <a:t>select </a:t>
                      </a:r>
                      <a:r>
                        <a:rPr sz="900" b="0">
                          <a:solidFill>
                            <a:srgbClr val="FF0000"/>
                          </a:solidFill>
                          <a:latin typeface="NeueHaasGroteskText Std (Body)"/>
                        </a:rPr>
                        <a:t>the </a:t>
                      </a:r>
                      <a:r>
                        <a:rPr sz="900" b="0">
                          <a:solidFill>
                            <a:srgbClr val="FF0000"/>
                          </a:solidFill>
                          <a:latin typeface="NeueHaasGroteskText Std (Body)"/>
                        </a:rPr>
                        <a:t>18-month </a:t>
                      </a:r>
                      <a:r>
                        <a:rPr sz="900" b="0">
                          <a:solidFill>
                            <a:srgbClr val="FF0000"/>
                          </a:solidFill>
                          <a:latin typeface="NeueHaasGroteskText Std (Body)"/>
                        </a:rPr>
                        <a:t>lease </a:t>
                      </a:r>
                      <a:r>
                        <a:rPr sz="900" b="0">
                          <a:solidFill>
                            <a:srgbClr val="FF0000"/>
                          </a:solidFill>
                          <a:latin typeface="NeueHaasGroteskText Std (Body)"/>
                        </a:rPr>
                        <a:t>for </a:t>
                      </a:r>
                      <a:r>
                        <a:rPr sz="900" b="0">
                          <a:solidFill>
                            <a:srgbClr val="FF0000"/>
                          </a:solidFill>
                          <a:latin typeface="NeueHaasGroteskText Std (Body)"/>
                        </a:rPr>
                        <a:t>the </a:t>
                      </a:r>
                      <a:r>
                        <a:rPr sz="900" b="0">
                          <a:solidFill>
                            <a:srgbClr val="FF0000"/>
                          </a:solidFill>
                          <a:latin typeface="NeueHaasGroteskText Std (Body)"/>
                        </a:rPr>
                        <a:t>iPhone </a:t>
                      </a:r>
                      <a:r>
                        <a:rPr sz="900" b="0">
                          <a:solidFill>
                            <a:srgbClr val="FF0000"/>
                          </a:solidFill>
                          <a:latin typeface="NeueHaasGroteskText Std (Body)"/>
                        </a:rPr>
                        <a:t>8/8+, </a:t>
                      </a:r>
                      <a:r>
                        <a:rPr sz="900" b="0">
                          <a:solidFill>
                            <a:srgbClr val="FF0000"/>
                          </a:solidFill>
                          <a:latin typeface="NeueHaasGroteskText Std (Body)"/>
                        </a:rPr>
                        <a:t>iPhone </a:t>
                      </a:r>
                      <a:r>
                        <a:rPr sz="900" b="0">
                          <a:solidFill>
                            <a:srgbClr val="FF0000"/>
                          </a:solidFill>
                          <a:latin typeface="NeueHaasGroteskText Std (Body)"/>
                        </a:rPr>
                        <a:t>7+, </a:t>
                      </a:r>
                      <a:r>
                        <a:rPr sz="900" b="0">
                          <a:solidFill>
                            <a:srgbClr val="FF0000"/>
                          </a:solidFill>
                          <a:latin typeface="NeueHaasGroteskText Std (Body)"/>
                        </a:rPr>
                        <a:t>Galaxy </a:t>
                      </a:r>
                      <a:r>
                        <a:rPr sz="900" b="0">
                          <a:solidFill>
                            <a:srgbClr val="FF0000"/>
                          </a:solidFill>
                          <a:latin typeface="NeueHaasGroteskText Std (Body)"/>
                        </a:rPr>
                        <a:t>S8/8+, </a:t>
                      </a:r>
                      <a:r>
                        <a:rPr sz="900" b="0">
                          <a:solidFill>
                            <a:srgbClr val="FF0000"/>
                          </a:solidFill>
                          <a:latin typeface="NeueHaasGroteskText Std (Body)"/>
                        </a:rPr>
                        <a:t>Galaxy </a:t>
                      </a:r>
                      <a:r>
                        <a:rPr sz="900" b="0">
                          <a:solidFill>
                            <a:srgbClr val="FF0000"/>
                          </a:solidFill>
                          <a:latin typeface="NeueHaasGroteskText Std (Body)"/>
                        </a:rPr>
                        <a:t>S9/9+, </a:t>
                      </a:r>
                      <a:r>
                        <a:rPr sz="900" b="0">
                          <a:solidFill>
                            <a:srgbClr val="FF0000"/>
                          </a:solidFill>
                          <a:latin typeface="NeueHaasGroteskText Std (Body)"/>
                        </a:rPr>
                        <a:t>Galaxy </a:t>
                      </a:r>
                      <a:r>
                        <a:rPr sz="900" b="0">
                          <a:solidFill>
                            <a:srgbClr val="FF0000"/>
                          </a:solidFill>
                          <a:latin typeface="NeueHaasGroteskText Std (Body)"/>
                        </a:rPr>
                        <a:t>Note8 </a:t>
                      </a:r>
                      <a:r>
                        <a:rPr sz="900" b="0">
                          <a:solidFill>
                            <a:srgbClr val="FF0000"/>
                          </a:solidFill>
                          <a:latin typeface="NeueHaasGroteskText Std (Body)"/>
                        </a:rPr>
                        <a:t>and </a:t>
                      </a:r>
                      <a:r>
                        <a:rPr sz="900" b="0">
                          <a:solidFill>
                            <a:srgbClr val="FF0000"/>
                          </a:solidFill>
                          <a:latin typeface="NeueHaasGroteskText Std (Body)"/>
                        </a:rPr>
                        <a:t>Sprint </a:t>
                      </a:r>
                      <a:r>
                        <a:rPr sz="900" b="0">
                          <a:solidFill>
                            <a:srgbClr val="FF0000"/>
                          </a:solidFill>
                          <a:latin typeface="NeueHaasGroteskText Std (Body)"/>
                        </a:rPr>
                        <a:t>Deals </a:t>
                      </a:r>
                      <a:r>
                        <a:rPr sz="900" b="0">
                          <a:solidFill>
                            <a:srgbClr val="FF0000"/>
                          </a:solidFill>
                          <a:latin typeface="NeueHaasGroteskText Std (Body)"/>
                        </a:rPr>
                        <a:t>phones, </a:t>
                      </a:r>
                      <a:r>
                        <a:rPr sz="900" b="0">
                          <a:solidFill>
                            <a:srgbClr val="FF0000"/>
                          </a:solidFill>
                          <a:latin typeface="NeueHaasGroteskText Std (Body)"/>
                        </a:rPr>
                        <a:t>or </a:t>
                      </a:r>
                      <a:r>
                        <a:rPr sz="900" b="0">
                          <a:solidFill>
                            <a:srgbClr val="FF0000"/>
                          </a:solidFill>
                          <a:latin typeface="NeueHaasGroteskText Std (Body)"/>
                        </a:rPr>
                        <a:t>add </a:t>
                      </a:r>
                      <a:r>
                        <a:rPr sz="900" b="0">
                          <a:solidFill>
                            <a:srgbClr val="FF0000"/>
                          </a:solidFill>
                          <a:latin typeface="NeueHaasGroteskText Std (Body)"/>
                        </a:rPr>
                        <a:t>for </a:t>
                      </a:r>
                      <a:r>
                        <a:rPr sz="900" b="1">
                          <a:solidFill>
                            <a:srgbClr val="FF0000"/>
                          </a:solidFill>
                          <a:latin typeface="NeueHaasGroteskText Std (Body)"/>
                        </a:rPr>
                        <a:t>$5/mo. </a:t>
                      </a:r>
                      <a:r>
                        <a:rPr sz="900" b="0">
                          <a:solidFill>
                            <a:srgbClr val="FF0000"/>
                          </a:solidFill>
                          <a:latin typeface="NeueHaasGroteskText Std (Body)"/>
                        </a:rPr>
                        <a:t>are </a:t>
                      </a:r>
                      <a:r>
                        <a:rPr sz="900" b="0">
                          <a:solidFill>
                            <a:srgbClr val="FF0000"/>
                          </a:solidFill>
                          <a:latin typeface="NeueHaasGroteskText Std (Body)"/>
                        </a:rPr>
                        <a:t>eligible </a:t>
                      </a:r>
                      <a:r>
                        <a:rPr sz="900" b="0">
                          <a:solidFill>
                            <a:srgbClr val="FF0000"/>
                          </a:solidFill>
                          <a:latin typeface="NeueHaasGroteskText Std (Body)"/>
                        </a:rPr>
                        <a:t>for </a:t>
                      </a:r>
                      <a:r>
                        <a:rPr sz="900" b="0">
                          <a:solidFill>
                            <a:srgbClr val="FF0000"/>
                          </a:solidFill>
                          <a:latin typeface="NeueHaasGroteskText Std (Body)"/>
                        </a:rPr>
                        <a:t>a </a:t>
                      </a:r>
                      <a:r>
                        <a:rPr sz="900" b="0">
                          <a:solidFill>
                            <a:srgbClr val="FF0000"/>
                          </a:solidFill>
                          <a:latin typeface="NeueHaasGroteskText Std (Body)"/>
                        </a:rPr>
                        <a:t>device </a:t>
                      </a:r>
                      <a:r>
                        <a:rPr sz="900" b="0">
                          <a:solidFill>
                            <a:srgbClr val="FF0000"/>
                          </a:solidFill>
                          <a:latin typeface="NeueHaasGroteskText Std (Body)"/>
                        </a:rPr>
                        <a:t>upgrade </a:t>
                      </a:r>
                      <a:r>
                        <a:rPr sz="900" b="0">
                          <a:solidFill>
                            <a:srgbClr val="FF0000"/>
                          </a:solidFill>
                          <a:latin typeface="NeueHaasGroteskText Std (Body)"/>
                        </a:rPr>
                        <a:t>after </a:t>
                      </a:r>
                      <a:r>
                        <a:rPr sz="900" b="0">
                          <a:solidFill>
                            <a:srgbClr val="FF0000"/>
                          </a:solidFill>
                          <a:latin typeface="NeueHaasGroteskText Std (Body)"/>
                        </a:rPr>
                        <a:t>12 </a:t>
                      </a:r>
                      <a:r>
                        <a:rPr sz="900" b="0">
                          <a:solidFill>
                            <a:srgbClr val="FF0000"/>
                          </a:solidFill>
                          <a:latin typeface="NeueHaasGroteskText Std (Body)"/>
                        </a:rPr>
                        <a:t>payments </a:t>
                      </a:r>
                      <a:r>
                        <a:rPr sz="900" b="0">
                          <a:solidFill>
                            <a:srgbClr val="FF0000"/>
                          </a:solidFill>
                          <a:latin typeface="NeueHaasGroteskText Std (Body)"/>
                        </a:rPr>
                        <a:t>(instead </a:t>
                      </a:r>
                      <a:r>
                        <a:rPr sz="900" b="0">
                          <a:solidFill>
                            <a:srgbClr val="FF0000"/>
                          </a:solidFill>
                          <a:latin typeface="NeueHaasGroteskText Std (Body)"/>
                        </a:rPr>
                        <a:t>of </a:t>
                      </a:r>
                      <a:r>
                        <a:rPr sz="900" b="0">
                          <a:solidFill>
                            <a:srgbClr val="FF0000"/>
                          </a:solidFill>
                          <a:latin typeface="NeueHaasGroteskText Std (Body)"/>
                        </a:rPr>
                        <a:t>18). </a:t>
                      </a:r>
                      <a:r>
                        <a:rPr sz="900" b="0">
                          <a:solidFill>
                            <a:srgbClr val="FF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