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01,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instant </a:t>
                      </a:r>
                      <a:r>
                        <a:rPr sz="900" b="0">
                          <a:solidFill>
                            <a:srgbClr val="FF0000"/>
                          </a:solidFill>
                          <a:latin typeface="NeueHaasGroteskText Std (Body)"/>
                        </a:rPr>
                        <a:t>savings </a:t>
                      </a:r>
                      <a:r>
                        <a:rPr sz="900" b="0">
                          <a:solidFill>
                            <a:srgbClr val="FF0000"/>
                          </a:solidFill>
                          <a:latin typeface="NeueHaasGroteskText Std (Body)"/>
                        </a:rPr>
                        <a:t>on </a:t>
                      </a:r>
                      <a:r>
                        <a:rPr sz="900" b="0">
                          <a:solidFill>
                            <a:srgbClr val="FF0000"/>
                          </a:solidFill>
                          <a:latin typeface="NeueHaasGroteskText Std (Body)"/>
                        </a:rPr>
                        <a:t>select </a:t>
                      </a:r>
                      <a:r>
                        <a:rPr sz="900" b="0">
                          <a:solidFill>
                            <a:srgbClr val="FF0000"/>
                          </a:solidFill>
                          <a:latin typeface="NeueHaasGroteskText Std (Body)"/>
                        </a:rPr>
                        <a:t>ASUS, </a:t>
                      </a:r>
                      <a:r>
                        <a:rPr sz="900" b="0">
                          <a:solidFill>
                            <a:srgbClr val="FF0000"/>
                          </a:solidFill>
                          <a:latin typeface="NeueHaasGroteskText Std (Body)"/>
                        </a:rPr>
                        <a:t>Ellipsis </a:t>
                      </a:r>
                      <a:r>
                        <a:rPr sz="900" b="0">
                          <a:solidFill>
                            <a:srgbClr val="FF0000"/>
                          </a:solidFill>
                          <a:latin typeface="NeueHaasGroteskText Std (Body)"/>
                        </a:rPr>
                        <a:t>and </a:t>
                      </a:r>
                      <a:r>
                        <a:rPr sz="900" b="0">
                          <a:solidFill>
                            <a:srgbClr val="FF0000"/>
                          </a:solidFill>
                          <a:latin typeface="NeueHaasGroteskText Std (Body)"/>
                        </a:rPr>
                        <a:t>GizmoTab </a:t>
                      </a:r>
                      <a:r>
                        <a:rPr sz="900" b="0">
                          <a:solidFill>
                            <a:srgbClr val="FF0000"/>
                          </a:solidFill>
                          <a:latin typeface="NeueHaasGroteskText Std (Body)"/>
                        </a:rPr>
                        <a:t>tablets </a:t>
                      </a:r>
                      <a:r>
                        <a:rPr sz="900" b="0">
                          <a:solidFill>
                            <a:srgbClr val="FF0000"/>
                          </a:solidFill>
                          <a:latin typeface="NeueHaasGroteskText Std (Body)"/>
                        </a:rPr>
                        <a:t>with </a:t>
                      </a:r>
                      <a:r>
                        <a:rPr sz="900" b="0">
                          <a:solidFill>
                            <a:srgbClr val="FF0000"/>
                          </a:solidFill>
                          <a:latin typeface="NeueHaasGroteskText Std (Body)"/>
                        </a:rPr>
                        <a:t>2 </a:t>
                      </a:r>
                      <a:r>
                        <a:rPr sz="900" b="0">
                          <a:solidFill>
                            <a:srgbClr val="FF0000"/>
                          </a:solidFill>
                          <a:latin typeface="NeueHaasGroteskText Std (Body)"/>
                        </a:rPr>
                        <a:t>yr. </a:t>
                      </a:r>
                      <a:r>
                        <a:rPr sz="900" b="0">
                          <a:solidFill>
                            <a:srgbClr val="FF0000"/>
                          </a:solidFill>
                          <a:latin typeface="NeueHaasGroteskText Std (Body)"/>
                        </a:rPr>
                        <a:t>activation </a:t>
                      </a:r>
                      <a:r>
                        <a:rPr sz="900" b="0">
                          <a:solidFill>
                            <a:srgbClr val="FF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Military </a:t>
                      </a:r>
                      <a:r>
                        <a:rPr sz="900" b="0">
                          <a:solidFill>
                            <a:srgbClr val="000000"/>
                          </a:solidFill>
                          <a:latin typeface="NeueHaasGroteskText Std (Body)"/>
                        </a:rPr>
                        <a:t>families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family </a:t>
                      </a:r>
                      <a:r>
                        <a:rPr sz="900" b="0">
                          <a:solidFill>
                            <a:srgbClr val="000000"/>
                          </a:solidFill>
                          <a:latin typeface="NeueHaasGroteskText Std (Body)"/>
                        </a:rPr>
                        <a:t>lines </a:t>
                      </a:r>
                      <a:r>
                        <a:rPr sz="900" b="0">
                          <a:solidFill>
                            <a:srgbClr val="000000"/>
                          </a:solidFill>
                          <a:latin typeface="NeueHaasGroteskText Std (Body)"/>
                        </a:rPr>
                        <a:t>(1 </a:t>
                      </a:r>
                      <a:r>
                        <a:rPr sz="900" b="0">
                          <a:solidFill>
                            <a:srgbClr val="000000"/>
                          </a:solidFill>
                          <a:latin typeface="NeueHaasGroteskText Std (Body)"/>
                        </a:rPr>
                        <a:t>line </a:t>
                      </a:r>
                      <a:r>
                        <a:rPr sz="900" b="1">
                          <a:solidFill>
                            <a:srgbClr val="000000"/>
                          </a:solidFill>
                          <a:latin typeface="NeueHaasGroteskText Std (Body)"/>
                        </a:rPr>
                        <a:t>$55, </a:t>
                      </a:r>
                      <a:r>
                        <a:rPr sz="900" b="0">
                          <a:solidFill>
                            <a:srgbClr val="000000"/>
                          </a:solidFill>
                          <a:latin typeface="NeueHaasGroteskText Std (Body)"/>
                        </a:rPr>
                        <a:t>+$25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+$10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3rd-6th </a:t>
                      </a:r>
                      <a:r>
                        <a:rPr sz="900" b="0">
                          <a:solidFill>
                            <a:srgbClr val="000000"/>
                          </a:solidFill>
                          <a:latin typeface="NeueHaasGroteskText Std (Body)"/>
                        </a:rPr>
                        <a:t>line, </a:t>
                      </a:r>
                      <a:r>
                        <a:rPr sz="900" b="0">
                          <a:solidFill>
                            <a:srgbClr val="000000"/>
                          </a:solidFill>
                          <a:latin typeface="NeueHaasGroteskText Std (Body)"/>
                        </a:rPr>
                        <a:t>starts </a:t>
                      </a:r>
                      <a:r>
                        <a:rPr sz="900" b="0">
                          <a:solidFill>
                            <a:srgbClr val="000000"/>
                          </a:solidFill>
                          <a:latin typeface="NeueHaasGroteskText Std (Body)"/>
                        </a:rPr>
                        <a:t>4/22/18) (04/19/18)
</a:t>
                      </a:r>
                      <a:r>
                        <a:rPr sz="900" b="0">
                          <a:solidFill>
                            <a:srgbClr val="FF0000"/>
                          </a:solidFill>
                          <a:latin typeface="NeueHaasGroteskText Std (Body)"/>
                        </a:rPr>
                        <a:t>T-Mobile </a:t>
                      </a:r>
                      <a:r>
                        <a:rPr sz="900" b="0">
                          <a:solidFill>
                            <a:srgbClr val="FF0000"/>
                          </a:solidFill>
                          <a:latin typeface="NeueHaasGroteskText Std (Body)"/>
                        </a:rPr>
                        <a:t>Tuesdays: </a:t>
                      </a:r>
                      <a:r>
                        <a:rPr sz="900" b="0">
                          <a:solidFill>
                            <a:srgbClr val="FF0000"/>
                          </a:solidFill>
                          <a:latin typeface="NeueHaasGroteskText Std (Body)"/>
                        </a:rPr>
                        <a:t>This </a:t>
                      </a:r>
                      <a:r>
                        <a:rPr sz="900" b="0">
                          <a:solidFill>
                            <a:srgbClr val="FF0000"/>
                          </a:solidFill>
                          <a:latin typeface="NeueHaasGroteskText Std (Body)"/>
                        </a:rPr>
                        <a:t>week </a:t>
                      </a:r>
                      <a:r>
                        <a:rPr sz="900" b="0">
                          <a:solidFill>
                            <a:srgbClr val="FF0000"/>
                          </a:solidFill>
                          <a:latin typeface="NeueHaasGroteskText Std (Body)"/>
                        </a:rPr>
                        <a:t>get </a:t>
                      </a:r>
                      <a:r>
                        <a:rPr sz="900" b="0">
                          <a:solidFill>
                            <a:srgbClr val="FF0000"/>
                          </a:solidFill>
                          <a:latin typeface="NeueHaasGroteskText Std (Body)"/>
                        </a:rPr>
                        <a:t>a </a:t>
                      </a:r>
                      <a:r>
                        <a:rPr sz="900" b="1">
                          <a:solidFill>
                            <a:srgbClr val="FF0000"/>
                          </a:solidFill>
                          <a:latin typeface="NeueHaasGroteskText Std (Body)"/>
                        </a:rPr>
                        <a:t>$2 </a:t>
                      </a:r>
                      <a:r>
                        <a:rPr sz="900" b="0">
                          <a:solidFill>
                            <a:srgbClr val="FF0000"/>
                          </a:solidFill>
                          <a:latin typeface="NeueHaasGroteskText Std (Body)"/>
                        </a:rPr>
                        <a:t>Dunkin </a:t>
                      </a:r>
                      <a:r>
                        <a:rPr sz="900" b="0">
                          <a:solidFill>
                            <a:srgbClr val="FF0000"/>
                          </a:solidFill>
                          <a:latin typeface="NeueHaasGroteskText Std (Body)"/>
                        </a:rPr>
                        <a:t>Donuts </a:t>
                      </a:r>
                      <a:r>
                        <a:rPr sz="900" b="0">
                          <a:solidFill>
                            <a:srgbClr val="FF0000"/>
                          </a:solidFill>
                          <a:latin typeface="NeueHaasGroteskText Std (Body)"/>
                        </a:rPr>
                        <a:t>card (05/01/18)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Get </a:t>
                      </a:r>
                      <a:r>
                        <a:rPr sz="900" b="1">
                          <a:solidFill>
                            <a:srgbClr val="000000"/>
                          </a:solidFill>
                          <a:latin typeface="NeueHaasGroteskText Std (Body)"/>
                        </a:rPr>
                        <a:t>$200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with </a:t>
                      </a:r>
                      <a:r>
                        <a:rPr sz="900" b="0">
                          <a:solidFill>
                            <a:srgbClr val="000000"/>
                          </a:solidFill>
                          <a:latin typeface="NeueHaasGroteskText Std (Body)"/>
                        </a:rPr>
                        <a:t>switch </a:t>
                      </a:r>
                      <a:r>
                        <a:rPr sz="900" b="0">
                          <a:solidFill>
                            <a:srgbClr val="000000"/>
                          </a:solidFill>
                          <a:latin typeface="NeueHaasGroteskText Std (Body)"/>
                        </a:rPr>
                        <a:t>and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FF0000"/>
                          </a:solidFill>
                          <a:latin typeface="NeueHaasGroteskText Std (Body)"/>
                        </a:rPr>
                        <a:t>Get </a:t>
                      </a:r>
                      <a:r>
                        <a:rPr sz="900" b="0">
                          <a:solidFill>
                            <a:srgbClr val="FF0000"/>
                          </a:solidFill>
                          <a:latin typeface="NeueHaasGroteskText Std (Body)"/>
                        </a:rPr>
                        <a:t>Alcatel </a:t>
                      </a:r>
                      <a:r>
                        <a:rPr sz="900" b="0">
                          <a:solidFill>
                            <a:srgbClr val="FF0000"/>
                          </a:solidFill>
                          <a:latin typeface="NeueHaasGroteskText Std (Body)"/>
                        </a:rPr>
                        <a:t>PULSEMIX </a:t>
                      </a:r>
                      <a:r>
                        <a:rPr sz="900" b="1">
                          <a:solidFill>
                            <a:srgbClr val="FF0000"/>
                          </a:solidFill>
                          <a:latin typeface="NeueHaasGroteskText Std (Body)"/>
                        </a:rPr>
                        <a:t>free </a:t>
                      </a:r>
                      <a:r>
                        <a:rPr sz="900" b="0">
                          <a:solidFill>
                            <a:srgbClr val="FF0000"/>
                          </a:solidFill>
                          <a:latin typeface="NeueHaasGroteskText Std (Body)"/>
                        </a:rPr>
                        <a:t>when </a:t>
                      </a:r>
                      <a:r>
                        <a:rPr sz="900" b="0">
                          <a:solidFill>
                            <a:srgbClr val="FF0000"/>
                          </a:solidFill>
                          <a:latin typeface="NeueHaasGroteskText Std (Body)"/>
                        </a:rPr>
                        <a:t>porting </a:t>
                      </a:r>
                      <a:r>
                        <a:rPr sz="900" b="0">
                          <a:solidFill>
                            <a:srgbClr val="FF0000"/>
                          </a:solidFill>
                          <a:latin typeface="NeueHaasGroteskText Std (Body)"/>
                        </a:rPr>
                        <a:t>a </a:t>
                      </a:r>
                      <a:r>
                        <a:rPr sz="900" b="0">
                          <a:solidFill>
                            <a:srgbClr val="FF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FF0000"/>
                          </a:solidFill>
                          <a:latin typeface="NeueHaasGroteskText Std (Body)"/>
                        </a:rPr>
                        <a:t>Get </a:t>
                      </a:r>
                      <a:r>
                        <a:rPr sz="900" b="0">
                          <a:solidFill>
                            <a:srgbClr val="FF0000"/>
                          </a:solidFill>
                          <a:latin typeface="NeueHaasGroteskText Std (Body)"/>
                        </a:rPr>
                        <a:t>the </a:t>
                      </a:r>
                      <a:r>
                        <a:rPr sz="900" b="0">
                          <a:solidFill>
                            <a:srgbClr val="FF0000"/>
                          </a:solidFill>
                          <a:latin typeface="NeueHaasGroteskText Std (Body)"/>
                        </a:rPr>
                        <a:t>Samsung </a:t>
                      </a:r>
                      <a:r>
                        <a:rPr sz="900" b="0">
                          <a:solidFill>
                            <a:srgbClr val="FF0000"/>
                          </a:solidFill>
                          <a:latin typeface="NeueHaasGroteskText Std (Body)"/>
                        </a:rPr>
                        <a:t>Halo </a:t>
                      </a:r>
                      <a:r>
                        <a:rPr sz="900" b="0">
                          <a:solidFill>
                            <a:srgbClr val="FF0000"/>
                          </a:solidFill>
                          <a:latin typeface="NeueHaasGroteskText Std (Body)"/>
                        </a:rPr>
                        <a:t>(32 </a:t>
                      </a:r>
                      <a:r>
                        <a:rPr sz="900" b="0">
                          <a:solidFill>
                            <a:srgbClr val="FF0000"/>
                          </a:solidFill>
                          <a:latin typeface="NeueHaasGroteskText Std (Body)"/>
                        </a:rPr>
                        <a:t>GB) </a:t>
                      </a:r>
                      <a:r>
                        <a:rPr sz="900" b="0">
                          <a:solidFill>
                            <a:srgbClr val="FF0000"/>
                          </a:solidFill>
                          <a:latin typeface="NeueHaasGroteskText Std (Body)"/>
                        </a:rPr>
                        <a:t>for </a:t>
                      </a:r>
                      <a:r>
                        <a:rPr sz="900" b="1">
                          <a:solidFill>
                            <a:srgbClr val="FF0000"/>
                          </a:solidFill>
                          <a:latin typeface="NeueHaasGroteskText Std (Body)"/>
                        </a:rPr>
                        <a:t>$99.99 </a:t>
                      </a:r>
                      <a:r>
                        <a:rPr sz="900" b="0">
                          <a:solidFill>
                            <a:srgbClr val="FF0000"/>
                          </a:solidFill>
                          <a:latin typeface="NeueHaasGroteskText Std (Body)"/>
                        </a:rPr>
                        <a:t>when </a:t>
                      </a:r>
                      <a:r>
                        <a:rPr sz="900" b="0">
                          <a:solidFill>
                            <a:srgbClr val="FF0000"/>
                          </a:solidFill>
                          <a:latin typeface="NeueHaasGroteskText Std (Body)"/>
                        </a:rPr>
                        <a:t>porting </a:t>
                      </a:r>
                      <a:r>
                        <a:rPr sz="900" b="0">
                          <a:solidFill>
                            <a:srgbClr val="FF0000"/>
                          </a:solidFill>
                          <a:latin typeface="NeueHaasGroteskText Std (Body)"/>
                        </a:rPr>
                        <a:t>a </a:t>
                      </a:r>
                      <a:r>
                        <a:rPr sz="900" b="0">
                          <a:solidFill>
                            <a:srgbClr val="FF0000"/>
                          </a:solidFill>
                          <a:latin typeface="NeueHaasGroteskText Std (Body)"/>
                        </a:rPr>
                        <a:t>number </a:t>
                      </a:r>
                      <a:r>
                        <a:rPr sz="900" b="0">
                          <a:solidFill>
                            <a:srgbClr val="FF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$26.24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$38.00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$25.00</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$33.00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$19.00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$27.50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$870.00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$27.08</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FF0000"/>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$28.00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FF0000"/>
                          </a:solidFill>
                          <a:latin typeface="Ariel"/>
                        </a:rPr>
                        <a:t>$17.00</a:t>
                      </a:r>
                    </a:p>
                  </a:txBody>
                  <a:tcPr marB="0" marT="0">
                    <a:solidFill>
                      <a:srgbClr val="F6E7E7"/>
                    </a:solidFill>
                  </a:tcPr>
                </a:tc>
                <a:tc>
                  <a:txBody>
                    <a:bodyPr/>
                    <a:lstStyle/>
                    <a:p>
                      <a:pPr algn="ctr"/>
                      <a:r>
                        <a:rPr b="1" sz="1100">
                          <a:solidFill>
                            <a:srgbClr val="FF0000"/>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$30.00</a:t>
                      </a:r>
                    </a:p>
                  </a:txBody>
                  <a:tcPr marB="0" marT="0">
                    <a:solidFill>
                      <a:srgbClr val="99CCFF"/>
                    </a:solidFill>
                  </a:tcPr>
                </a:tc>
                <a:tc>
                  <a:txBody>
                    <a:bodyPr/>
                    <a:lstStyle/>
                    <a:p>
                      <a:pPr algn="ctr"/>
                      <a:r>
                        <a:rPr b="1" sz="1100">
                          <a:solidFill>
                            <a:srgbClr val="6D6E71"/>
                          </a:solidFill>
                          <a:latin typeface="Ariel"/>
                        </a:rPr>
                        <a:t>$724.00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$35.42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Essential Phone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B3DAB4"/>
                    </a:solidFill>
                  </a:tcPr>
                </a:tc>
                <a:tc>
                  <a:txBody>
                    <a:bodyPr/>
                    <a:lstStyle/>
                    <a:p>
                      <a:pPr algn="ctr"/>
                      <a:r>
                        <a:rPr b="1" sz="1100">
                          <a:solidFill>
                            <a:srgbClr val="6D6E71"/>
                          </a:solidFill>
                          <a:latin typeface="Ariel"/>
                        </a:rPr>
                        <a:t>$499.99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31844"/>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9756">
                <a:tc>
                  <a:txBody>
                    <a:bodyPr/>
                    <a:lstStyle/>
                    <a:p>
                      <a:pPr algn="ctr"/>
                      <a:r>
                        <a:rPr b="1" sz="1100">
                          <a:solidFill>
                            <a:srgbClr val="6D6E71"/>
                          </a:solidFill>
                          <a:latin typeface="Ariel"/>
                        </a:rPr>
                        <a:t>iPad 9.7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56">
                <a:tc>
                  <a:txBody>
                    <a:bodyPr/>
                    <a:lstStyle/>
                    <a:p>
                      <a:pPr algn="ctr"/>
                      <a:r>
                        <a:rPr b="1" sz="1100">
                          <a:solidFill>
                            <a:srgbClr val="6D6E71"/>
                          </a:solidFill>
                          <a:latin typeface="Ariel"/>
                        </a:rPr>
                        <a:t>Galaxy Tab S3 (34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39756">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iPad (32 GB)</a:t>
                      </a:r>
                    </a:p>
                  </a:txBody>
                  <a:tcPr marB="0" marT="0"/>
                </a:tc>
                <a:tc>
                  <a:txBody>
                    <a:bodyPr/>
                    <a:lstStyle/>
                    <a:p>
                      <a:pPr algn="ctr"/>
                      <a:r>
                        <a:rPr b="1" sz="1100">
                          <a:solidFill>
                            <a:srgbClr val="FF0000"/>
                          </a:solidFill>
                          <a:latin typeface="Ariel"/>
                        </a:rPr>
                        <a:t>$19.16</a:t>
                      </a:r>
                    </a:p>
                  </a:txBody>
                  <a:tcPr marB="0" marT="0">
                    <a:solidFill>
                      <a:srgbClr val="F6E7E7"/>
                    </a:solidFill>
                  </a:tcPr>
                </a:tc>
                <a:tc>
                  <a:txBody>
                    <a:bodyPr/>
                    <a:lstStyle/>
                    <a:p>
                      <a:pPr algn="ctr"/>
                      <a:r>
                        <a:rPr b="1" sz="1100">
                          <a:solidFill>
                            <a:srgbClr val="FF0000"/>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iPad (2018)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$459.99</a:t>
                      </a:r>
                    </a:p>
                  </a:txBody>
                  <a:tcPr marB="0" marT="0">
                    <a:solidFill>
                      <a:srgbClr val="EDC2D9"/>
                    </a:solidFill>
                  </a:tcPr>
                </a:tc>
                <a:tc>
                  <a:txBody>
                    <a:bodyPr/>
                    <a:lstStyle/>
                    <a:p>
                      <a:pPr algn="ctr"/>
                      <a:r>
                        <a:rPr b="1" sz="1100">
                          <a:solidFill>
                            <a:srgbClr val="6D6E71"/>
                          </a:solidFill>
                          <a:latin typeface="Ariel"/>
                        </a:rPr>
                        <a:t>$27.99</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56">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$8.34</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56">
                <a:tc>
                  <a:txBody>
                    <a:bodyPr/>
                    <a:lstStyle/>
                    <a:p>
                      <a:pPr algn="ctr"/>
                      <a:r>
                        <a:rPr b="1" sz="1100">
                          <a:solidFill>
                            <a:srgbClr val="6D6E71"/>
                          </a:solidFill>
                          <a:latin typeface="Ariel"/>
                        </a:rPr>
                        <a:t>At&amp;T Primetime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$205.00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iPad Mini 4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9756">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56">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56">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9768">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$19.00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r h="35175">
                <a:tc>
                  <a:txBody>
                    <a:bodyPr/>
                    <a:lstStyle/>
                    <a:p>
                      <a:pPr algn="ctr"/>
                      <a:r>
                        <a:rPr b="1" sz="1100">
                          <a:solidFill>
                            <a:srgbClr val="6D6E71"/>
                          </a:solidFill>
                          <a:latin typeface="Ariel"/>
                        </a:rPr>
                        <a:t>LG Tribute Dynasty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rPr b="1" sz="1100">
                          <a:solidFill>
                            <a:srgbClr val="6D6E71"/>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latin typeface="Ariel"/>
                        </a:rPr>
                        <a:t>$840.00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05/01/2018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3840480"/>
                <a:gridCol w="4800600"/>
                <a:gridCol w="96012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978593" y="131216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1143000" y="2563977"/>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SS Galaxy S8, S8+, S8 Active (12/18-3/15)</a:t>
            </a:r>
          </a:p>
        </p:txBody>
      </p:sp>
      <p:sp>
        <p:nvSpPr>
          <p:cNvPr id="9" name="Rounded Rectangle 8"/>
          <p:cNvSpPr/>
          <p:nvPr/>
        </p:nvSpPr>
        <p:spPr>
          <a:xfrm>
            <a:off x="1143000" y="276971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0" name="Rounded Rectangle 9"/>
          <p:cNvSpPr/>
          <p:nvPr/>
        </p:nvSpPr>
        <p:spPr>
          <a:xfrm>
            <a:off x="1143000" y="297545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1" name="Rounded Rectangle 10"/>
          <p:cNvSpPr/>
          <p:nvPr/>
        </p:nvSpPr>
        <p:spPr>
          <a:xfrm>
            <a:off x="1143000" y="318119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2" name="Rounded Rectangle 11"/>
          <p:cNvSpPr/>
          <p:nvPr/>
        </p:nvSpPr>
        <p:spPr>
          <a:xfrm>
            <a:off x="1560796" y="3815791"/>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3" name="Rounded Rectangle 12"/>
          <p:cNvSpPr/>
          <p:nvPr/>
        </p:nvSpPr>
        <p:spPr>
          <a:xfrm>
            <a:off x="5599496"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4" name="Rounded Rectangle 13"/>
          <p:cNvSpPr/>
          <p:nvPr/>
        </p:nvSpPr>
        <p:spPr>
          <a:xfrm>
            <a:off x="1143000" y="4309567"/>
            <a:ext cx="83559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5" name="Rounded Rectangle 14"/>
          <p:cNvSpPr/>
          <p:nvPr/>
        </p:nvSpPr>
        <p:spPr>
          <a:xfrm>
            <a:off x="8663338" y="4556455"/>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16" name="Rounded Rectangle 15"/>
          <p:cNvSpPr/>
          <p:nvPr/>
        </p:nvSpPr>
        <p:spPr>
          <a:xfrm>
            <a:off x="1143000" y="5067604"/>
            <a:ext cx="529209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17" name="Rounded Rectangle 16"/>
          <p:cNvSpPr/>
          <p:nvPr/>
        </p:nvSpPr>
        <p:spPr>
          <a:xfrm>
            <a:off x="1143000" y="5314492"/>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19" name="Rounded Rectangle 18"/>
          <p:cNvSpPr/>
          <p:nvPr/>
        </p:nvSpPr>
        <p:spPr>
          <a:xfrm>
            <a:off x="3649779"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0" name="Rounded Rectangle 19"/>
          <p:cNvSpPr/>
          <p:nvPr/>
        </p:nvSpPr>
        <p:spPr>
          <a:xfrm>
            <a:off x="6435090"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1" name="Rounded Rectangle 20"/>
          <p:cNvSpPr/>
          <p:nvPr/>
        </p:nvSpPr>
        <p:spPr>
          <a:xfrm>
            <a:off x="7688479" y="6055156"/>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2" name="Rectangle 21"/>
          <p:cNvSpPr/>
          <p:nvPr/>
        </p:nvSpPr>
        <p:spPr>
          <a:xfrm>
            <a:off x="10051361"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Down Arrow Callout 22"/>
          <p:cNvSpPr/>
          <p:nvPr/>
        </p:nvSpPr>
        <p:spPr>
          <a:xfrm>
            <a:off x="9713033"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05/01</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(04/17/18)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2XL </a:t>
                      </a:r>
                      <a:r>
                        <a:rPr sz="900" b="0">
                          <a:solidFill>
                            <a:srgbClr val="00B0F0"/>
                          </a:solidFill>
                          <a:latin typeface="NeueHaasGroteskText Std (Body)"/>
                        </a:rPr>
                        <a:t>,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(04/18/18)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5/3/18) (04/14/18)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