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b="1" sz="1800">
                <a:latin typeface="NeueHaasGroteskText Std (Body)"/>
              </a:rPr>
              <a:t>May 12,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05/12/2018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select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(11/27/17)
</a:t>
                      </a:r>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on </a:t>
                      </a:r>
                      <a:r>
                        <a:rPr sz="900" b="0">
                          <a:solidFill>
                            <a:srgbClr val="000000"/>
                          </a:solidFill>
                          <a:latin typeface="NeueHaasGroteskText Std (Body)"/>
                        </a:rPr>
                        <a:t>Samsung </a:t>
                      </a:r>
                      <a:r>
                        <a:rPr sz="900" b="0">
                          <a:solidFill>
                            <a:srgbClr val="000000"/>
                          </a:solidFill>
                          <a:latin typeface="NeueHaasGroteskText Std (Body)"/>
                        </a:rPr>
                        <a:t>tablet </a:t>
                      </a:r>
                      <a:r>
                        <a:rPr sz="900" b="0">
                          <a:solidFill>
                            <a:srgbClr val="000000"/>
                          </a:solidFill>
                          <a:latin typeface="NeueHaasGroteskText Std (Body)"/>
                        </a:rPr>
                        <a:t>with </a:t>
                      </a:r>
                      <a:r>
                        <a:rPr sz="900" b="0">
                          <a:solidFill>
                            <a:srgbClr val="000000"/>
                          </a:solidFill>
                          <a:latin typeface="NeueHaasGroteskText Std (Body)"/>
                        </a:rPr>
                        <a:t>Android </a:t>
                      </a:r>
                      <a:r>
                        <a:rPr sz="900" b="0">
                          <a:solidFill>
                            <a:srgbClr val="000000"/>
                          </a:solidFill>
                          <a:latin typeface="NeueHaasGroteskText Std (Body)"/>
                        </a:rPr>
                        <a:t>Smartphone </a:t>
                      </a:r>
                      <a:r>
                        <a:rPr sz="900" b="0">
                          <a:solidFill>
                            <a:srgbClr val="000000"/>
                          </a:solidFill>
                          <a:latin typeface="NeueHaasGroteskText Std (Body)"/>
                        </a:rPr>
                        <a:t>purchase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smartphone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tablet) (04/05/18)
</a:t>
                      </a:r>
                      <a:r>
                        <a:rPr sz="900" b="0">
                          <a:solidFill>
                            <a:srgbClr val="000000"/>
                          </a:solidFill>
                          <a:latin typeface="NeueHaasGroteskText Std (Body)"/>
                        </a:rPr>
                        <a:t> </a:t>
                      </a:r>
                      <a:r>
                        <a:rPr sz="900" b="1">
                          <a:solidFill>
                            <a:srgbClr val="000000"/>
                          </a:solidFill>
                          <a:latin typeface="NeueHaasGroteskText Std (Body)"/>
                        </a:rPr>
                        <a:t>$150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ASUS, </a:t>
                      </a:r>
                      <a:r>
                        <a:rPr sz="900" b="0">
                          <a:solidFill>
                            <a:srgbClr val="000000"/>
                          </a:solidFill>
                          <a:latin typeface="NeueHaasGroteskText Std (Body)"/>
                        </a:rPr>
                        <a:t>Ellipsis </a:t>
                      </a:r>
                      <a:r>
                        <a:rPr sz="900" b="0">
                          <a:solidFill>
                            <a:srgbClr val="000000"/>
                          </a:solidFill>
                          <a:latin typeface="NeueHaasGroteskText Std (Body)"/>
                        </a:rPr>
                        <a:t>and </a:t>
                      </a:r>
                      <a:r>
                        <a:rPr sz="900" b="0">
                          <a:solidFill>
                            <a:srgbClr val="000000"/>
                          </a:solidFill>
                          <a:latin typeface="NeueHaasGroteskText Std (Body)"/>
                        </a:rPr>
                        <a:t>GizmoTab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 </a:t>
                      </a:r>
                      <a:r>
                        <a:rPr sz="900" b="0">
                          <a:solidFill>
                            <a:srgbClr val="000000"/>
                          </a:solidFill>
                          <a:latin typeface="NeueHaasGroteskText Std (Body)"/>
                        </a:rPr>
                        <a:t>yr. </a:t>
                      </a:r>
                      <a:r>
                        <a:rPr sz="900" b="0">
                          <a:solidFill>
                            <a:srgbClr val="000000"/>
                          </a:solidFill>
                          <a:latin typeface="NeueHaasGroteskText Std (Body)"/>
                        </a:rPr>
                        <a:t>activation </a:t>
                      </a:r>
                      <a:r>
                        <a:rPr sz="900" b="0">
                          <a:solidFill>
                            <a:srgbClr val="000000"/>
                          </a:solidFill>
                          <a:latin typeface="NeueHaasGroteskText Std (Body)"/>
                        </a:rPr>
                        <a:t> (05/01/18)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6th </a:t>
                      </a:r>
                      <a:r>
                        <a:rPr sz="900" b="0">
                          <a:solidFill>
                            <a:srgbClr val="000000"/>
                          </a:solidFill>
                          <a:latin typeface="NeueHaasGroteskText Std (Body)"/>
                        </a:rPr>
                        <a:t>Generation </a:t>
                      </a:r>
                      <a:r>
                        <a:rPr sz="900" b="0">
                          <a:solidFill>
                            <a:srgbClr val="000000"/>
                          </a:solidFill>
                          <a:latin typeface="NeueHaasGroteskText Std (Body)"/>
                        </a:rPr>
                        <a:t>iPad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required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(04/17/18)
</a:t>
                      </a:r>
                    </a:p>
                  </a:txBody>
                  <a:tcPr>
                    <a:solidFill>
                      <a:schemeClr val="accent2"/>
                    </a:solidFill>
                  </a:tcPr>
                </a:tc>
                <a:tc>
                  <a:txBody>
                    <a:bodyPr/>
                    <a:lstStyle/>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iPads </a:t>
                      </a:r>
                      <a:r>
                        <a:rPr sz="900" b="0">
                          <a:solidFill>
                            <a:srgbClr val="000000"/>
                          </a:solidFill>
                          <a:latin typeface="NeueHaasGroteskText Std (Body)"/>
                        </a:rPr>
                        <a:t>and </a:t>
                      </a:r>
                      <a:r>
                        <a:rPr sz="900" b="0">
                          <a:solidFill>
                            <a:srgbClr val="000000"/>
                          </a:solidFill>
                          <a:latin typeface="NeueHaasGroteskText Std (Body)"/>
                        </a:rPr>
                        <a:t>Android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a:t>
                      </a:r>
                      <a:r>
                        <a:rPr sz="900" b="0">
                          <a:solidFill>
                            <a:srgbClr val="000000"/>
                          </a:solidFill>
                          <a:latin typeface="NeueHaasGroteskText Std (Body)"/>
                        </a:rPr>
                        <a:t> </a:t>
                      </a:r>
                      <a:r>
                        <a:rPr sz="900" b="0">
                          <a:solidFill>
                            <a:srgbClr val="000000"/>
                          </a:solidFill>
                          <a:latin typeface="NeueHaasGroteskText Std (Body)"/>
                        </a:rPr>
                        <a:t> (01/15/18)
</a:t>
                      </a:r>
                      <a:r>
                        <a:rPr sz="900" b="1">
                          <a:solidFill>
                            <a:srgbClr val="000000"/>
                          </a:solidFill>
                          <a:latin typeface="NeueHaasGroteskText Std (Body)"/>
                        </a:rPr>
                        <a:t>Free </a:t>
                      </a:r>
                      <a:r>
                        <a:rPr sz="900" b="0">
                          <a:solidFill>
                            <a:srgbClr val="000000"/>
                          </a:solidFill>
                          <a:latin typeface="NeueHaasGroteskText Std (Body)"/>
                        </a:rPr>
                        <a:t>LG </a:t>
                      </a:r>
                      <a:r>
                        <a:rPr sz="900" b="0">
                          <a:solidFill>
                            <a:srgbClr val="000000"/>
                          </a:solidFill>
                          <a:latin typeface="NeueHaasGroteskText Std (Body)"/>
                        </a:rPr>
                        <a:t>G </a:t>
                      </a:r>
                      <a:r>
                        <a:rPr sz="900" b="0">
                          <a:solidFill>
                            <a:srgbClr val="000000"/>
                          </a:solidFill>
                          <a:latin typeface="NeueHaasGroteskText Std (Body)"/>
                        </a:rPr>
                        <a:t>Pad </a:t>
                      </a:r>
                      <a:r>
                        <a:rPr sz="900" b="0">
                          <a:solidFill>
                            <a:srgbClr val="000000"/>
                          </a:solidFill>
                          <a:latin typeface="NeueHaasGroteskText Std (Body)"/>
                        </a:rPr>
                        <a:t>F2 </a:t>
                      </a:r>
                      <a:r>
                        <a:rPr sz="900" b="0">
                          <a:solidFill>
                            <a:srgbClr val="000000"/>
                          </a:solidFill>
                          <a:latin typeface="NeueHaasGroteskText Std (Body)"/>
                        </a:rPr>
                        <a:t>after </a:t>
                      </a:r>
                      <a:r>
                        <a:rPr sz="900" b="1">
                          <a:solidFill>
                            <a:srgbClr val="000000"/>
                          </a:solidFill>
                          <a:latin typeface="NeueHaasGroteskText Std (Body)"/>
                        </a:rPr>
                        <a:t>$149.99 </a:t>
                      </a:r>
                      <a:r>
                        <a:rPr sz="900" b="0">
                          <a:solidFill>
                            <a:srgbClr val="000000"/>
                          </a:solidFill>
                          <a:latin typeface="NeueHaasGroteskText Std (Body)"/>
                        </a:rPr>
                        <a:t>in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(reqs.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installments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(11/17/17)
</a:t>
                      </a:r>
                      <a:r>
                        <a:rPr sz="900" b="1">
                          <a:solidFill>
                            <a:srgbClr val="000000"/>
                          </a:solidFill>
                          <a:latin typeface="NeueHaasGroteskText Std (Body)"/>
                        </a:rPr>
                        <a:t>Free </a:t>
                      </a:r>
                      <a:r>
                        <a:rPr sz="900" b="0">
                          <a:solidFill>
                            <a:srgbClr val="000000"/>
                          </a:solidFill>
                          <a:latin typeface="NeueHaasGroteskText Std (Body)"/>
                        </a:rPr>
                        <a:t>Slate </a:t>
                      </a:r>
                      <a:r>
                        <a:rPr sz="900" b="0">
                          <a:solidFill>
                            <a:srgbClr val="000000"/>
                          </a:solidFill>
                          <a:latin typeface="NeueHaasGroteskText Std (Body)"/>
                        </a:rPr>
                        <a:t>tablet </a:t>
                      </a:r>
                      <a:r>
                        <a:rPr sz="900" b="0">
                          <a:solidFill>
                            <a:srgbClr val="000000"/>
                          </a:solidFill>
                          <a:latin typeface="NeueHaasGroteskText Std (Body)"/>
                        </a:rPr>
                        <a:t>after </a:t>
                      </a:r>
                      <a:r>
                        <a:rPr sz="900" b="1">
                          <a:solidFill>
                            <a:srgbClr val="000000"/>
                          </a:solidFill>
                          <a:latin typeface="NeueHaasGroteskText Std (Body)"/>
                        </a:rPr>
                        <a:t>$4.17/mo.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with </a:t>
                      </a:r>
                      <a:r>
                        <a:rPr sz="900" b="0">
                          <a:solidFill>
                            <a:srgbClr val="000000"/>
                          </a:solidFill>
                          <a:latin typeface="NeueHaasGroteskText Std (Body)"/>
                        </a:rPr>
                        <a:t>24-mo.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(04/16/18)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05/12/2018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of </a:t>
                      </a:r>
                      <a:r>
                        <a:rPr sz="900" b="0">
                          <a:solidFill>
                            <a:srgbClr val="000000"/>
                          </a:solidFill>
                          <a:latin typeface="NeueHaasGroteskText Std (Body)"/>
                        </a:rPr>
                        <a:t>Fios </a:t>
                      </a:r>
                      <a:r>
                        <a:rPr sz="900" b="0">
                          <a:solidFill>
                            <a:srgbClr val="000000"/>
                          </a:solidFill>
                          <a:latin typeface="NeueHaasGroteskText Std (Body)"/>
                        </a:rPr>
                        <a:t>and </a:t>
                      </a:r>
                      <a:r>
                        <a:rPr sz="900" b="1">
                          <a:solidFill>
                            <a:srgbClr val="000000"/>
                          </a:solidFill>
                          <a:latin typeface="NeueHaasGroteskText Std (Body)"/>
                        </a:rPr>
                        <a:t>$10 </a:t>
                      </a:r>
                      <a:r>
                        <a:rPr sz="900" b="0">
                          <a:solidFill>
                            <a:srgbClr val="000000"/>
                          </a:solidFill>
                          <a:latin typeface="NeueHaasGroteskText Std (Body)"/>
                        </a:rPr>
                        <a:t>off </a:t>
                      </a:r>
                      <a:r>
                        <a:rPr sz="900" b="0">
                          <a:solidFill>
                            <a:srgbClr val="000000"/>
                          </a:solidFill>
                          <a:latin typeface="NeueHaasGroteskText Std (Body)"/>
                        </a:rPr>
                        <a:t>wireless. </a:t>
                      </a:r>
                      <a:r>
                        <a:rPr sz="900" b="0">
                          <a:solidFill>
                            <a:srgbClr val="000000"/>
                          </a:solidFill>
                          <a:latin typeface="NeueHaasGroteskText Std (Body)"/>
                        </a:rPr>
                        <a:t>Available </a:t>
                      </a:r>
                      <a:r>
                        <a:rPr sz="900" b="0">
                          <a:solidFill>
                            <a:srgbClr val="000000"/>
                          </a:solidFill>
                          <a:latin typeface="NeueHaasGroteskText Std (Body)"/>
                        </a:rPr>
                        <a:t>to </a:t>
                      </a:r>
                      <a:r>
                        <a:rPr sz="900" b="0">
                          <a:solidFill>
                            <a:srgbClr val="000000"/>
                          </a:solidFill>
                          <a:latin typeface="NeueHaasGroteskText Std (Body)"/>
                        </a:rPr>
                        <a:t>new </a:t>
                      </a:r>
                      <a:r>
                        <a:rPr sz="900" b="0">
                          <a:solidFill>
                            <a:srgbClr val="000000"/>
                          </a:solidFill>
                          <a:latin typeface="NeueHaasGroteskText Std (Body)"/>
                        </a:rPr>
                        <a:t>wireless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subscribe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qualifying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or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 (02/02/18)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$75/mo.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(11/26/17)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$75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(11/30/17)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 (11/30/17)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(11/30/17)
</a:t>
                      </a:r>
                      <a:r>
                        <a:rPr sz="900" b="0">
                          <a:solidFill>
                            <a:srgbClr val="00B0F0"/>
                          </a:solidFill>
                          <a:latin typeface="NeueHaasGroteskText Std (Body)"/>
                        </a:rPr>
                        <a:t>Special </a:t>
                      </a:r>
                      <a:r>
                        <a:rPr sz="900" b="0">
                          <a:solidFill>
                            <a:srgbClr val="00B0F0"/>
                          </a:solidFill>
                          <a:latin typeface="NeueHaasGroteskText Std (Body)"/>
                        </a:rPr>
                        <a:t>offer </a:t>
                      </a:r>
                      <a:r>
                        <a:rPr sz="900" b="0">
                          <a:solidFill>
                            <a:srgbClr val="00B0F0"/>
                          </a:solidFill>
                          <a:latin typeface="NeueHaasGroteskText Std (Body)"/>
                        </a:rPr>
                        <a:t>for </a:t>
                      </a:r>
                      <a:r>
                        <a:rPr sz="900" b="0">
                          <a:solidFill>
                            <a:srgbClr val="00B0F0"/>
                          </a:solidFill>
                          <a:latin typeface="NeueHaasGroteskText Std (Body)"/>
                        </a:rPr>
                        <a:t>military </a:t>
                      </a:r>
                      <a:r>
                        <a:rPr sz="900" b="0">
                          <a:solidFill>
                            <a:srgbClr val="00B0F0"/>
                          </a:solidFill>
                          <a:latin typeface="NeueHaasGroteskText Std (Body)"/>
                        </a:rPr>
                        <a:t>and </a:t>
                      </a:r>
                      <a:r>
                        <a:rPr sz="900" b="0">
                          <a:solidFill>
                            <a:srgbClr val="00B0F0"/>
                          </a:solidFill>
                          <a:latin typeface="NeueHaasGroteskText Std (Body)"/>
                        </a:rPr>
                        <a:t>vets: </a:t>
                      </a:r>
                      <a:r>
                        <a:rPr sz="900" b="1">
                          <a:solidFill>
                            <a:srgbClr val="00B0F0"/>
                          </a:solidFill>
                          <a:latin typeface="NeueHaasGroteskText Std (Body)"/>
                        </a:rPr>
                        <a:t>$15/mo. </a:t>
                      </a:r>
                      <a:r>
                        <a:rPr sz="900" b="0">
                          <a:solidFill>
                            <a:srgbClr val="00B0F0"/>
                          </a:solidFill>
                          <a:latin typeface="NeueHaasGroteskText Std (Body)"/>
                        </a:rPr>
                        <a:t>off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and </a:t>
                      </a:r>
                      <a:r>
                        <a:rPr sz="900" b="0">
                          <a:solidFill>
                            <a:srgbClr val="00B0F0"/>
                          </a:solidFill>
                          <a:latin typeface="NeueHaasGroteskText Std (Body)"/>
                        </a:rPr>
                        <a:t>Beyond </a:t>
                      </a:r>
                      <a:r>
                        <a:rPr sz="900" b="0">
                          <a:solidFill>
                            <a:srgbClr val="00B0F0"/>
                          </a:solidFill>
                          <a:latin typeface="NeueHaasGroteskText Std (Body)"/>
                        </a:rPr>
                        <a:t>Unlimited, </a:t>
                      </a:r>
                      <a:r>
                        <a:rPr sz="900" b="0">
                          <a:solidFill>
                            <a:srgbClr val="00B0F0"/>
                          </a:solidFill>
                          <a:latin typeface="NeueHaasGroteskText Std (Body)"/>
                        </a:rPr>
                        <a:t>15% </a:t>
                      </a:r>
                      <a:r>
                        <a:rPr sz="900" b="0">
                          <a:solidFill>
                            <a:srgbClr val="00B0F0"/>
                          </a:solidFill>
                          <a:latin typeface="NeueHaasGroteskText Std (Body)"/>
                        </a:rPr>
                        <a:t>off </a:t>
                      </a:r>
                      <a:r>
                        <a:rPr sz="900" b="0">
                          <a:solidFill>
                            <a:srgbClr val="00B0F0"/>
                          </a:solidFill>
                          <a:latin typeface="NeueHaasGroteskText Std (Body)"/>
                        </a:rPr>
                        <a:t>other </a:t>
                      </a:r>
                      <a:r>
                        <a:rPr sz="900" b="0">
                          <a:solidFill>
                            <a:srgbClr val="00B0F0"/>
                          </a:solidFill>
                          <a:latin typeface="NeueHaasGroteskText Std (Body)"/>
                        </a:rPr>
                        <a:t>plans </a:t>
                      </a:r>
                      <a:r>
                        <a:rPr sz="900" b="0">
                          <a:solidFill>
                            <a:srgbClr val="00B0F0"/>
                          </a:solidFill>
                          <a:latin typeface="NeueHaasGroteskText Std (Body)"/>
                        </a:rPr>
                        <a:t>and </a:t>
                      </a:r>
                      <a:r>
                        <a:rPr sz="900" b="0">
                          <a:solidFill>
                            <a:srgbClr val="00B0F0"/>
                          </a:solidFill>
                          <a:latin typeface="NeueHaasGroteskText Std (Body)"/>
                        </a:rPr>
                        <a:t>25% </a:t>
                      </a:r>
                      <a:r>
                        <a:rPr sz="900" b="0">
                          <a:solidFill>
                            <a:srgbClr val="00B0F0"/>
                          </a:solidFill>
                          <a:latin typeface="NeueHaasGroteskText Std (Body)"/>
                        </a:rPr>
                        <a:t>off </a:t>
                      </a:r>
                      <a:r>
                        <a:rPr sz="900" b="0">
                          <a:solidFill>
                            <a:srgbClr val="00B0F0"/>
                          </a:solidFill>
                          <a:latin typeface="NeueHaasGroteskText Std (Body)"/>
                        </a:rPr>
                        <a:t>accessories (04/09/18)
</a:t>
                      </a:r>
                    </a:p>
                  </a:txBody>
                  <a:tcPr>
                    <a:solidFill>
                      <a:schemeClr val="accent2"/>
                    </a:solidFill>
                  </a:tcPr>
                </a:tc>
                <a:tc>
                  <a:txBody>
                    <a:bodyPr/>
                    <a:lstStyle/>
                    <a:p>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Enhanced: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than </a:t>
                      </a:r>
                      <a:r>
                        <a:rPr sz="900" b="1">
                          <a:solidFill>
                            <a:srgbClr val="000000"/>
                          </a:solidFill>
                          <a:latin typeface="NeueHaasGroteskText Std (Body)"/>
                        </a:rPr>
                        <a:t>$48/mo.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up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Enhanced: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$65/mo.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1">
                          <a:solidFill>
                            <a:srgbClr val="000000"/>
                          </a:solidFill>
                          <a:latin typeface="NeueHaasGroteskText Std (Body)"/>
                        </a:rPr>
                        <a:t>$40/mo.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bundle </a:t>
                      </a:r>
                      <a:r>
                        <a:rPr sz="900" b="0">
                          <a:solidFill>
                            <a:srgbClr val="000000"/>
                          </a:solidFill>
                          <a:latin typeface="NeueHaasGroteskText Std (Body)"/>
                        </a:rPr>
                        <a:t>DirecTV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plan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plan. </a:t>
                      </a:r>
                      <a:r>
                        <a:rPr sz="900" b="0">
                          <a:solidFill>
                            <a:srgbClr val="000000"/>
                          </a:solidFill>
                          <a:latin typeface="NeueHaasGroteskText Std (Body)"/>
                        </a:rPr>
                        <a:t> (11/13/17)
</a:t>
                      </a:r>
                      <a:r>
                        <a:rPr sz="900" b="0">
                          <a:solidFill>
                            <a:srgbClr val="000000"/>
                          </a:solidFill>
                          <a:latin typeface="NeueHaasGroteskText Std (Body)"/>
                        </a:rPr>
                        <a:t>Mobile </a:t>
                      </a:r>
                      <a:r>
                        <a:rPr sz="900" b="0">
                          <a:solidFill>
                            <a:srgbClr val="000000"/>
                          </a:solidFill>
                          <a:latin typeface="NeueHaasGroteskText Std (Body)"/>
                        </a:rPr>
                        <a:t>Share </a:t>
                      </a:r>
                      <a:r>
                        <a:rPr sz="900" b="0">
                          <a:solidFill>
                            <a:srgbClr val="000000"/>
                          </a:solidFill>
                          <a:latin typeface="NeueHaasGroteskText Std (Body)"/>
                        </a:rPr>
                        <a:t>Flex </a:t>
                      </a:r>
                      <a:r>
                        <a:rPr sz="900" b="1">
                          <a:solidFill>
                            <a:srgbClr val="000000"/>
                          </a:solidFill>
                          <a:latin typeface="NeueHaasGroteskText Std (Body)"/>
                        </a:rPr>
                        <a:t>$25 </a:t>
                      </a:r>
                      <a:r>
                        <a:rPr sz="900" b="0">
                          <a:solidFill>
                            <a:srgbClr val="000000"/>
                          </a:solidFill>
                          <a:latin typeface="NeueHaasGroteskText Std (Body)"/>
                        </a:rPr>
                        <a:t>1 </a:t>
                      </a:r>
                      <a:r>
                        <a:rPr sz="900" b="0">
                          <a:solidFill>
                            <a:srgbClr val="000000"/>
                          </a:solidFill>
                          <a:latin typeface="NeueHaasGroteskText Std (Body)"/>
                        </a:rPr>
                        <a:t>GB, </a:t>
                      </a:r>
                      <a:r>
                        <a:rPr sz="900" b="1">
                          <a:solidFill>
                            <a:srgbClr val="000000"/>
                          </a:solidFill>
                          <a:latin typeface="NeueHaasGroteskText Std (Body)"/>
                        </a:rPr>
                        <a:t>$50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$75 </a:t>
                      </a:r>
                      <a:r>
                        <a:rPr sz="900" b="0">
                          <a:solidFill>
                            <a:srgbClr val="000000"/>
                          </a:solidFill>
                          <a:latin typeface="NeueHaasGroteskText Std (Body)"/>
                        </a:rPr>
                        <a:t>10 </a:t>
                      </a:r>
                      <a:r>
                        <a:rPr sz="900" b="0">
                          <a:solidFill>
                            <a:srgbClr val="000000"/>
                          </a:solidFill>
                          <a:latin typeface="NeueHaasGroteskText Std (Body)"/>
                        </a:rPr>
                        <a:t>GB, </a:t>
                      </a:r>
                      <a:r>
                        <a:rPr sz="900" b="1">
                          <a:solidFill>
                            <a:srgbClr val="000000"/>
                          </a:solidFill>
                          <a:latin typeface="NeueHaasGroteskText Std (Body)"/>
                        </a:rPr>
                        <a:t>$100 </a:t>
                      </a:r>
                      <a:r>
                        <a:rPr sz="900" b="0">
                          <a:solidFill>
                            <a:srgbClr val="000000"/>
                          </a:solidFill>
                          <a:latin typeface="NeueHaasGroteskText Std (Body)"/>
                        </a:rPr>
                        <a:t>20 </a:t>
                      </a:r>
                      <a:r>
                        <a:rPr sz="900" b="0">
                          <a:solidFill>
                            <a:srgbClr val="000000"/>
                          </a:solidFill>
                          <a:latin typeface="NeueHaasGroteskText Std (Body)"/>
                        </a:rPr>
                        <a:t>GB </a:t>
                      </a:r>
                      <a:r>
                        <a:rPr sz="900" b="0">
                          <a:solidFill>
                            <a:srgbClr val="000000"/>
                          </a:solidFill>
                          <a:latin typeface="NeueHaasGroteskText Std (Body)"/>
                        </a:rPr>
                        <a:t>($10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discount </a:t>
                      </a:r>
                      <a:r>
                        <a:rPr sz="900" b="0">
                          <a:solidFill>
                            <a:srgbClr val="000000"/>
                          </a:solidFill>
                          <a:latin typeface="NeueHaasGroteskText Std (Body)"/>
                        </a:rPr>
                        <a:t>if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&amp;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starts </a:t>
                      </a:r>
                      <a:r>
                        <a:rPr sz="900" b="0">
                          <a:solidFill>
                            <a:srgbClr val="000000"/>
                          </a:solidFill>
                          <a:latin typeface="NeueHaasGroteskText Std (Body)"/>
                        </a:rPr>
                        <a:t>w/in </a:t>
                      </a:r>
                      <a:r>
                        <a:rPr sz="900" b="0">
                          <a:solidFill>
                            <a:srgbClr val="000000"/>
                          </a:solidFill>
                          <a:latin typeface="NeueHaasGroteskText Std (Body)"/>
                        </a:rPr>
                        <a:t>2 </a:t>
                      </a:r>
                      <a:r>
                        <a:rPr sz="900" b="0">
                          <a:solidFill>
                            <a:srgbClr val="000000"/>
                          </a:solidFill>
                          <a:latin typeface="NeueHaasGroteskText Std (Body)"/>
                        </a:rPr>
                        <a:t>bill </a:t>
                      </a:r>
                      <a:r>
                        <a:rPr sz="900" b="0">
                          <a:solidFill>
                            <a:srgbClr val="000000"/>
                          </a:solidFill>
                          <a:latin typeface="NeueHaasGroteskText Std (Body)"/>
                        </a:rPr>
                        <a:t>cycles, </a:t>
                      </a:r>
                      <a:r>
                        <a:rPr sz="900" b="0">
                          <a:solidFill>
                            <a:srgbClr val="000000"/>
                          </a:solidFill>
                          <a:latin typeface="NeueHaasGroteskText Std (Body)"/>
                        </a:rPr>
                        <a:t>Limit </a:t>
                      </a:r>
                      <a:r>
                        <a:rPr sz="900" b="0">
                          <a:solidFill>
                            <a:srgbClr val="000000"/>
                          </a:solidFill>
                          <a:latin typeface="NeueHaasGroteskText Std (Body)"/>
                        </a:rPr>
                        <a:t>10 </a:t>
                      </a:r>
                      <a:r>
                        <a:rPr sz="900" b="0">
                          <a:solidFill>
                            <a:srgbClr val="000000"/>
                          </a:solidFill>
                          <a:latin typeface="NeueHaasGroteskText Std (Body)"/>
                        </a:rPr>
                        <a:t>devices </a:t>
                      </a:r>
                      <a:r>
                        <a:rPr sz="900" b="0">
                          <a:solidFill>
                            <a:srgbClr val="000000"/>
                          </a:solidFill>
                          <a:latin typeface="NeueHaasGroteskText Std (Body)"/>
                        </a:rPr>
                        <a:t>per </a:t>
                      </a:r>
                      <a:r>
                        <a:rPr sz="900" b="0">
                          <a:solidFill>
                            <a:srgbClr val="000000"/>
                          </a:solidFill>
                          <a:latin typeface="NeueHaasGroteskText Std (Body)"/>
                        </a:rPr>
                        <a:t>plan) </a:t>
                      </a:r>
                      <a:r>
                        <a:rPr sz="900" b="0">
                          <a:solidFill>
                            <a:srgbClr val="000000"/>
                          </a:solidFill>
                          <a:latin typeface="NeueHaasGroteskText Std (Body)"/>
                        </a:rPr>
                        <a:t> (01/17/18)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On </a:t>
                      </a:r>
                      <a:r>
                        <a:rPr sz="900" b="0">
                          <a:solidFill>
                            <a:srgbClr val="000000"/>
                          </a:solidFill>
                          <a:latin typeface="NeueHaasGroteskText Std (Body)"/>
                        </a:rPr>
                        <a:t>Us: </a:t>
                      </a:r>
                      <a:r>
                        <a:rPr sz="900" b="0">
                          <a:solidFill>
                            <a:srgbClr val="000000"/>
                          </a:solidFill>
                          <a:latin typeface="NeueHaasGroteskText Std (Body)"/>
                        </a:rPr>
                        <a:t>Get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for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for </a:t>
                      </a:r>
                      <a:r>
                        <a:rPr sz="900" b="0">
                          <a:solidFill>
                            <a:srgbClr val="000000"/>
                          </a:solidFill>
                          <a:latin typeface="NeueHaasGroteskText Std (Body)"/>
                        </a:rPr>
                        <a:t>12 </a:t>
                      </a:r>
                      <a:r>
                        <a:rPr sz="900" b="0">
                          <a:solidFill>
                            <a:srgbClr val="000000"/>
                          </a:solidFill>
                          <a:latin typeface="NeueHaasGroteskText Std (Body)"/>
                        </a:rPr>
                        <a:t>months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have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Enhanced </a:t>
                      </a:r>
                      <a:r>
                        <a:rPr sz="900" b="0">
                          <a:solidFill>
                            <a:srgbClr val="000000"/>
                          </a:solidFill>
                          <a:latin typeface="NeueHaasGroteskText Std (Body)"/>
                        </a:rPr>
                        <a:t>plan </a:t>
                      </a:r>
                      <a:r>
                        <a:rPr sz="900" b="0">
                          <a:solidFill>
                            <a:srgbClr val="000000"/>
                          </a:solidFill>
                          <a:latin typeface="NeueHaasGroteskText Std (Body)"/>
                        </a:rPr>
                        <a:t>(max </a:t>
                      </a:r>
                      <a:r>
                        <a:rPr sz="900" b="1">
                          <a:solidFill>
                            <a:srgbClr val="000000"/>
                          </a:solidFill>
                          <a:latin typeface="NeueHaasGroteskText Std (Body)"/>
                        </a:rPr>
                        <a:t>$35 </a:t>
                      </a:r>
                      <a:r>
                        <a:rPr sz="900" b="0">
                          <a:solidFill>
                            <a:srgbClr val="000000"/>
                          </a:solidFill>
                          <a:latin typeface="NeueHaasGroteskText Std (Body)"/>
                        </a:rPr>
                        <a:t>credit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available </a:t>
                      </a:r>
                      <a:r>
                        <a:rPr sz="900" b="0">
                          <a:solidFill>
                            <a:srgbClr val="000000"/>
                          </a:solidFill>
                          <a:latin typeface="NeueHaasGroteskText Std (Body)"/>
                        </a:rPr>
                        <a:t>to </a:t>
                      </a:r>
                      <a:r>
                        <a:rPr sz="900" b="0">
                          <a:solidFill>
                            <a:srgbClr val="000000"/>
                          </a:solidFill>
                          <a:latin typeface="NeueHaasGroteskText Std (Body)"/>
                        </a:rPr>
                        <a:t>select </a:t>
                      </a:r>
                      <a:r>
                        <a:rPr sz="900" b="0">
                          <a:solidFill>
                            <a:srgbClr val="000000"/>
                          </a:solidFill>
                          <a:latin typeface="NeueHaasGroteskText Std (Body)"/>
                        </a:rPr>
                        <a:t>zipcodes) (05/03/18)
</a:t>
                      </a:r>
                    </a:p>
                  </a:txBody>
                  <a:tcPr>
                    <a:solidFill>
                      <a:schemeClr val="accent2"/>
                    </a:solidFill>
                  </a:tcPr>
                </a:tc>
                <a:tc>
                  <a:txBody>
                    <a:bodyPr/>
                    <a:lstStyle/>
                    <a:p>
                      <a:r>
                        <a:rPr sz="900" b="0">
                          <a:solidFill>
                            <a:srgbClr val="00B0F0"/>
                          </a:solidFill>
                          <a:latin typeface="NeueHaasGroteskText Std (Body)"/>
                        </a:rPr>
                        <a:t>Limited </a:t>
                      </a:r>
                      <a:r>
                        <a:rPr sz="900" b="0">
                          <a:solidFill>
                            <a:srgbClr val="00B0F0"/>
                          </a:solidFill>
                          <a:latin typeface="NeueHaasGroteskText Std (Body)"/>
                        </a:rPr>
                        <a:t>time </a:t>
                      </a:r>
                      <a:r>
                        <a:rPr sz="900" b="0">
                          <a:solidFill>
                            <a:srgbClr val="00B0F0"/>
                          </a:solidFill>
                          <a:latin typeface="NeueHaasGroteskText Std (Body)"/>
                        </a:rPr>
                        <a:t>offer: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$40.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First </a:t>
                      </a:r>
                      <a:r>
                        <a:rPr sz="900" b="0">
                          <a:solidFill>
                            <a:srgbClr val="00B0F0"/>
                          </a:solidFill>
                          <a:latin typeface="NeueHaasGroteskText Std (Body)"/>
                        </a:rPr>
                        <a:t>line </a:t>
                      </a:r>
                      <a:r>
                        <a:rPr sz="900" b="0">
                          <a:solidFill>
                            <a:srgbClr val="00B0F0"/>
                          </a:solidFill>
                          <a:latin typeface="NeueHaasGroteskText Std (Body)"/>
                        </a:rPr>
                        <a:t>is </a:t>
                      </a:r>
                      <a:r>
                        <a:rPr sz="900" b="1">
                          <a:solidFill>
                            <a:srgbClr val="00B0F0"/>
                          </a:solidFill>
                          <a:latin typeface="NeueHaasGroteskText Std (Body)"/>
                        </a:rPr>
                        <a:t>$70, </a:t>
                      </a:r>
                      <a:r>
                        <a:rPr sz="900" b="0">
                          <a:solidFill>
                            <a:srgbClr val="00B0F0"/>
                          </a:solidFill>
                          <a:latin typeface="NeueHaasGroteskText Std (Body)"/>
                        </a:rPr>
                        <a:t>two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$120, </a:t>
                      </a:r>
                      <a:r>
                        <a:rPr sz="900" b="0">
                          <a:solidFill>
                            <a:srgbClr val="00B0F0"/>
                          </a:solidFill>
                          <a:latin typeface="NeueHaasGroteskText Std (Body)"/>
                        </a:rPr>
                        <a:t>three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$140 </a:t>
                      </a:r>
                      <a:r>
                        <a:rPr sz="900" b="0">
                          <a:solidFill>
                            <a:srgbClr val="00B0F0"/>
                          </a:solidFill>
                          <a:latin typeface="NeueHaasGroteskText Std (Body)"/>
                        </a:rPr>
                        <a:t>and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$160 </a:t>
                      </a:r>
                      <a:r>
                        <a:rPr sz="900" b="0">
                          <a:solidFill>
                            <a:srgbClr val="00B0F0"/>
                          </a:solidFill>
                          <a:latin typeface="NeueHaasGroteskText Std (Body)"/>
                        </a:rPr>
                        <a:t>after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(Taxes </a:t>
                      </a:r>
                      <a:r>
                        <a:rPr sz="900" b="0">
                          <a:solidFill>
                            <a:srgbClr val="00B0F0"/>
                          </a:solidFill>
                          <a:latin typeface="NeueHaasGroteskText Std (Body)"/>
                        </a:rPr>
                        <a:t>and </a:t>
                      </a:r>
                      <a:r>
                        <a:rPr sz="900" b="0">
                          <a:solidFill>
                            <a:srgbClr val="00B0F0"/>
                          </a:solidFill>
                          <a:latin typeface="NeueHaasGroteskText Std (Body)"/>
                        </a:rPr>
                        <a:t>Fees </a:t>
                      </a:r>
                      <a:r>
                        <a:rPr sz="900" b="0">
                          <a:solidFill>
                            <a:srgbClr val="00B0F0"/>
                          </a:solidFill>
                          <a:latin typeface="NeueHaasGroteskText Std (Body)"/>
                        </a:rPr>
                        <a:t>Included. </a:t>
                      </a:r>
                      <a:r>
                        <a:rPr sz="900" b="0">
                          <a:solidFill>
                            <a:srgbClr val="00B0F0"/>
                          </a:solidFill>
                          <a:latin typeface="NeueHaasGroteskText Std (Body)"/>
                        </a:rPr>
                        <a:t>While </a:t>
                      </a:r>
                      <a:r>
                        <a:rPr sz="900" b="0">
                          <a:solidFill>
                            <a:srgbClr val="00B0F0"/>
                          </a:solidFill>
                          <a:latin typeface="NeueHaasGroteskText Std (Body)"/>
                        </a:rPr>
                        <a:t>using </a:t>
                      </a:r>
                      <a:r>
                        <a:rPr sz="900" b="0">
                          <a:solidFill>
                            <a:srgbClr val="00B0F0"/>
                          </a:solidFill>
                          <a:latin typeface="NeueHaasGroteskText Std (Body)"/>
                        </a:rPr>
                        <a:t>AutoPay) (02/10/18)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Unlimited </a:t>
                      </a:r>
                      <a:r>
                        <a:rPr sz="900" b="0">
                          <a:solidFill>
                            <a:srgbClr val="000000"/>
                          </a:solidFill>
                          <a:latin typeface="NeueHaasGroteskText Std (Body)"/>
                        </a:rPr>
                        <a:t>55+: </a:t>
                      </a:r>
                      <a:r>
                        <a:rPr sz="900" b="0">
                          <a:solidFill>
                            <a:srgbClr val="000000"/>
                          </a:solidFill>
                          <a:latin typeface="NeueHaasGroteskText Std (Body)"/>
                        </a:rPr>
                        <a:t>Two </a:t>
                      </a:r>
                      <a:r>
                        <a:rPr sz="900" b="0">
                          <a:solidFill>
                            <a:srgbClr val="000000"/>
                          </a:solidFill>
                          <a:latin typeface="NeueHaasGroteskText Std (Body)"/>
                        </a:rPr>
                        <a:t>lines </a:t>
                      </a:r>
                      <a:r>
                        <a:rPr sz="900" b="0">
                          <a:solidFill>
                            <a:srgbClr val="000000"/>
                          </a:solidFill>
                          <a:latin typeface="NeueHaasGroteskText Std (Body)"/>
                        </a:rPr>
                        <a:t>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(Taxes </a:t>
                      </a:r>
                      <a:r>
                        <a:rPr sz="900" b="0">
                          <a:solidFill>
                            <a:srgbClr val="000000"/>
                          </a:solidFill>
                          <a:latin typeface="NeueHaasGroteskText Std (Body)"/>
                        </a:rPr>
                        <a:t>and </a:t>
                      </a:r>
                      <a:r>
                        <a:rPr sz="900" b="0">
                          <a:solidFill>
                            <a:srgbClr val="000000"/>
                          </a:solidFill>
                          <a:latin typeface="NeueHaasGroteskText Std (Body)"/>
                        </a:rPr>
                        <a:t>Fees </a:t>
                      </a:r>
                      <a:r>
                        <a:rPr sz="900" b="0">
                          <a:solidFill>
                            <a:srgbClr val="000000"/>
                          </a:solidFill>
                          <a:latin typeface="NeueHaasGroteskText Std (Body)"/>
                        </a:rPr>
                        <a:t>included.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a:t>
                      </a:r>
                      <a:r>
                        <a:rPr sz="900" b="0">
                          <a:solidFill>
                            <a:srgbClr val="000000"/>
                          </a:solidFill>
                          <a:latin typeface="NeueHaasGroteskText Std (Body)"/>
                        </a:rPr>
                        <a:t> (03/19/18)
</a:t>
                      </a:r>
                      <a:r>
                        <a:rPr sz="900" b="0">
                          <a:solidFill>
                            <a:srgbClr val="00B0F0"/>
                          </a:solidFill>
                          <a:latin typeface="NeueHaasGroteskText Std (Body)"/>
                        </a:rPr>
                        <a:t>Get </a:t>
                      </a:r>
                      <a:r>
                        <a:rPr sz="900" b="0">
                          <a:solidFill>
                            <a:srgbClr val="00B0F0"/>
                          </a:solidFill>
                          <a:latin typeface="NeueHaasGroteskText Std (Body)"/>
                        </a:rPr>
                        <a:t>Netflix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family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two </a:t>
                      </a:r>
                      <a:r>
                        <a:rPr sz="900" b="0">
                          <a:solidFill>
                            <a:srgbClr val="00B0F0"/>
                          </a:solidFill>
                          <a:latin typeface="NeueHaasGroteskText Std (Body)"/>
                        </a:rPr>
                        <a:t>or </a:t>
                      </a:r>
                      <a:r>
                        <a:rPr sz="900" b="0">
                          <a:solidFill>
                            <a:srgbClr val="00B0F0"/>
                          </a:solidFill>
                          <a:latin typeface="NeueHaasGroteskText Std (Body)"/>
                        </a:rPr>
                        <a:t>more </a:t>
                      </a:r>
                      <a:r>
                        <a:rPr sz="900" b="0">
                          <a:solidFill>
                            <a:srgbClr val="00B0F0"/>
                          </a:solidFill>
                          <a:latin typeface="NeueHaasGroteskText Std (Body)"/>
                        </a:rPr>
                        <a:t>lines) (09/07/17)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or </a:t>
                      </a:r>
                      <a:r>
                        <a:rPr sz="900" b="0">
                          <a:solidFill>
                            <a:srgbClr val="000000"/>
                          </a:solidFill>
                          <a:latin typeface="NeueHaasGroteskText Std (Body)"/>
                        </a:rPr>
                        <a:t>a </a:t>
                      </a:r>
                      <a:r>
                        <a:rPr sz="900" b="0">
                          <a:solidFill>
                            <a:srgbClr val="000000"/>
                          </a:solidFill>
                          <a:latin typeface="NeueHaasGroteskText Std (Body)"/>
                        </a:rPr>
                        <a:t>wearable </a:t>
                      </a:r>
                      <a:r>
                        <a:rPr sz="900" b="0">
                          <a:solidFill>
                            <a:srgbClr val="000000"/>
                          </a:solidFill>
                          <a:latin typeface="NeueHaasGroteskText Std (Body)"/>
                        </a:rPr>
                        <a:t>for </a:t>
                      </a:r>
                      <a:r>
                        <a:rPr sz="900" b="1">
                          <a:solidFill>
                            <a:srgbClr val="000000"/>
                          </a:solidFill>
                          <a:latin typeface="NeueHaasGroteskText Std (Body)"/>
                        </a:rPr>
                        <a:t>$10/mo.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voice </a:t>
                      </a:r>
                      <a:r>
                        <a:rPr sz="900" b="0">
                          <a:solidFill>
                            <a:srgbClr val="000000"/>
                          </a:solidFill>
                          <a:latin typeface="NeueHaasGroteskText Std (Body)"/>
                        </a:rPr>
                        <a:t>plan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(06/14/17)
</a:t>
                      </a:r>
                      <a:r>
                        <a:rPr sz="900" b="0">
                          <a:solidFill>
                            <a:srgbClr val="000000"/>
                          </a:solidFill>
                          <a:latin typeface="NeueHaasGroteskText Std (Body)"/>
                        </a:rPr>
                        <a:t>Binge </a:t>
                      </a:r>
                      <a:r>
                        <a:rPr sz="900" b="0">
                          <a:solidFill>
                            <a:srgbClr val="000000"/>
                          </a:solidFill>
                          <a:latin typeface="NeueHaasGroteskText Std (Body)"/>
                        </a:rPr>
                        <a:t>On: </a:t>
                      </a:r>
                      <a:r>
                        <a:rPr sz="900" b="0">
                          <a:solidFill>
                            <a:srgbClr val="000000"/>
                          </a:solidFill>
                          <a:latin typeface="NeueHaasGroteskText Std (Body)"/>
                        </a:rPr>
                        <a:t>Simple </a:t>
                      </a:r>
                      <a:r>
                        <a:rPr sz="900" b="0">
                          <a:solidFill>
                            <a:srgbClr val="000000"/>
                          </a:solidFill>
                          <a:latin typeface="NeueHaasGroteskText Std (Body)"/>
                        </a:rPr>
                        <a:t>Choice </a:t>
                      </a:r>
                      <a:r>
                        <a:rPr sz="900" b="0">
                          <a:solidFill>
                            <a:srgbClr val="000000"/>
                          </a:solidFill>
                          <a:latin typeface="NeueHaasGroteskText Std (Body)"/>
                        </a:rPr>
                        <a:t>customers </a:t>
                      </a:r>
                      <a:r>
                        <a:rPr sz="900" b="0">
                          <a:solidFill>
                            <a:srgbClr val="000000"/>
                          </a:solidFill>
                          <a:latin typeface="NeueHaasGroteskText Std (Body)"/>
                        </a:rPr>
                        <a:t>can </a:t>
                      </a:r>
                      <a:r>
                        <a:rPr sz="900" b="0">
                          <a:solidFill>
                            <a:srgbClr val="000000"/>
                          </a:solidFill>
                          <a:latin typeface="NeueHaasGroteskText Std (Body)"/>
                        </a:rPr>
                        <a:t>stream </a:t>
                      </a:r>
                      <a:r>
                        <a:rPr sz="900" b="0">
                          <a:solidFill>
                            <a:srgbClr val="000000"/>
                          </a:solidFill>
                          <a:latin typeface="NeueHaasGroteskText Std (Body)"/>
                        </a:rPr>
                        <a:t>unlimited </a:t>
                      </a:r>
                      <a:r>
                        <a:rPr sz="900" b="0">
                          <a:solidFill>
                            <a:srgbClr val="000000"/>
                          </a:solidFill>
                          <a:latin typeface="NeueHaasGroteskText Std (Body)"/>
                        </a:rPr>
                        <a:t>movies </a:t>
                      </a:r>
                      <a:r>
                        <a:rPr sz="900" b="0">
                          <a:solidFill>
                            <a:srgbClr val="000000"/>
                          </a:solidFill>
                          <a:latin typeface="NeueHaasGroteskText Std (Body)"/>
                        </a:rPr>
                        <a:t>and </a:t>
                      </a:r>
                      <a:r>
                        <a:rPr sz="900" b="0">
                          <a:solidFill>
                            <a:srgbClr val="000000"/>
                          </a:solidFill>
                          <a:latin typeface="NeueHaasGroteskText Std (Body)"/>
                        </a:rPr>
                        <a:t>music </a:t>
                      </a:r>
                      <a:r>
                        <a:rPr sz="900" b="0">
                          <a:solidFill>
                            <a:srgbClr val="000000"/>
                          </a:solidFill>
                          <a:latin typeface="NeueHaasGroteskText Std (Body)"/>
                        </a:rPr>
                        <a:t>without </a:t>
                      </a:r>
                      <a:r>
                        <a:rPr sz="900" b="0">
                          <a:solidFill>
                            <a:srgbClr val="000000"/>
                          </a:solidFill>
                          <a:latin typeface="NeueHaasGroteskText Std (Body)"/>
                        </a:rPr>
                        <a:t>data </a:t>
                      </a:r>
                      <a:r>
                        <a:rPr sz="900" b="0">
                          <a:solidFill>
                            <a:srgbClr val="000000"/>
                          </a:solidFill>
                          <a:latin typeface="NeueHaasGroteskText Std (Body)"/>
                        </a:rPr>
                        <a:t>usage (11/24/17)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Military: </a:t>
                      </a:r>
                      <a:r>
                        <a:rPr sz="900" b="0">
                          <a:solidFill>
                            <a:srgbClr val="00B0F0"/>
                          </a:solidFill>
                          <a:latin typeface="NeueHaasGroteskText Std (Body)"/>
                        </a:rPr>
                        <a:t>Military </a:t>
                      </a:r>
                      <a:r>
                        <a:rPr sz="900" b="0">
                          <a:solidFill>
                            <a:srgbClr val="00B0F0"/>
                          </a:solidFill>
                          <a:latin typeface="NeueHaasGroteskText Std (Body)"/>
                        </a:rPr>
                        <a:t>families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family </a:t>
                      </a:r>
                      <a:r>
                        <a:rPr sz="900" b="0">
                          <a:solidFill>
                            <a:srgbClr val="00B0F0"/>
                          </a:solidFill>
                          <a:latin typeface="NeueHaasGroteskText Std (Body)"/>
                        </a:rPr>
                        <a:t>lines </a:t>
                      </a:r>
                      <a:r>
                        <a:rPr sz="900" b="0">
                          <a:solidFill>
                            <a:srgbClr val="00B0F0"/>
                          </a:solidFill>
                          <a:latin typeface="NeueHaasGroteskText Std (Body)"/>
                        </a:rPr>
                        <a:t>(1 </a:t>
                      </a:r>
                      <a:r>
                        <a:rPr sz="900" b="0">
                          <a:solidFill>
                            <a:srgbClr val="00B0F0"/>
                          </a:solidFill>
                          <a:latin typeface="NeueHaasGroteskText Std (Body)"/>
                        </a:rPr>
                        <a:t>line </a:t>
                      </a:r>
                      <a:r>
                        <a:rPr sz="900" b="1">
                          <a:solidFill>
                            <a:srgbClr val="00B0F0"/>
                          </a:solidFill>
                          <a:latin typeface="NeueHaasGroteskText Std (Body)"/>
                        </a:rPr>
                        <a:t>$55, </a:t>
                      </a:r>
                      <a:r>
                        <a:rPr sz="900" b="0">
                          <a:solidFill>
                            <a:srgbClr val="00B0F0"/>
                          </a:solidFill>
                          <a:latin typeface="NeueHaasGroteskText Std (Body)"/>
                        </a:rPr>
                        <a:t>+$25 </a:t>
                      </a:r>
                      <a:r>
                        <a:rPr sz="900" b="0">
                          <a:solidFill>
                            <a:srgbClr val="00B0F0"/>
                          </a:solidFill>
                          <a:latin typeface="NeueHaasGroteskText Std (Body)"/>
                        </a:rPr>
                        <a:t>for </a:t>
                      </a:r>
                      <a:r>
                        <a:rPr sz="900" b="0">
                          <a:solidFill>
                            <a:srgbClr val="00B0F0"/>
                          </a:solidFill>
                          <a:latin typeface="NeueHaasGroteskText Std (Body)"/>
                        </a:rPr>
                        <a:t>a </a:t>
                      </a:r>
                      <a:r>
                        <a:rPr sz="900" b="0">
                          <a:solidFill>
                            <a:srgbClr val="00B0F0"/>
                          </a:solidFill>
                          <a:latin typeface="NeueHaasGroteskText Std (Body)"/>
                        </a:rPr>
                        <a:t>2nd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+$10 </a:t>
                      </a:r>
                      <a:r>
                        <a:rPr sz="900" b="0">
                          <a:solidFill>
                            <a:srgbClr val="00B0F0"/>
                          </a:solidFill>
                          <a:latin typeface="NeueHaasGroteskText Std (Body)"/>
                        </a:rPr>
                        <a:t>for </a:t>
                      </a:r>
                      <a:r>
                        <a:rPr sz="900" b="0">
                          <a:solidFill>
                            <a:srgbClr val="00B0F0"/>
                          </a:solidFill>
                          <a:latin typeface="NeueHaasGroteskText Std (Body)"/>
                        </a:rPr>
                        <a:t>the </a:t>
                      </a:r>
                      <a:r>
                        <a:rPr sz="900" b="0">
                          <a:solidFill>
                            <a:srgbClr val="00B0F0"/>
                          </a:solidFill>
                          <a:latin typeface="NeueHaasGroteskText Std (Body)"/>
                        </a:rPr>
                        <a:t>3rd-6th </a:t>
                      </a:r>
                      <a:r>
                        <a:rPr sz="900" b="0">
                          <a:solidFill>
                            <a:srgbClr val="00B0F0"/>
                          </a:solidFill>
                          <a:latin typeface="NeueHaasGroteskText Std (Body)"/>
                        </a:rPr>
                        <a:t>line, </a:t>
                      </a:r>
                      <a:r>
                        <a:rPr sz="900" b="0">
                          <a:solidFill>
                            <a:srgbClr val="00B0F0"/>
                          </a:solidFill>
                          <a:latin typeface="NeueHaasGroteskText Std (Body)"/>
                        </a:rPr>
                        <a:t>starts </a:t>
                      </a:r>
                      <a:r>
                        <a:rPr sz="900" b="0">
                          <a:solidFill>
                            <a:srgbClr val="00B0F0"/>
                          </a:solidFill>
                          <a:latin typeface="NeueHaasGroteskText Std (Body)"/>
                        </a:rPr>
                        <a:t>4/22/18) (04/19/18)
</a:t>
                      </a:r>
                    </a:p>
                  </a:txBody>
                  <a:tcPr>
                    <a:solidFill>
                      <a:schemeClr val="accent2"/>
                    </a:solidFill>
                  </a:tcPr>
                </a:tc>
                <a:tc>
                  <a:txBody>
                    <a:bodyPr/>
                    <a:lstStyle/>
                    <a:p>
                      <a:r>
                        <a:rPr sz="900" b="0">
                          <a:solidFill>
                            <a:srgbClr val="000000"/>
                          </a:solidFill>
                          <a:latin typeface="NeueHaasGroteskText Std (Body)"/>
                        </a:rPr>
                        <a:t>Refer </a:t>
                      </a:r>
                      <a:r>
                        <a:rPr sz="900" b="0">
                          <a:solidFill>
                            <a:srgbClr val="000000"/>
                          </a:solidFill>
                          <a:latin typeface="NeueHaasGroteskText Std (Body)"/>
                        </a:rPr>
                        <a:t>a </a:t>
                      </a:r>
                      <a:r>
                        <a:rPr sz="900" b="0">
                          <a:solidFill>
                            <a:srgbClr val="000000"/>
                          </a:solidFill>
                          <a:latin typeface="NeueHaasGroteskText Std (Body)"/>
                        </a:rPr>
                        <a:t>friend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earn </a:t>
                      </a:r>
                      <a:r>
                        <a:rPr sz="900" b="1">
                          <a:solidFill>
                            <a:srgbClr val="000000"/>
                          </a:solidFill>
                          <a:latin typeface="NeueHaasGroteskText Std (Body)"/>
                        </a:rPr>
                        <a:t>$50 </a:t>
                      </a:r>
                      <a:r>
                        <a:rPr sz="900" b="0">
                          <a:solidFill>
                            <a:srgbClr val="000000"/>
                          </a:solidFill>
                          <a:latin typeface="NeueHaasGroteskText Std (Body)"/>
                        </a:rPr>
                        <a:t>for </a:t>
                      </a:r>
                      <a:r>
                        <a:rPr sz="900" b="0">
                          <a:solidFill>
                            <a:srgbClr val="000000"/>
                          </a:solidFill>
                          <a:latin typeface="NeueHaasGroteskText Std (Body)"/>
                        </a:rPr>
                        <a:t>every </a:t>
                      </a:r>
                      <a:r>
                        <a:rPr sz="900" b="0">
                          <a:solidFill>
                            <a:srgbClr val="000000"/>
                          </a:solidFill>
                          <a:latin typeface="NeueHaasGroteskText Std (Body)"/>
                        </a:rPr>
                        <a:t>activated </a:t>
                      </a:r>
                      <a:r>
                        <a:rPr sz="900" b="0">
                          <a:solidFill>
                            <a:srgbClr val="000000"/>
                          </a:solidFill>
                          <a:latin typeface="NeueHaasGroteskText Std (Body)"/>
                        </a:rPr>
                        <a:t>account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$500/yr. </a:t>
                      </a:r>
                      <a:r>
                        <a:rPr sz="900" b="0">
                          <a:solidFill>
                            <a:srgbClr val="000000"/>
                          </a:solidFill>
                          <a:latin typeface="NeueHaasGroteskText Std (Body)"/>
                        </a:rPr>
                        <a:t>in </a:t>
                      </a:r>
                      <a:r>
                        <a:rPr sz="900" b="0">
                          <a:solidFill>
                            <a:srgbClr val="000000"/>
                          </a:solidFill>
                          <a:latin typeface="NeueHaasGroteskText Std (Body)"/>
                        </a:rPr>
                        <a:t>referral </a:t>
                      </a:r>
                      <a:r>
                        <a:rPr sz="900" b="0">
                          <a:solidFill>
                            <a:srgbClr val="000000"/>
                          </a:solidFill>
                          <a:latin typeface="NeueHaasGroteskText Std (Body)"/>
                        </a:rPr>
                        <a:t>rewards) (11/26/16)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for </a:t>
                      </a:r>
                      <a:r>
                        <a:rPr sz="900" b="0">
                          <a:solidFill>
                            <a:srgbClr val="000000"/>
                          </a:solidFill>
                          <a:latin typeface="NeueHaasGroteskText Std (Body)"/>
                        </a:rPr>
                        <a:t>your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$25/mo./line </a:t>
                      </a:r>
                      <a:r>
                        <a:rPr sz="900" b="0">
                          <a:solidFill>
                            <a:srgbClr val="000000"/>
                          </a:solidFill>
                          <a:latin typeface="NeueHaasGroteskText Std (Body)"/>
                        </a:rPr>
                        <a:t>more </a:t>
                      </a:r>
                      <a:r>
                        <a:rPr sz="900" b="0">
                          <a:solidFill>
                            <a:srgbClr val="000000"/>
                          </a:solidFill>
                          <a:latin typeface="NeueHaasGroteskText Std (Body)"/>
                        </a:rPr>
                        <a:t>(price </a:t>
                      </a:r>
                      <a:r>
                        <a:rPr sz="900" b="0">
                          <a:solidFill>
                            <a:srgbClr val="000000"/>
                          </a:solidFill>
                          <a:latin typeface="NeueHaasGroteskText Std (Body)"/>
                        </a:rPr>
                        <a:t>reflects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In </a:t>
                      </a:r>
                      <a:r>
                        <a:rPr sz="900" b="0">
                          <a:solidFill>
                            <a:srgbClr val="000000"/>
                          </a:solidFill>
                          <a:latin typeface="NeueHaasGroteskText Std (Body)"/>
                        </a:rPr>
                        <a:t>store </a:t>
                      </a:r>
                      <a:r>
                        <a:rPr sz="900" b="0">
                          <a:solidFill>
                            <a:srgbClr val="000000"/>
                          </a:solidFill>
                          <a:latin typeface="NeueHaasGroteskText Std (Body)"/>
                        </a:rPr>
                        <a:t>only. (03/16/18)
</a:t>
                      </a:r>
                      <a:r>
                        <a:rPr sz="900" b="0">
                          <a:solidFill>
                            <a:srgbClr val="00B0F0"/>
                          </a:solidFill>
                          <a:latin typeface="NeueHaasGroteskText Std (Body)"/>
                        </a:rPr>
                        <a:t>Get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plus </a:t>
                      </a:r>
                      <a:r>
                        <a:rPr sz="900" b="0">
                          <a:solidFill>
                            <a:srgbClr val="00B0F0"/>
                          </a:solidFill>
                          <a:latin typeface="NeueHaasGroteskText Std (Body)"/>
                        </a:rPr>
                        <a:t>access </a:t>
                      </a:r>
                      <a:r>
                        <a:rPr sz="900" b="0">
                          <a:solidFill>
                            <a:srgbClr val="00B0F0"/>
                          </a:solidFill>
                          <a:latin typeface="NeueHaasGroteskText Std (Body)"/>
                        </a:rPr>
                        <a:t>to </a:t>
                      </a:r>
                      <a:r>
                        <a:rPr sz="900" b="0">
                          <a:solidFill>
                            <a:srgbClr val="00B0F0"/>
                          </a:solidFill>
                          <a:latin typeface="NeueHaasGroteskText Std (Body)"/>
                        </a:rPr>
                        <a:t>Hulu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per </a:t>
                      </a:r>
                      <a:r>
                        <a:rPr sz="900" b="0">
                          <a:solidFill>
                            <a:srgbClr val="00B0F0"/>
                          </a:solidFill>
                          <a:latin typeface="NeueHaasGroteskText Std (Body)"/>
                        </a:rPr>
                        <a:t>month </a:t>
                      </a:r>
                      <a:r>
                        <a:rPr sz="900" b="0">
                          <a:solidFill>
                            <a:srgbClr val="00B0F0"/>
                          </a:solidFill>
                          <a:latin typeface="NeueHaasGroteskText Std (Body)"/>
                        </a:rPr>
                        <a:t>for </a:t>
                      </a:r>
                      <a:r>
                        <a:rPr sz="900" b="0">
                          <a:solidFill>
                            <a:srgbClr val="00B0F0"/>
                          </a:solidFill>
                          <a:latin typeface="NeueHaasGroteskText Std (Body)"/>
                        </a:rPr>
                        <a:t>two </a:t>
                      </a:r>
                      <a:r>
                        <a:rPr sz="900" b="0">
                          <a:solidFill>
                            <a:srgbClr val="00B0F0"/>
                          </a:solidFill>
                          <a:latin typeface="NeueHaasGroteskText Std (Body)"/>
                        </a:rPr>
                        <a:t>to </a:t>
                      </a:r>
                      <a:r>
                        <a:rPr sz="900" b="0">
                          <a:solidFill>
                            <a:srgbClr val="00B0F0"/>
                          </a:solidFill>
                          <a:latin typeface="NeueHaasGroteskText Std (Body)"/>
                        </a:rPr>
                        <a:t>five </a:t>
                      </a:r>
                      <a:r>
                        <a:rPr sz="900" b="0">
                          <a:solidFill>
                            <a:srgbClr val="00B0F0"/>
                          </a:solidFill>
                          <a:latin typeface="NeueHaasGroteskText Std (Body)"/>
                        </a:rPr>
                        <a:t>lines. (11/17/17)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1">
                          <a:solidFill>
                            <a:srgbClr val="000000"/>
                          </a:solidFill>
                          <a:latin typeface="NeueHaasGroteskText Std (Body)"/>
                        </a:rPr>
                        <a:t>free </a:t>
                      </a:r>
                      <a:r>
                        <a:rPr sz="900" b="0">
                          <a:solidFill>
                            <a:srgbClr val="000000"/>
                          </a:solidFill>
                          <a:latin typeface="NeueHaasGroteskText Std (Body)"/>
                        </a:rPr>
                        <a:t>for </a:t>
                      </a:r>
                      <a:r>
                        <a:rPr sz="900" b="0">
                          <a:solidFill>
                            <a:srgbClr val="000000"/>
                          </a:solidFill>
                          <a:latin typeface="NeueHaasGroteskText Std (Body)"/>
                        </a:rPr>
                        <a:t>one </a:t>
                      </a:r>
                      <a:r>
                        <a:rPr sz="900" b="0">
                          <a:solidFill>
                            <a:srgbClr val="000000"/>
                          </a:solidFill>
                          <a:latin typeface="NeueHaasGroteskText Std (Body)"/>
                        </a:rPr>
                        <a:t>year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bring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device </a:t>
                      </a:r>
                      <a:r>
                        <a:rPr sz="900" b="0">
                          <a:solidFill>
                            <a:srgbClr val="000000"/>
                          </a:solidFill>
                          <a:latin typeface="NeueHaasGroteskText Std (Body)"/>
                        </a:rPr>
                        <a:t>(reqs. </a:t>
                      </a:r>
                      <a:r>
                        <a:rPr sz="900" b="0">
                          <a:solidFill>
                            <a:srgbClr val="000000"/>
                          </a:solidFill>
                          <a:latin typeface="NeueHaasGroteskText Std (Body)"/>
                        </a:rPr>
                        <a:t>unlocked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Sprint </a:t>
                      </a:r>
                      <a:r>
                        <a:rPr sz="900" b="0">
                          <a:solidFill>
                            <a:srgbClr val="000000"/>
                          </a:solidFill>
                          <a:latin typeface="NeueHaasGroteskText Std (Body)"/>
                        </a:rPr>
                        <a:t>SIM </a:t>
                      </a:r>
                      <a:r>
                        <a:rPr sz="900" b="0">
                          <a:solidFill>
                            <a:srgbClr val="000000"/>
                          </a:solidFill>
                          <a:latin typeface="NeueHaasGroteskText Std (Body)"/>
                        </a:rPr>
                        <a:t>card, </a:t>
                      </a:r>
                      <a:r>
                        <a:rPr sz="900" b="0">
                          <a:solidFill>
                            <a:srgbClr val="000000"/>
                          </a:solidFill>
                          <a:latin typeface="NeueHaasGroteskText Std (Body)"/>
                        </a:rPr>
                        <a:t>ebill </a:t>
                      </a:r>
                      <a:r>
                        <a:rPr sz="900" b="0">
                          <a:solidFill>
                            <a:srgbClr val="000000"/>
                          </a:solidFill>
                          <a:latin typeface="NeueHaasGroteskText Std (Body)"/>
                        </a:rPr>
                        <a:t>and </a:t>
                      </a:r>
                      <a:r>
                        <a:rPr sz="900" b="0">
                          <a:solidFill>
                            <a:srgbClr val="000000"/>
                          </a:solidFill>
                          <a:latin typeface="NeueHaasGroteskText Std (Body)"/>
                        </a:rPr>
                        <a:t>autopay,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a:t>
                      </a:r>
                      <a:r>
                        <a:rPr sz="900" b="0">
                          <a:solidFill>
                            <a:srgbClr val="000000"/>
                          </a:solidFill>
                          <a:latin typeface="NeueHaasGroteskText Std (Body)"/>
                        </a:rPr>
                        <a:t>or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 </a:t>
                      </a:r>
                      <a:r>
                        <a:rPr sz="900" b="0">
                          <a:solidFill>
                            <a:srgbClr val="000000"/>
                          </a:solidFill>
                          <a:latin typeface="NeueHaasGroteskText Std (Body)"/>
                        </a:rPr>
                        <a:t>10GB </a:t>
                      </a:r>
                      <a:r>
                        <a:rPr sz="900" b="0">
                          <a:solidFill>
                            <a:srgbClr val="000000"/>
                          </a:solidFill>
                          <a:latin typeface="NeueHaasGroteskText Std (Body)"/>
                        </a:rPr>
                        <a:t>hotspot.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$30 </a:t>
                      </a:r>
                      <a:r>
                        <a:rPr sz="900" b="0">
                          <a:solidFill>
                            <a:srgbClr val="000000"/>
                          </a:solidFill>
                          <a:latin typeface="NeueHaasGroteskText Std (Body)"/>
                        </a:rPr>
                        <a:t>to </a:t>
                      </a:r>
                      <a:r>
                        <a:rPr sz="900" b="0">
                          <a:solidFill>
                            <a:srgbClr val="000000"/>
                          </a:solidFill>
                          <a:latin typeface="NeueHaasGroteskText Std (Body)"/>
                        </a:rPr>
                        <a:t>any </a:t>
                      </a:r>
                      <a:r>
                        <a:rPr sz="900" b="0">
                          <a:solidFill>
                            <a:srgbClr val="000000"/>
                          </a:solidFill>
                          <a:latin typeface="NeueHaasGroteskText Std (Body)"/>
                        </a:rPr>
                        <a:t>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a:t>
                      </a:r>
                      <a:r>
                        <a:rPr sz="900" b="0">
                          <a:solidFill>
                            <a:srgbClr val="000000"/>
                          </a:solidFill>
                          <a:latin typeface="NeueHaasGroteskText Std (Body)"/>
                        </a:rPr>
                        <a:t>GB, </a:t>
                      </a:r>
                      <a:r>
                        <a:rPr sz="900" b="1">
                          <a:solidFill>
                            <a:srgbClr val="000000"/>
                          </a:solidFill>
                          <a:latin typeface="NeueHaasGroteskText Std (Body)"/>
                        </a:rPr>
                        <a:t>$40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$55 </a:t>
                      </a:r>
                      <a:r>
                        <a:rPr sz="900" b="0">
                          <a:solidFill>
                            <a:srgbClr val="000000"/>
                          </a:solidFill>
                          <a:latin typeface="NeueHaasGroteskText Std (Body)"/>
                        </a:rPr>
                        <a:t>Unlimited,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Max (11/26/16)
</a:t>
                      </a:r>
                      <a:r>
                        <a:rPr sz="900" b="1">
                          <a:solidFill>
                            <a:srgbClr val="00B0F0"/>
                          </a:solidFill>
                          <a:latin typeface="NeueHaasGroteskText Std (Body)"/>
                        </a:rPr>
                        <a:t>$10 </a:t>
                      </a:r>
                      <a:r>
                        <a:rPr sz="900" b="0">
                          <a:solidFill>
                            <a:srgbClr val="00B0F0"/>
                          </a:solidFill>
                          <a:latin typeface="NeueHaasGroteskText Std (Body)"/>
                        </a:rPr>
                        <a:t>off </a:t>
                      </a:r>
                      <a:r>
                        <a:rPr sz="900" b="0">
                          <a:solidFill>
                            <a:srgbClr val="00B0F0"/>
                          </a:solidFill>
                          <a:latin typeface="NeueHaasGroteskText Std (Body)"/>
                        </a:rPr>
                        <a:t>2nd </a:t>
                      </a:r>
                      <a:r>
                        <a:rPr sz="900" b="0">
                          <a:solidFill>
                            <a:srgbClr val="00B0F0"/>
                          </a:solidFill>
                          <a:latin typeface="NeueHaasGroteskText Std (Body)"/>
                        </a:rPr>
                        <a:t>line,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3rd </a:t>
                      </a:r>
                      <a:r>
                        <a:rPr sz="900" b="0">
                          <a:solidFill>
                            <a:srgbClr val="00B0F0"/>
                          </a:solidFill>
                          <a:latin typeface="NeueHaasGroteskText Std (Body)"/>
                        </a:rPr>
                        <a:t>line,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4th </a:t>
                      </a:r>
                      <a:r>
                        <a:rPr sz="900" b="0">
                          <a:solidFill>
                            <a:srgbClr val="00B0F0"/>
                          </a:solidFill>
                          <a:latin typeface="NeueHaasGroteskText Std (Body)"/>
                        </a:rPr>
                        <a:t>line </a:t>
                      </a:r>
                      <a:r>
                        <a:rPr sz="900" b="0">
                          <a:solidFill>
                            <a:srgbClr val="00B0F0"/>
                          </a:solidFill>
                          <a:latin typeface="NeueHaasGroteskText Std (Body)"/>
                        </a:rPr>
                        <a:t>and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5th </a:t>
                      </a:r>
                      <a:r>
                        <a:rPr sz="900" b="0">
                          <a:solidFill>
                            <a:srgbClr val="00B0F0"/>
                          </a:solidFill>
                          <a:latin typeface="NeueHaasGroteskText Std (Body)"/>
                        </a:rPr>
                        <a:t>line </a:t>
                      </a:r>
                      <a:r>
                        <a:rPr sz="900" b="0">
                          <a:solidFill>
                            <a:srgbClr val="00B0F0"/>
                          </a:solidFill>
                          <a:latin typeface="NeueHaasGroteskText Std (Body)"/>
                        </a:rPr>
                        <a:t>($70 </a:t>
                      </a:r>
                      <a:r>
                        <a:rPr sz="900" b="0">
                          <a:solidFill>
                            <a:srgbClr val="00B0F0"/>
                          </a:solidFill>
                          <a:latin typeface="NeueHaasGroteskText Std (Body)"/>
                        </a:rPr>
                        <a:t>savings </a:t>
                      </a:r>
                      <a:r>
                        <a:rPr sz="900" b="0">
                          <a:solidFill>
                            <a:srgbClr val="00B0F0"/>
                          </a:solidFill>
                          <a:latin typeface="NeueHaasGroteskText Std (Body)"/>
                        </a:rPr>
                        <a:t>on </a:t>
                      </a:r>
                      <a:r>
                        <a:rPr sz="900" b="0">
                          <a:solidFill>
                            <a:srgbClr val="00B0F0"/>
                          </a:solidFill>
                          <a:latin typeface="NeueHaasGroteskText Std (Body)"/>
                        </a:rPr>
                        <a:t>5 </a:t>
                      </a:r>
                      <a:r>
                        <a:rPr sz="900" b="0">
                          <a:solidFill>
                            <a:srgbClr val="00B0F0"/>
                          </a:solidFill>
                          <a:latin typeface="NeueHaasGroteskText Std (Body)"/>
                        </a:rPr>
                        <a:t>lines) (11/26/16)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 </a:t>
                      </a:r>
                      <a:r>
                        <a:rPr sz="900" b="0">
                          <a:solidFill>
                            <a:srgbClr val="000000"/>
                          </a:solidFill>
                          <a:latin typeface="NeueHaasGroteskText Std (Body)"/>
                        </a:rPr>
                        <a:t>Pay </a:t>
                      </a:r>
                      <a:r>
                        <a:rPr sz="900" b="0">
                          <a:solidFill>
                            <a:srgbClr val="000000"/>
                          </a:solidFill>
                          <a:latin typeface="NeueHaasGroteskText Std (Body)"/>
                        </a:rPr>
                        <a:t>(not </a:t>
                      </a:r>
                      <a:r>
                        <a:rPr sz="900" b="0">
                          <a:solidFill>
                            <a:srgbClr val="000000"/>
                          </a:solidFill>
                          <a:latin typeface="NeueHaasGroteskText Std (Body)"/>
                        </a:rPr>
                        <a:t>available </a:t>
                      </a:r>
                      <a:r>
                        <a:rPr sz="900" b="0">
                          <a:solidFill>
                            <a:srgbClr val="000000"/>
                          </a:solidFill>
                          <a:latin typeface="NeueHaasGroteskText Std (Body)"/>
                        </a:rPr>
                        <a:t>with </a:t>
                      </a:r>
                      <a:r>
                        <a:rPr sz="900" b="0">
                          <a:solidFill>
                            <a:srgbClr val="000000"/>
                          </a:solidFill>
                          <a:latin typeface="NeueHaasGroteskText Std (Body)"/>
                        </a:rPr>
                        <a:t>Group </a:t>
                      </a:r>
                      <a:r>
                        <a:rPr sz="900" b="0">
                          <a:solidFill>
                            <a:srgbClr val="000000"/>
                          </a:solidFill>
                          <a:latin typeface="NeueHaasGroteskText Std (Body)"/>
                        </a:rPr>
                        <a:t>Save </a:t>
                      </a:r>
                      <a:r>
                        <a:rPr sz="900" b="0">
                          <a:solidFill>
                            <a:srgbClr val="000000"/>
                          </a:solidFill>
                          <a:latin typeface="NeueHaasGroteskText Std (Body)"/>
                        </a:rPr>
                        <a:t>Discount) (11/26/16)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with </a:t>
                      </a:r>
                      <a:r>
                        <a:rPr sz="900" b="0">
                          <a:solidFill>
                            <a:srgbClr val="00B0F0"/>
                          </a:solidFill>
                          <a:latin typeface="NeueHaasGroteskText Std (Body)"/>
                        </a:rPr>
                        <a:t>Unlimited </a:t>
                      </a:r>
                      <a:r>
                        <a:rPr sz="900" b="0">
                          <a:solidFill>
                            <a:srgbClr val="00B0F0"/>
                          </a:solidFill>
                          <a:latin typeface="NeueHaasGroteskText Std (Body)"/>
                        </a:rPr>
                        <a:t>plan (11/26/16)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05/12/2018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txBody>
                  <a:tcPr>
                    <a:solidFill>
                      <a:schemeClr val="accent2"/>
                    </a:solidFill>
                  </a:tcPr>
                </a:tc>
                <a:tc>
                  <a:txBody>
                    <a:bodyPr/>
                    <a:lstStyle/>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smartphone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down </a:t>
                      </a:r>
                      <a:r>
                        <a:rPr sz="900" b="0">
                          <a:solidFill>
                            <a:srgbClr val="000000"/>
                          </a:solidFill>
                          <a:latin typeface="NeueHaasGroteskText Std (Body)"/>
                        </a:rPr>
                        <a:t>payment </a:t>
                      </a:r>
                      <a:r>
                        <a:rPr sz="900" b="0">
                          <a:solidFill>
                            <a:srgbClr val="000000"/>
                          </a:solidFill>
                          <a:latin typeface="NeueHaasGroteskText Std (Body)"/>
                        </a:rPr>
                        <a:t>with </a:t>
                      </a:r>
                      <a:r>
                        <a:rPr sz="900" b="0">
                          <a:solidFill>
                            <a:srgbClr val="000000"/>
                          </a:solidFill>
                          <a:latin typeface="NeueHaasGroteskText Std (Body)"/>
                        </a:rPr>
                        <a:t>JUMP! </a:t>
                      </a:r>
                      <a:r>
                        <a:rPr sz="900" b="0">
                          <a:solidFill>
                            <a:srgbClr val="000000"/>
                          </a:solidFill>
                          <a:latin typeface="NeueHaasGroteskText Std (Body)"/>
                        </a:rPr>
                        <a:t>On </a:t>
                      </a:r>
                      <a:r>
                        <a:rPr sz="900" b="0">
                          <a:solidFill>
                            <a:srgbClr val="000000"/>
                          </a:solidFill>
                          <a:latin typeface="NeueHaasGroteskText Std (Body)"/>
                        </a:rPr>
                        <a:t>Demand.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agreement. </a:t>
                      </a:r>
                      <a:r>
                        <a:rPr sz="900" b="0">
                          <a:solidFill>
                            <a:srgbClr val="000000"/>
                          </a:solidFill>
                          <a:latin typeface="NeueHaasGroteskText Std (Body)"/>
                        </a:rPr>
                        <a:t>Trade-in </a:t>
                      </a:r>
                      <a:r>
                        <a:rPr sz="900" b="0">
                          <a:solidFill>
                            <a:srgbClr val="000000"/>
                          </a:solidFill>
                          <a:latin typeface="NeueHaasGroteskText Std (Body)"/>
                        </a:rPr>
                        <a:t>and </a:t>
                      </a:r>
                      <a:r>
                        <a:rPr sz="900" b="0">
                          <a:solidFill>
                            <a:srgbClr val="000000"/>
                          </a:solidFill>
                          <a:latin typeface="NeueHaasGroteskText Std (Body)"/>
                        </a:rPr>
                        <a:t>uprade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device </a:t>
                      </a:r>
                      <a:r>
                        <a:rPr sz="900" b="0">
                          <a:solidFill>
                            <a:srgbClr val="000000"/>
                          </a:solidFill>
                          <a:latin typeface="NeueHaasGroteskText Std (Body)"/>
                        </a:rPr>
                        <a:t>once </a:t>
                      </a:r>
                      <a:r>
                        <a:rPr sz="900" b="0">
                          <a:solidFill>
                            <a:srgbClr val="000000"/>
                          </a:solidFill>
                          <a:latin typeface="NeueHaasGroteskText Std (Body)"/>
                        </a:rPr>
                        <a:t>every </a:t>
                      </a:r>
                      <a:r>
                        <a:rPr sz="900" b="0">
                          <a:solidFill>
                            <a:srgbClr val="000000"/>
                          </a:solidFill>
                          <a:latin typeface="NeueHaasGroteskText Std (Body)"/>
                        </a:rPr>
                        <a:t>30 </a:t>
                      </a:r>
                      <a:r>
                        <a:rPr sz="900" b="0">
                          <a:solidFill>
                            <a:srgbClr val="000000"/>
                          </a:solidFill>
                          <a:latin typeface="NeueHaasGroteskText Std (Body)"/>
                        </a:rPr>
                        <a:t>days. (08/10/17)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05/12/2018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a </a:t>
                      </a:r>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when </a:t>
                      </a:r>
                      <a:r>
                        <a:rPr sz="900" b="0">
                          <a:solidFill>
                            <a:srgbClr val="00B0F0"/>
                          </a:solidFill>
                          <a:latin typeface="NeueHaasGroteskText Std (Body)"/>
                        </a:rPr>
                        <a:t>switch </a:t>
                      </a:r>
                      <a:r>
                        <a:rPr sz="900" b="0">
                          <a:solidFill>
                            <a:srgbClr val="00B0F0"/>
                          </a:solidFill>
                          <a:latin typeface="NeueHaasGroteskText Std (Body)"/>
                        </a:rPr>
                        <a:t>and </a:t>
                      </a:r>
                      <a:r>
                        <a:rPr sz="900" b="0">
                          <a:solidFill>
                            <a:srgbClr val="00B0F0"/>
                          </a:solidFill>
                          <a:latin typeface="NeueHaasGroteskText Std (Body)"/>
                        </a:rPr>
                        <a:t>bring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device. </a:t>
                      </a:r>
                      <a:r>
                        <a:rPr sz="900" b="0">
                          <a:solidFill>
                            <a:srgbClr val="00B0F0"/>
                          </a:solidFill>
                          <a:latin typeface="NeueHaasGroteskText Std (Body)"/>
                        </a:rPr>
                        <a:t>(reqs.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and </a:t>
                      </a:r>
                      <a:r>
                        <a:rPr sz="900" b="0">
                          <a:solidFill>
                            <a:srgbClr val="00B0F0"/>
                          </a:solidFill>
                          <a:latin typeface="NeueHaasGroteskText Std (Body)"/>
                        </a:rPr>
                        <a:t>eligible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smartphone) </a:t>
                      </a:r>
                      <a:r>
                        <a:rPr sz="900" b="0">
                          <a:solidFill>
                            <a:srgbClr val="00B0F0"/>
                          </a:solidFill>
                          <a:latin typeface="NeueHaasGroteskText Std (Body)"/>
                        </a:rPr>
                        <a:t> (05/06/17)
</a:t>
                      </a:r>
                      <a:r>
                        <a:rPr sz="900" b="0">
                          <a:solidFill>
                            <a:srgbClr val="00B0F0"/>
                          </a:solidFill>
                          <a:latin typeface="NeueHaasGroteskText Std (Body)"/>
                        </a:rPr>
                        <a:t>Special </a:t>
                      </a:r>
                      <a:r>
                        <a:rPr sz="900" b="0">
                          <a:solidFill>
                            <a:srgbClr val="00B0F0"/>
                          </a:solidFill>
                          <a:latin typeface="NeueHaasGroteskText Std (Body)"/>
                        </a:rPr>
                        <a:t>offer </a:t>
                      </a:r>
                      <a:r>
                        <a:rPr sz="900" b="0">
                          <a:solidFill>
                            <a:srgbClr val="00B0F0"/>
                          </a:solidFill>
                          <a:latin typeface="NeueHaasGroteskText Std (Body)"/>
                        </a:rPr>
                        <a:t>for </a:t>
                      </a:r>
                      <a:r>
                        <a:rPr sz="900" b="0">
                          <a:solidFill>
                            <a:srgbClr val="00B0F0"/>
                          </a:solidFill>
                          <a:latin typeface="NeueHaasGroteskText Std (Body)"/>
                        </a:rPr>
                        <a:t>Military: </a:t>
                      </a:r>
                      <a:r>
                        <a:rPr sz="900" b="0">
                          <a:solidFill>
                            <a:srgbClr val="00B0F0"/>
                          </a:solidFill>
                          <a:latin typeface="NeueHaasGroteskText Std (Body)"/>
                        </a:rPr>
                        <a:t>Get </a:t>
                      </a:r>
                      <a:r>
                        <a:rPr sz="900" b="1">
                          <a:solidFill>
                            <a:srgbClr val="00B0F0"/>
                          </a:solidFill>
                          <a:latin typeface="NeueHaasGroteskText Std (Body)"/>
                        </a:rPr>
                        <a:t>$200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with </a:t>
                      </a:r>
                      <a:r>
                        <a:rPr sz="900" b="0">
                          <a:solidFill>
                            <a:srgbClr val="00B0F0"/>
                          </a:solidFill>
                          <a:latin typeface="NeueHaasGroteskText Std (Body)"/>
                        </a:rPr>
                        <a:t>switch </a:t>
                      </a:r>
                      <a:r>
                        <a:rPr sz="900" b="0">
                          <a:solidFill>
                            <a:srgbClr val="00B0F0"/>
                          </a:solidFill>
                          <a:latin typeface="NeueHaasGroteskText Std (Body)"/>
                        </a:rPr>
                        <a:t>and </a:t>
                      </a:r>
                      <a:r>
                        <a:rPr sz="900" b="0">
                          <a:solidFill>
                            <a:srgbClr val="00B0F0"/>
                          </a:solidFill>
                          <a:latin typeface="NeueHaasGroteskText Std (Body)"/>
                        </a:rPr>
                        <a:t>purchase </a:t>
                      </a:r>
                      <a:r>
                        <a:rPr sz="900" b="0">
                          <a:solidFill>
                            <a:srgbClr val="00B0F0"/>
                          </a:solidFill>
                          <a:latin typeface="NeueHaasGroteskText Std (Body)"/>
                        </a:rPr>
                        <a:t>of </a:t>
                      </a:r>
                      <a:r>
                        <a:rPr sz="900" b="0">
                          <a:solidFill>
                            <a:srgbClr val="00B0F0"/>
                          </a:solidFill>
                          <a:latin typeface="NeueHaasGroteskText Std (Body)"/>
                        </a:rPr>
                        <a:t>new </a:t>
                      </a:r>
                      <a:r>
                        <a:rPr sz="900" b="0">
                          <a:solidFill>
                            <a:srgbClr val="00B0F0"/>
                          </a:solidFill>
                          <a:latin typeface="NeueHaasGroteskText Std (Body)"/>
                        </a:rPr>
                        <a:t>smartphone (04/30/18)
</a:t>
                      </a:r>
                    </a:p>
                  </a:txBody>
                  <a:tcPr>
                    <a:solidFill>
                      <a:schemeClr val="accent2"/>
                    </a:solidFill>
                  </a:tcPr>
                </a:tc>
                <a:tc>
                  <a:txBody>
                    <a:bodyPr/>
                    <a:lstStyle/>
                    <a:p>
                      <a:r>
                        <a:rPr sz="900" b="0">
                          <a:solidFill>
                            <a:srgbClr val="000000"/>
                          </a:solidFill>
                          <a:latin typeface="NeueHaasGroteskText Std (Body)"/>
                        </a:rPr>
                        <a:t>Pay </a:t>
                      </a:r>
                      <a:r>
                        <a:rPr sz="900" b="0">
                          <a:solidFill>
                            <a:srgbClr val="000000"/>
                          </a:solidFill>
                          <a:latin typeface="NeueHaasGroteskText Std (Body)"/>
                        </a:rPr>
                        <a:t>off </a:t>
                      </a:r>
                      <a:r>
                        <a:rPr sz="900" b="0">
                          <a:solidFill>
                            <a:srgbClr val="000000"/>
                          </a:solidFill>
                          <a:latin typeface="NeueHaasGroteskText Std (Body)"/>
                        </a:rPr>
                        <a:t>ETFs </a:t>
                      </a:r>
                      <a:r>
                        <a:rPr sz="900" b="0">
                          <a:solidFill>
                            <a:srgbClr val="000000"/>
                          </a:solidFill>
                          <a:latin typeface="NeueHaasGroteskText Std (Body)"/>
                        </a:rPr>
                        <a:t>with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in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AT&amp;T (03/01/17)
</a:t>
                      </a:r>
                    </a:p>
                  </a:txBody>
                  <a:tcPr>
                    <a:solidFill>
                      <a:schemeClr val="accent2"/>
                    </a:solidFill>
                  </a:tcPr>
                </a:tc>
                <a:tc>
                  <a:txBody>
                    <a:bodyPr/>
                    <a:lstStyle/>
                    <a:p>
                      <a:r>
                        <a:rPr sz="900" b="0">
                          <a:solidFill>
                            <a:srgbClr val="000000"/>
                          </a:solidFill>
                          <a:latin typeface="NeueHaasGroteskText Std (Body)"/>
                        </a:rPr>
                        <a:t>Carrier </a:t>
                      </a:r>
                      <a:r>
                        <a:rPr sz="900" b="0">
                          <a:solidFill>
                            <a:srgbClr val="000000"/>
                          </a:solidFill>
                          <a:latin typeface="NeueHaasGroteskText Std (Body)"/>
                        </a:rPr>
                        <a:t>Freedom: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to </a:t>
                      </a:r>
                      <a:r>
                        <a:rPr sz="900" b="0">
                          <a:solidFill>
                            <a:srgbClr val="000000"/>
                          </a:solidFill>
                          <a:latin typeface="NeueHaasGroteskText Std (Body)"/>
                        </a:rPr>
                        <a:t>pay </a:t>
                      </a:r>
                      <a:r>
                        <a:rPr sz="900" b="0">
                          <a:solidFill>
                            <a:srgbClr val="000000"/>
                          </a:solidFill>
                          <a:latin typeface="NeueHaasGroteskText Std (Body)"/>
                        </a:rPr>
                        <a:t>early </a:t>
                      </a:r>
                      <a:r>
                        <a:rPr sz="900" b="0">
                          <a:solidFill>
                            <a:srgbClr val="000000"/>
                          </a:solidFill>
                          <a:latin typeface="NeueHaasGroteskText Std (Body)"/>
                        </a:rPr>
                        <a:t>termination </a:t>
                      </a:r>
                      <a:r>
                        <a:rPr sz="900" b="0">
                          <a:solidFill>
                            <a:srgbClr val="000000"/>
                          </a:solidFill>
                          <a:latin typeface="NeueHaasGroteskText Std (Body)"/>
                        </a:rPr>
                        <a:t>fees (11/24/17)
</a:t>
                      </a:r>
                      <a:r>
                        <a:rPr sz="900" b="0">
                          <a:solidFill>
                            <a:srgbClr val="000000"/>
                          </a:solidFill>
                          <a:latin typeface="NeueHaasGroteskText Std (Body)"/>
                        </a:rPr>
                        <a:t>Switch </a:t>
                      </a:r>
                      <a:r>
                        <a:rPr sz="900" b="0">
                          <a:solidFill>
                            <a:srgbClr val="000000"/>
                          </a:solidFill>
                          <a:latin typeface="NeueHaasGroteskText Std (Body)"/>
                        </a:rPr>
                        <a:t>from </a:t>
                      </a:r>
                      <a:r>
                        <a:rPr sz="900" b="0">
                          <a:solidFill>
                            <a:srgbClr val="000000"/>
                          </a:solidFill>
                          <a:latin typeface="NeueHaasGroteskText Std (Body)"/>
                        </a:rPr>
                        <a:t>Verizon, </a:t>
                      </a:r>
                      <a:r>
                        <a:rPr sz="900" b="0">
                          <a:solidFill>
                            <a:srgbClr val="000000"/>
                          </a:solidFill>
                          <a:latin typeface="NeueHaasGroteskText Std (Body)"/>
                        </a:rPr>
                        <a:t>keep </a:t>
                      </a:r>
                      <a:r>
                        <a:rPr sz="900" b="0">
                          <a:solidFill>
                            <a:srgbClr val="000000"/>
                          </a:solidFill>
                          <a:latin typeface="NeueHaasGroteskText Std (Body)"/>
                        </a:rPr>
                        <a:t>your </a:t>
                      </a:r>
                      <a:r>
                        <a:rPr sz="900" b="0">
                          <a:solidFill>
                            <a:srgbClr val="000000"/>
                          </a:solidFill>
                          <a:latin typeface="NeueHaasGroteskText Std (Body)"/>
                        </a:rPr>
                        <a:t>eligible </a:t>
                      </a:r>
                      <a:r>
                        <a:rPr sz="900" b="0">
                          <a:solidFill>
                            <a:srgbClr val="000000"/>
                          </a:solidFill>
                          <a:latin typeface="NeueHaasGroteskText Std (Body)"/>
                        </a:rPr>
                        <a:t>iPhone, </a:t>
                      </a:r>
                      <a:r>
                        <a:rPr sz="900" b="0">
                          <a:solidFill>
                            <a:srgbClr val="000000"/>
                          </a:solidFill>
                          <a:latin typeface="NeueHaasGroteskText Std (Body)"/>
                        </a:rPr>
                        <a:t>Pixel,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S8/S8+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remaining </a:t>
                      </a:r>
                      <a:r>
                        <a:rPr sz="900" b="0">
                          <a:solidFill>
                            <a:srgbClr val="000000"/>
                          </a:solidFill>
                          <a:latin typeface="NeueHaasGroteskText Std (Body)"/>
                        </a:rPr>
                        <a:t>balance </a:t>
                      </a:r>
                      <a:r>
                        <a:rPr sz="900" b="0">
                          <a:solidFill>
                            <a:srgbClr val="000000"/>
                          </a:solidFill>
                          <a:latin typeface="NeueHaasGroteskText Std (Body)"/>
                        </a:rPr>
                        <a:t>paid </a:t>
                      </a:r>
                      <a:r>
                        <a:rPr sz="900" b="0">
                          <a:solidFill>
                            <a:srgbClr val="000000"/>
                          </a:solidFill>
                          <a:latin typeface="NeueHaasGroteskText Std (Body)"/>
                        </a:rPr>
                        <a:t>by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(reqs. </a:t>
                      </a:r>
                      <a:r>
                        <a:rPr sz="900" b="0">
                          <a:solidFill>
                            <a:srgbClr val="000000"/>
                          </a:solidFill>
                          <a:latin typeface="NeueHaasGroteskText Std (Body)"/>
                        </a:rPr>
                        <a:t>Verizon </a:t>
                      </a:r>
                      <a:r>
                        <a:rPr sz="900" b="0">
                          <a:solidFill>
                            <a:srgbClr val="000000"/>
                          </a:solidFill>
                          <a:latin typeface="NeueHaasGroteskText Std (Body)"/>
                        </a:rPr>
                        <a:t>port-in </a:t>
                      </a:r>
                      <a:r>
                        <a:rPr sz="900" b="0">
                          <a:solidFill>
                            <a:srgbClr val="000000"/>
                          </a:solidFill>
                          <a:latin typeface="NeueHaasGroteskText Std (Body)"/>
                        </a:rPr>
                        <a:t>and </a:t>
                      </a:r>
                      <a:r>
                        <a:rPr sz="900" b="0">
                          <a:solidFill>
                            <a:srgbClr val="000000"/>
                          </a:solidFill>
                          <a:latin typeface="NeueHaasGroteskText Std (Body)"/>
                        </a:rPr>
                        <a:t>PDP </a:t>
                      </a:r>
                      <a:r>
                        <a:rPr sz="900" b="0">
                          <a:solidFill>
                            <a:srgbClr val="000000"/>
                          </a:solidFill>
                          <a:latin typeface="NeueHaasGroteskText Std (Body)"/>
                        </a:rPr>
                        <a:t>Plus, </a:t>
                      </a:r>
                      <a:r>
                        <a:rPr sz="900" b="0">
                          <a:solidFill>
                            <a:srgbClr val="000000"/>
                          </a:solidFill>
                          <a:latin typeface="NeueHaasGroteskText Std (Body)"/>
                        </a:rPr>
                        <a:t>covers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5 </a:t>
                      </a:r>
                      <a:r>
                        <a:rPr sz="900" b="0">
                          <a:solidFill>
                            <a:srgbClr val="000000"/>
                          </a:solidFill>
                          <a:latin typeface="NeueHaasGroteskText Std (Body)"/>
                        </a:rPr>
                        <a:t>lines; </a:t>
                      </a:r>
                      <a:r>
                        <a:rPr sz="900" b="0">
                          <a:solidFill>
                            <a:srgbClr val="000000"/>
                          </a:solidFill>
                          <a:latin typeface="NeueHaasGroteskText Std (Body)"/>
                        </a:rPr>
                        <a:t>starts </a:t>
                      </a:r>
                      <a:r>
                        <a:rPr sz="900" b="0">
                          <a:solidFill>
                            <a:srgbClr val="000000"/>
                          </a:solidFill>
                          <a:latin typeface="NeueHaasGroteskText Std (Body)"/>
                        </a:rPr>
                        <a:t>5/31) </a:t>
                      </a:r>
                      <a:r>
                        <a:rPr sz="900" b="0">
                          <a:solidFill>
                            <a:srgbClr val="000000"/>
                          </a:solidFill>
                          <a:latin typeface="NeueHaasGroteskText Std (Body)"/>
                        </a:rPr>
                        <a:t> (05/31/17)
</a:t>
                      </a:r>
                    </a:p>
                  </a:txBody>
                  <a:tcPr>
                    <a:solidFill>
                      <a:schemeClr val="accent2"/>
                    </a:solidFill>
                  </a:tcPr>
                </a:tc>
                <a:tc>
                  <a:txBody>
                    <a:bodyPr/>
                    <a:lstStyle/>
                    <a:p>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via </a:t>
                      </a:r>
                      <a:r>
                        <a:rPr sz="900" b="0">
                          <a:solidFill>
                            <a:srgbClr val="000000"/>
                          </a:solidFill>
                          <a:latin typeface="NeueHaasGroteskText Std (Body)"/>
                        </a:rPr>
                        <a:t>Visa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(less </a:t>
                      </a:r>
                      <a:r>
                        <a:rPr sz="900" b="0">
                          <a:solidFill>
                            <a:srgbClr val="000000"/>
                          </a:solidFill>
                          <a:latin typeface="NeueHaasGroteskText Std (Body)"/>
                        </a:rPr>
                        <a:t>phone </a:t>
                      </a:r>
                      <a:r>
                        <a:rPr sz="900" b="0">
                          <a:solidFill>
                            <a:srgbClr val="000000"/>
                          </a:solidFill>
                          <a:latin typeface="NeueHaasGroteskText Std (Body)"/>
                        </a:rPr>
                        <a:t>trade-in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online </a:t>
                      </a:r>
                      <a:r>
                        <a:rPr sz="900" b="0">
                          <a:solidFill>
                            <a:srgbClr val="000000"/>
                          </a:solidFill>
                          <a:latin typeface="NeueHaasGroteskText Std (Body)"/>
                        </a:rPr>
                        <a:t>registration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(06/29/17)
</a:t>
                      </a:r>
                    </a:p>
                  </a:txBody>
                  <a:tcPr>
                    <a:solidFill>
                      <a:schemeClr val="accent2"/>
                    </a:solidFill>
                  </a:tcPr>
                </a:tc>
                <a:tc>
                  <a:txBody>
                    <a:bodyPr/>
                    <a:lstStyle/>
                    <a:p>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$100/mo.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one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(01/18/18)
</a:t>
                      </a:r>
                      <a:r>
                        <a:rPr sz="900" b="0">
                          <a:solidFill>
                            <a:srgbClr val="00B0F0"/>
                          </a:solidFill>
                          <a:latin typeface="NeueHaasGroteskText Std (Body)"/>
                        </a:rPr>
                        <a:t>Get </a:t>
                      </a:r>
                      <a:r>
                        <a:rPr sz="900" b="0">
                          <a:solidFill>
                            <a:srgbClr val="00B0F0"/>
                          </a:solidFill>
                          <a:latin typeface="NeueHaasGroteskText Std (Body)"/>
                        </a:rPr>
                        <a:t>2 </a:t>
                      </a:r>
                      <a:r>
                        <a:rPr sz="900" b="0">
                          <a:solidFill>
                            <a:srgbClr val="00B0F0"/>
                          </a:solidFill>
                          <a:latin typeface="NeueHaasGroteskText Std (Body)"/>
                        </a:rPr>
                        <a:t>months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free.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a:t>
                      </a:r>
                      <a:r>
                        <a:rPr sz="900" b="0">
                          <a:solidFill>
                            <a:srgbClr val="00B0F0"/>
                          </a:solidFill>
                          <a:latin typeface="NeueHaasGroteskText Std (Body)"/>
                        </a:rPr>
                        <a:t>to </a:t>
                      </a:r>
                      <a:r>
                        <a:rPr sz="900" b="0">
                          <a:solidFill>
                            <a:srgbClr val="00B0F0"/>
                          </a:solidFill>
                          <a:latin typeface="NeueHaasGroteskText Std (Body)"/>
                        </a:rPr>
                        <a:t>MetroPCS </a:t>
                      </a:r>
                      <a:r>
                        <a:rPr sz="900" b="0">
                          <a:solidFill>
                            <a:srgbClr val="00B0F0"/>
                          </a:solidFill>
                          <a:latin typeface="NeueHaasGroteskText Std (Body)"/>
                        </a:rPr>
                        <a:t>on </a:t>
                      </a:r>
                      <a:r>
                        <a:rPr sz="900" b="0">
                          <a:solidFill>
                            <a:srgbClr val="00B0F0"/>
                          </a:solidFill>
                          <a:latin typeface="NeueHaasGroteskText Std (Body)"/>
                        </a:rPr>
                        <a:t>an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rate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receive </a:t>
                      </a:r>
                      <a:r>
                        <a:rPr sz="900" b="0">
                          <a:solidFill>
                            <a:srgbClr val="00B0F0"/>
                          </a:solidFill>
                          <a:latin typeface="NeueHaasGroteskText Std (Body)"/>
                        </a:rPr>
                        <a:t>a </a:t>
                      </a:r>
                      <a:r>
                        <a:rPr sz="900" b="1">
                          <a:solidFill>
                            <a:srgbClr val="00B0F0"/>
                          </a:solidFill>
                          <a:latin typeface="NeueHaasGroteskText Std (Body)"/>
                        </a:rPr>
                        <a:t>$100 </a:t>
                      </a:r>
                      <a:r>
                        <a:rPr sz="900" b="0">
                          <a:solidFill>
                            <a:srgbClr val="00B0F0"/>
                          </a:solidFill>
                          <a:latin typeface="NeueHaasGroteskText Std (Body)"/>
                        </a:rPr>
                        <a:t>MetroPCS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card (04/12/18)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Prime, </a:t>
                      </a:r>
                      <a:r>
                        <a:rPr sz="900" b="0">
                          <a:solidFill>
                            <a:srgbClr val="00B0F0"/>
                          </a:solidFill>
                          <a:latin typeface="NeueHaasGroteskText Std (Body)"/>
                        </a:rPr>
                        <a:t>LG </a:t>
                      </a:r>
                      <a:r>
                        <a:rPr sz="900" b="0">
                          <a:solidFill>
                            <a:srgbClr val="00B0F0"/>
                          </a:solidFill>
                          <a:latin typeface="NeueHaasGroteskText Std (Body)"/>
                        </a:rPr>
                        <a:t>Aristo </a:t>
                      </a:r>
                      <a:r>
                        <a:rPr sz="900" b="0">
                          <a:solidFill>
                            <a:srgbClr val="00B0F0"/>
                          </a:solidFill>
                          <a:latin typeface="NeueHaasGroteskText Std (Body)"/>
                        </a:rPr>
                        <a:t>2, </a:t>
                      </a:r>
                      <a:r>
                        <a:rPr sz="900" b="0">
                          <a:solidFill>
                            <a:srgbClr val="00B0F0"/>
                          </a:solidFill>
                          <a:latin typeface="NeueHaasGroteskText Std (Body)"/>
                        </a:rPr>
                        <a:t>Moto </a:t>
                      </a:r>
                      <a:r>
                        <a:rPr sz="900" b="0">
                          <a:solidFill>
                            <a:srgbClr val="00B0F0"/>
                          </a:solidFill>
                          <a:latin typeface="NeueHaasGroteskText Std (Body)"/>
                        </a:rPr>
                        <a:t>e4, </a:t>
                      </a:r>
                      <a:r>
                        <a:rPr sz="900" b="0">
                          <a:solidFill>
                            <a:srgbClr val="00B0F0"/>
                          </a:solidFill>
                          <a:latin typeface="NeueHaasGroteskText Std (Body)"/>
                        </a:rPr>
                        <a:t>ZTE </a:t>
                      </a:r>
                      <a:r>
                        <a:rPr sz="900" b="0">
                          <a:solidFill>
                            <a:srgbClr val="00B0F0"/>
                          </a:solidFill>
                          <a:latin typeface="NeueHaasGroteskText Std (Body)"/>
                        </a:rPr>
                        <a:t>Avid </a:t>
                      </a:r>
                      <a:r>
                        <a:rPr sz="900" b="0">
                          <a:solidFill>
                            <a:srgbClr val="00B0F0"/>
                          </a:solidFill>
                          <a:latin typeface="NeueHaasGroteskText Std (Body)"/>
                        </a:rPr>
                        <a:t>4, </a:t>
                      </a:r>
                      <a:r>
                        <a:rPr sz="900" b="0">
                          <a:solidFill>
                            <a:srgbClr val="00B0F0"/>
                          </a:solidFill>
                          <a:latin typeface="NeueHaasGroteskText Std (Body)"/>
                        </a:rPr>
                        <a:t>or </a:t>
                      </a:r>
                      <a:r>
                        <a:rPr sz="900" b="0">
                          <a:solidFill>
                            <a:srgbClr val="00B0F0"/>
                          </a:solidFill>
                          <a:latin typeface="NeueHaasGroteskText Std (Body)"/>
                        </a:rPr>
                        <a:t>Coolpad </a:t>
                      </a:r>
                      <a:r>
                        <a:rPr sz="900" b="0">
                          <a:solidFill>
                            <a:srgbClr val="00B0F0"/>
                          </a:solidFill>
                          <a:latin typeface="NeueHaasGroteskText Std (Body)"/>
                        </a:rPr>
                        <a:t>Defiant </a:t>
                      </a:r>
                      <a:r>
                        <a:rPr sz="900" b="0">
                          <a:solidFill>
                            <a:srgbClr val="00B0F0"/>
                          </a:solidFill>
                          <a:latin typeface="NeueHaasGroteskText Std (Body)"/>
                        </a:rPr>
                        <a:t>for </a:t>
                      </a:r>
                      <a:r>
                        <a:rPr sz="900" b="0">
                          <a:solidFill>
                            <a:srgbClr val="00B0F0"/>
                          </a:solidFill>
                          <a:latin typeface="NeueHaasGroteskText Std (Body)"/>
                        </a:rPr>
                        <a:t>free (04/12/18)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Alcatel </a:t>
                      </a:r>
                      <a:r>
                        <a:rPr sz="900" b="0">
                          <a:solidFill>
                            <a:srgbClr val="000000"/>
                          </a:solidFill>
                          <a:latin typeface="NeueHaasGroteskText Std (Body)"/>
                        </a:rPr>
                        <a:t>OneTouch </a:t>
                      </a:r>
                      <a:r>
                        <a:rPr sz="900" b="0">
                          <a:solidFill>
                            <a:srgbClr val="000000"/>
                          </a:solidFill>
                          <a:latin typeface="NeueHaasGroteskText Std (Body)"/>
                        </a:rPr>
                        <a:t>Idol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(03/31/18)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Get </a:t>
                      </a:r>
                      <a:r>
                        <a:rPr sz="900" b="1">
                          <a:solidFill>
                            <a:srgbClr val="00B0F0"/>
                          </a:solidFill>
                          <a:latin typeface="NeueHaasGroteskText Std (Body)"/>
                        </a:rPr>
                        <a:t>$200 </a:t>
                      </a:r>
                      <a:r>
                        <a:rPr sz="900" b="0">
                          <a:solidFill>
                            <a:srgbClr val="00B0F0"/>
                          </a:solidFill>
                          <a:latin typeface="NeueHaasGroteskText Std (Body)"/>
                        </a:rPr>
                        <a:t>off </a:t>
                      </a:r>
                      <a:r>
                        <a:rPr sz="900" b="0">
                          <a:solidFill>
                            <a:srgbClr val="00B0F0"/>
                          </a:solidFill>
                          <a:latin typeface="NeueHaasGroteskText Std (Body)"/>
                        </a:rPr>
                        <a:t>selected </a:t>
                      </a:r>
                      <a:r>
                        <a:rPr sz="900" b="0">
                          <a:solidFill>
                            <a:srgbClr val="00B0F0"/>
                          </a:solidFill>
                          <a:latin typeface="NeueHaasGroteskText Std (Body)"/>
                        </a:rPr>
                        <a:t>smartphones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(03/30/18)
</a:t>
                      </a:r>
                      <a:r>
                        <a:rPr sz="900" b="0">
                          <a:solidFill>
                            <a:srgbClr val="00B0F0"/>
                          </a:solidFill>
                          <a:latin typeface="NeueHaasGroteskText Std (Body)"/>
                        </a:rPr>
                        <a:t>Get </a:t>
                      </a:r>
                      <a:r>
                        <a:rPr sz="900" b="0">
                          <a:solidFill>
                            <a:srgbClr val="00B0F0"/>
                          </a:solidFill>
                          <a:latin typeface="NeueHaasGroteskText Std (Body)"/>
                        </a:rPr>
                        <a:t>Alcatel </a:t>
                      </a:r>
                      <a:r>
                        <a:rPr sz="900" b="0">
                          <a:solidFill>
                            <a:srgbClr val="00B0F0"/>
                          </a:solidFill>
                          <a:latin typeface="NeueHaasGroteskText Std (Body)"/>
                        </a:rPr>
                        <a:t>Verso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(01/22/17)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PULSEMIX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Samsung </a:t>
                      </a:r>
                      <a:r>
                        <a:rPr sz="900" b="0">
                          <a:solidFill>
                            <a:srgbClr val="000000"/>
                          </a:solidFill>
                          <a:latin typeface="NeueHaasGroteskText Std (Body)"/>
                        </a:rPr>
                        <a:t>Amp </a:t>
                      </a:r>
                      <a:r>
                        <a:rPr sz="900" b="0">
                          <a:solidFill>
                            <a:srgbClr val="000000"/>
                          </a:solidFill>
                          <a:latin typeface="NeueHaasGroteskText Std (Body)"/>
                        </a:rPr>
                        <a:t>2 </a:t>
                      </a:r>
                      <a:r>
                        <a:rPr sz="900" b="0">
                          <a:solidFill>
                            <a:srgbClr val="000000"/>
                          </a:solidFill>
                          <a:latin typeface="NeueHaasGroteskText Std (Body)"/>
                        </a:rPr>
                        <a:t>(32 </a:t>
                      </a:r>
                      <a:r>
                        <a:rPr sz="900" b="0">
                          <a:solidFill>
                            <a:srgbClr val="000000"/>
                          </a:solidFill>
                          <a:latin typeface="NeueHaasGroteskText Std (Body)"/>
                        </a:rPr>
                        <a:t>GB)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(02/07/18)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0">
                          <a:solidFill>
                            <a:srgbClr val="000000"/>
                          </a:solidFill>
                          <a:latin typeface="NeueHaasGroteskText Std (Body)"/>
                        </a:rPr>
                        <a:t>Max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Samsung </a:t>
                      </a:r>
                      <a:r>
                        <a:rPr sz="900" b="0">
                          <a:solidFill>
                            <a:srgbClr val="000000"/>
                          </a:solidFill>
                          <a:latin typeface="NeueHaasGroteskText Std (Body)"/>
                        </a:rPr>
                        <a:t>Halo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(01/26/18)
</a:t>
                      </a:r>
                      <a:r>
                        <a:rPr sz="900" b="0">
                          <a:solidFill>
                            <a:srgbClr val="000000"/>
                          </a:solidFill>
                          <a:latin typeface="NeueHaasGroteskText Std (Body)"/>
                        </a:rPr>
                        <a:t>Get </a:t>
                      </a:r>
                      <a:r>
                        <a:rPr sz="900" b="0">
                          <a:solidFill>
                            <a:srgbClr val="000000"/>
                          </a:solidFill>
                          <a:latin typeface="NeueHaasGroteskText Std (Body)"/>
                        </a:rPr>
                        <a:t>Amp </a:t>
                      </a:r>
                      <a:r>
                        <a:rPr sz="900" b="0">
                          <a:solidFill>
                            <a:srgbClr val="000000"/>
                          </a:solidFill>
                          <a:latin typeface="NeueHaasGroteskText Std (Body)"/>
                        </a:rPr>
                        <a:t>Prime </a:t>
                      </a:r>
                      <a:r>
                        <a:rPr sz="900" b="0">
                          <a:solidFill>
                            <a:srgbClr val="000000"/>
                          </a:solidFill>
                          <a:latin typeface="NeueHaasGroteskText Std (Body)"/>
                        </a:rPr>
                        <a:t>2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a:t>
                      </a:r>
                      <a:r>
                        <a:rPr sz="900" b="0">
                          <a:solidFill>
                            <a:srgbClr val="00B0F0"/>
                          </a:solidFill>
                          <a:latin typeface="NeueHaasGroteskText Std (Body)"/>
                        </a:rPr>
                        <a:t>ZTE </a:t>
                      </a:r>
                      <a:r>
                        <a:rPr sz="900" b="0">
                          <a:solidFill>
                            <a:srgbClr val="00B0F0"/>
                          </a:solidFill>
                          <a:latin typeface="NeueHaasGroteskText Std (Body)"/>
                        </a:rPr>
                        <a:t>Overture </a:t>
                      </a:r>
                      <a:r>
                        <a:rPr sz="900" b="0">
                          <a:solidFill>
                            <a:srgbClr val="00B0F0"/>
                          </a:solidFill>
                          <a:latin typeface="NeueHaasGroteskText Std (Body)"/>
                        </a:rPr>
                        <a:t>3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5 </a:t>
                      </a:r>
                      <a:r>
                        <a:rPr sz="900" b="0">
                          <a:solidFill>
                            <a:srgbClr val="000000"/>
                          </a:solidFill>
                          <a:latin typeface="NeueHaasGroteskText Std (Body)"/>
                        </a:rPr>
                        <a:t>for </a:t>
                      </a:r>
                      <a:r>
                        <a:rPr sz="900" b="1">
                          <a:solidFill>
                            <a:srgbClr val="000000"/>
                          </a:solidFill>
                          <a:latin typeface="NeueHaasGroteskText Std (Body)"/>
                        </a:rPr>
                        <a:t>$129.99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0">
                          <a:solidFill>
                            <a:srgbClr val="000000"/>
                          </a:solidFill>
                          <a:latin typeface="NeueHaasGroteskText Std (Body)"/>
                        </a:rPr>
                        <a:t>$30/mo.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4 </a:t>
                      </a:r>
                      <a:r>
                        <a:rPr sz="900" b="0">
                          <a:solidFill>
                            <a:srgbClr val="000000"/>
                          </a:solidFill>
                          <a:latin typeface="NeueHaasGroteskText Std (Body)"/>
                        </a:rPr>
                        <a:t>with </a:t>
                      </a:r>
                      <a:r>
                        <a:rPr sz="900" b="0">
                          <a:solidFill>
                            <a:srgbClr val="000000"/>
                          </a:solidFill>
                          <a:latin typeface="NeueHaasGroteskText Std (Body)"/>
                        </a:rPr>
                        <a:t>VR </a:t>
                      </a:r>
                      <a:r>
                        <a:rPr sz="900" b="0">
                          <a:solidFill>
                            <a:srgbClr val="000000"/>
                          </a:solidFill>
                          <a:latin typeface="NeueHaasGroteskText Std (Body)"/>
                        </a:rPr>
                        <a:t>goggles </a:t>
                      </a:r>
                      <a:r>
                        <a:rPr sz="900" b="0">
                          <a:solidFill>
                            <a:srgbClr val="000000"/>
                          </a:solidFill>
                          <a:latin typeface="NeueHaasGroteskText Std (Body)"/>
                        </a:rPr>
                        <a:t>for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Harmony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(06/23/17)
</a:t>
                      </a:r>
                      <a:r>
                        <a:rPr sz="900" b="0">
                          <a:solidFill>
                            <a:srgbClr val="00B0F0"/>
                          </a:solidFill>
                          <a:latin typeface="NeueHaasGroteskText Std (Body)"/>
                        </a:rPr>
                        <a:t>Get </a:t>
                      </a:r>
                      <a:r>
                        <a:rPr sz="900" b="0">
                          <a:solidFill>
                            <a:srgbClr val="00B0F0"/>
                          </a:solidFill>
                          <a:latin typeface="NeueHaasGroteskText Std (Body)"/>
                        </a:rPr>
                        <a:t>LG </a:t>
                      </a:r>
                      <a:r>
                        <a:rPr sz="900" b="0">
                          <a:solidFill>
                            <a:srgbClr val="00B0F0"/>
                          </a:solidFill>
                          <a:latin typeface="NeueHaasGroteskText Std (Body)"/>
                        </a:rPr>
                        <a:t>Fortune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(07/21/17)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X </a:t>
                      </a:r>
                      <a:r>
                        <a:rPr sz="900" b="0">
                          <a:solidFill>
                            <a:srgbClr val="000000"/>
                          </a:solidFill>
                          <a:latin typeface="NeueHaasGroteskText Std (Body)"/>
                        </a:rPr>
                        <a:t>Charge </a:t>
                      </a:r>
                      <a:r>
                        <a:rPr sz="900" b="0">
                          <a:solidFill>
                            <a:srgbClr val="000000"/>
                          </a:solidFill>
                          <a:latin typeface="NeueHaasGroteskText Std (Body)"/>
                        </a:rPr>
                        <a:t>for </a:t>
                      </a:r>
                      <a:r>
                        <a:rPr sz="900" b="1">
                          <a:solidFill>
                            <a:srgbClr val="000000"/>
                          </a:solidFill>
                          <a:latin typeface="NeueHaasGroteskText Std (Body)"/>
                        </a:rPr>
                        <a:t>$79.99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(07/21/17)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(11/12/17)
</a:t>
                      </a:r>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1085342" cy="457200"/>
        </p:xfrm>
        <a:graphic>
          <a:graphicData uri="http://schemas.openxmlformats.org/drawingml/2006/table">
            <a:tbl>
              <a:tblPr firstRow="1" bandRow="1">
                <a:tableStyleId>{5C22544A-7EE6-4342-B048-85BDC9FD1C3A}</a:tableStyleId>
              </a:tblPr>
              <a:tblGrid>
                <a:gridCol w="2011680"/>
                <a:gridCol w="756138"/>
                <a:gridCol w="756138"/>
                <a:gridCol w="756138"/>
                <a:gridCol w="756138"/>
                <a:gridCol w="756138"/>
                <a:gridCol w="756138"/>
                <a:gridCol w="756138"/>
                <a:gridCol w="756138"/>
                <a:gridCol w="756138"/>
                <a:gridCol w="756138"/>
                <a:gridCol w="756138"/>
                <a:gridCol w="756144"/>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0">
                <a:tc>
                  <a:txBody>
                    <a:bodyPr/>
                    <a:lstStyle/>
                    <a:p>
                      <a:pPr algn="ctr"/>
                      <a:r>
                        <a:rPr b="1" sz="1100">
                          <a:solidFill>
                            <a:srgbClr val="6D6E71"/>
                          </a:solidFill>
                          <a:latin typeface="Ariel"/>
                        </a:rPr>
                        <a:t>Galaxy S9+ (64 GB)</a:t>
                      </a:r>
                    </a:p>
                  </a:txBody>
                  <a:tcPr marB="0" marT="0"/>
                </a:tc>
                <a:tc>
                  <a:txBody>
                    <a:bodyPr/>
                    <a:lstStyle/>
                    <a:p>
                      <a:pPr algn="ctr"/>
                      <a:r>
                        <a:rPr b="1" sz="1100">
                          <a:solidFill>
                            <a:srgbClr val="6D6E71"/>
                          </a:solidFill>
                          <a:latin typeface="Ariel"/>
                        </a:rPr>
                        <a:t>$38.74</a:t>
                      </a:r>
                    </a:p>
                  </a:txBody>
                  <a:tcPr marB="0" marT="0">
                    <a:solidFill>
                      <a:srgbClr val="F6E7E7"/>
                    </a:solidFill>
                  </a:tcPr>
                </a:tc>
                <a:tc>
                  <a:txBody>
                    <a:bodyPr/>
                    <a:lstStyle/>
                    <a:p>
                      <a:pPr algn="ctr"/>
                      <a:r>
                        <a:rPr b="1" sz="1100">
                          <a:solidFill>
                            <a:srgbClr val="6D6E71"/>
                          </a:solidFill>
                          <a:latin typeface="Ariel"/>
                        </a:rPr>
                        <a:t>$929.99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$38.13</a:t>
                      </a:r>
                    </a:p>
                  </a:txBody>
                  <a:tcPr marB="0" marT="0">
                    <a:solidFill>
                      <a:srgbClr val="99CCFF"/>
                    </a:solidFill>
                  </a:tcPr>
                </a:tc>
                <a:tc>
                  <a:txBody>
                    <a:bodyPr/>
                    <a:lstStyle/>
                    <a:p>
                      <a:pPr algn="ctr"/>
                      <a:r>
                        <a:rPr b="1" sz="1100">
                          <a:solidFill>
                            <a:srgbClr val="6D6E71"/>
                          </a:solidFill>
                          <a:latin typeface="Ariel"/>
                        </a:rPr>
                        <a:t>$914.99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$840.00</a:t>
                      </a:r>
                    </a:p>
                  </a:txBody>
                  <a:tcPr marB="0" marT="0">
                    <a:solidFill>
                      <a:srgbClr val="EDC2D9"/>
                    </a:solidFill>
                  </a:tcPr>
                </a:tc>
                <a:tc>
                  <a:txBody>
                    <a:bodyPr/>
                    <a:lstStyle/>
                    <a:p>
                      <a:pPr algn="ctr"/>
                      <a:r>
                        <a:rPr b="1" sz="1100">
                          <a:solidFill>
                            <a:srgbClr val="6D6E71"/>
                          </a:solidFill>
                          <a:latin typeface="Ariel"/>
                        </a:rPr>
                        <a:t>$120.00</a:t>
                      </a:r>
                    </a:p>
                  </a:txBody>
                  <a:tcPr marB="0" marT="0">
                    <a:solidFill>
                      <a:srgbClr val="EDC2D9"/>
                    </a:solidFill>
                  </a:tcPr>
                </a:tc>
                <a:tc>
                  <a:txBody>
                    <a:bodyPr/>
                    <a:lstStyle/>
                    <a:p>
                      <a:pPr algn="ctr"/>
                      <a:r>
                        <a:rPr b="1" sz="1100">
                          <a:solidFill>
                            <a:srgbClr val="FF0000"/>
                          </a:solidFill>
                          <a:latin typeface="Ariel"/>
                        </a:rPr>
                        <a:t>$21.50</a:t>
                      </a:r>
                    </a:p>
                  </a:txBody>
                  <a:tcPr marB="0" marT="0">
                    <a:solidFill>
                      <a:srgbClr val="B3DAB4"/>
                    </a:solidFill>
                  </a:tcPr>
                </a:tc>
                <a:tc>
                  <a:txBody>
                    <a:bodyPr/>
                    <a:lstStyle/>
                    <a:p>
                      <a:pPr algn="ctr"/>
                      <a:r>
                        <a:rPr b="1" sz="1100">
                          <a:solidFill>
                            <a:srgbClr val="6D6E71"/>
                          </a:solidFill>
                          <a:latin typeface="Ariel"/>
                        </a:rPr>
                        <a:t>$912.00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S9 (64 GB)</a:t>
                      </a:r>
                    </a:p>
                  </a:txBody>
                  <a:tcPr marB="0" marT="0"/>
                </a:tc>
                <a:tc>
                  <a:txBody>
                    <a:bodyPr/>
                    <a:lstStyle/>
                    <a:p>
                      <a:pPr algn="ctr"/>
                      <a:r>
                        <a:rPr b="1" sz="1100">
                          <a:solidFill>
                            <a:srgbClr val="6D6E71"/>
                          </a:solidFill>
                          <a:latin typeface="Ariel"/>
                        </a:rPr>
                        <a:t>$33.33</a:t>
                      </a:r>
                    </a:p>
                  </a:txBody>
                  <a:tcPr marB="0" marT="0">
                    <a:solidFill>
                      <a:srgbClr val="F6E7E7"/>
                    </a:solidFill>
                  </a:tcPr>
                </a:tc>
                <a:tc>
                  <a:txBody>
                    <a:bodyPr/>
                    <a:lstStyle/>
                    <a:p>
                      <a:pPr algn="ctr"/>
                      <a:r>
                        <a:rPr b="1" sz="1100">
                          <a:solidFill>
                            <a:srgbClr val="6D6E71"/>
                          </a:solidFill>
                          <a:latin typeface="Ariel"/>
                        </a:rPr>
                        <a:t>$799.99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$32.92</a:t>
                      </a:r>
                    </a:p>
                  </a:txBody>
                  <a:tcPr marB="0" marT="0">
                    <a:solidFill>
                      <a:srgbClr val="99CCFF"/>
                    </a:solidFill>
                  </a:tcPr>
                </a:tc>
                <a:tc>
                  <a:txBody>
                    <a:bodyPr/>
                    <a:lstStyle/>
                    <a:p>
                      <a:pPr algn="ctr"/>
                      <a:r>
                        <a:rPr b="1" sz="1100">
                          <a:solidFill>
                            <a:srgbClr val="6D6E71"/>
                          </a:solidFill>
                          <a:latin typeface="Ariel"/>
                        </a:rPr>
                        <a:t>$789.99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$720.00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FF0000"/>
                          </a:solidFill>
                          <a:latin typeface="Ariel"/>
                        </a:rPr>
                        <a:t>$16.50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X (64 GB)</a:t>
                      </a:r>
                    </a:p>
                  </a:txBody>
                  <a:tcPr marB="0" marT="0"/>
                </a:tc>
                <a:tc>
                  <a:txBody>
                    <a:bodyPr/>
                    <a:lstStyle/>
                    <a:p>
                      <a:pPr algn="ctr"/>
                      <a:r>
                        <a:rPr b="1" sz="1100">
                          <a:solidFill>
                            <a:srgbClr val="6D6E71"/>
                          </a:solidFill>
                          <a:latin typeface="Ariel"/>
                        </a:rPr>
                        <a:t>$41.66</a:t>
                      </a:r>
                    </a:p>
                  </a:txBody>
                  <a:tcPr marB="0" marT="0">
                    <a:solidFill>
                      <a:srgbClr val="F6E7E7"/>
                    </a:solidFill>
                  </a:tcPr>
                </a:tc>
                <a:tc>
                  <a:txBody>
                    <a:bodyPr/>
                    <a:lstStyle/>
                    <a:p>
                      <a:pPr algn="ctr"/>
                      <a:r>
                        <a:rPr b="1" sz="1100">
                          <a:solidFill>
                            <a:srgbClr val="6D6E71"/>
                          </a:solidFill>
                          <a:latin typeface="Ariel"/>
                        </a:rPr>
                        <a:t>$999.99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$41.67</a:t>
                      </a:r>
                    </a:p>
                  </a:txBody>
                  <a:tcPr marB="0" marT="0">
                    <a:solidFill>
                      <a:srgbClr val="99CCFF"/>
                    </a:solidFill>
                  </a:tcPr>
                </a:tc>
                <a:tc>
                  <a:txBody>
                    <a:bodyPr/>
                    <a:lstStyle/>
                    <a:p>
                      <a:pPr algn="ctr"/>
                      <a:r>
                        <a:rPr b="1" sz="1100">
                          <a:solidFill>
                            <a:srgbClr val="6D6E71"/>
                          </a:solidFill>
                          <a:latin typeface="Ariel"/>
                        </a:rPr>
                        <a:t>$999.99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$999.99</a:t>
                      </a:r>
                    </a:p>
                  </a:txBody>
                  <a:tcPr marB="0" marT="0">
                    <a:solidFill>
                      <a:srgbClr val="EDC2D9"/>
                    </a:solidFill>
                  </a:tcPr>
                </a:tc>
                <a:tc>
                  <a:txBody>
                    <a:bodyPr/>
                    <a:lstStyle/>
                    <a:p>
                      <a:pPr algn="ctr"/>
                      <a:r>
                        <a:rPr b="1" sz="1100">
                          <a:solidFill>
                            <a:srgbClr val="6D6E71"/>
                          </a:solidFill>
                          <a:latin typeface="Ariel"/>
                        </a:rPr>
                        <a:t>$279.99</a:t>
                      </a:r>
                    </a:p>
                  </a:txBody>
                  <a:tcPr marB="0" marT="0">
                    <a:solidFill>
                      <a:srgbClr val="EDC2D9"/>
                    </a:solidFill>
                  </a:tcPr>
                </a:tc>
                <a:tc>
                  <a:txBody>
                    <a:bodyPr/>
                    <a:lstStyle/>
                    <a:p>
                      <a:pPr algn="ctr"/>
                      <a:r>
                        <a:rPr b="1" sz="1100">
                          <a:solidFill>
                            <a:srgbClr val="6D6E71"/>
                          </a:solidFill>
                          <a:latin typeface="Ariel"/>
                        </a:rPr>
                        <a:t>$41.67</a:t>
                      </a:r>
                    </a:p>
                  </a:txBody>
                  <a:tcPr marB="0" marT="0">
                    <a:solidFill>
                      <a:srgbClr val="B3DAB4"/>
                    </a:solidFill>
                  </a:tcPr>
                </a:tc>
                <a:tc>
                  <a:txBody>
                    <a:bodyPr/>
                    <a:lstStyle/>
                    <a:p>
                      <a:pPr algn="ctr"/>
                      <a:r>
                        <a:rPr b="1" sz="1100">
                          <a:solidFill>
                            <a:srgbClr val="6D6E71"/>
                          </a:solidFill>
                          <a:latin typeface="Ariel"/>
                        </a:rPr>
                        <a:t>$999.99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Google Pixel 2 XL (64 GB)</a:t>
                      </a:r>
                    </a:p>
                  </a:txBody>
                  <a:tcPr marB="0" marT="0"/>
                </a:tc>
                <a:tc>
                  <a:txBody>
                    <a:bodyPr/>
                    <a:lstStyle/>
                    <a:p>
                      <a:pPr algn="ctr"/>
                      <a:r>
                        <a:rPr b="1" sz="1100">
                          <a:solidFill>
                            <a:srgbClr val="6D6E71"/>
                          </a:solidFill>
                          <a:latin typeface="Ariel"/>
                        </a:rPr>
                        <a:t>$31.25</a:t>
                      </a:r>
                    </a:p>
                  </a:txBody>
                  <a:tcPr marB="0" marT="0">
                    <a:solidFill>
                      <a:srgbClr val="F6E7E7"/>
                    </a:solidFill>
                  </a:tcPr>
                </a:tc>
                <a:tc>
                  <a:txBody>
                    <a:bodyPr/>
                    <a:lstStyle/>
                    <a:p>
                      <a:pPr algn="ctr"/>
                      <a:r>
                        <a:rPr b="1" sz="1100">
                          <a:solidFill>
                            <a:srgbClr val="6D6E71"/>
                          </a:solidFill>
                          <a:latin typeface="Ariel"/>
                        </a:rPr>
                        <a:t>$849.99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iPhone 8 Plus (64 GB)</a:t>
                      </a:r>
                    </a:p>
                  </a:txBody>
                  <a:tcPr marB="0" marT="0"/>
                </a:tc>
                <a:tc>
                  <a:txBody>
                    <a:bodyPr/>
                    <a:lstStyle/>
                    <a:p>
                      <a:pPr algn="ctr"/>
                      <a:r>
                        <a:rPr b="1" sz="1100">
                          <a:solidFill>
                            <a:srgbClr val="6D6E71"/>
                          </a:solidFill>
                          <a:latin typeface="Ariel"/>
                        </a:rPr>
                        <a:t>$33.33</a:t>
                      </a:r>
                    </a:p>
                  </a:txBody>
                  <a:tcPr marB="0" marT="0">
                    <a:solidFill>
                      <a:srgbClr val="F6E7E7"/>
                    </a:solidFill>
                  </a:tcPr>
                </a:tc>
                <a:tc>
                  <a:txBody>
                    <a:bodyPr/>
                    <a:lstStyle/>
                    <a:p>
                      <a:pPr algn="ctr"/>
                      <a:r>
                        <a:rPr b="1" sz="1100">
                          <a:solidFill>
                            <a:srgbClr val="6D6E71"/>
                          </a:solidFill>
                          <a:latin typeface="Ariel"/>
                        </a:rPr>
                        <a:t>$799.99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$33.34</a:t>
                      </a:r>
                    </a:p>
                  </a:txBody>
                  <a:tcPr marB="0" marT="0">
                    <a:solidFill>
                      <a:srgbClr val="99CCFF"/>
                    </a:solidFill>
                  </a:tcPr>
                </a:tc>
                <a:tc>
                  <a:txBody>
                    <a:bodyPr/>
                    <a:lstStyle/>
                    <a:p>
                      <a:pPr algn="ctr"/>
                      <a:r>
                        <a:rPr b="1" sz="1100">
                          <a:solidFill>
                            <a:srgbClr val="6D6E71"/>
                          </a:solidFill>
                          <a:latin typeface="Ariel"/>
                        </a:rPr>
                        <a:t>$799.99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$799.99</a:t>
                      </a:r>
                    </a:p>
                  </a:txBody>
                  <a:tcPr marB="0" marT="0">
                    <a:solidFill>
                      <a:srgbClr val="EDC2D9"/>
                    </a:solidFill>
                  </a:tcPr>
                </a:tc>
                <a:tc>
                  <a:txBody>
                    <a:bodyPr/>
                    <a:lstStyle/>
                    <a:p>
                      <a:pPr algn="ctr"/>
                      <a:r>
                        <a:rPr b="1" sz="1100">
                          <a:solidFill>
                            <a:srgbClr val="6D6E71"/>
                          </a:solidFill>
                          <a:latin typeface="Ariel"/>
                        </a:rPr>
                        <a:t>$79.99</a:t>
                      </a:r>
                    </a:p>
                  </a:txBody>
                  <a:tcPr marB="0" marT="0">
                    <a:solidFill>
                      <a:srgbClr val="EDC2D9"/>
                    </a:solidFill>
                  </a:tcPr>
                </a:tc>
                <a:tc>
                  <a:txBody>
                    <a:bodyPr/>
                    <a:lstStyle/>
                    <a:p>
                      <a:pPr algn="ctr"/>
                      <a:r>
                        <a:rPr b="1" sz="1100">
                          <a:solidFill>
                            <a:srgbClr val="6D6E71"/>
                          </a:solidFill>
                          <a:latin typeface="Ariel"/>
                        </a:rPr>
                        <a:t>$33.34</a:t>
                      </a:r>
                    </a:p>
                  </a:txBody>
                  <a:tcPr marB="0" marT="0">
                    <a:solidFill>
                      <a:srgbClr val="B3DAB4"/>
                    </a:solidFill>
                  </a:tcPr>
                </a:tc>
                <a:tc>
                  <a:txBody>
                    <a:bodyPr/>
                    <a:lstStyle/>
                    <a:p>
                      <a:pPr algn="ctr"/>
                      <a:r>
                        <a:rPr b="1" sz="1100">
                          <a:solidFill>
                            <a:srgbClr val="6D6E71"/>
                          </a:solidFill>
                          <a:latin typeface="Ariel"/>
                        </a:rPr>
                        <a:t>$799.99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Moto Z2 Force Edition (64 GB)</a:t>
                      </a:r>
                    </a:p>
                  </a:txBody>
                  <a:tcPr marB="0" marT="0"/>
                </a:tc>
                <a:tc>
                  <a:txBody>
                    <a:bodyPr/>
                    <a:lstStyle/>
                    <a:p>
                      <a:pPr algn="ctr"/>
                      <a:r>
                        <a:rPr b="1" sz="1100">
                          <a:solidFill>
                            <a:srgbClr val="6D6E71"/>
                          </a:solidFill>
                          <a:latin typeface="Ariel"/>
                        </a:rPr>
                        <a:t>$31.50</a:t>
                      </a:r>
                    </a:p>
                  </a:txBody>
                  <a:tcPr marB="0" marT="0">
                    <a:solidFill>
                      <a:srgbClr val="F6E7E7"/>
                    </a:solidFill>
                  </a:tcPr>
                </a:tc>
                <a:tc>
                  <a:txBody>
                    <a:bodyPr/>
                    <a:lstStyle/>
                    <a:p>
                      <a:pPr algn="ctr"/>
                      <a:r>
                        <a:rPr b="1" sz="1100">
                          <a:solidFill>
                            <a:srgbClr val="6D6E71"/>
                          </a:solidFill>
                          <a:latin typeface="Ariel"/>
                        </a:rPr>
                        <a:t>$756.00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$25.63</a:t>
                      </a:r>
                    </a:p>
                  </a:txBody>
                  <a:tcPr marB="0" marT="0">
                    <a:solidFill>
                      <a:srgbClr val="99CCFF"/>
                    </a:solidFill>
                  </a:tcPr>
                </a:tc>
                <a:tc>
                  <a:txBody>
                    <a:bodyPr/>
                    <a:lstStyle/>
                    <a:p>
                      <a:pPr algn="ctr"/>
                      <a:r>
                        <a:rPr b="1" sz="1100">
                          <a:solidFill>
                            <a:srgbClr val="6D6E71"/>
                          </a:solidFill>
                          <a:latin typeface="Ariel"/>
                        </a:rPr>
                        <a:t>$614.99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$375.00</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$16.50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8 (64 GB)</a:t>
                      </a:r>
                    </a:p>
                  </a:txBody>
                  <a:tcPr marB="0" marT="0"/>
                </a:tc>
                <a:tc>
                  <a:txBody>
                    <a:bodyPr/>
                    <a:lstStyle/>
                    <a:p>
                      <a:pPr algn="ctr"/>
                      <a:r>
                        <a:rPr b="1" sz="1100">
                          <a:solidFill>
                            <a:srgbClr val="6D6E71"/>
                          </a:solidFill>
                          <a:latin typeface="Ariel"/>
                        </a:rPr>
                        <a:t>$29.16</a:t>
                      </a:r>
                    </a:p>
                  </a:txBody>
                  <a:tcPr marB="0" marT="0">
                    <a:solidFill>
                      <a:srgbClr val="F6E7E7"/>
                    </a:solidFill>
                  </a:tcPr>
                </a:tc>
                <a:tc>
                  <a:txBody>
                    <a:bodyPr/>
                    <a:lstStyle/>
                    <a:p>
                      <a:pPr algn="ctr"/>
                      <a:r>
                        <a:rPr b="1" sz="1100">
                          <a:solidFill>
                            <a:srgbClr val="6D6E71"/>
                          </a:solidFill>
                          <a:latin typeface="Ariel"/>
                        </a:rPr>
                        <a:t>$699.99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$29.17</a:t>
                      </a:r>
                    </a:p>
                  </a:txBody>
                  <a:tcPr marB="0" marT="0">
                    <a:solidFill>
                      <a:srgbClr val="99CCFF"/>
                    </a:solidFill>
                  </a:tcPr>
                </a:tc>
                <a:tc>
                  <a:txBody>
                    <a:bodyPr/>
                    <a:lstStyle/>
                    <a:p>
                      <a:pPr algn="ctr"/>
                      <a:r>
                        <a:rPr b="1" sz="1100">
                          <a:solidFill>
                            <a:srgbClr val="6D6E71"/>
                          </a:solidFill>
                          <a:latin typeface="Ariel"/>
                        </a:rPr>
                        <a:t>$699.99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$29.17</a:t>
                      </a:r>
                    </a:p>
                  </a:txBody>
                  <a:tcPr marB="0" marT="0">
                    <a:solidFill>
                      <a:srgbClr val="EDC2D9"/>
                    </a:solidFill>
                  </a:tcPr>
                </a:tc>
                <a:tc>
                  <a:txBody>
                    <a:bodyPr/>
                    <a:lstStyle/>
                    <a:p>
                      <a:pPr algn="ctr"/>
                      <a:r>
                        <a:rPr b="1" sz="1100">
                          <a:solidFill>
                            <a:srgbClr val="6D6E71"/>
                          </a:solidFill>
                          <a:latin typeface="Ariel"/>
                        </a:rPr>
                        <a:t>$699.99</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$29.17</a:t>
                      </a:r>
                    </a:p>
                  </a:txBody>
                  <a:tcPr marB="0" marT="0">
                    <a:solidFill>
                      <a:srgbClr val="B3DAB4"/>
                    </a:solidFill>
                  </a:tcPr>
                </a:tc>
                <a:tc>
                  <a:txBody>
                    <a:bodyPr/>
                    <a:lstStyle/>
                    <a:p>
                      <a:pPr algn="ctr"/>
                      <a:r>
                        <a:rPr b="1" sz="1100">
                          <a:solidFill>
                            <a:srgbClr val="6D6E71"/>
                          </a:solidFill>
                          <a:latin typeface="Ariel"/>
                        </a:rPr>
                        <a:t>$699.99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Note8 (64 GB)</a:t>
                      </a:r>
                    </a:p>
                  </a:txBody>
                  <a:tcPr marB="0" marT="0"/>
                </a:tc>
                <a:tc>
                  <a:txBody>
                    <a:bodyPr/>
                    <a:lstStyle/>
                    <a:p>
                      <a:pPr algn="ctr"/>
                      <a:r>
                        <a:rPr b="1" sz="1100">
                          <a:solidFill>
                            <a:srgbClr val="6D6E71"/>
                          </a:solidFill>
                          <a:latin typeface="Ariel"/>
                        </a:rPr>
                        <a:t>$40.00</a:t>
                      </a:r>
                    </a:p>
                  </a:txBody>
                  <a:tcPr marB="0" marT="0">
                    <a:solidFill>
                      <a:srgbClr val="F6E7E7"/>
                    </a:solidFill>
                  </a:tcPr>
                </a:tc>
                <a:tc>
                  <a:txBody>
                    <a:bodyPr/>
                    <a:lstStyle/>
                    <a:p>
                      <a:pPr algn="ctr"/>
                      <a:r>
                        <a:rPr b="1" sz="1100">
                          <a:solidFill>
                            <a:srgbClr val="6D6E71"/>
                          </a:solidFill>
                          <a:latin typeface="Ariel"/>
                        </a:rPr>
                        <a:t>$960.00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$39.59</a:t>
                      </a:r>
                    </a:p>
                  </a:txBody>
                  <a:tcPr marB="0" marT="0">
                    <a:solidFill>
                      <a:srgbClr val="99CCFF"/>
                    </a:solidFill>
                  </a:tcPr>
                </a:tc>
                <a:tc>
                  <a:txBody>
                    <a:bodyPr/>
                    <a:lstStyle/>
                    <a:p>
                      <a:pPr algn="ctr"/>
                      <a:r>
                        <a:rPr b="1" sz="1100">
                          <a:solidFill>
                            <a:srgbClr val="6D6E71"/>
                          </a:solidFill>
                          <a:latin typeface="Ariel"/>
                        </a:rPr>
                        <a:t>$949.99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$950.00</a:t>
                      </a:r>
                    </a:p>
                  </a:txBody>
                  <a:tcPr marB="0" marT="0">
                    <a:solidFill>
                      <a:srgbClr val="EDC2D9"/>
                    </a:solidFill>
                  </a:tcPr>
                </a:tc>
                <a:tc>
                  <a:txBody>
                    <a:bodyPr/>
                    <a:lstStyle/>
                    <a:p>
                      <a:pPr algn="ctr"/>
                      <a:r>
                        <a:rPr b="1" sz="1100">
                          <a:solidFill>
                            <a:srgbClr val="6D6E71"/>
                          </a:solidFill>
                          <a:latin typeface="Ariel"/>
                        </a:rPr>
                        <a:t>$230.00</a:t>
                      </a:r>
                    </a:p>
                  </a:txBody>
                  <a:tcPr marB="0" marT="0">
                    <a:solidFill>
                      <a:srgbClr val="EDC2D9"/>
                    </a:solidFill>
                  </a:tcPr>
                </a:tc>
                <a:tc>
                  <a:txBody>
                    <a:bodyPr/>
                    <a:lstStyle/>
                    <a:p>
                      <a:pPr algn="ctr"/>
                      <a:r>
                        <a:rPr b="1" sz="1100">
                          <a:solidFill>
                            <a:srgbClr val="6D6E71"/>
                          </a:solidFill>
                          <a:latin typeface="Ariel"/>
                        </a:rPr>
                        <a:t>$40.00</a:t>
                      </a:r>
                    </a:p>
                  </a:txBody>
                  <a:tcPr marB="0" marT="0">
                    <a:solidFill>
                      <a:srgbClr val="B3DAB4"/>
                    </a:solidFill>
                  </a:tcPr>
                </a:tc>
                <a:tc>
                  <a:txBody>
                    <a:bodyPr/>
                    <a:lstStyle/>
                    <a:p>
                      <a:pPr algn="ctr"/>
                      <a:r>
                        <a:rPr b="1" sz="1100">
                          <a:solidFill>
                            <a:srgbClr val="6D6E71"/>
                          </a:solidFill>
                          <a:latin typeface="Ariel"/>
                        </a:rPr>
                        <a:t>$960.00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Google Pixel 2 (64 GB)</a:t>
                      </a:r>
                    </a:p>
                  </a:txBody>
                  <a:tcPr marB="0" marT="0"/>
                </a:tc>
                <a:tc>
                  <a:txBody>
                    <a:bodyPr/>
                    <a:lstStyle/>
                    <a:p>
                      <a:pPr algn="ctr"/>
                      <a:r>
                        <a:rPr b="1" sz="1100">
                          <a:solidFill>
                            <a:srgbClr val="6D6E71"/>
                          </a:solidFill>
                          <a:latin typeface="Ariel"/>
                        </a:rPr>
                        <a:t>$22.91</a:t>
                      </a:r>
                    </a:p>
                  </a:txBody>
                  <a:tcPr marB="0" marT="0">
                    <a:solidFill>
                      <a:srgbClr val="F6E7E7"/>
                    </a:solidFill>
                  </a:tcPr>
                </a:tc>
                <a:tc>
                  <a:txBody>
                    <a:bodyPr/>
                    <a:lstStyle/>
                    <a:p>
                      <a:pPr algn="ctr"/>
                      <a:r>
                        <a:rPr b="1" sz="1100">
                          <a:solidFill>
                            <a:srgbClr val="6D6E71"/>
                          </a:solidFill>
                          <a:latin typeface="Ariel"/>
                        </a:rPr>
                        <a:t>$649.99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iPhone 7 (32 GB)</a:t>
                      </a:r>
                    </a:p>
                  </a:txBody>
                  <a:tcPr marB="0" marT="0"/>
                </a:tc>
                <a:tc>
                  <a:txBody>
                    <a:bodyPr/>
                    <a:lstStyle/>
                    <a:p>
                      <a:pPr algn="ctr"/>
                      <a:r>
                        <a:rPr b="1" sz="1100">
                          <a:solidFill>
                            <a:srgbClr val="6D6E71"/>
                          </a:solidFill>
                          <a:latin typeface="Ariel"/>
                        </a:rPr>
                        <a:t>$22.91</a:t>
                      </a:r>
                    </a:p>
                  </a:txBody>
                  <a:tcPr marB="0" marT="0">
                    <a:solidFill>
                      <a:srgbClr val="F6E7E7"/>
                    </a:solidFill>
                  </a:tcPr>
                </a:tc>
                <a:tc>
                  <a:txBody>
                    <a:bodyPr/>
                    <a:lstStyle/>
                    <a:p>
                      <a:pPr algn="ctr"/>
                      <a:r>
                        <a:rPr b="1" sz="1100">
                          <a:solidFill>
                            <a:srgbClr val="6D6E71"/>
                          </a:solidFill>
                          <a:latin typeface="Ariel"/>
                        </a:rPr>
                        <a:t>$549.99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$22.92</a:t>
                      </a:r>
                    </a:p>
                  </a:txBody>
                  <a:tcPr marB="0" marT="0">
                    <a:solidFill>
                      <a:srgbClr val="99CCFF"/>
                    </a:solidFill>
                  </a:tcPr>
                </a:tc>
                <a:tc>
                  <a:txBody>
                    <a:bodyPr/>
                    <a:lstStyle/>
                    <a:p>
                      <a:pPr algn="ctr"/>
                      <a:r>
                        <a:rPr b="1" sz="1100">
                          <a:solidFill>
                            <a:srgbClr val="6D6E71"/>
                          </a:solidFill>
                          <a:latin typeface="Ariel"/>
                        </a:rPr>
                        <a:t>$549.99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$22.00</a:t>
                      </a:r>
                    </a:p>
                  </a:txBody>
                  <a:tcPr marB="0" marT="0">
                    <a:solidFill>
                      <a:srgbClr val="EDC2D9"/>
                    </a:solidFill>
                  </a:tcPr>
                </a:tc>
                <a:tc>
                  <a:txBody>
                    <a:bodyPr/>
                    <a:lstStyle/>
                    <a:p>
                      <a:pPr algn="ctr"/>
                      <a:r>
                        <a:rPr b="1" sz="1100">
                          <a:solidFill>
                            <a:srgbClr val="6D6E71"/>
                          </a:solidFill>
                          <a:latin typeface="Ariel"/>
                        </a:rPr>
                        <a:t>$549.99</a:t>
                      </a:r>
                    </a:p>
                  </a:txBody>
                  <a:tcPr marB="0" marT="0">
                    <a:solidFill>
                      <a:srgbClr val="EDC2D9"/>
                    </a:solidFill>
                  </a:tcPr>
                </a:tc>
                <a:tc>
                  <a:txBody>
                    <a:bodyPr/>
                    <a:lstStyle/>
                    <a:p>
                      <a:pPr algn="ctr"/>
                      <a:r>
                        <a:rPr b="1" sz="1100">
                          <a:solidFill>
                            <a:srgbClr val="6D6E71"/>
                          </a:solidFill>
                          <a:latin typeface="Ariel"/>
                        </a:rPr>
                        <a:t>$21.99</a:t>
                      </a:r>
                    </a:p>
                  </a:txBody>
                  <a:tcPr marB="0" marT="0">
                    <a:solidFill>
                      <a:srgbClr val="EDC2D9"/>
                    </a:solidFill>
                  </a:tcPr>
                </a:tc>
                <a:tc>
                  <a:txBody>
                    <a:bodyPr/>
                    <a:lstStyle/>
                    <a:p>
                      <a:pPr algn="ctr"/>
                      <a:r>
                        <a:rPr b="1" sz="1100">
                          <a:solidFill>
                            <a:srgbClr val="6D6E71"/>
                          </a:solidFill>
                          <a:latin typeface="Ariel"/>
                        </a:rPr>
                        <a:t>$22.92</a:t>
                      </a:r>
                    </a:p>
                  </a:txBody>
                  <a:tcPr marB="0" marT="0">
                    <a:solidFill>
                      <a:srgbClr val="B3DAB4"/>
                    </a:solidFill>
                  </a:tcPr>
                </a:tc>
                <a:tc>
                  <a:txBody>
                    <a:bodyPr/>
                    <a:lstStyle/>
                    <a:p>
                      <a:pPr algn="ctr"/>
                      <a:r>
                        <a:rPr b="1" sz="1100">
                          <a:solidFill>
                            <a:srgbClr val="6D6E71"/>
                          </a:solidFill>
                          <a:latin typeface="Ariel"/>
                        </a:rPr>
                        <a:t>$549.99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S8+ (64 GB)</a:t>
                      </a:r>
                    </a:p>
                  </a:txBody>
                  <a:tcPr marB="0" marT="0"/>
                </a:tc>
                <a:tc>
                  <a:txBody>
                    <a:bodyPr/>
                    <a:lstStyle/>
                    <a:p>
                      <a:pPr algn="ctr"/>
                      <a:r>
                        <a:rPr b="1" sz="1100">
                          <a:solidFill>
                            <a:srgbClr val="6D6E71"/>
                          </a:solidFill>
                          <a:latin typeface="Ariel"/>
                        </a:rPr>
                        <a:t>$32.00</a:t>
                      </a:r>
                    </a:p>
                  </a:txBody>
                  <a:tcPr marB="0" marT="0">
                    <a:solidFill>
                      <a:srgbClr val="F6E7E7"/>
                    </a:solidFill>
                  </a:tcPr>
                </a:tc>
                <a:tc>
                  <a:txBody>
                    <a:bodyPr/>
                    <a:lstStyle/>
                    <a:p>
                      <a:pPr algn="ctr"/>
                      <a:r>
                        <a:rPr b="1" sz="1100">
                          <a:solidFill>
                            <a:srgbClr val="6D6E71"/>
                          </a:solidFill>
                          <a:latin typeface="Ariel"/>
                        </a:rPr>
                        <a:t>$768.00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$31.46</a:t>
                      </a:r>
                    </a:p>
                  </a:txBody>
                  <a:tcPr marB="0" marT="0">
                    <a:solidFill>
                      <a:srgbClr val="99CCFF"/>
                    </a:solidFill>
                  </a:tcPr>
                </a:tc>
                <a:tc>
                  <a:txBody>
                    <a:bodyPr/>
                    <a:lstStyle/>
                    <a:p>
                      <a:pPr algn="ctr"/>
                      <a:r>
                        <a:rPr b="1" sz="1100">
                          <a:solidFill>
                            <a:srgbClr val="6D6E71"/>
                          </a:solidFill>
                          <a:latin typeface="Ariel"/>
                        </a:rPr>
                        <a:t>$754.99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Galaxy S7 (32 GB)</a:t>
                      </a:r>
                    </a:p>
                  </a:txBody>
                  <a:tcPr marB="0" marT="0"/>
                </a:tc>
                <a:tc>
                  <a:txBody>
                    <a:bodyPr/>
                    <a:lstStyle/>
                    <a:p>
                      <a:pPr algn="ctr"/>
                      <a:r>
                        <a:rPr b="1" sz="1100">
                          <a:solidFill>
                            <a:srgbClr val="6D6E71"/>
                          </a:solidFill>
                          <a:latin typeface="Ariel"/>
                        </a:rPr>
                        <a:t>$20.00</a:t>
                      </a:r>
                    </a:p>
                  </a:txBody>
                  <a:tcPr marB="0" marT="0">
                    <a:solidFill>
                      <a:srgbClr val="F6E7E7"/>
                    </a:solidFill>
                  </a:tcPr>
                </a:tc>
                <a:tc>
                  <a:txBody>
                    <a:bodyPr/>
                    <a:lstStyle/>
                    <a:p>
                      <a:pPr algn="ctr"/>
                      <a:r>
                        <a:rPr b="1" sz="1100">
                          <a:solidFill>
                            <a:srgbClr val="6D6E71"/>
                          </a:solidFill>
                          <a:latin typeface="Ariel"/>
                        </a:rPr>
                        <a:t>$480.00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$20.00</a:t>
                      </a:r>
                    </a:p>
                  </a:txBody>
                  <a:tcPr marB="0" marT="0">
                    <a:solidFill>
                      <a:srgbClr val="99CCFF"/>
                    </a:solidFill>
                  </a:tcPr>
                </a:tc>
                <a:tc>
                  <a:txBody>
                    <a:bodyPr/>
                    <a:lstStyle/>
                    <a:p>
                      <a:pPr algn="ctr"/>
                      <a:r>
                        <a:rPr b="1" sz="1100">
                          <a:solidFill>
                            <a:srgbClr val="6D6E71"/>
                          </a:solidFill>
                          <a:latin typeface="Ariel"/>
                        </a:rPr>
                        <a:t>$479.99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$24.80</a:t>
                      </a:r>
                    </a:p>
                  </a:txBody>
                  <a:tcPr marB="0" marT="0">
                    <a:solidFill>
                      <a:srgbClr val="B3DAB4"/>
                    </a:solidFill>
                  </a:tcPr>
                </a:tc>
                <a:tc>
                  <a:txBody>
                    <a:bodyPr/>
                    <a:lstStyle/>
                    <a:p>
                      <a:pPr algn="ctr"/>
                      <a:r>
                        <a:rPr b="1" sz="1100">
                          <a:solidFill>
                            <a:srgbClr val="6D6E71"/>
                          </a:solidFill>
                          <a:latin typeface="Ariel"/>
                        </a:rPr>
                        <a:t>$594.99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S8 (64 GB)</a:t>
                      </a:r>
                    </a:p>
                  </a:txBody>
                  <a:tcPr marB="0" marT="0"/>
                </a:tc>
                <a:tc>
                  <a:txBody>
                    <a:bodyPr/>
                    <a:lstStyle/>
                    <a:p>
                      <a:pPr algn="ctr"/>
                      <a:r>
                        <a:rPr b="1" sz="1100">
                          <a:solidFill>
                            <a:srgbClr val="6D6E71"/>
                          </a:solidFill>
                          <a:latin typeface="Ariel"/>
                        </a:rPr>
                        <a:t>$29.00</a:t>
                      </a:r>
                    </a:p>
                  </a:txBody>
                  <a:tcPr marB="0" marT="0">
                    <a:solidFill>
                      <a:srgbClr val="F6E7E7"/>
                    </a:solidFill>
                  </a:tcPr>
                </a:tc>
                <a:tc>
                  <a:txBody>
                    <a:bodyPr/>
                    <a:lstStyle/>
                    <a:p>
                      <a:pPr algn="ctr"/>
                      <a:r>
                        <a:rPr b="1" sz="1100">
                          <a:solidFill>
                            <a:srgbClr val="6D6E71"/>
                          </a:solidFill>
                          <a:latin typeface="Ariel"/>
                        </a:rPr>
                        <a:t>$696.00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$27.30</a:t>
                      </a:r>
                    </a:p>
                  </a:txBody>
                  <a:tcPr marB="0" marT="0">
                    <a:solidFill>
                      <a:srgbClr val="99CCFF"/>
                    </a:solidFill>
                  </a:tcPr>
                </a:tc>
                <a:tc>
                  <a:txBody>
                    <a:bodyPr/>
                    <a:lstStyle/>
                    <a:p>
                      <a:pPr algn="ctr"/>
                      <a:r>
                        <a:rPr b="1" sz="1100">
                          <a:solidFill>
                            <a:srgbClr val="6D6E71"/>
                          </a:solidFill>
                          <a:latin typeface="Ariel"/>
                        </a:rPr>
                        <a:t>$654.99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$25.00</a:t>
                      </a:r>
                    </a:p>
                  </a:txBody>
                  <a:tcPr marB="0" marT="0">
                    <a:solidFill>
                      <a:srgbClr val="EDC2D9"/>
                    </a:solidFill>
                  </a:tcPr>
                </a:tc>
                <a:tc>
                  <a:txBody>
                    <a:bodyPr/>
                    <a:lstStyle/>
                    <a:p>
                      <a:pPr algn="ctr"/>
                      <a:r>
                        <a:rPr b="1" sz="1100">
                          <a:solidFill>
                            <a:srgbClr val="6D6E71"/>
                          </a:solidFill>
                          <a:latin typeface="Ariel"/>
                        </a:rPr>
                        <a:t>$600.00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FF0000"/>
                          </a:solidFill>
                          <a:latin typeface="Ariel"/>
                        </a:rPr>
                        <a:t>$14.00</a:t>
                      </a:r>
                    </a:p>
                  </a:txBody>
                  <a:tcPr marB="0" marT="0">
                    <a:solidFill>
                      <a:srgbClr val="B3DAB4"/>
                    </a:solidFill>
                  </a:tcPr>
                </a:tc>
                <a:tc>
                  <a:txBody>
                    <a:bodyPr/>
                    <a:lstStyle/>
                    <a:p>
                      <a:pPr algn="ctr"/>
                      <a:r>
                        <a:rPr b="1" sz="1100">
                          <a:solidFill>
                            <a:srgbClr val="6D6E71"/>
                          </a:solidFill>
                          <a:latin typeface="Ariel"/>
                        </a:rPr>
                        <a:t>$672.00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6s (32 GB)</a:t>
                      </a:r>
                    </a:p>
                  </a:txBody>
                  <a:tcPr marB="0" marT="0"/>
                </a:tc>
                <a:tc>
                  <a:txBody>
                    <a:bodyPr/>
                    <a:lstStyle/>
                    <a:p>
                      <a:pPr algn="ctr"/>
                      <a:r>
                        <a:rPr b="1" sz="1100">
                          <a:solidFill>
                            <a:srgbClr val="6D6E71"/>
                          </a:solidFill>
                          <a:latin typeface="Ariel"/>
                        </a:rPr>
                        <a:t>$18.74</a:t>
                      </a:r>
                    </a:p>
                  </a:txBody>
                  <a:tcPr marB="0" marT="0">
                    <a:solidFill>
                      <a:srgbClr val="F6E7E7"/>
                    </a:solidFill>
                  </a:tcPr>
                </a:tc>
                <a:tc>
                  <a:txBody>
                    <a:bodyPr/>
                    <a:lstStyle/>
                    <a:p>
                      <a:pPr algn="ctr"/>
                      <a:r>
                        <a:rPr b="1" sz="1100">
                          <a:solidFill>
                            <a:srgbClr val="6D6E71"/>
                          </a:solidFill>
                          <a:latin typeface="Ariel"/>
                        </a:rPr>
                        <a:t>$449.99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$18.75</a:t>
                      </a:r>
                    </a:p>
                  </a:txBody>
                  <a:tcPr marB="0" marT="0">
                    <a:solidFill>
                      <a:srgbClr val="99CCFF"/>
                    </a:solidFill>
                  </a:tcPr>
                </a:tc>
                <a:tc>
                  <a:txBody>
                    <a:bodyPr/>
                    <a:lstStyle/>
                    <a:p>
                      <a:pPr algn="ctr"/>
                      <a:r>
                        <a:rPr b="1" sz="1100">
                          <a:solidFill>
                            <a:srgbClr val="6D6E71"/>
                          </a:solidFill>
                          <a:latin typeface="Ariel"/>
                        </a:rPr>
                        <a:t>$449.99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$18.00</a:t>
                      </a:r>
                    </a:p>
                  </a:txBody>
                  <a:tcPr marB="0" marT="0">
                    <a:solidFill>
                      <a:srgbClr val="EDC2D9"/>
                    </a:solidFill>
                  </a:tcPr>
                </a:tc>
                <a:tc>
                  <a:txBody>
                    <a:bodyPr/>
                    <a:lstStyle/>
                    <a:p>
                      <a:pPr algn="ctr"/>
                      <a:r>
                        <a:rPr b="1" sz="1100">
                          <a:solidFill>
                            <a:srgbClr val="6D6E71"/>
                          </a:solidFill>
                          <a:latin typeface="Ariel"/>
                        </a:rPr>
                        <a:t>$449.00</a:t>
                      </a:r>
                    </a:p>
                  </a:txBody>
                  <a:tcPr marB="0" marT="0">
                    <a:solidFill>
                      <a:srgbClr val="EDC2D9"/>
                    </a:solidFill>
                  </a:tcPr>
                </a:tc>
                <a:tc>
                  <a:txBody>
                    <a:bodyPr/>
                    <a:lstStyle/>
                    <a:p>
                      <a:pPr algn="ctr"/>
                      <a:r>
                        <a:rPr b="1" sz="1100">
                          <a:solidFill>
                            <a:srgbClr val="6D6E71"/>
                          </a:solidFill>
                          <a:latin typeface="Ariel"/>
                        </a:rPr>
                        <a:t>$17.99</a:t>
                      </a:r>
                    </a:p>
                  </a:txBody>
                  <a:tcPr marB="0" marT="0">
                    <a:solidFill>
                      <a:srgbClr val="EDC2D9"/>
                    </a:solidFill>
                  </a:tcPr>
                </a:tc>
                <a:tc>
                  <a:txBody>
                    <a:bodyPr/>
                    <a:lstStyle/>
                    <a:p>
                      <a:pPr algn="ctr"/>
                      <a:r>
                        <a:rPr b="1" sz="1100">
                          <a:solidFill>
                            <a:srgbClr val="6D6E71"/>
                          </a:solidFill>
                          <a:latin typeface="Ariel"/>
                        </a:rPr>
                        <a:t>$18.75</a:t>
                      </a:r>
                    </a:p>
                  </a:txBody>
                  <a:tcPr marB="0" marT="0">
                    <a:solidFill>
                      <a:srgbClr val="B3DAB4"/>
                    </a:solidFill>
                  </a:tcPr>
                </a:tc>
                <a:tc>
                  <a:txBody>
                    <a:bodyPr/>
                    <a:lstStyle/>
                    <a:p>
                      <a:pPr algn="ctr"/>
                      <a:r>
                        <a:rPr b="1" sz="1100">
                          <a:solidFill>
                            <a:srgbClr val="6D6E71"/>
                          </a:solidFill>
                          <a:latin typeface="Ariel"/>
                        </a:rPr>
                        <a:t>$449.99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7 Plus (32 GB)</a:t>
                      </a:r>
                    </a:p>
                  </a:txBody>
                  <a:tcPr marB="0" marT="0"/>
                </a:tc>
                <a:tc>
                  <a:txBody>
                    <a:bodyPr/>
                    <a:lstStyle/>
                    <a:p>
                      <a:pPr algn="ctr"/>
                      <a:r>
                        <a:rPr b="1" sz="1100">
                          <a:solidFill>
                            <a:srgbClr val="6D6E71"/>
                          </a:solidFill>
                          <a:latin typeface="Ariel"/>
                        </a:rPr>
                        <a:t>$27.91</a:t>
                      </a:r>
                    </a:p>
                  </a:txBody>
                  <a:tcPr marB="0" marT="0">
                    <a:solidFill>
                      <a:srgbClr val="F6E7E7"/>
                    </a:solidFill>
                  </a:tcPr>
                </a:tc>
                <a:tc>
                  <a:txBody>
                    <a:bodyPr/>
                    <a:lstStyle/>
                    <a:p>
                      <a:pPr algn="ctr"/>
                      <a:r>
                        <a:rPr b="1" sz="1100">
                          <a:solidFill>
                            <a:srgbClr val="6D6E71"/>
                          </a:solidFill>
                          <a:latin typeface="Ariel"/>
                        </a:rPr>
                        <a:t>$669.99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$27.92</a:t>
                      </a:r>
                    </a:p>
                  </a:txBody>
                  <a:tcPr marB="0" marT="0">
                    <a:solidFill>
                      <a:srgbClr val="99CCFF"/>
                    </a:solidFill>
                  </a:tcPr>
                </a:tc>
                <a:tc>
                  <a:txBody>
                    <a:bodyPr/>
                    <a:lstStyle/>
                    <a:p>
                      <a:pPr algn="ctr"/>
                      <a:r>
                        <a:rPr b="1" sz="1100">
                          <a:solidFill>
                            <a:srgbClr val="6D6E71"/>
                          </a:solidFill>
                          <a:latin typeface="Ariel"/>
                        </a:rPr>
                        <a:t>$669.99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$26.00</a:t>
                      </a:r>
                    </a:p>
                  </a:txBody>
                  <a:tcPr marB="0" marT="0">
                    <a:solidFill>
                      <a:srgbClr val="EDC2D9"/>
                    </a:solidFill>
                  </a:tcPr>
                </a:tc>
                <a:tc>
                  <a:txBody>
                    <a:bodyPr/>
                    <a:lstStyle/>
                    <a:p>
                      <a:pPr algn="ctr"/>
                      <a:r>
                        <a:rPr b="1" sz="1100">
                          <a:solidFill>
                            <a:srgbClr val="6D6E71"/>
                          </a:solidFill>
                          <a:latin typeface="Ariel"/>
                        </a:rPr>
                        <a:t>$669.99</a:t>
                      </a:r>
                    </a:p>
                  </a:txBody>
                  <a:tcPr marB="0" marT="0">
                    <a:solidFill>
                      <a:srgbClr val="EDC2D9"/>
                    </a:solidFill>
                  </a:tcPr>
                </a:tc>
                <a:tc>
                  <a:txBody>
                    <a:bodyPr/>
                    <a:lstStyle/>
                    <a:p>
                      <a:pPr algn="ctr"/>
                      <a:r>
                        <a:rPr b="1" sz="1100">
                          <a:solidFill>
                            <a:srgbClr val="6D6E71"/>
                          </a:solidFill>
                          <a:latin typeface="Ariel"/>
                        </a:rPr>
                        <a:t>$45.99</a:t>
                      </a:r>
                    </a:p>
                  </a:txBody>
                  <a:tcPr marB="0" marT="0">
                    <a:solidFill>
                      <a:srgbClr val="EDC2D9"/>
                    </a:solidFill>
                  </a:tcPr>
                </a:tc>
                <a:tc>
                  <a:txBody>
                    <a:bodyPr/>
                    <a:lstStyle/>
                    <a:p>
                      <a:pPr algn="ctr"/>
                      <a:r>
                        <a:rPr b="1" sz="1100">
                          <a:solidFill>
                            <a:srgbClr val="6D6E71"/>
                          </a:solidFill>
                          <a:latin typeface="Ariel"/>
                        </a:rPr>
                        <a:t>$27.92</a:t>
                      </a:r>
                    </a:p>
                  </a:txBody>
                  <a:tcPr marB="0" marT="0">
                    <a:solidFill>
                      <a:srgbClr val="B3DAB4"/>
                    </a:solidFill>
                  </a:tcPr>
                </a:tc>
                <a:tc>
                  <a:txBody>
                    <a:bodyPr/>
                    <a:lstStyle/>
                    <a:p>
                      <a:pPr algn="ctr"/>
                      <a:r>
                        <a:rPr b="1" sz="1100">
                          <a:solidFill>
                            <a:srgbClr val="6D6E71"/>
                          </a:solidFill>
                          <a:latin typeface="Ariel"/>
                        </a:rPr>
                        <a:t>$669.99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Kyocera Duraforce Pro (32 GB)</a:t>
                      </a:r>
                    </a:p>
                  </a:txBody>
                  <a:tcPr marB="0" marT="0"/>
                </a:tc>
                <a:tc>
                  <a:txBody>
                    <a:bodyPr/>
                    <a:lstStyle/>
                    <a:p>
                      <a:pPr algn="ctr"/>
                      <a:r>
                        <a:rPr b="1" sz="1100">
                          <a:solidFill>
                            <a:srgbClr val="6D6E71"/>
                          </a:solidFill>
                          <a:latin typeface="Ariel"/>
                        </a:rPr>
                        <a:t>$17.00</a:t>
                      </a:r>
                    </a:p>
                  </a:txBody>
                  <a:tcPr marB="0" marT="0">
                    <a:solidFill>
                      <a:srgbClr val="F6E7E7"/>
                    </a:solidFill>
                  </a:tcPr>
                </a:tc>
                <a:tc>
                  <a:txBody>
                    <a:bodyPr/>
                    <a:lstStyle/>
                    <a:p>
                      <a:pPr algn="ctr"/>
                      <a:r>
                        <a:rPr b="1" sz="1100">
                          <a:solidFill>
                            <a:srgbClr val="6D6E71"/>
                          </a:solidFill>
                          <a:latin typeface="Ariel"/>
                        </a:rPr>
                        <a:t>$408.00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$17.46</a:t>
                      </a:r>
                    </a:p>
                  </a:txBody>
                  <a:tcPr marB="0" marT="0">
                    <a:solidFill>
                      <a:srgbClr val="99CCFF"/>
                    </a:solidFill>
                  </a:tcPr>
                </a:tc>
                <a:tc>
                  <a:txBody>
                    <a:bodyPr/>
                    <a:lstStyle/>
                    <a:p>
                      <a:pPr algn="ctr"/>
                      <a:r>
                        <a:rPr b="1" sz="1100">
                          <a:solidFill>
                            <a:srgbClr val="6D6E71"/>
                          </a:solidFill>
                          <a:latin typeface="Ariel"/>
                        </a:rPr>
                        <a:t>$418.99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$18.00</a:t>
                      </a:r>
                    </a:p>
                  </a:txBody>
                  <a:tcPr marB="0" marT="0">
                    <a:solidFill>
                      <a:srgbClr val="B3DAB4"/>
                    </a:solidFill>
                  </a:tcPr>
                </a:tc>
                <a:tc>
                  <a:txBody>
                    <a:bodyPr/>
                    <a:lstStyle/>
                    <a:p>
                      <a:pPr algn="ctr"/>
                      <a:r>
                        <a:rPr b="1" sz="1100">
                          <a:solidFill>
                            <a:srgbClr val="6D6E71"/>
                          </a:solidFill>
                          <a:latin typeface="Ariel"/>
                        </a:rPr>
                        <a:t>$432.00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LG G6 (32 GB)</a:t>
                      </a:r>
                    </a:p>
                  </a:txBody>
                  <a:tcPr marB="0" marT="0"/>
                </a:tc>
                <a:tc>
                  <a:txBody>
                    <a:bodyPr/>
                    <a:lstStyle/>
                    <a:p>
                      <a:pPr algn="ctr"/>
                      <a:r>
                        <a:rPr b="1" sz="1100">
                          <a:solidFill>
                            <a:srgbClr val="6D6E71"/>
                          </a:solidFill>
                          <a:latin typeface="Ariel"/>
                        </a:rPr>
                        <a:t>$28.00</a:t>
                      </a:r>
                    </a:p>
                  </a:txBody>
                  <a:tcPr marB="0" marT="0">
                    <a:solidFill>
                      <a:srgbClr val="F6E7E7"/>
                    </a:solidFill>
                  </a:tcPr>
                </a:tc>
                <a:tc>
                  <a:txBody>
                    <a:bodyPr/>
                    <a:lstStyle/>
                    <a:p>
                      <a:pPr algn="ctr"/>
                      <a:r>
                        <a:rPr b="1" sz="1100">
                          <a:solidFill>
                            <a:srgbClr val="6D6E71"/>
                          </a:solidFill>
                          <a:latin typeface="Ariel"/>
                        </a:rPr>
                        <a:t>$672.00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$24.38</a:t>
                      </a:r>
                    </a:p>
                  </a:txBody>
                  <a:tcPr marB="0" marT="0">
                    <a:solidFill>
                      <a:srgbClr val="99CCFF"/>
                    </a:solidFill>
                  </a:tcPr>
                </a:tc>
                <a:tc>
                  <a:txBody>
                    <a:bodyPr/>
                    <a:lstStyle/>
                    <a:p>
                      <a:pPr algn="ctr"/>
                      <a:r>
                        <a:rPr b="1" sz="1100">
                          <a:solidFill>
                            <a:srgbClr val="6D6E71"/>
                          </a:solidFill>
                          <a:latin typeface="Ariel"/>
                        </a:rPr>
                        <a:t>$584.99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$19.00</a:t>
                      </a:r>
                    </a:p>
                  </a:txBody>
                  <a:tcPr marB="0" marT="0">
                    <a:solidFill>
                      <a:srgbClr val="EDC2D9"/>
                    </a:solidFill>
                  </a:tcPr>
                </a:tc>
                <a:tc>
                  <a:txBody>
                    <a:bodyPr/>
                    <a:lstStyle/>
                    <a:p>
                      <a:pPr algn="ctr"/>
                      <a:r>
                        <a:rPr b="1" sz="1100">
                          <a:solidFill>
                            <a:srgbClr val="6D6E71"/>
                          </a:solidFill>
                          <a:latin typeface="Ariel"/>
                        </a:rPr>
                        <a:t>$456.00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B3DAB4"/>
                    </a:solidFill>
                  </a:tcPr>
                </a:tc>
                <a:tc>
                  <a:txBody>
                    <a:bodyPr/>
                    <a:lstStyle/>
                    <a:p>
                      <a:pPr algn="ctr"/>
                      <a:r>
                        <a:rPr b="1" sz="1100">
                          <a:solidFill>
                            <a:srgbClr val="6D6E71"/>
                          </a:solidFill>
                          <a:latin typeface="Ariel"/>
                        </a:rPr>
                        <a:t>$480.00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6s Plus (32 GB)</a:t>
                      </a:r>
                    </a:p>
                  </a:txBody>
                  <a:tcPr marB="0" marT="0"/>
                </a:tc>
                <a:tc>
                  <a:txBody>
                    <a:bodyPr/>
                    <a:lstStyle/>
                    <a:p>
                      <a:pPr algn="ctr"/>
                      <a:r>
                        <a:rPr b="1" sz="1100">
                          <a:solidFill>
                            <a:srgbClr val="6D6E71"/>
                          </a:solidFill>
                          <a:latin typeface="Ariel"/>
                        </a:rPr>
                        <a:t>$22.91</a:t>
                      </a:r>
                    </a:p>
                  </a:txBody>
                  <a:tcPr marB="0" marT="0">
                    <a:solidFill>
                      <a:srgbClr val="F6E7E7"/>
                    </a:solidFill>
                  </a:tcPr>
                </a:tc>
                <a:tc>
                  <a:txBody>
                    <a:bodyPr/>
                    <a:lstStyle/>
                    <a:p>
                      <a:pPr algn="ctr"/>
                      <a:r>
                        <a:rPr b="1" sz="1100">
                          <a:solidFill>
                            <a:srgbClr val="6D6E71"/>
                          </a:solidFill>
                          <a:latin typeface="Ariel"/>
                        </a:rPr>
                        <a:t>$549.99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$22.92</a:t>
                      </a:r>
                    </a:p>
                  </a:txBody>
                  <a:tcPr marB="0" marT="0">
                    <a:solidFill>
                      <a:srgbClr val="99CCFF"/>
                    </a:solidFill>
                  </a:tcPr>
                </a:tc>
                <a:tc>
                  <a:txBody>
                    <a:bodyPr/>
                    <a:lstStyle/>
                    <a:p>
                      <a:pPr algn="ctr"/>
                      <a:r>
                        <a:rPr b="1" sz="1100">
                          <a:solidFill>
                            <a:srgbClr val="6D6E71"/>
                          </a:solidFill>
                          <a:latin typeface="Ariel"/>
                        </a:rPr>
                        <a:t>$549.99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$22.00</a:t>
                      </a:r>
                    </a:p>
                  </a:txBody>
                  <a:tcPr marB="0" marT="0">
                    <a:solidFill>
                      <a:srgbClr val="EDC2D9"/>
                    </a:solidFill>
                  </a:tcPr>
                </a:tc>
                <a:tc>
                  <a:txBody>
                    <a:bodyPr/>
                    <a:lstStyle/>
                    <a:p>
                      <a:pPr algn="ctr"/>
                      <a:r>
                        <a:rPr b="1" sz="1100">
                          <a:solidFill>
                            <a:srgbClr val="6D6E71"/>
                          </a:solidFill>
                          <a:latin typeface="Ariel"/>
                        </a:rPr>
                        <a:t>$549.00</a:t>
                      </a:r>
                    </a:p>
                  </a:txBody>
                  <a:tcPr marB="0" marT="0">
                    <a:solidFill>
                      <a:srgbClr val="EDC2D9"/>
                    </a:solidFill>
                  </a:tcPr>
                </a:tc>
                <a:tc>
                  <a:txBody>
                    <a:bodyPr/>
                    <a:lstStyle/>
                    <a:p>
                      <a:pPr algn="ctr"/>
                      <a:r>
                        <a:rPr b="1" sz="1100">
                          <a:solidFill>
                            <a:srgbClr val="6D6E71"/>
                          </a:solidFill>
                          <a:latin typeface="Ariel"/>
                        </a:rPr>
                        <a:t>$21.99</a:t>
                      </a:r>
                    </a:p>
                  </a:txBody>
                  <a:tcPr marB="0" marT="0">
                    <a:solidFill>
                      <a:srgbClr val="EDC2D9"/>
                    </a:solidFill>
                  </a:tcPr>
                </a:tc>
                <a:tc>
                  <a:txBody>
                    <a:bodyPr/>
                    <a:lstStyle/>
                    <a:p>
                      <a:pPr algn="ctr"/>
                      <a:r>
                        <a:rPr b="1" sz="1100">
                          <a:solidFill>
                            <a:srgbClr val="6D6E71"/>
                          </a:solidFill>
                          <a:latin typeface="Ariel"/>
                        </a:rPr>
                        <a:t>$22.92</a:t>
                      </a:r>
                    </a:p>
                  </a:txBody>
                  <a:tcPr marB="0" marT="0">
                    <a:solidFill>
                      <a:srgbClr val="B3DAB4"/>
                    </a:solidFill>
                  </a:tcPr>
                </a:tc>
                <a:tc>
                  <a:txBody>
                    <a:bodyPr/>
                    <a:lstStyle/>
                    <a:p>
                      <a:pPr algn="ctr"/>
                      <a:r>
                        <a:rPr b="1" sz="1100">
                          <a:solidFill>
                            <a:srgbClr val="6D6E71"/>
                          </a:solidFill>
                          <a:latin typeface="Ariel"/>
                        </a:rPr>
                        <a:t>$549.99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LG V30 (64 GB)</a:t>
                      </a:r>
                    </a:p>
                  </a:txBody>
                  <a:tcPr marB="0" marT="0"/>
                </a:tc>
                <a:tc>
                  <a:txBody>
                    <a:bodyPr/>
                    <a:lstStyle/>
                    <a:p>
                      <a:pPr algn="ctr"/>
                      <a:r>
                        <a:rPr b="1" sz="1100">
                          <a:solidFill>
                            <a:srgbClr val="6D6E71"/>
                          </a:solidFill>
                          <a:latin typeface="Ariel"/>
                        </a:rPr>
                        <a:t>$35.00</a:t>
                      </a:r>
                    </a:p>
                  </a:txBody>
                  <a:tcPr marB="0" marT="0">
                    <a:solidFill>
                      <a:srgbClr val="F6E7E7"/>
                    </a:solidFill>
                  </a:tcPr>
                </a:tc>
                <a:tc>
                  <a:txBody>
                    <a:bodyPr/>
                    <a:lstStyle/>
                    <a:p>
                      <a:pPr algn="ctr"/>
                      <a:r>
                        <a:rPr b="1" sz="1100">
                          <a:solidFill>
                            <a:srgbClr val="6D6E71"/>
                          </a:solidFill>
                          <a:latin typeface="Ariel"/>
                        </a:rPr>
                        <a:t>$840.00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$33.34</a:t>
                      </a:r>
                    </a:p>
                  </a:txBody>
                  <a:tcPr marB="0" marT="0">
                    <a:solidFill>
                      <a:srgbClr val="99CCFF"/>
                    </a:solidFill>
                  </a:tcPr>
                </a:tc>
                <a:tc>
                  <a:txBody>
                    <a:bodyPr/>
                    <a:lstStyle/>
                    <a:p>
                      <a:pPr algn="ctr"/>
                      <a:r>
                        <a:rPr b="1" sz="1100">
                          <a:solidFill>
                            <a:srgbClr val="6D6E71"/>
                          </a:solidFill>
                          <a:latin typeface="Ariel"/>
                        </a:rPr>
                        <a:t>$799.99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$29.00</a:t>
                      </a:r>
                    </a:p>
                  </a:txBody>
                  <a:tcPr marB="0" marT="0">
                    <a:solidFill>
                      <a:srgbClr val="EDC2D9"/>
                    </a:solidFill>
                  </a:tcPr>
                </a:tc>
                <a:tc>
                  <a:txBody>
                    <a:bodyPr/>
                    <a:lstStyle/>
                    <a:p>
                      <a:pPr algn="ctr"/>
                      <a:r>
                        <a:rPr b="1" sz="1100">
                          <a:solidFill>
                            <a:srgbClr val="6D6E71"/>
                          </a:solidFill>
                          <a:latin typeface="Ariel"/>
                        </a:rPr>
                        <a:t>$696.00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Google Pixel XL (32 GB)</a:t>
                      </a:r>
                    </a:p>
                  </a:txBody>
                  <a:tcPr marB="0" marT="0"/>
                </a:tc>
                <a:tc>
                  <a:txBody>
                    <a:bodyPr/>
                    <a:lstStyle/>
                    <a:p>
                      <a:pPr algn="ctr"/>
                      <a:r>
                        <a:rPr b="1" sz="1100">
                          <a:solidFill>
                            <a:srgbClr val="6D6E71"/>
                          </a:solidFill>
                          <a:latin typeface="Ariel"/>
                        </a:rPr>
                        <a:t>$27.91</a:t>
                      </a:r>
                    </a:p>
                  </a:txBody>
                  <a:tcPr marB="0" marT="0">
                    <a:solidFill>
                      <a:srgbClr val="F6E7E7"/>
                    </a:solidFill>
                  </a:tcPr>
                </a:tc>
                <a:tc>
                  <a:txBody>
                    <a:bodyPr/>
                    <a:lstStyle/>
                    <a:p>
                      <a:pPr algn="ctr"/>
                      <a:r>
                        <a:rPr b="1" sz="1100">
                          <a:solidFill>
                            <a:srgbClr val="6D6E71"/>
                          </a:solidFill>
                          <a:latin typeface="Ariel"/>
                        </a:rPr>
                        <a:t>$669.99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Galaxy S8 Active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$35.42</a:t>
                      </a:r>
                    </a:p>
                  </a:txBody>
                  <a:tcPr marB="0" marT="0">
                    <a:solidFill>
                      <a:srgbClr val="99CCFF"/>
                    </a:solidFill>
                  </a:tcPr>
                </a:tc>
                <a:tc>
                  <a:txBody>
                    <a:bodyPr/>
                    <a:lstStyle/>
                    <a:p>
                      <a:pPr algn="ctr"/>
                      <a:r>
                        <a:rPr b="1" sz="1100">
                          <a:solidFill>
                            <a:srgbClr val="6D6E71"/>
                          </a:solidFill>
                          <a:latin typeface="Ariel"/>
                        </a:rPr>
                        <a:t>$849.99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$850.00</a:t>
                      </a:r>
                    </a:p>
                  </a:txBody>
                  <a:tcPr marB="0" marT="0">
                    <a:solidFill>
                      <a:srgbClr val="EDC2D9"/>
                    </a:solidFill>
                  </a:tcPr>
                </a:tc>
                <a:tc>
                  <a:txBody>
                    <a:bodyPr/>
                    <a:lstStyle/>
                    <a:p>
                      <a:pPr algn="ctr"/>
                      <a:r>
                        <a:rPr b="1" sz="1100">
                          <a:solidFill>
                            <a:srgbClr val="6D6E71"/>
                          </a:solidFill>
                          <a:latin typeface="Ariel"/>
                        </a:rPr>
                        <a:t>$130.00</a:t>
                      </a:r>
                    </a:p>
                  </a:txBody>
                  <a:tcPr marB="0" marT="0">
                    <a:solidFill>
                      <a:srgbClr val="EDC2D9"/>
                    </a:solidFill>
                  </a:tcPr>
                </a:tc>
                <a:tc>
                  <a:txBody>
                    <a:bodyPr/>
                    <a:lstStyle/>
                    <a:p>
                      <a:pPr algn="ctr"/>
                      <a:r>
                        <a:rPr b="1" sz="1100">
                          <a:solidFill>
                            <a:srgbClr val="FF0000"/>
                          </a:solidFill>
                          <a:latin typeface="Ariel"/>
                        </a:rPr>
                        <a:t>$21.42</a:t>
                      </a:r>
                    </a:p>
                  </a:txBody>
                  <a:tcPr marB="0" marT="0">
                    <a:solidFill>
                      <a:srgbClr val="B3DAB4"/>
                    </a:solidFill>
                  </a:tcPr>
                </a:tc>
                <a:tc>
                  <a:txBody>
                    <a:bodyPr/>
                    <a:lstStyle/>
                    <a:p>
                      <a:pPr algn="ctr"/>
                      <a:r>
                        <a:rPr b="1" sz="1100">
                          <a:solidFill>
                            <a:srgbClr val="6D6E71"/>
                          </a:solidFill>
                          <a:latin typeface="Ariel"/>
                        </a:rPr>
                        <a:t>$850.00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ZTE Axon M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$30.21</a:t>
                      </a:r>
                    </a:p>
                  </a:txBody>
                  <a:tcPr marB="0" marT="0">
                    <a:solidFill>
                      <a:srgbClr val="99CCFF"/>
                    </a:solidFill>
                  </a:tcPr>
                </a:tc>
                <a:tc>
                  <a:txBody>
                    <a:bodyPr/>
                    <a:lstStyle/>
                    <a:p>
                      <a:pPr algn="ctr"/>
                      <a:r>
                        <a:rPr b="1" sz="1100">
                          <a:solidFill>
                            <a:srgbClr val="6D6E71"/>
                          </a:solidFill>
                          <a:latin typeface="Ariel"/>
                        </a:rPr>
                        <a:t>$724.99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Blackberry Keyone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$20.84</a:t>
                      </a:r>
                    </a:p>
                  </a:txBody>
                  <a:tcPr marB="0" marT="0">
                    <a:solidFill>
                      <a:srgbClr val="99CCFF"/>
                    </a:solidFill>
                  </a:tcPr>
                </a:tc>
                <a:tc>
                  <a:txBody>
                    <a:bodyPr/>
                    <a:lstStyle/>
                    <a:p>
                      <a:pPr algn="ctr"/>
                      <a:r>
                        <a:rPr b="1" sz="1100">
                          <a:solidFill>
                            <a:srgbClr val="6D6E71"/>
                          </a:solidFill>
                          <a:latin typeface="Ariel"/>
                        </a:rPr>
                        <a:t>$499.99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$19.92</a:t>
                      </a:r>
                    </a:p>
                  </a:txBody>
                  <a:tcPr marB="0" marT="0">
                    <a:solidFill>
                      <a:srgbClr val="B3DAB4"/>
                    </a:solidFill>
                  </a:tcPr>
                </a:tc>
                <a:tc>
                  <a:txBody>
                    <a:bodyPr/>
                    <a:lstStyle/>
                    <a:p>
                      <a:pPr algn="ctr"/>
                      <a:r>
                        <a:rPr b="1" sz="1100">
                          <a:solidFill>
                            <a:srgbClr val="6D6E71"/>
                          </a:solidFill>
                          <a:latin typeface="Ariel"/>
                        </a:rPr>
                        <a:t>$478.00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Sonim XP8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$29.17</a:t>
                      </a:r>
                    </a:p>
                  </a:txBody>
                  <a:tcPr marB="0" marT="0">
                    <a:solidFill>
                      <a:srgbClr val="99CCFF"/>
                    </a:solidFill>
                  </a:tcPr>
                </a:tc>
                <a:tc>
                  <a:txBody>
                    <a:bodyPr/>
                    <a:lstStyle/>
                    <a:p>
                      <a:pPr algn="ctr"/>
                      <a:r>
                        <a:rPr b="1" sz="1100">
                          <a:solidFill>
                            <a:srgbClr val="6D6E71"/>
                          </a:solidFill>
                          <a:latin typeface="Ariel"/>
                        </a:rPr>
                        <a:t>$699.99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Essential Phone (128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$20.84</a:t>
                      </a:r>
                    </a:p>
                  </a:txBody>
                  <a:tcPr marB="0" marT="0">
                    <a:solidFill>
                      <a:srgbClr val="B3DAB4"/>
                    </a:solidFill>
                  </a:tcPr>
                </a:tc>
                <a:tc>
                  <a:txBody>
                    <a:bodyPr/>
                    <a:lstStyle/>
                    <a:p>
                      <a:pPr algn="ctr"/>
                      <a:r>
                        <a:rPr b="1" sz="1100">
                          <a:solidFill>
                            <a:srgbClr val="6D6E71"/>
                          </a:solidFill>
                          <a:latin typeface="Ariel"/>
                        </a:rPr>
                        <a:t>$499.99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958733" cy="1325880"/>
        </p:xfrm>
        <a:graphic>
          <a:graphicData uri="http://schemas.openxmlformats.org/drawingml/2006/table">
            <a:tbl>
              <a:tblPr firstRow="1" bandRow="1">
                <a:tableStyleId>{5C22544A-7EE6-4342-B048-85BDC9FD1C3A}</a:tableStyleId>
              </a:tblPr>
              <a:tblGrid>
                <a:gridCol w="2011680"/>
                <a:gridCol w="745587"/>
                <a:gridCol w="745587"/>
                <a:gridCol w="745587"/>
                <a:gridCol w="745587"/>
                <a:gridCol w="745587"/>
                <a:gridCol w="745587"/>
                <a:gridCol w="745587"/>
                <a:gridCol w="745587"/>
                <a:gridCol w="745587"/>
                <a:gridCol w="745587"/>
                <a:gridCol w="745587"/>
                <a:gridCol w="745596"/>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24-Mo. Contract (UFC)</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45720">
                <a:tc>
                  <a:txBody>
                    <a:bodyPr/>
                    <a:lstStyle/>
                    <a:p>
                      <a:pPr algn="ctr"/>
                      <a:r>
                        <a:rPr b="1" sz="1100">
                          <a:solidFill>
                            <a:srgbClr val="6D6E71"/>
                          </a:solidFill>
                          <a:latin typeface="Ariel"/>
                        </a:rPr>
                        <a:t>Galaxy Tab S3 (32 GB)</a:t>
                      </a:r>
                    </a:p>
                  </a:txBody>
                  <a:tcPr marB="0" marT="0"/>
                </a:tc>
                <a:tc>
                  <a:txBody>
                    <a:bodyPr/>
                    <a:lstStyle/>
                    <a:p>
                      <a:pPr algn="ctr"/>
                      <a:r>
                        <a:rPr b="1" sz="1100">
                          <a:solidFill>
                            <a:srgbClr val="6D6E71"/>
                          </a:solidFill>
                          <a:latin typeface="Ariel"/>
                        </a:rPr>
                        <a:t>$29.16</a:t>
                      </a:r>
                    </a:p>
                  </a:txBody>
                  <a:tcPr marB="0" marT="0">
                    <a:solidFill>
                      <a:srgbClr val="F6E7E7"/>
                    </a:solidFill>
                  </a:tcPr>
                </a:tc>
                <a:tc>
                  <a:txBody>
                    <a:bodyPr/>
                    <a:lstStyle/>
                    <a:p>
                      <a:pPr algn="ctr"/>
                      <a:r>
                        <a:rPr b="1" sz="1100">
                          <a:solidFill>
                            <a:srgbClr val="6D6E71"/>
                          </a:solidFill>
                          <a:latin typeface="Ariel"/>
                        </a:rPr>
                        <a:t>$699.99</a:t>
                      </a:r>
                    </a:p>
                  </a:txBody>
                  <a:tcPr marB="0" marT="0">
                    <a:solidFill>
                      <a:srgbClr val="F6E7E7"/>
                    </a:solidFill>
                  </a:tcPr>
                </a:tc>
                <a:tc>
                  <a:txBody>
                    <a:bodyPr/>
                    <a:lstStyle/>
                    <a:p>
                      <a:pPr algn="ctr"/>
                      <a:r>
                        <a:rPr b="1" sz="1100">
                          <a:solidFill>
                            <a:srgbClr val="6D6E71"/>
                          </a:solidFill>
                          <a:latin typeface="Ariel"/>
                        </a:rPr>
                        <a:t>$599.99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iPad Pro 12.9 (64 GB)</a:t>
                      </a:r>
                    </a:p>
                  </a:txBody>
                  <a:tcPr marB="0" marT="0"/>
                </a:tc>
                <a:tc>
                  <a:txBody>
                    <a:bodyPr/>
                    <a:lstStyle/>
                    <a:p>
                      <a:pPr algn="ctr"/>
                      <a:r>
                        <a:rPr b="1" sz="1100">
                          <a:solidFill>
                            <a:srgbClr val="6D6E71"/>
                          </a:solidFill>
                          <a:latin typeface="Ariel"/>
                        </a:rPr>
                        <a:t>$38.74</a:t>
                      </a:r>
                    </a:p>
                  </a:txBody>
                  <a:tcPr marB="0" marT="0">
                    <a:solidFill>
                      <a:srgbClr val="F6E7E7"/>
                    </a:solidFill>
                  </a:tcPr>
                </a:tc>
                <a:tc>
                  <a:txBody>
                    <a:bodyPr/>
                    <a:lstStyle/>
                    <a:p>
                      <a:pPr algn="ctr"/>
                      <a:r>
                        <a:rPr b="1" sz="1100">
                          <a:solidFill>
                            <a:srgbClr val="6D6E71"/>
                          </a:solidFill>
                          <a:latin typeface="Ariel"/>
                        </a:rPr>
                        <a:t>$929.99</a:t>
                      </a:r>
                    </a:p>
                  </a:txBody>
                  <a:tcPr marB="0" marT="0">
                    <a:solidFill>
                      <a:srgbClr val="F6E7E7"/>
                    </a:solidFill>
                  </a:tcPr>
                </a:tc>
                <a:tc>
                  <a:txBody>
                    <a:bodyPr/>
                    <a:lstStyle/>
                    <a:p>
                      <a:pPr algn="ctr"/>
                      <a:r>
                        <a:rPr b="1" sz="1100">
                          <a:solidFill>
                            <a:srgbClr val="6D6E71"/>
                          </a:solidFill>
                          <a:latin typeface="Ariel"/>
                        </a:rPr>
                        <a:t>$779.99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$929.99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$929.99</a:t>
                      </a:r>
                    </a:p>
                  </a:txBody>
                  <a:tcPr marB="0" marT="0">
                    <a:solidFill>
                      <a:srgbClr val="EDC2D9"/>
                    </a:solidFill>
                  </a:tcPr>
                </a:tc>
                <a:tc>
                  <a:txBody>
                    <a:bodyPr/>
                    <a:lstStyle/>
                    <a:p>
                      <a:pPr algn="ctr"/>
                      <a:r>
                        <a:rPr b="1" sz="1100">
                          <a:solidFill>
                            <a:srgbClr val="6D6E71"/>
                          </a:solidFill>
                          <a:latin typeface="Ariel"/>
                        </a:rPr>
                        <a:t>$209.99</a:t>
                      </a:r>
                    </a:p>
                  </a:txBody>
                  <a:tcPr marB="0" marT="0">
                    <a:solidFill>
                      <a:srgbClr val="EDC2D9"/>
                    </a:solidFill>
                  </a:tcPr>
                </a:tc>
                <a:tc>
                  <a:txBody>
                    <a:bodyPr/>
                    <a:lstStyle/>
                    <a:p>
                      <a:pPr algn="ctr"/>
                      <a:r>
                        <a:rPr b="1" sz="1100">
                          <a:solidFill>
                            <a:srgbClr val="6D6E71"/>
                          </a:solidFill>
                          <a:latin typeface="Ariel"/>
                        </a:rPr>
                        <a:t>$30.42</a:t>
                      </a:r>
                    </a:p>
                  </a:txBody>
                  <a:tcPr marB="0" marT="0">
                    <a:solidFill>
                      <a:srgbClr val="B3DAB4"/>
                    </a:solidFill>
                  </a:tcPr>
                </a:tc>
                <a:tc>
                  <a:txBody>
                    <a:bodyPr/>
                    <a:lstStyle/>
                    <a:p>
                      <a:pPr algn="ctr"/>
                      <a:r>
                        <a:rPr b="1" sz="1100">
                          <a:solidFill>
                            <a:srgbClr val="6D6E71"/>
                          </a:solidFill>
                          <a:latin typeface="Ariel"/>
                        </a:rPr>
                        <a:t>$929.99</a:t>
                      </a:r>
                    </a:p>
                  </a:txBody>
                  <a:tcPr marB="0" marT="0">
                    <a:solidFill>
                      <a:srgbClr val="B3DAB4"/>
                    </a:solidFill>
                  </a:tcPr>
                </a:tc>
                <a:tc>
                  <a:txBody>
                    <a:bodyPr/>
                    <a:lstStyle/>
                    <a:p>
                      <a:pPr algn="ctr"/>
                      <a:r>
                        <a:rPr b="1" sz="1100">
                          <a:solidFill>
                            <a:srgbClr val="6D6E71"/>
                          </a:solidFill>
                          <a:latin typeface="Ariel"/>
                        </a:rPr>
                        <a:t>$100.00</a:t>
                      </a:r>
                    </a:p>
                  </a:txBody>
                  <a:tcPr marB="0" marT="0">
                    <a:solidFill>
                      <a:srgbClr val="B3DAB4"/>
                    </a:solidFill>
                  </a:tcPr>
                </a:tc>
              </a:tr>
              <a:tr h="45720">
                <a:tc>
                  <a:txBody>
                    <a:bodyPr/>
                    <a:lstStyle/>
                    <a:p>
                      <a:pPr algn="ctr"/>
                      <a:r>
                        <a:rPr b="1" sz="1100">
                          <a:solidFill>
                            <a:srgbClr val="6D6E71"/>
                          </a:solidFill>
                          <a:latin typeface="Ariel"/>
                        </a:rPr>
                        <a:t>iPad Pro 10.5 (64 GB)</a:t>
                      </a:r>
                    </a:p>
                  </a:txBody>
                  <a:tcPr marB="0" marT="0"/>
                </a:tc>
                <a:tc>
                  <a:txBody>
                    <a:bodyPr/>
                    <a:lstStyle/>
                    <a:p>
                      <a:pPr algn="ctr"/>
                      <a:r>
                        <a:rPr b="1" sz="1100">
                          <a:solidFill>
                            <a:srgbClr val="6D6E71"/>
                          </a:solidFill>
                          <a:latin typeface="Ariel"/>
                        </a:rPr>
                        <a:t>$32.49</a:t>
                      </a:r>
                    </a:p>
                  </a:txBody>
                  <a:tcPr marB="0" marT="0">
                    <a:solidFill>
                      <a:srgbClr val="F6E7E7"/>
                    </a:solidFill>
                  </a:tcPr>
                </a:tc>
                <a:tc>
                  <a:txBody>
                    <a:bodyPr/>
                    <a:lstStyle/>
                    <a:p>
                      <a:pPr algn="ctr"/>
                      <a:r>
                        <a:rPr b="1" sz="1100">
                          <a:solidFill>
                            <a:srgbClr val="6D6E71"/>
                          </a:solidFill>
                          <a:latin typeface="Ariel"/>
                        </a:rPr>
                        <a:t>$779.99</a:t>
                      </a:r>
                    </a:p>
                  </a:txBody>
                  <a:tcPr marB="0" marT="0">
                    <a:solidFill>
                      <a:srgbClr val="F6E7E7"/>
                    </a:solidFill>
                  </a:tcPr>
                </a:tc>
                <a:tc>
                  <a:txBody>
                    <a:bodyPr/>
                    <a:lstStyle/>
                    <a:p>
                      <a:pPr algn="ctr"/>
                      <a:r>
                        <a:rPr b="1" sz="1100">
                          <a:solidFill>
                            <a:srgbClr val="6D6E71"/>
                          </a:solidFill>
                          <a:latin typeface="Ariel"/>
                        </a:rPr>
                        <a:t>$629.99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$779.99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$779.99</a:t>
                      </a:r>
                    </a:p>
                  </a:txBody>
                  <a:tcPr marB="0" marT="0">
                    <a:solidFill>
                      <a:srgbClr val="EDC2D9"/>
                    </a:solidFill>
                  </a:tcPr>
                </a:tc>
                <a:tc>
                  <a:txBody>
                    <a:bodyPr/>
                    <a:lstStyle/>
                    <a:p>
                      <a:pPr algn="ctr"/>
                      <a:r>
                        <a:rPr b="1" sz="1100">
                          <a:solidFill>
                            <a:srgbClr val="6D6E71"/>
                          </a:solidFill>
                          <a:latin typeface="Ariel"/>
                        </a:rPr>
                        <a:t>$59.99</a:t>
                      </a:r>
                    </a:p>
                  </a:txBody>
                  <a:tcPr marB="0" marT="0">
                    <a:solidFill>
                      <a:srgbClr val="EDC2D9"/>
                    </a:solidFill>
                  </a:tcPr>
                </a:tc>
                <a:tc>
                  <a:txBody>
                    <a:bodyPr/>
                    <a:lstStyle/>
                    <a:p>
                      <a:pPr algn="ctr"/>
                      <a:r>
                        <a:rPr b="1" sz="1100">
                          <a:solidFill>
                            <a:srgbClr val="6D6E71"/>
                          </a:solidFill>
                          <a:latin typeface="Ariel"/>
                        </a:rPr>
                        <a:t>$28.33</a:t>
                      </a:r>
                    </a:p>
                  </a:txBody>
                  <a:tcPr marB="0" marT="0">
                    <a:solidFill>
                      <a:srgbClr val="B3DAB4"/>
                    </a:solidFill>
                  </a:tcPr>
                </a:tc>
                <a:tc>
                  <a:txBody>
                    <a:bodyPr/>
                    <a:lstStyle/>
                    <a:p>
                      <a:pPr algn="ctr"/>
                      <a:r>
                        <a:rPr b="1" sz="1100">
                          <a:solidFill>
                            <a:srgbClr val="6D6E71"/>
                          </a:solidFill>
                          <a:latin typeface="Ariel"/>
                        </a:rPr>
                        <a:t>$779.99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5720">
                <a:tc>
                  <a:txBody>
                    <a:bodyPr/>
                    <a:lstStyle/>
                    <a:p>
                      <a:pPr algn="ctr"/>
                      <a:r>
                        <a:rPr b="1" sz="1100">
                          <a:solidFill>
                            <a:srgbClr val="6D6E71"/>
                          </a:solidFill>
                          <a:latin typeface="Ariel"/>
                        </a:rPr>
                        <a:t>iPad Mini 4 (128 GB)</a:t>
                      </a:r>
                    </a:p>
                  </a:txBody>
                  <a:tcPr marB="0" marT="0"/>
                </a:tc>
                <a:tc>
                  <a:txBody>
                    <a:bodyPr/>
                    <a:lstStyle/>
                    <a:p>
                      <a:pPr algn="ctr"/>
                      <a:r>
                        <a:rPr b="1" sz="1100">
                          <a:solidFill>
                            <a:srgbClr val="6D6E71"/>
                          </a:solidFill>
                          <a:latin typeface="Ariel"/>
                        </a:rPr>
                        <a:t>$22.08</a:t>
                      </a:r>
                    </a:p>
                  </a:txBody>
                  <a:tcPr marB="0" marT="0">
                    <a:solidFill>
                      <a:srgbClr val="F6E7E7"/>
                    </a:solidFill>
                  </a:tcPr>
                </a:tc>
                <a:tc>
                  <a:txBody>
                    <a:bodyPr/>
                    <a:lstStyle/>
                    <a:p>
                      <a:pPr algn="ctr"/>
                      <a:r>
                        <a:rPr b="1" sz="1100">
                          <a:solidFill>
                            <a:srgbClr val="6D6E71"/>
                          </a:solidFill>
                          <a:latin typeface="Ariel"/>
                        </a:rPr>
                        <a:t>$529.99</a:t>
                      </a:r>
                    </a:p>
                  </a:txBody>
                  <a:tcPr marB="0" marT="0">
                    <a:solidFill>
                      <a:srgbClr val="F6E7E7"/>
                    </a:solidFill>
                  </a:tcPr>
                </a:tc>
                <a:tc>
                  <a:txBody>
                    <a:bodyPr/>
                    <a:lstStyle/>
                    <a:p>
                      <a:pPr algn="ctr"/>
                      <a:r>
                        <a:rPr b="1" sz="1100">
                          <a:solidFill>
                            <a:srgbClr val="6D6E71"/>
                          </a:solidFill>
                          <a:latin typeface="Ariel"/>
                        </a:rPr>
                        <a:t>$379.99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$529.99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$20.00</a:t>
                      </a:r>
                    </a:p>
                  </a:txBody>
                  <a:tcPr marB="0" marT="0">
                    <a:solidFill>
                      <a:srgbClr val="EDC2D9"/>
                    </a:solidFill>
                  </a:tcPr>
                </a:tc>
                <a:tc>
                  <a:txBody>
                    <a:bodyPr/>
                    <a:lstStyle/>
                    <a:p>
                      <a:pPr algn="ctr"/>
                      <a:r>
                        <a:rPr b="1" sz="1100">
                          <a:solidFill>
                            <a:srgbClr val="6D6E71"/>
                          </a:solidFill>
                          <a:latin typeface="Ariel"/>
                        </a:rPr>
                        <a:t>$529.99</a:t>
                      </a:r>
                    </a:p>
                  </a:txBody>
                  <a:tcPr marB="0" marT="0">
                    <a:solidFill>
                      <a:srgbClr val="EDC2D9"/>
                    </a:solidFill>
                  </a:tcPr>
                </a:tc>
                <a:tc>
                  <a:txBody>
                    <a:bodyPr/>
                    <a:lstStyle/>
                    <a:p>
                      <a:pPr algn="ctr"/>
                      <a:r>
                        <a:rPr b="1" sz="1100">
                          <a:solidFill>
                            <a:srgbClr val="6D6E71"/>
                          </a:solidFill>
                          <a:latin typeface="Ariel"/>
                        </a:rPr>
                        <a:t>$49.99</a:t>
                      </a:r>
                    </a:p>
                  </a:txBody>
                  <a:tcPr marB="0" marT="0">
                    <a:solidFill>
                      <a:srgbClr val="EDC2D9"/>
                    </a:solidFill>
                  </a:tcPr>
                </a:tc>
                <a:tc>
                  <a:txBody>
                    <a:bodyPr/>
                    <a:lstStyle/>
                    <a:p>
                      <a:pPr algn="ctr"/>
                      <a:r>
                        <a:rPr b="1" sz="1100">
                          <a:solidFill>
                            <a:srgbClr val="6D6E71"/>
                          </a:solidFill>
                          <a:latin typeface="Ariel"/>
                        </a:rPr>
                        <a:t>$17.92</a:t>
                      </a:r>
                    </a:p>
                  </a:txBody>
                  <a:tcPr marB="0" marT="0">
                    <a:solidFill>
                      <a:srgbClr val="B3DAB4"/>
                    </a:solidFill>
                  </a:tcPr>
                </a:tc>
                <a:tc>
                  <a:txBody>
                    <a:bodyPr/>
                    <a:lstStyle/>
                    <a:p>
                      <a:pPr algn="ctr"/>
                      <a:r>
                        <a:rPr b="1" sz="1100">
                          <a:solidFill>
                            <a:srgbClr val="6D6E71"/>
                          </a:solidFill>
                          <a:latin typeface="Ariel"/>
                        </a:rPr>
                        <a:t>$529.99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5720">
                <a:tc>
                  <a:txBody>
                    <a:bodyPr/>
                    <a:lstStyle/>
                    <a:p>
                      <a:pPr algn="ctr"/>
                      <a:r>
                        <a:rPr b="1" sz="1100">
                          <a:solidFill>
                            <a:srgbClr val="6D6E71"/>
                          </a:solidFill>
                          <a:latin typeface="Ariel"/>
                        </a:rPr>
                        <a:t>Verizon GizmoTab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Verizon Ellipsis 10 (16 GB)</a:t>
                      </a:r>
                    </a:p>
                  </a:txBody>
                  <a:tcPr marB="0" marT="0"/>
                </a:tc>
                <a:tc>
                  <a:txBody>
                    <a:bodyPr/>
                    <a:lstStyle/>
                    <a:p>
                      <a:pPr algn="ctr"/>
                      <a:r>
                        <a:rPr b="1" sz="1100">
                          <a:solidFill>
                            <a:srgbClr val="6D6E71"/>
                          </a:solidFill>
                          <a:latin typeface="Ariel"/>
                        </a:rPr>
                        <a:t>$12.49</a:t>
                      </a:r>
                    </a:p>
                  </a:txBody>
                  <a:tcPr marB="0" marT="0">
                    <a:solidFill>
                      <a:srgbClr val="F6E7E7"/>
                    </a:solidFill>
                  </a:tcPr>
                </a:tc>
                <a:tc>
                  <a:txBody>
                    <a:bodyPr/>
                    <a:lstStyle/>
                    <a:p>
                      <a:pPr algn="ctr"/>
                      <a:r>
                        <a:rPr b="1" sz="1100">
                          <a:solidFill>
                            <a:srgbClr val="6D6E71"/>
                          </a:solidFill>
                          <a:latin typeface="Ariel"/>
                        </a:rPr>
                        <a:t>$299.99</a:t>
                      </a:r>
                    </a:p>
                  </a:txBody>
                  <a:tcPr marB="0" marT="0">
                    <a:solidFill>
                      <a:srgbClr val="F6E7E7"/>
                    </a:solidFill>
                  </a:tcPr>
                </a:tc>
                <a:tc>
                  <a:txBody>
                    <a:bodyPr/>
                    <a:lstStyle/>
                    <a:p>
                      <a:pPr algn="ctr"/>
                      <a:r>
                        <a:rPr b="1" sz="1100">
                          <a:solidFill>
                            <a:srgbClr val="6D6E71"/>
                          </a:solidFill>
                          <a:latin typeface="Ariel"/>
                        </a:rPr>
                        <a:t>$149.99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Asus Zenpad 10 (32 GB)</a:t>
                      </a:r>
                    </a:p>
                  </a:txBody>
                  <a:tcPr marB="0" marT="0"/>
                </a:tc>
                <a:tc>
                  <a:txBody>
                    <a:bodyPr/>
                    <a:lstStyle/>
                    <a:p>
                      <a:pPr algn="ctr"/>
                      <a:r>
                        <a:rPr b="1" sz="1100">
                          <a:solidFill>
                            <a:srgbClr val="6D6E71"/>
                          </a:solidFill>
                          <a:latin typeface="Ariel"/>
                        </a:rPr>
                        <a:t>$13.74</a:t>
                      </a:r>
                    </a:p>
                  </a:txBody>
                  <a:tcPr marB="0" marT="0">
                    <a:solidFill>
                      <a:srgbClr val="F6E7E7"/>
                    </a:solidFill>
                  </a:tcPr>
                </a:tc>
                <a:tc>
                  <a:txBody>
                    <a:bodyPr/>
                    <a:lstStyle/>
                    <a:p>
                      <a:pPr algn="ctr"/>
                      <a:r>
                        <a:rPr b="1" sz="1100">
                          <a:solidFill>
                            <a:srgbClr val="6D6E71"/>
                          </a:solidFill>
                          <a:latin typeface="Ariel"/>
                        </a:rPr>
                        <a:t>$329.99</a:t>
                      </a:r>
                    </a:p>
                  </a:txBody>
                  <a:tcPr marB="0" marT="0">
                    <a:solidFill>
                      <a:srgbClr val="F6E7E7"/>
                    </a:solidFill>
                  </a:tcPr>
                </a:tc>
                <a:tc>
                  <a:txBody>
                    <a:bodyPr/>
                    <a:lstStyle/>
                    <a:p>
                      <a:pPr algn="ctr"/>
                      <a:r>
                        <a:rPr b="1" sz="1100">
                          <a:solidFill>
                            <a:srgbClr val="6D6E71"/>
                          </a:solidFill>
                          <a:latin typeface="Ariel"/>
                        </a:rPr>
                        <a:t>$179.99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Verizon Ellipsis 8 Hd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Asus Zenpad 8S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iPad 9.7 (2018) (32 GB)</a:t>
                      </a:r>
                    </a:p>
                  </a:txBody>
                  <a:tcPr marB="0" marT="0"/>
                </a:tc>
                <a:tc>
                  <a:txBody>
                    <a:bodyPr/>
                    <a:lstStyle/>
                    <a:p>
                      <a:pPr algn="ctr"/>
                      <a:r>
                        <a:rPr b="1" sz="1100">
                          <a:solidFill>
                            <a:srgbClr val="6D6E71"/>
                          </a:solidFill>
                          <a:latin typeface="Ariel"/>
                        </a:rPr>
                        <a:t>$19.16</a:t>
                      </a:r>
                    </a:p>
                  </a:txBody>
                  <a:tcPr marB="0" marT="0">
                    <a:solidFill>
                      <a:srgbClr val="F6E7E7"/>
                    </a:solidFill>
                  </a:tcPr>
                </a:tc>
                <a:tc>
                  <a:txBody>
                    <a:bodyPr/>
                    <a:lstStyle/>
                    <a:p>
                      <a:pPr algn="ctr"/>
                      <a:r>
                        <a:rPr b="1" sz="1100">
                          <a:solidFill>
                            <a:srgbClr val="6D6E71"/>
                          </a:solidFill>
                          <a:latin typeface="Ariel"/>
                        </a:rPr>
                        <a:t>$459.99</a:t>
                      </a:r>
                    </a:p>
                  </a:txBody>
                  <a:tcPr marB="0" marT="0">
                    <a:solidFill>
                      <a:srgbClr val="F6E7E7"/>
                    </a:solidFill>
                  </a:tcPr>
                </a:tc>
                <a:tc>
                  <a:txBody>
                    <a:bodyPr/>
                    <a:lstStyle/>
                    <a:p>
                      <a:pPr algn="ctr"/>
                      <a:r>
                        <a:rPr b="1" sz="1100">
                          <a:solidFill>
                            <a:srgbClr val="6D6E71"/>
                          </a:solidFill>
                          <a:latin typeface="Ariel"/>
                        </a:rPr>
                        <a:t>$309.99</a:t>
                      </a:r>
                    </a:p>
                  </a:txBody>
                  <a:tcPr marB="0" marT="0">
                    <a:solidFill>
                      <a:srgbClr val="F6E7E7"/>
                    </a:solidFill>
                  </a:tcPr>
                </a:tc>
                <a:tc>
                  <a:txBody>
                    <a:bodyPr/>
                    <a:lstStyle/>
                    <a:p>
                      <a:pPr algn="ctr"/>
                      <a:r>
                        <a:rPr b="1" sz="1100">
                          <a:solidFill>
                            <a:srgbClr val="FF0000"/>
                          </a:solidFill>
                          <a:latin typeface="Ariel"/>
                        </a:rPr>
                        <a:t>NA</a:t>
                      </a:r>
                    </a:p>
                  </a:txBody>
                  <a:tcPr marB="0" marT="0">
                    <a:solidFill>
                      <a:srgbClr val="99CCFF"/>
                    </a:solidFill>
                  </a:tcPr>
                </a:tc>
                <a:tc>
                  <a:txBody>
                    <a:bodyPr/>
                    <a:lstStyle/>
                    <a:p>
                      <a:pPr algn="ctr"/>
                      <a:r>
                        <a:rPr b="1" sz="1100">
                          <a:solidFill>
                            <a:srgbClr val="FF0000"/>
                          </a:solidFill>
                          <a:latin typeface="Ariel"/>
                        </a:rPr>
                        <a:t>$459.99</a:t>
                      </a:r>
                    </a:p>
                  </a:txBody>
                  <a:tcPr marB="0" marT="0">
                    <a:solidFill>
                      <a:srgbClr val="99CCFF"/>
                    </a:solidFill>
                  </a:tcPr>
                </a:tc>
                <a:tc>
                  <a:txBody>
                    <a:bodyPr/>
                    <a:lstStyle/>
                    <a:p>
                      <a:pPr algn="ctr"/>
                      <a:r>
                        <a:rPr b="1" sz="1100">
                          <a:solidFill>
                            <a:srgbClr val="6D6E71"/>
                          </a:solidFill>
                          <a:latin typeface="Ariel"/>
                        </a:rPr>
                        <a:t>$359.99</a:t>
                      </a:r>
                    </a:p>
                  </a:txBody>
                  <a:tcPr marB="0" marT="0">
                    <a:solidFill>
                      <a:srgbClr val="99CCFF"/>
                    </a:solidFill>
                  </a:tcPr>
                </a:tc>
                <a:tc>
                  <a:txBody>
                    <a:bodyPr/>
                    <a:lstStyle/>
                    <a:p>
                      <a:pPr algn="ctr"/>
                      <a:r>
                        <a:rPr b="1" sz="1100">
                          <a:solidFill>
                            <a:srgbClr val="6D6E71"/>
                          </a:solidFill>
                          <a:latin typeface="Ariel"/>
                        </a:rPr>
                        <a:t>$17.92</a:t>
                      </a:r>
                    </a:p>
                  </a:txBody>
                  <a:tcPr marB="0" marT="0">
                    <a:solidFill>
                      <a:srgbClr val="EDC2D9"/>
                    </a:solidFill>
                  </a:tcPr>
                </a:tc>
                <a:tc>
                  <a:txBody>
                    <a:bodyPr/>
                    <a:lstStyle/>
                    <a:p>
                      <a:pPr algn="ctr"/>
                      <a:r>
                        <a:rPr b="1" sz="1100">
                          <a:solidFill>
                            <a:srgbClr val="6D6E71"/>
                          </a:solidFill>
                          <a:latin typeface="Ariel"/>
                        </a:rPr>
                        <a:t>$429.99</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B3DAB4"/>
                    </a:solidFill>
                  </a:tcPr>
                </a:tc>
                <a:tc>
                  <a:txBody>
                    <a:bodyPr/>
                    <a:lstStyle/>
                    <a:p>
                      <a:pPr algn="ctr"/>
                      <a:r>
                        <a:rPr b="1" sz="1100">
                          <a:solidFill>
                            <a:srgbClr val="6D6E71"/>
                          </a:solidFill>
                          <a:latin typeface="Ariel"/>
                        </a:rPr>
                        <a:t>$459.99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5720">
                <a:tc>
                  <a:txBody>
                    <a:bodyPr/>
                    <a:lstStyle/>
                    <a:p>
                      <a:pPr algn="ctr"/>
                      <a:r>
                        <a:rPr b="1" sz="1100">
                          <a:solidFill>
                            <a:srgbClr val="6D6E71"/>
                          </a:solidFill>
                          <a:latin typeface="Ariel"/>
                        </a:rPr>
                        <a:t>Lenovo Moto Tab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$300.00</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Galaxy Tab E 8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$8.34</a:t>
                      </a:r>
                    </a:p>
                  </a:txBody>
                  <a:tcPr marB="0" marT="0">
                    <a:solidFill>
                      <a:srgbClr val="B3DAB4"/>
                    </a:solidFill>
                  </a:tcPr>
                </a:tc>
                <a:tc>
                  <a:txBody>
                    <a:bodyPr/>
                    <a:lstStyle/>
                    <a:p>
                      <a:pPr algn="ctr"/>
                      <a:r>
                        <a:rPr b="1" sz="1100">
                          <a:solidFill>
                            <a:srgbClr val="6D6E71"/>
                          </a:solidFill>
                          <a:latin typeface="Ariel"/>
                        </a:rPr>
                        <a:t>$199.99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5720">
                <a:tc>
                  <a:txBody>
                    <a:bodyPr/>
                    <a:lstStyle/>
                    <a:p>
                      <a:pPr algn="ctr"/>
                      <a:r>
                        <a:rPr b="1" sz="1100">
                          <a:solidFill>
                            <a:srgbClr val="6D6E71"/>
                          </a:solidFill>
                          <a:latin typeface="Ariel"/>
                        </a:rPr>
                        <a:t>Galaxy Tab S2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$599.99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Alcatel A30 8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$144.00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LG G Pad X2 8 Plus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b="1" sz="1100">
                          <a:solidFill>
                            <a:srgbClr val="6D6E71"/>
                          </a:solidFill>
                          <a:latin typeface="Ariel"/>
                        </a:rPr>
                        <a:t>$240.00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Slate 8 Tablet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B3DAB4"/>
                    </a:solidFill>
                  </a:tcPr>
                </a:tc>
                <a:tc>
                  <a:txBody>
                    <a:bodyPr/>
                    <a:lstStyle/>
                    <a:p>
                      <a:pPr algn="ctr"/>
                      <a:r>
                        <a:rPr b="1" sz="1100">
                          <a:solidFill>
                            <a:srgbClr val="6D6E71"/>
                          </a:solidFill>
                          <a:latin typeface="Ariel"/>
                        </a:rPr>
                        <a:t>$100.00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5720">
                <a:tc>
                  <a:txBody>
                    <a:bodyPr/>
                    <a:lstStyle/>
                    <a:p>
                      <a:pPr algn="ctr"/>
                      <a:r>
                        <a:rPr b="1" sz="1100">
                          <a:solidFill>
                            <a:srgbClr val="6D6E71"/>
                          </a:solidFill>
                          <a:latin typeface="Ariel"/>
                        </a:rPr>
                        <a:t>Galaxy Tab A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$11.83</a:t>
                      </a:r>
                    </a:p>
                  </a:txBody>
                  <a:tcPr marB="0" marT="0">
                    <a:solidFill>
                      <a:srgbClr val="B3DAB4"/>
                    </a:solidFill>
                  </a:tcPr>
                </a:tc>
                <a:tc>
                  <a:txBody>
                    <a:bodyPr/>
                    <a:lstStyle/>
                    <a:p>
                      <a:pPr algn="ctr"/>
                      <a:r>
                        <a:rPr b="1" sz="1100">
                          <a:solidFill>
                            <a:srgbClr val="6D6E71"/>
                          </a:solidFill>
                          <a:latin typeface="Ariel"/>
                        </a:rPr>
                        <a:t>$384.00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5720">
                <a:tc>
                  <a:txBody>
                    <a:bodyPr/>
                    <a:lstStyle/>
                    <a:p>
                      <a:pPr algn="ctr"/>
                      <a:r>
                        <a:rPr b="1" sz="1100">
                          <a:solidFill>
                            <a:srgbClr val="6D6E71"/>
                          </a:solidFill>
                          <a:latin typeface="Ariel"/>
                        </a:rPr>
                        <a:t>Slate 8 Plus Tablet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$0.83</a:t>
                      </a:r>
                    </a:p>
                  </a:txBody>
                  <a:tcPr marB="0" marT="0">
                    <a:solidFill>
                      <a:srgbClr val="B3DAB4"/>
                    </a:solidFill>
                  </a:tcPr>
                </a:tc>
                <a:tc>
                  <a:txBody>
                    <a:bodyPr/>
                    <a:lstStyle/>
                    <a:p>
                      <a:pPr algn="ctr"/>
                      <a:r>
                        <a:rPr b="1" sz="1100">
                          <a:solidFill>
                            <a:srgbClr val="6D6E71"/>
                          </a:solidFill>
                          <a:latin typeface="Ariel"/>
                        </a:rPr>
                        <a:t>$119.99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5720">
                <a:tc>
                  <a:txBody>
                    <a:bodyPr/>
                    <a:lstStyle/>
                    <a:p>
                      <a:pPr algn="ctr"/>
                      <a:r>
                        <a:rPr b="1" sz="1100">
                          <a:solidFill>
                            <a:srgbClr val="6D6E71"/>
                          </a:solidFill>
                          <a:latin typeface="Ariel"/>
                        </a:rPr>
                        <a:t>LG G Pad F2 8.0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B3DAB4"/>
                    </a:solidFill>
                  </a:tcPr>
                </a:tc>
                <a:tc>
                  <a:txBody>
                    <a:bodyPr/>
                    <a:lstStyle/>
                    <a:p>
                      <a:pPr algn="ctr"/>
                      <a:r>
                        <a:rPr b="1" sz="1100">
                          <a:solidFill>
                            <a:srgbClr val="6D6E71"/>
                          </a:solidFill>
                          <a:latin typeface="Ariel"/>
                        </a:rPr>
                        <a:t>$149.99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874327" cy="1062111"/>
        </p:xfrm>
        <a:graphic>
          <a:graphicData uri="http://schemas.openxmlformats.org/drawingml/2006/table">
            <a:tbl>
              <a:tblPr firstRow="1" bandRow="1">
                <a:tableStyleId>{5C22544A-7EE6-4342-B048-85BDC9FD1C3A}</a:tableStyleId>
              </a:tblPr>
              <a:tblGrid>
                <a:gridCol w="2011680"/>
                <a:gridCol w="738553"/>
                <a:gridCol w="738553"/>
                <a:gridCol w="738553"/>
                <a:gridCol w="738553"/>
                <a:gridCol w="738553"/>
                <a:gridCol w="738553"/>
                <a:gridCol w="738553"/>
                <a:gridCol w="738553"/>
                <a:gridCol w="738553"/>
                <a:gridCol w="738553"/>
                <a:gridCol w="738553"/>
                <a:gridCol w="738564"/>
              </a:tblGrid>
              <a:tr h="18288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35169">
                <a:tc>
                  <a:txBody>
                    <a:bodyPr/>
                    <a:lstStyle/>
                    <a:p>
                      <a:pPr algn="ctr"/>
                      <a:r>
                        <a:rPr b="1" sz="1100">
                          <a:solidFill>
                            <a:srgbClr val="6D6E71"/>
                          </a:solidFill>
                          <a:latin typeface="Ariel"/>
                        </a:rPr>
                        <a:t>iPhone SE (32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$349.99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$14.59</a:t>
                      </a:r>
                    </a:p>
                  </a:txBody>
                  <a:tcPr marB="0" marT="0">
                    <a:solidFill>
                      <a:srgbClr val="99CCFF"/>
                    </a:solidFill>
                  </a:tcPr>
                </a:tc>
                <a:tc>
                  <a:txBody>
                    <a:bodyPr/>
                    <a:lstStyle/>
                    <a:p>
                      <a:pPr algn="ctr"/>
                      <a:r>
                        <a:rPr b="1" sz="1100">
                          <a:solidFill>
                            <a:srgbClr val="6D6E71"/>
                          </a:solidFill>
                          <a:latin typeface="Ariel"/>
                        </a:rPr>
                        <a:t>$349.99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$14.00</a:t>
                      </a:r>
                    </a:p>
                  </a:txBody>
                  <a:tcPr marB="0" marT="0">
                    <a:solidFill>
                      <a:srgbClr val="EDC2D9"/>
                    </a:solidFill>
                  </a:tcPr>
                </a:tc>
                <a:tc>
                  <a:txBody>
                    <a:bodyPr/>
                    <a:lstStyle/>
                    <a:p>
                      <a:pPr algn="ctr"/>
                      <a:r>
                        <a:rPr b="1" sz="1100">
                          <a:solidFill>
                            <a:srgbClr val="6D6E71"/>
                          </a:solidFill>
                          <a:latin typeface="Ariel"/>
                        </a:rPr>
                        <a:t>$349.99</a:t>
                      </a:r>
                    </a:p>
                  </a:txBody>
                  <a:tcPr marB="0" marT="0">
                    <a:solidFill>
                      <a:srgbClr val="EDC2D9"/>
                    </a:solidFill>
                  </a:tcPr>
                </a:tc>
                <a:tc>
                  <a:txBody>
                    <a:bodyPr/>
                    <a:lstStyle/>
                    <a:p>
                      <a:pPr algn="ctr"/>
                      <a:r>
                        <a:rPr b="1" sz="1100">
                          <a:solidFill>
                            <a:srgbClr val="6D6E71"/>
                          </a:solidFill>
                          <a:latin typeface="Ariel"/>
                        </a:rPr>
                        <a:t>$13.99</a:t>
                      </a:r>
                    </a:p>
                  </a:txBody>
                  <a:tcPr marB="0" marT="0">
                    <a:solidFill>
                      <a:srgbClr val="EDC2D9"/>
                    </a:solidFill>
                  </a:tcPr>
                </a:tc>
                <a:tc>
                  <a:txBody>
                    <a:bodyPr/>
                    <a:lstStyle/>
                    <a:p>
                      <a:pPr algn="ctr"/>
                      <a:r>
                        <a:rPr b="1" sz="1100">
                          <a:solidFill>
                            <a:srgbClr val="6D6E71"/>
                          </a:solidFill>
                          <a:latin typeface="Ariel"/>
                        </a:rPr>
                        <a:t>$14.59</a:t>
                      </a:r>
                    </a:p>
                  </a:txBody>
                  <a:tcPr marB="0" marT="0">
                    <a:solidFill>
                      <a:srgbClr val="B3DAB4"/>
                    </a:solidFill>
                  </a:tcPr>
                </a:tc>
                <a:tc>
                  <a:txBody>
                    <a:bodyPr/>
                    <a:lstStyle/>
                    <a:p>
                      <a:pPr algn="ctr"/>
                      <a:r>
                        <a:rPr b="1" sz="1100">
                          <a:solidFill>
                            <a:srgbClr val="6D6E71"/>
                          </a:solidFill>
                          <a:latin typeface="Ariel"/>
                        </a:rPr>
                        <a:t>$349.99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Moto Z2 Play (32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$408.00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Asus Zenfone V (32 GB)</a:t>
                      </a:r>
                    </a:p>
                  </a:txBody>
                  <a:tcPr marB="0" marT="0"/>
                </a:tc>
                <a:tc>
                  <a:txBody>
                    <a:bodyPr/>
                    <a:lstStyle/>
                    <a:p>
                      <a:pPr algn="ctr"/>
                      <a:r>
                        <a:rPr b="1" sz="1100">
                          <a:solidFill>
                            <a:srgbClr val="6D6E71"/>
                          </a:solidFill>
                          <a:latin typeface="Ariel"/>
                        </a:rPr>
                        <a:t>Free</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V (16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K20 V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Eclipse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Stylo 2 V (16 GB)</a:t>
                      </a:r>
                    </a:p>
                  </a:txBody>
                  <a:tcPr marB="0" marT="0"/>
                </a:tc>
                <a:tc>
                  <a:txBody>
                    <a:bodyPr/>
                    <a:lstStyle/>
                    <a:p>
                      <a:pPr algn="ctr"/>
                      <a:r>
                        <a:rPr b="1" sz="1100">
                          <a:solidFill>
                            <a:srgbClr val="6D6E71"/>
                          </a:solidFill>
                          <a:latin typeface="Ariel"/>
                        </a:rPr>
                        <a:t>$5.00</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Asus Zenfone V Live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(2017)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$7.50</a:t>
                      </a:r>
                    </a:p>
                  </a:txBody>
                  <a:tcPr marB="0" marT="0">
                    <a:solidFill>
                      <a:srgbClr val="99CCFF"/>
                    </a:solidFill>
                  </a:tcPr>
                </a:tc>
                <a:tc>
                  <a:txBody>
                    <a:bodyPr/>
                    <a:lstStyle/>
                    <a:p>
                      <a:pPr algn="ctr"/>
                      <a:r>
                        <a:rPr b="1" sz="1100">
                          <a:solidFill>
                            <a:srgbClr val="6D6E71"/>
                          </a:solidFill>
                          <a:latin typeface="Ariel"/>
                        </a:rPr>
                        <a:t>$179.99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K20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$5.00</a:t>
                      </a:r>
                    </a:p>
                  </a:txBody>
                  <a:tcPr marB="0" marT="0">
                    <a:solidFill>
                      <a:srgbClr val="99CCFF"/>
                    </a:solidFill>
                  </a:tcPr>
                </a:tc>
                <a:tc>
                  <a:txBody>
                    <a:bodyPr/>
                    <a:lstStyle/>
                    <a:p>
                      <a:pPr algn="ctr"/>
                      <a:r>
                        <a:rPr b="1" sz="1100">
                          <a:solidFill>
                            <a:srgbClr val="6D6E71"/>
                          </a:solidFill>
                          <a:latin typeface="Ariel"/>
                        </a:rPr>
                        <a:t>$119.99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(2017)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99CCFF"/>
                    </a:solidFill>
                  </a:tcPr>
                </a:tc>
                <a:tc>
                  <a:txBody>
                    <a:bodyPr/>
                    <a:lstStyle/>
                    <a:p>
                      <a:pPr algn="ctr"/>
                      <a:r>
                        <a:rPr b="1" sz="1100">
                          <a:solidFill>
                            <a:srgbClr val="6D6E71"/>
                          </a:solidFill>
                          <a:latin typeface="Ariel"/>
                        </a:rPr>
                        <a:t>$239.99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X Venture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$13.75</a:t>
                      </a:r>
                    </a:p>
                  </a:txBody>
                  <a:tcPr marB="0" marT="0">
                    <a:solidFill>
                      <a:srgbClr val="99CCFF"/>
                    </a:solidFill>
                  </a:tcPr>
                </a:tc>
                <a:tc>
                  <a:txBody>
                    <a:bodyPr/>
                    <a:lstStyle/>
                    <a:p>
                      <a:pPr algn="ctr"/>
                      <a:r>
                        <a:rPr b="1" sz="1100">
                          <a:solidFill>
                            <a:srgbClr val="6D6E71"/>
                          </a:solidFill>
                          <a:latin typeface="Ariel"/>
                        </a:rPr>
                        <a:t>$329.99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Tmobile Revvl Plus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b="1" sz="1100">
                          <a:solidFill>
                            <a:srgbClr val="6D6E71"/>
                          </a:solidFill>
                          <a:latin typeface="Ariel"/>
                        </a:rPr>
                        <a:t>$225.00</a:t>
                      </a:r>
                    </a:p>
                  </a:txBody>
                  <a:tcPr marB="0" marT="0">
                    <a:solidFill>
                      <a:srgbClr val="EDC2D9"/>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Prime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$175.00</a:t>
                      </a:r>
                    </a:p>
                  </a:txBody>
                  <a:tcPr marB="0" marT="0">
                    <a:solidFill>
                      <a:srgbClr val="EDC2D9"/>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Tmobile Revvl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$150.00</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Prime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b="1" sz="1100">
                          <a:solidFill>
                            <a:srgbClr val="6D6E71"/>
                          </a:solidFill>
                          <a:latin typeface="Ariel"/>
                        </a:rPr>
                        <a:t>$250.00</a:t>
                      </a:r>
                    </a:p>
                  </a:txBody>
                  <a:tcPr marB="0" marT="0">
                    <a:solidFill>
                      <a:srgbClr val="EDC2D9"/>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Aristo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$150.00</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HTC U11 Life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$12.00</a:t>
                      </a:r>
                    </a:p>
                  </a:txBody>
                  <a:tcPr marB="0" marT="0">
                    <a:solidFill>
                      <a:srgbClr val="EDC2D9"/>
                    </a:solidFill>
                  </a:tcPr>
                </a:tc>
                <a:tc>
                  <a:txBody>
                    <a:bodyPr/>
                    <a:lstStyle/>
                    <a:p>
                      <a:pPr algn="ctr"/>
                      <a:r>
                        <a:rPr b="1" sz="1100">
                          <a:solidFill>
                            <a:srgbClr val="6D6E71"/>
                          </a:solidFill>
                          <a:latin typeface="Ariel"/>
                        </a:rPr>
                        <a:t>$300.00</a:t>
                      </a:r>
                    </a:p>
                  </a:txBody>
                  <a:tcPr marB="0" marT="0">
                    <a:solidFill>
                      <a:srgbClr val="EDC2D9"/>
                    </a:solidFill>
                  </a:tcPr>
                </a:tc>
                <a:tc>
                  <a:txBody>
                    <a:bodyPr/>
                    <a:lstStyle/>
                    <a:p>
                      <a:pPr algn="ctr"/>
                      <a:r>
                        <a:rPr b="1" sz="1100">
                          <a:solidFill>
                            <a:srgbClr val="6D6E71"/>
                          </a:solidFill>
                          <a:latin typeface="Ariel"/>
                        </a:rPr>
                        <a:t>$12.00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Moto Z2 Force Edition (64 GB)</a:t>
                      </a:r>
                    </a:p>
                  </a:txBody>
                  <a:tcPr marB="0" marT="0"/>
                </a:tc>
                <a:tc>
                  <a:txBody>
                    <a:bodyPr/>
                    <a:lstStyle/>
                    <a:p>
                      <a:pPr algn="ctr"/>
                      <a:r>
                        <a:rPr b="1" sz="1100">
                          <a:solidFill>
                            <a:srgbClr val="6D6E71"/>
                          </a:solidFill>
                          <a:latin typeface="Ariel"/>
                        </a:rPr>
                        <a:t>$31.50</a:t>
                      </a:r>
                    </a:p>
                  </a:txBody>
                  <a:tcPr marB="0" marT="0">
                    <a:solidFill>
                      <a:srgbClr val="F6E7E7"/>
                    </a:solidFill>
                  </a:tcPr>
                </a:tc>
                <a:tc>
                  <a:txBody>
                    <a:bodyPr/>
                    <a:lstStyle/>
                    <a:p>
                      <a:pPr algn="ctr"/>
                      <a:r>
                        <a:rPr b="1" sz="1100">
                          <a:solidFill>
                            <a:srgbClr val="6D6E71"/>
                          </a:solidFill>
                          <a:latin typeface="Ariel"/>
                        </a:rPr>
                        <a:t>$756.00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$25.63</a:t>
                      </a:r>
                    </a:p>
                  </a:txBody>
                  <a:tcPr marB="0" marT="0">
                    <a:solidFill>
                      <a:srgbClr val="99CCFF"/>
                    </a:solidFill>
                  </a:tcPr>
                </a:tc>
                <a:tc>
                  <a:txBody>
                    <a:bodyPr/>
                    <a:lstStyle/>
                    <a:p>
                      <a:pPr algn="ctr"/>
                      <a:r>
                        <a:rPr b="1" sz="1100">
                          <a:solidFill>
                            <a:srgbClr val="6D6E71"/>
                          </a:solidFill>
                          <a:latin typeface="Ariel"/>
                        </a:rPr>
                        <a:t>$614.99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$375.00</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$16.50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Moto E4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$175.00</a:t>
                      </a:r>
                    </a:p>
                  </a:txBody>
                  <a:tcPr marB="0" marT="0">
                    <a:solidFill>
                      <a:srgbClr val="EDC2D9"/>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$6.05</a:t>
                      </a:r>
                    </a:p>
                  </a:txBody>
                  <a:tcPr marB="0" marT="0">
                    <a:solidFill>
                      <a:srgbClr val="B3DAB4"/>
                    </a:solidFill>
                  </a:tcPr>
                </a:tc>
                <a:tc>
                  <a:txBody>
                    <a:bodyPr/>
                    <a:lstStyle/>
                    <a:p>
                      <a:pPr algn="ctr"/>
                      <a:r>
                        <a:rPr b="1" sz="1100">
                          <a:solidFill>
                            <a:srgbClr val="6D6E71"/>
                          </a:solidFill>
                          <a:latin typeface="Ariel"/>
                        </a:rPr>
                        <a:t>$145.00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Coolpad Defiant (8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$4.00</a:t>
                      </a:r>
                    </a:p>
                  </a:txBody>
                  <a:tcPr marB="0" marT="0">
                    <a:solidFill>
                      <a:srgbClr val="EDC2D9"/>
                    </a:solidFill>
                  </a:tcPr>
                </a:tc>
                <a:tc>
                  <a:txBody>
                    <a:bodyPr/>
                    <a:lstStyle/>
                    <a:p>
                      <a:pPr algn="ctr"/>
                      <a:r>
                        <a:rPr b="1" sz="1100">
                          <a:solidFill>
                            <a:srgbClr val="6D6E71"/>
                          </a:solidFill>
                          <a:latin typeface="Ariel"/>
                        </a:rPr>
                        <a:t>$100.00</a:t>
                      </a:r>
                    </a:p>
                  </a:txBody>
                  <a:tcPr marB="0" marT="0">
                    <a:solidFill>
                      <a:srgbClr val="EDC2D9"/>
                    </a:solidFill>
                  </a:tcPr>
                </a:tc>
                <a:tc>
                  <a:txBody>
                    <a:bodyPr/>
                    <a:lstStyle/>
                    <a:p>
                      <a:pPr algn="ctr"/>
                      <a:r>
                        <a:rPr b="1" sz="1100">
                          <a:solidFill>
                            <a:srgbClr val="6D6E71"/>
                          </a:solidFill>
                          <a:latin typeface="Ariel"/>
                        </a:rPr>
                        <a:t>$4.00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K30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b="1" sz="1100">
                          <a:solidFill>
                            <a:srgbClr val="6D6E71"/>
                          </a:solidFill>
                          <a:latin typeface="Ariel"/>
                        </a:rPr>
                        <a:t>$225.00</a:t>
                      </a:r>
                    </a:p>
                  </a:txBody>
                  <a:tcPr marB="0" marT="0">
                    <a:solidFill>
                      <a:srgbClr val="EDC2D9"/>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S8 (64 GB)</a:t>
                      </a:r>
                    </a:p>
                  </a:txBody>
                  <a:tcPr marB="0" marT="0"/>
                </a:tc>
                <a:tc>
                  <a:txBody>
                    <a:bodyPr/>
                    <a:lstStyle/>
                    <a:p>
                      <a:pPr algn="ctr"/>
                      <a:r>
                        <a:rPr b="1" sz="1100">
                          <a:solidFill>
                            <a:srgbClr val="6D6E71"/>
                          </a:solidFill>
                          <a:latin typeface="Ariel"/>
                        </a:rPr>
                        <a:t>$29.00</a:t>
                      </a:r>
                    </a:p>
                  </a:txBody>
                  <a:tcPr marB="0" marT="0">
                    <a:solidFill>
                      <a:srgbClr val="F6E7E7"/>
                    </a:solidFill>
                  </a:tcPr>
                </a:tc>
                <a:tc>
                  <a:txBody>
                    <a:bodyPr/>
                    <a:lstStyle/>
                    <a:p>
                      <a:pPr algn="ctr"/>
                      <a:r>
                        <a:rPr b="1" sz="1100">
                          <a:solidFill>
                            <a:srgbClr val="6D6E71"/>
                          </a:solidFill>
                          <a:latin typeface="Ariel"/>
                        </a:rPr>
                        <a:t>$696.00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$27.30</a:t>
                      </a:r>
                    </a:p>
                  </a:txBody>
                  <a:tcPr marB="0" marT="0">
                    <a:solidFill>
                      <a:srgbClr val="99CCFF"/>
                    </a:solidFill>
                  </a:tcPr>
                </a:tc>
                <a:tc>
                  <a:txBody>
                    <a:bodyPr/>
                    <a:lstStyle/>
                    <a:p>
                      <a:pPr algn="ctr"/>
                      <a:r>
                        <a:rPr b="1" sz="1100">
                          <a:solidFill>
                            <a:srgbClr val="6D6E71"/>
                          </a:solidFill>
                          <a:latin typeface="Ariel"/>
                        </a:rPr>
                        <a:t>$654.99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$25.00</a:t>
                      </a:r>
                    </a:p>
                  </a:txBody>
                  <a:tcPr marB="0" marT="0">
                    <a:solidFill>
                      <a:srgbClr val="EDC2D9"/>
                    </a:solidFill>
                  </a:tcPr>
                </a:tc>
                <a:tc>
                  <a:txBody>
                    <a:bodyPr/>
                    <a:lstStyle/>
                    <a:p>
                      <a:pPr algn="ctr"/>
                      <a:r>
                        <a:rPr b="1" sz="1100">
                          <a:solidFill>
                            <a:srgbClr val="6D6E71"/>
                          </a:solidFill>
                          <a:latin typeface="Ariel"/>
                        </a:rPr>
                        <a:t>$600.00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FF0000"/>
                          </a:solidFill>
                          <a:latin typeface="Ariel"/>
                        </a:rPr>
                        <a:t>$14.00</a:t>
                      </a:r>
                    </a:p>
                  </a:txBody>
                  <a:tcPr marB="0" marT="0">
                    <a:solidFill>
                      <a:srgbClr val="B3DAB4"/>
                    </a:solidFill>
                  </a:tcPr>
                </a:tc>
                <a:tc>
                  <a:txBody>
                    <a:bodyPr/>
                    <a:lstStyle/>
                    <a:p>
                      <a:pPr algn="ctr"/>
                      <a:r>
                        <a:rPr b="1" sz="1100">
                          <a:solidFill>
                            <a:srgbClr val="6D6E71"/>
                          </a:solidFill>
                          <a:latin typeface="Ariel"/>
                        </a:rPr>
                        <a:t>$672.00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LG V30+ (128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$12.00</a:t>
                      </a:r>
                    </a:p>
                  </a:txBody>
                  <a:tcPr marB="0" marT="0">
                    <a:solidFill>
                      <a:srgbClr val="B3DAB4"/>
                    </a:solidFill>
                  </a:tcPr>
                </a:tc>
                <a:tc>
                  <a:txBody>
                    <a:bodyPr/>
                    <a:lstStyle/>
                    <a:p>
                      <a:pPr algn="ctr"/>
                      <a:r>
                        <a:rPr b="1" sz="1100">
                          <a:solidFill>
                            <a:srgbClr val="6D6E71"/>
                          </a:solidFill>
                          <a:latin typeface="Ariel"/>
                        </a:rPr>
                        <a:t>$912.00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75">
                <a:tc>
                  <a:txBody>
                    <a:bodyPr/>
                    <a:lstStyle/>
                    <a:p>
                      <a:pPr algn="ctr"/>
                      <a:r>
                        <a:rPr b="1" sz="1100">
                          <a:solidFill>
                            <a:srgbClr val="6D6E71"/>
                          </a:solidFill>
                          <a:latin typeface="Ariel"/>
                        </a:rPr>
                        <a:t>LG G6 (32 GB)</a:t>
                      </a:r>
                    </a:p>
                  </a:txBody>
                  <a:tcPr marB="0" marT="0"/>
                </a:tc>
                <a:tc>
                  <a:txBody>
                    <a:bodyPr/>
                    <a:lstStyle/>
                    <a:p>
                      <a:pPr algn="ctr"/>
                      <a:r>
                        <a:rPr b="1" sz="1100">
                          <a:solidFill>
                            <a:srgbClr val="6D6E71"/>
                          </a:solidFill>
                          <a:latin typeface="Ariel"/>
                        </a:rPr>
                        <a:t>$28.00</a:t>
                      </a:r>
                    </a:p>
                  </a:txBody>
                  <a:tcPr marB="0" marT="0">
                    <a:solidFill>
                      <a:srgbClr val="F6E7E7"/>
                    </a:solidFill>
                  </a:tcPr>
                </a:tc>
                <a:tc>
                  <a:txBody>
                    <a:bodyPr/>
                    <a:lstStyle/>
                    <a:p>
                      <a:pPr algn="ctr"/>
                      <a:r>
                        <a:rPr b="1" sz="1100">
                          <a:solidFill>
                            <a:srgbClr val="6D6E71"/>
                          </a:solidFill>
                          <a:latin typeface="Ariel"/>
                        </a:rPr>
                        <a:t>$672.00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$24.38</a:t>
                      </a:r>
                    </a:p>
                  </a:txBody>
                  <a:tcPr marB="0" marT="0">
                    <a:solidFill>
                      <a:srgbClr val="99CCFF"/>
                    </a:solidFill>
                  </a:tcPr>
                </a:tc>
                <a:tc>
                  <a:txBody>
                    <a:bodyPr/>
                    <a:lstStyle/>
                    <a:p>
                      <a:pPr algn="ctr"/>
                      <a:r>
                        <a:rPr b="1" sz="1100">
                          <a:solidFill>
                            <a:srgbClr val="6D6E71"/>
                          </a:solidFill>
                          <a:latin typeface="Ariel"/>
                        </a:rPr>
                        <a:t>$584.99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$19.00</a:t>
                      </a:r>
                    </a:p>
                  </a:txBody>
                  <a:tcPr marB="0" marT="0">
                    <a:solidFill>
                      <a:srgbClr val="EDC2D9"/>
                    </a:solidFill>
                  </a:tcPr>
                </a:tc>
                <a:tc>
                  <a:txBody>
                    <a:bodyPr/>
                    <a:lstStyle/>
                    <a:p>
                      <a:pPr algn="ctr"/>
                      <a:r>
                        <a:rPr b="1" sz="1100">
                          <a:solidFill>
                            <a:srgbClr val="6D6E71"/>
                          </a:solidFill>
                          <a:latin typeface="Ariel"/>
                        </a:rPr>
                        <a:t>$456.00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B3DAB4"/>
                    </a:solidFill>
                  </a:tcPr>
                </a:tc>
                <a:tc>
                  <a:txBody>
                    <a:bodyPr/>
                    <a:lstStyle/>
                    <a:p>
                      <a:pPr algn="ctr"/>
                      <a:r>
                        <a:rPr b="1" sz="1100">
                          <a:solidFill>
                            <a:srgbClr val="6D6E71"/>
                          </a:solidFill>
                          <a:latin typeface="Ariel"/>
                        </a:rPr>
                        <a:t>$480.00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graphicFrame>
        <p:nvGraphicFramePr>
          <p:cNvPr id="2" name="Table 1"/>
          <p:cNvGraphicFramePr>
            <a:graphicFrameLocks noGrp="1"/>
          </p:cNvGraphicFramePr>
          <p:nvPr/>
        </p:nvGraphicFramePr>
        <p:xfrm>
          <a:off x="594360" y="1600200"/>
          <a:ext cx="10954512" cy="967740"/>
        </p:xfrm>
        <a:graphic>
          <a:graphicData uri="http://schemas.openxmlformats.org/drawingml/2006/table">
            <a:tbl>
              <a:tblPr firstRow="1" bandRow="1">
                <a:tableStyleId>{5C22544A-7EE6-4342-B048-85BDC9FD1C3A}</a:tableStyleId>
              </a:tblPr>
              <a:tblGrid>
                <a:gridCol w="2286000"/>
                <a:gridCol w="2167128"/>
                <a:gridCol w="2167128"/>
                <a:gridCol w="2167128"/>
                <a:gridCol w="2167128"/>
              </a:tblGrid>
              <a:tr h="91440">
                <a:tc>
                  <a:txBody>
                    <a:bodyPr anchor="ctr"/>
                    <a:lstStyle/>
                    <a:p>
                      <a:pPr algn="ctr"/>
                      <a:r>
                        <a:rPr sz="1000" b="1">
                          <a:solidFill>
                            <a:srgbClr val="FFFFFF"/>
                          </a:solidFill>
                          <a:latin typeface="Ariel"/>
                        </a:rPr>
                        <a:t>Devices</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38100">
                <a:tc>
                  <a:txBody>
                    <a:bodyPr/>
                    <a:lstStyle/>
                    <a:p>
                      <a:pPr algn="ctr"/>
                      <a:r>
                        <a:rPr b="1" sz="1100">
                          <a:solidFill>
                            <a:srgbClr val="6D6E71"/>
                          </a:solidFill>
                          <a:latin typeface="Ariel"/>
                        </a:rPr>
                        <a:t>iPhone 6 (32 GB)</a:t>
                      </a:r>
                    </a:p>
                  </a:txBody>
                  <a:tcPr marT="0" marB="0"/>
                </a:tc>
                <a:tc>
                  <a:txBody>
                    <a:bodyPr/>
                    <a:lstStyle/>
                    <a:p>
                      <a:pPr algn="ctr"/>
                      <a:r>
                        <a:rPr b="1" sz="1100">
                          <a:solidFill>
                            <a:srgbClr val="6D6E71"/>
                          </a:solidFill>
                        </a:rPr>
                        <a:t>$199.99</a:t>
                      </a:r>
                    </a:p>
                  </a:txBody>
                  <a:tcPr marT="0" marB="0">
                    <a:solidFill>
                      <a:srgbClr val="F6E7E7"/>
                    </a:solidFill>
                  </a:tcPr>
                </a:tc>
                <a:tc>
                  <a:txBody>
                    <a:bodyPr/>
                    <a:lstStyle/>
                    <a:p>
                      <a:pPr algn="ctr"/>
                      <a:r>
                        <a:rPr b="1" sz="1100">
                          <a:solidFill>
                            <a:srgbClr val="6D6E71"/>
                          </a:solidFill>
                        </a:rPr>
                        <a:t>$244.99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b="1" sz="1100">
                          <a:solidFill>
                            <a:srgbClr val="6D6E71"/>
                          </a:solidFill>
                        </a:rPr>
                        <a:t>$199.99</a:t>
                      </a:r>
                    </a:p>
                  </a:txBody>
                  <a:tcPr marT="0" marB="0">
                    <a:solidFill>
                      <a:srgbClr val="CDEBDE"/>
                    </a:solidFill>
                  </a:tcPr>
                </a:tc>
              </a:tr>
              <a:tr h="38100">
                <a:tc>
                  <a:txBody>
                    <a:bodyPr/>
                    <a:lstStyle/>
                    <a:p>
                      <a:pPr algn="ctr"/>
                      <a:r>
                        <a:rPr b="1" sz="1100">
                          <a:solidFill>
                            <a:srgbClr val="6D6E71"/>
                          </a:solidFill>
                          <a:latin typeface="Ariel"/>
                        </a:rPr>
                        <a:t>iPhone SE Silver (32 GB)</a:t>
                      </a:r>
                    </a:p>
                  </a:txBody>
                  <a:tcPr marT="0" marB="0"/>
                </a:tc>
                <a:tc>
                  <a:txBody>
                    <a:bodyPr/>
                    <a:lstStyle/>
                    <a:p>
                      <a:pPr algn="ctr"/>
                      <a:r>
                        <a:rPr b="1" sz="1100">
                          <a:solidFill>
                            <a:srgbClr val="6D6E71"/>
                          </a:solidFill>
                        </a:rPr>
                        <a:t>$159.99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6s (32 GB)</a:t>
                      </a:r>
                    </a:p>
                  </a:txBody>
                  <a:tcPr marT="0" marB="0"/>
                </a:tc>
                <a:tc>
                  <a:txBody>
                    <a:bodyPr/>
                    <a:lstStyle/>
                    <a:p>
                      <a:pPr algn="ctr"/>
                      <a:r>
                        <a:rPr b="1" sz="1100">
                          <a:solidFill>
                            <a:srgbClr val="6D6E71"/>
                          </a:solidFill>
                        </a:rPr>
                        <a:t>$449.99</a:t>
                      </a:r>
                    </a:p>
                  </a:txBody>
                  <a:tcPr marT="0" marB="0">
                    <a:solidFill>
                      <a:srgbClr val="F6E7E7"/>
                    </a:solidFill>
                  </a:tcPr>
                </a:tc>
                <a:tc>
                  <a:txBody>
                    <a:bodyPr/>
                    <a:lstStyle/>
                    <a:p>
                      <a:pPr algn="ctr"/>
                      <a:r>
                        <a:rPr b="1" sz="1100">
                          <a:solidFill>
                            <a:srgbClr val="6D6E71"/>
                          </a:solidFill>
                        </a:rPr>
                        <a:t>$344.99</a:t>
                      </a:r>
                    </a:p>
                  </a:txBody>
                  <a:tcPr marT="0" marB="0">
                    <a:solidFill>
                      <a:srgbClr val="99CCFF"/>
                    </a:solidFill>
                  </a:tcPr>
                </a:tc>
                <a:tc>
                  <a:txBody>
                    <a:bodyPr/>
                    <a:lstStyle/>
                    <a:p>
                      <a:pPr algn="ctr"/>
                      <a:r>
                        <a:rPr b="1" sz="1100">
                          <a:solidFill>
                            <a:srgbClr val="6D6E71"/>
                          </a:solidFill>
                        </a:rPr>
                        <a:t>$399.00</a:t>
                      </a:r>
                    </a:p>
                  </a:txBody>
                  <a:tcPr marT="0" marB="0">
                    <a:solidFill>
                      <a:srgbClr val="FDE5A1"/>
                    </a:solidFill>
                  </a:tcPr>
                </a:tc>
                <a:tc>
                  <a:txBody>
                    <a:bodyPr/>
                    <a:lstStyle/>
                    <a:p>
                      <a:pPr algn="ctr"/>
                      <a:r>
                        <a:rPr b="1" sz="1100">
                          <a:solidFill>
                            <a:srgbClr val="6D6E71"/>
                          </a:solidFill>
                        </a:rPr>
                        <a:t>$299.99</a:t>
                      </a:r>
                    </a:p>
                  </a:txBody>
                  <a:tcPr marT="0" marB="0">
                    <a:solidFill>
                      <a:srgbClr val="CDEBDE"/>
                    </a:solidFill>
                  </a:tcPr>
                </a:tc>
              </a:tr>
              <a:tr h="38100">
                <a:tc>
                  <a:txBody>
                    <a:bodyPr/>
                    <a:lstStyle/>
                    <a:p>
                      <a:pPr algn="ctr"/>
                      <a:r>
                        <a:rPr b="1" sz="1100">
                          <a:solidFill>
                            <a:srgbClr val="6D6E71"/>
                          </a:solidFill>
                          <a:latin typeface="Ariel"/>
                        </a:rPr>
                        <a:t>iPhone 6s Plus (32 GB)</a:t>
                      </a:r>
                    </a:p>
                  </a:txBody>
                  <a:tcPr marT="0" marB="0"/>
                </a:tc>
                <a:tc>
                  <a:txBody>
                    <a:bodyPr/>
                    <a:lstStyle/>
                    <a:p>
                      <a:pPr algn="ctr"/>
                      <a:r>
                        <a:rPr b="1" sz="1100">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rPr b="1" sz="1100">
                          <a:solidFill>
                            <a:srgbClr val="6D6E71"/>
                          </a:solidFill>
                        </a:rPr>
                        <a:t>$399.99</a:t>
                      </a:r>
                    </a:p>
                  </a:txBody>
                  <a:tcPr marT="0" marB="0">
                    <a:solidFill>
                      <a:srgbClr val="CDEBDE"/>
                    </a:solidFill>
                  </a:tcPr>
                </a:tc>
              </a:tr>
              <a:tr h="38100">
                <a:tc>
                  <a:txBody>
                    <a:bodyPr/>
                    <a:lstStyle/>
                    <a:p>
                      <a:pPr algn="ctr"/>
                      <a:r>
                        <a:rPr b="1" sz="1100">
                          <a:solidFill>
                            <a:srgbClr val="6D6E71"/>
                          </a:solidFill>
                          <a:latin typeface="Ariel"/>
                        </a:rPr>
                        <a:t>iPhone SE (32 GB)</a:t>
                      </a:r>
                    </a:p>
                  </a:txBody>
                  <a:tcPr marT="0" marB="0"/>
                </a:tc>
                <a:tc>
                  <a:txBody>
                    <a:bodyPr/>
                    <a:lstStyle/>
                    <a:p>
                      <a:pPr algn="ctr"/>
                      <a:r>
                        <a:rPr b="1" sz="1100">
                          <a:solidFill>
                            <a:srgbClr val="6D6E71"/>
                          </a:solidFill>
                        </a:rPr>
                        <a:t>$349.99</a:t>
                      </a:r>
                    </a:p>
                  </a:txBody>
                  <a:tcPr marT="0" marB="0">
                    <a:solidFill>
                      <a:srgbClr val="F6E7E7"/>
                    </a:solidFill>
                  </a:tcPr>
                </a:tc>
                <a:tc>
                  <a:txBody>
                    <a:bodyPr/>
                    <a:lstStyle/>
                    <a:p>
                      <a:pPr algn="ctr"/>
                      <a:r>
                        <a:rPr b="1" sz="1100">
                          <a:solidFill>
                            <a:srgbClr val="6D6E71"/>
                          </a:solidFill>
                        </a:rPr>
                        <a:t>$194.99</a:t>
                      </a:r>
                    </a:p>
                  </a:txBody>
                  <a:tcPr marT="0" marB="0">
                    <a:solidFill>
                      <a:srgbClr val="99CCFF"/>
                    </a:solidFill>
                  </a:tcPr>
                </a:tc>
                <a:tc>
                  <a:txBody>
                    <a:bodyPr/>
                    <a:lstStyle/>
                    <a:p>
                      <a:pPr algn="ctr"/>
                      <a:r>
                        <a:rPr b="1" sz="1100">
                          <a:solidFill>
                            <a:srgbClr val="6D6E71"/>
                          </a:solidFill>
                        </a:rPr>
                        <a:t>$199.00</a:t>
                      </a:r>
                    </a:p>
                  </a:txBody>
                  <a:tcPr marT="0" marB="0">
                    <a:solidFill>
                      <a:srgbClr val="FDE5A1"/>
                    </a:solidFill>
                  </a:tcPr>
                </a:tc>
                <a:tc>
                  <a:txBody>
                    <a:bodyPr/>
                    <a:lstStyle/>
                    <a:p>
                      <a:pPr algn="ctr"/>
                      <a:r>
                        <a:rPr b="1" sz="1100">
                          <a:solidFill>
                            <a:srgbClr val="6D6E71"/>
                          </a:solidFill>
                        </a:rPr>
                        <a:t>$159.99</a:t>
                      </a:r>
                    </a:p>
                  </a:txBody>
                  <a:tcPr marT="0" marB="0">
                    <a:solidFill>
                      <a:srgbClr val="CDEBDE"/>
                    </a:solidFill>
                  </a:tcPr>
                </a:tc>
              </a:tr>
              <a:tr h="38100">
                <a:tc>
                  <a:txBody>
                    <a:bodyPr/>
                    <a:lstStyle/>
                    <a:p>
                      <a:pPr algn="ctr"/>
                      <a:r>
                        <a:rPr b="1" sz="1100">
                          <a:solidFill>
                            <a:srgbClr val="6D6E71"/>
                          </a:solidFill>
                          <a:latin typeface="Ariel"/>
                        </a:rPr>
                        <a:t>Galaxy S7 (32 GB)</a:t>
                      </a:r>
                    </a:p>
                  </a:txBody>
                  <a:tcPr marT="0" marB="0"/>
                </a:tc>
                <a:tc>
                  <a:txBody>
                    <a:bodyPr/>
                    <a:lstStyle/>
                    <a:p>
                      <a:pPr algn="ctr"/>
                      <a:r>
                        <a:rPr b="1" sz="1100">
                          <a:solidFill>
                            <a:srgbClr val="6D6E71"/>
                          </a:solidFill>
                        </a:rPr>
                        <a:t>$480.00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7 (32 GB)</a:t>
                      </a:r>
                    </a:p>
                  </a:txBody>
                  <a:tcPr marT="0" marB="0"/>
                </a:tc>
                <a:tc>
                  <a:txBody>
                    <a:bodyPr/>
                    <a:lstStyle/>
                    <a:p>
                      <a:pPr algn="ctr"/>
                      <a:r>
                        <a:rPr b="1" sz="1100">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$549.00</a:t>
                      </a:r>
                    </a:p>
                  </a:txBody>
                  <a:tcPr marT="0" marB="0">
                    <a:solidFill>
                      <a:srgbClr val="FDE5A1"/>
                    </a:solidFill>
                  </a:tcPr>
                </a:tc>
                <a:tc>
                  <a:txBody>
                    <a:bodyPr/>
                    <a:lstStyle/>
                    <a:p>
                      <a:pPr algn="ctr"/>
                      <a:r>
                        <a:rPr b="1" sz="1100">
                          <a:solidFill>
                            <a:srgbClr val="6D6E71"/>
                          </a:solidFill>
                        </a:rPr>
                        <a:t>$549.99</a:t>
                      </a:r>
                    </a:p>
                  </a:txBody>
                  <a:tcPr marT="0" marB="0">
                    <a:solidFill>
                      <a:srgbClr val="CDEBDE"/>
                    </a:solidFill>
                  </a:tcPr>
                </a:tc>
              </a:tr>
              <a:tr h="38100">
                <a:tc>
                  <a:txBody>
                    <a:bodyPr/>
                    <a:lstStyle/>
                    <a:p>
                      <a:pPr algn="ctr"/>
                      <a:r>
                        <a:rPr b="1" sz="1100">
                          <a:solidFill>
                            <a:srgbClr val="6D6E71"/>
                          </a:solidFill>
                          <a:latin typeface="Ariel"/>
                        </a:rPr>
                        <a:t>iPhone 7 Plus (32 GB)</a:t>
                      </a:r>
                    </a:p>
                  </a:txBody>
                  <a:tcPr marT="0" marB="0"/>
                </a:tc>
                <a:tc>
                  <a:txBody>
                    <a:bodyPr/>
                    <a:lstStyle/>
                    <a:p>
                      <a:pPr algn="ctr"/>
                      <a:r>
                        <a:rPr b="1" sz="1100">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$669.00</a:t>
                      </a:r>
                    </a:p>
                  </a:txBody>
                  <a:tcPr marT="0" marB="0">
                    <a:solidFill>
                      <a:srgbClr val="FDE5A1"/>
                    </a:solidFill>
                  </a:tcPr>
                </a:tc>
                <a:tc>
                  <a:txBody>
                    <a:bodyPr/>
                    <a:lstStyle/>
                    <a:p>
                      <a:pPr algn="ctr"/>
                      <a:r>
                        <a:rPr b="1" sz="1100">
                          <a:solidFill>
                            <a:srgbClr val="6D6E71"/>
                          </a:solidFill>
                        </a:rPr>
                        <a:t>$669.99</a:t>
                      </a:r>
                    </a:p>
                  </a:txBody>
                  <a:tcPr marT="0" marB="0">
                    <a:solidFill>
                      <a:srgbClr val="CDEBDE"/>
                    </a:solidFill>
                  </a:tcPr>
                </a:tc>
              </a:tr>
              <a:tr h="38100">
                <a:tc>
                  <a:txBody>
                    <a:bodyPr/>
                    <a:lstStyle/>
                    <a:p>
                      <a:pPr algn="ctr"/>
                      <a:r>
                        <a:rPr b="1" sz="1100">
                          <a:solidFill>
                            <a:srgbClr val="6D6E71"/>
                          </a:solidFill>
                          <a:latin typeface="Ariel"/>
                        </a:rPr>
                        <a:t>Galaxy S8+ (64 GB)</a:t>
                      </a:r>
                    </a:p>
                  </a:txBody>
                  <a:tcPr marT="0" marB="0"/>
                </a:tc>
                <a:tc>
                  <a:txBody>
                    <a:bodyPr/>
                    <a:lstStyle/>
                    <a:p>
                      <a:pPr algn="ctr"/>
                      <a:r>
                        <a:rPr b="1" sz="1100">
                          <a:solidFill>
                            <a:srgbClr val="6D6E71"/>
                          </a:solidFill>
                        </a:rPr>
                        <a:t>$768.00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S8 (64 GB)</a:t>
                      </a:r>
                    </a:p>
                  </a:txBody>
                  <a:tcPr marT="0" marB="0"/>
                </a:tc>
                <a:tc>
                  <a:txBody>
                    <a:bodyPr/>
                    <a:lstStyle/>
                    <a:p>
                      <a:pPr algn="ctr"/>
                      <a:r>
                        <a:rPr b="1" sz="1100">
                          <a:solidFill>
                            <a:srgbClr val="6D6E71"/>
                          </a:solidFill>
                        </a:rPr>
                        <a:t>$696.00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Z2 Play (32 GB)</a:t>
                      </a:r>
                    </a:p>
                  </a:txBody>
                  <a:tcPr marT="0" marB="0"/>
                </a:tc>
                <a:tc>
                  <a:txBody>
                    <a:bodyPr/>
                    <a:lstStyle/>
                    <a:p>
                      <a:pPr algn="ctr"/>
                      <a:r>
                        <a:rPr b="1" sz="1100">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Kyocera Duraforce Pro (32 GB)</a:t>
                      </a:r>
                    </a:p>
                  </a:txBody>
                  <a:tcPr marT="0" marB="0"/>
                </a:tc>
                <a:tc>
                  <a:txBody>
                    <a:bodyPr/>
                    <a:lstStyle/>
                    <a:p>
                      <a:pPr algn="ctr"/>
                      <a:r>
                        <a:rPr b="1" sz="1100">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Google Pixel XL (32 GB)</a:t>
                      </a:r>
                    </a:p>
                  </a:txBody>
                  <a:tcPr marT="0" marB="0"/>
                </a:tc>
                <a:tc>
                  <a:txBody>
                    <a:bodyPr/>
                    <a:lstStyle/>
                    <a:p>
                      <a:pPr algn="ctr"/>
                      <a:r>
                        <a:rPr b="1" sz="1100">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Z2 Force Edition (64 GB)</a:t>
                      </a:r>
                    </a:p>
                  </a:txBody>
                  <a:tcPr marT="0" marB="0"/>
                </a:tc>
                <a:tc>
                  <a:txBody>
                    <a:bodyPr/>
                    <a:lstStyle/>
                    <a:p>
                      <a:pPr algn="ctr"/>
                      <a:r>
                        <a:rPr b="1" sz="1100">
                          <a:solidFill>
                            <a:srgbClr val="6D6E71"/>
                          </a:solidFill>
                        </a:rPr>
                        <a:t>$756.00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Google Pixel 2 (64 GB)</a:t>
                      </a:r>
                    </a:p>
                  </a:txBody>
                  <a:tcPr marT="0" marB="0"/>
                </a:tc>
                <a:tc>
                  <a:txBody>
                    <a:bodyPr/>
                    <a:lstStyle/>
                    <a:p>
                      <a:pPr algn="ctr"/>
                      <a:r>
                        <a:rPr b="1" sz="1100">
                          <a:solidFill>
                            <a:srgbClr val="6D6E71"/>
                          </a:solidFill>
                        </a:rPr>
                        <a:t>$649.99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X (64 GB)</a:t>
                      </a:r>
                    </a:p>
                  </a:txBody>
                  <a:tcPr marT="0" marB="0"/>
                </a:tc>
                <a:tc>
                  <a:txBody>
                    <a:bodyPr/>
                    <a:lstStyle/>
                    <a:p>
                      <a:pPr algn="ctr"/>
                      <a:r>
                        <a:rPr b="1" sz="1100">
                          <a:solidFill>
                            <a:srgbClr val="6D6E71"/>
                          </a:solidFill>
                        </a:rPr>
                        <a:t>$999.99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$999.00</a:t>
                      </a:r>
                    </a:p>
                  </a:txBody>
                  <a:tcPr marT="0" marB="0">
                    <a:solidFill>
                      <a:srgbClr val="FDE5A1"/>
                    </a:solidFill>
                  </a:tcPr>
                </a:tc>
                <a:tc>
                  <a:txBody>
                    <a:bodyPr/>
                    <a:lstStyle/>
                    <a:p>
                      <a:pPr algn="ctr"/>
                      <a:r>
                        <a:rPr b="1" sz="1100">
                          <a:solidFill>
                            <a:srgbClr val="6D6E71"/>
                          </a:solidFill>
                        </a:rPr>
                        <a:t>$999.99</a:t>
                      </a:r>
                    </a:p>
                  </a:txBody>
                  <a:tcPr marT="0" marB="0">
                    <a:solidFill>
                      <a:srgbClr val="CDEBDE"/>
                    </a:solidFill>
                  </a:tcPr>
                </a:tc>
              </a:tr>
              <a:tr h="38100">
                <a:tc>
                  <a:txBody>
                    <a:bodyPr/>
                    <a:lstStyle/>
                    <a:p>
                      <a:pPr algn="ctr"/>
                      <a:r>
                        <a:rPr b="1" sz="1100">
                          <a:solidFill>
                            <a:srgbClr val="6D6E71"/>
                          </a:solidFill>
                          <a:latin typeface="Ariel"/>
                        </a:rPr>
                        <a:t>Galaxy S9+ (64 GB)</a:t>
                      </a:r>
                    </a:p>
                  </a:txBody>
                  <a:tcPr marT="0" marB="0"/>
                </a:tc>
                <a:tc>
                  <a:txBody>
                    <a:bodyPr/>
                    <a:lstStyle/>
                    <a:p>
                      <a:pPr algn="ctr"/>
                      <a:r>
                        <a:rPr b="1" sz="1100">
                          <a:solidFill>
                            <a:srgbClr val="6D6E71"/>
                          </a:solidFill>
                        </a:rPr>
                        <a:t>$929.99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8 (64 GB)</a:t>
                      </a:r>
                    </a:p>
                  </a:txBody>
                  <a:tcPr marT="0" marB="0"/>
                </a:tc>
                <a:tc>
                  <a:txBody>
                    <a:bodyPr/>
                    <a:lstStyle/>
                    <a:p>
                      <a:pPr algn="ctr"/>
                      <a:r>
                        <a:rPr b="1" sz="1100">
                          <a:solidFill>
                            <a:srgbClr val="6D6E71"/>
                          </a:solidFill>
                        </a:rPr>
                        <a:t>$699.99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$699.00</a:t>
                      </a:r>
                    </a:p>
                  </a:txBody>
                  <a:tcPr marT="0" marB="0">
                    <a:solidFill>
                      <a:srgbClr val="FDE5A1"/>
                    </a:solidFill>
                  </a:tcPr>
                </a:tc>
                <a:tc>
                  <a:txBody>
                    <a:bodyPr/>
                    <a:lstStyle/>
                    <a:p>
                      <a:pPr algn="ctr"/>
                      <a:r>
                        <a:rPr b="1" sz="1100">
                          <a:solidFill>
                            <a:srgbClr val="6D6E71"/>
                          </a:solidFill>
                        </a:rPr>
                        <a:t>$699.99</a:t>
                      </a:r>
                    </a:p>
                  </a:txBody>
                  <a:tcPr marT="0" marB="0">
                    <a:solidFill>
                      <a:srgbClr val="CDEBDE"/>
                    </a:solidFill>
                  </a:tcPr>
                </a:tc>
              </a:tr>
              <a:tr h="38100">
                <a:tc>
                  <a:txBody>
                    <a:bodyPr/>
                    <a:lstStyle/>
                    <a:p>
                      <a:pPr algn="ctr"/>
                      <a:r>
                        <a:rPr b="1" sz="1100">
                          <a:solidFill>
                            <a:srgbClr val="6D6E71"/>
                          </a:solidFill>
                          <a:latin typeface="Ariel"/>
                        </a:rPr>
                        <a:t>iPhone 8 Plus (64 GB)</a:t>
                      </a:r>
                    </a:p>
                  </a:txBody>
                  <a:tcPr marT="0" marB="0"/>
                </a:tc>
                <a:tc>
                  <a:txBody>
                    <a:bodyPr/>
                    <a:lstStyle/>
                    <a:p>
                      <a:pPr algn="ctr"/>
                      <a:r>
                        <a:rPr b="1" sz="1100">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$799.00</a:t>
                      </a:r>
                    </a:p>
                  </a:txBody>
                  <a:tcPr marT="0" marB="0">
                    <a:solidFill>
                      <a:srgbClr val="FDE5A1"/>
                    </a:solidFill>
                  </a:tcPr>
                </a:tc>
                <a:tc>
                  <a:txBody>
                    <a:bodyPr/>
                    <a:lstStyle/>
                    <a:p>
                      <a:pPr algn="ctr"/>
                      <a:r>
                        <a:rPr b="1" sz="1100">
                          <a:solidFill>
                            <a:srgbClr val="6D6E71"/>
                          </a:solidFill>
                        </a:rPr>
                        <a:t>$799.99</a:t>
                      </a:r>
                    </a:p>
                  </a:txBody>
                  <a:tcPr marT="0" marB="0">
                    <a:solidFill>
                      <a:srgbClr val="CDEBDE"/>
                    </a:solidFill>
                  </a:tcPr>
                </a:tc>
              </a:tr>
              <a:tr h="38100">
                <a:tc>
                  <a:txBody>
                    <a:bodyPr/>
                    <a:lstStyle/>
                    <a:p>
                      <a:pPr algn="ctr"/>
                      <a:r>
                        <a:rPr b="1" sz="1100">
                          <a:solidFill>
                            <a:srgbClr val="6D6E71"/>
                          </a:solidFill>
                          <a:latin typeface="Ariel"/>
                        </a:rPr>
                        <a:t>Galaxy S9 (64 GB)</a:t>
                      </a:r>
                    </a:p>
                  </a:txBody>
                  <a:tcPr marT="0" marB="0"/>
                </a:tc>
                <a:tc>
                  <a:txBody>
                    <a:bodyPr/>
                    <a:lstStyle/>
                    <a:p>
                      <a:pPr algn="ctr"/>
                      <a:r>
                        <a:rPr b="1" sz="1100">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$699.00</a:t>
                      </a:r>
                    </a:p>
                  </a:txBody>
                  <a:tcPr marT="0" marB="0">
                    <a:solidFill>
                      <a:srgbClr val="FDE5A1"/>
                    </a:solidFill>
                  </a:tcPr>
                </a:tc>
                <a:tc>
                  <a:txBody>
                    <a:bodyPr/>
                    <a:lstStyle/>
                    <a:p>
                      <a:pPr algn="ctr"/>
                      <a:r>
                        <a:rPr b="1" sz="1100">
                          <a:solidFill>
                            <a:srgbClr val="6D6E71"/>
                          </a:solidFill>
                        </a:rPr>
                        <a:t>$699.99</a:t>
                      </a:r>
                    </a:p>
                  </a:txBody>
                  <a:tcPr marT="0" marB="0">
                    <a:solidFill>
                      <a:srgbClr val="CDEBDE"/>
                    </a:solidFill>
                  </a:tcPr>
                </a:tc>
              </a:tr>
              <a:tr h="38100">
                <a:tc>
                  <a:txBody>
                    <a:bodyPr/>
                    <a:lstStyle/>
                    <a:p>
                      <a:pPr algn="ctr"/>
                      <a:r>
                        <a:rPr b="1" sz="1100">
                          <a:solidFill>
                            <a:srgbClr val="6D6E71"/>
                          </a:solidFill>
                          <a:latin typeface="Ariel"/>
                        </a:rPr>
                        <a:t>Galaxy Note8 (64 GB)</a:t>
                      </a:r>
                    </a:p>
                  </a:txBody>
                  <a:tcPr marT="0" marB="0"/>
                </a:tc>
                <a:tc>
                  <a:txBody>
                    <a:bodyPr/>
                    <a:lstStyle/>
                    <a:p>
                      <a:pPr algn="ctr"/>
                      <a:r>
                        <a:rPr b="1" sz="1100">
                          <a:solidFill>
                            <a:srgbClr val="6D6E71"/>
                          </a:solidFill>
                        </a:rPr>
                        <a:t>$960.00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Google Pixel 2 XL (64 GB)</a:t>
                      </a:r>
                    </a:p>
                  </a:txBody>
                  <a:tcPr marT="0" marB="0"/>
                </a:tc>
                <a:tc>
                  <a:txBody>
                    <a:bodyPr/>
                    <a:lstStyle/>
                    <a:p>
                      <a:pPr algn="ctr"/>
                      <a:r>
                        <a:rPr b="1" sz="1100">
                          <a:solidFill>
                            <a:srgbClr val="6D6E71"/>
                          </a:solidFill>
                        </a:rPr>
                        <a:t>$849.99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V30 (64 GB)</a:t>
                      </a:r>
                    </a:p>
                  </a:txBody>
                  <a:tcPr marT="0" marB="0"/>
                </a:tc>
                <a:tc>
                  <a:txBody>
                    <a:bodyPr/>
                    <a:lstStyle/>
                    <a:p>
                      <a:pPr algn="ctr"/>
                      <a:r>
                        <a:rPr b="1" sz="1100">
                          <a:solidFill>
                            <a:srgbClr val="6D6E71"/>
                          </a:solidFill>
                          <a:latin typeface="Ariel"/>
                        </a:rPr>
                        <a:t>$840.00</a:t>
                      </a:r>
                    </a:p>
                  </a:txBody>
                  <a:tcPr marT="0" marB="0">
                    <a:solidFill>
                      <a:srgbClr val="F6E7E7"/>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p:cNvGraphicFramePr>
            <a:graphicFrameLocks noGrp="1"/>
          </p:cNvGraphicFramePr>
          <p:nvPr/>
        </p:nvGraphicFramePr>
        <p:xfrm>
          <a:off x="594360" y="1600200"/>
          <a:ext cx="10972800" cy="967740"/>
        </p:xfrm>
        <a:graphic>
          <a:graphicData uri="http://schemas.openxmlformats.org/drawingml/2006/table">
            <a:tbl>
              <a:tblPr firstRow="1" bandRow="1">
                <a:tableStyleId>{5C22544A-7EE6-4342-B048-85BDC9FD1C3A}</a:tableStyleId>
              </a:tblPr>
              <a:tblGrid>
                <a:gridCol w="3657600"/>
                <a:gridCol w="3657600"/>
                <a:gridCol w="3657600"/>
              </a:tblGrid>
              <a:tr h="9144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38100">
                <a:tc>
                  <a:txBody>
                    <a:bodyPr/>
                    <a:lstStyle/>
                    <a:p>
                      <a:pPr algn="ctr"/>
                      <a:r>
                        <a:rPr b="1" sz="1100">
                          <a:solidFill>
                            <a:srgbClr val="6D6E71"/>
                          </a:solidFill>
                          <a:latin typeface="Ariel"/>
                        </a:rPr>
                        <a:t>ZTE Blade Z Max (32 GB)</a:t>
                      </a:r>
                    </a:p>
                  </a:txBody>
                  <a:tcPr marT="0" marB="0"/>
                </a:tc>
                <a:tc>
                  <a:txBody>
                    <a:bodyPr/>
                    <a:lstStyle/>
                    <a:p>
                      <a:pPr algn="ctr"/>
                      <a:r>
                        <a:rPr b="1" sz="1100">
                          <a:solidFill>
                            <a:srgbClr val="6D6E71"/>
                          </a:solidFill>
                        </a:rPr>
                        <a:t>$119.00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Aristo 2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K20 Plus (32 GB)</a:t>
                      </a:r>
                    </a:p>
                  </a:txBody>
                  <a:tcPr marT="0" marB="0"/>
                </a:tc>
                <a:tc>
                  <a:txBody>
                    <a:bodyPr/>
                    <a:lstStyle/>
                    <a:p>
                      <a:pPr algn="ctr"/>
                      <a:r>
                        <a:rPr b="1" sz="1100">
                          <a:solidFill>
                            <a:srgbClr val="6D6E71"/>
                          </a:solidFill>
                        </a:rPr>
                        <a:t>$99.00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ZTE Avid Trio (8 GB)</a:t>
                      </a:r>
                    </a:p>
                  </a:txBody>
                  <a:tcPr marT="0" marB="0"/>
                </a:tc>
                <a:tc>
                  <a:txBody>
                    <a:bodyPr/>
                    <a:lstStyle/>
                    <a:p>
                      <a:pPr algn="ctr"/>
                      <a:r>
                        <a:rPr b="1" sz="1100">
                          <a:solidFill>
                            <a:srgbClr val="6D6E71"/>
                          </a:solidFill>
                        </a:rPr>
                        <a:t>$19.00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J3 Prime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ZTE Avid 4 (16 GB)</a:t>
                      </a:r>
                    </a:p>
                  </a:txBody>
                  <a:tcPr marT="0" marB="0"/>
                </a:tc>
                <a:tc>
                  <a:txBody>
                    <a:bodyPr/>
                    <a:lstStyle/>
                    <a:p>
                      <a:pPr algn="ctr"/>
                      <a:r>
                        <a:rPr b="1" sz="1100">
                          <a:solidFill>
                            <a:srgbClr val="6D6E71"/>
                          </a:solidFill>
                        </a:rPr>
                        <a:t>$49.00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E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Alcatel A30 FIERCE (32 GB)</a:t>
                      </a:r>
                    </a:p>
                  </a:txBody>
                  <a:tcPr marT="0" marB="0"/>
                </a:tc>
                <a:tc>
                  <a:txBody>
                    <a:bodyPr/>
                    <a:lstStyle/>
                    <a:p>
                      <a:pPr algn="ctr"/>
                      <a:r>
                        <a:rPr b="1" sz="1100">
                          <a:solidFill>
                            <a:srgbClr val="6D6E71"/>
                          </a:solidFill>
                        </a:rPr>
                        <a:t>$79.00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Coolpad Defiant (8 GB)</a:t>
                      </a:r>
                    </a:p>
                  </a:txBody>
                  <a:tcPr marT="0" marB="0"/>
                </a:tc>
                <a:tc>
                  <a:txBody>
                    <a:bodyPr/>
                    <a:lstStyle/>
                    <a:p>
                      <a:pPr algn="ctr"/>
                      <a:r>
                        <a:rPr b="1" sz="1100">
                          <a:solidFill>
                            <a:srgbClr val="6D6E71"/>
                          </a:solidFill>
                        </a:rPr>
                        <a:t>$29.00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Stylo 3 Plus (32 GB)</a:t>
                      </a:r>
                    </a:p>
                  </a:txBody>
                  <a:tcPr marT="0" marB="0"/>
                </a:tc>
                <a:tc>
                  <a:txBody>
                    <a:bodyPr/>
                    <a:lstStyle/>
                    <a:p>
                      <a:pPr algn="ctr"/>
                      <a:r>
                        <a:rPr b="1" sz="1100">
                          <a:solidFill>
                            <a:srgbClr val="6D6E71"/>
                          </a:solidFill>
                        </a:rPr>
                        <a:t>$149.00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J7 Prime (16 GB)</a:t>
                      </a:r>
                    </a:p>
                  </a:txBody>
                  <a:tcPr marT="0" marB="0"/>
                </a:tc>
                <a:tc>
                  <a:txBody>
                    <a:bodyPr/>
                    <a:lstStyle/>
                    <a:p>
                      <a:pPr algn="ctr"/>
                      <a:r>
                        <a:rPr b="1" sz="1100">
                          <a:solidFill>
                            <a:srgbClr val="6D6E71"/>
                          </a:solidFill>
                        </a:rPr>
                        <a:t>$119.00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Fortune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$39.99</a:t>
                      </a:r>
                    </a:p>
                  </a:txBody>
                  <a:tcPr marT="0" marB="0">
                    <a:solidFill>
                      <a:srgbClr val="CDEBDE"/>
                    </a:solidFill>
                  </a:tcPr>
                </a:tc>
              </a:tr>
              <a:tr h="38100">
                <a:tc>
                  <a:txBody>
                    <a:bodyPr/>
                    <a:lstStyle/>
                    <a:p>
                      <a:pPr algn="ctr"/>
                      <a:r>
                        <a:rPr b="1" sz="1100">
                          <a:solidFill>
                            <a:srgbClr val="6D6E71"/>
                          </a:solidFill>
                          <a:latin typeface="Ariel"/>
                        </a:rPr>
                        <a:t>Alcatel Pulsemix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$49.99</a:t>
                      </a:r>
                    </a:p>
                  </a:txBody>
                  <a:tcPr marT="0" marB="0">
                    <a:solidFill>
                      <a:srgbClr val="CDEBDE"/>
                    </a:solidFill>
                  </a:tcPr>
                </a:tc>
              </a:tr>
              <a:tr h="38100">
                <a:tc>
                  <a:txBody>
                    <a:bodyPr/>
                    <a:lstStyle/>
                    <a:p>
                      <a:pPr algn="ctr"/>
                      <a:r>
                        <a:rPr b="1" sz="1100">
                          <a:solidFill>
                            <a:srgbClr val="6D6E71"/>
                          </a:solidFill>
                          <a:latin typeface="Ariel"/>
                        </a:rPr>
                        <a:t>ZTE Overture 3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$19.99</a:t>
                      </a:r>
                    </a:p>
                  </a:txBody>
                  <a:tcPr marT="0" marB="0">
                    <a:solidFill>
                      <a:srgbClr val="CDEBDE"/>
                    </a:solidFill>
                  </a:tcPr>
                </a:tc>
              </a:tr>
              <a:tr h="38100">
                <a:tc>
                  <a:txBody>
                    <a:bodyPr/>
                    <a:lstStyle/>
                    <a:p>
                      <a:pPr algn="ctr"/>
                      <a:r>
                        <a:rPr b="1" sz="1100">
                          <a:solidFill>
                            <a:srgbClr val="6D6E71"/>
                          </a:solidFill>
                          <a:latin typeface="Ariel"/>
                        </a:rPr>
                        <a:t>Galaxy Amp 2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$49.99</a:t>
                      </a:r>
                    </a:p>
                  </a:txBody>
                  <a:tcPr marT="0" marB="0">
                    <a:solidFill>
                      <a:srgbClr val="CDEBDE"/>
                    </a:solidFill>
                  </a:tcPr>
                </a:tc>
              </a:tr>
              <a:tr h="38100">
                <a:tc>
                  <a:txBody>
                    <a:bodyPr/>
                    <a:lstStyle/>
                    <a:p>
                      <a:pPr algn="ctr"/>
                      <a:r>
                        <a:rPr b="1" sz="1100">
                          <a:solidFill>
                            <a:srgbClr val="6D6E71"/>
                          </a:solidFill>
                          <a:latin typeface="Ariel"/>
                        </a:rPr>
                        <a:t>Alcatel Verso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$19.99</a:t>
                      </a:r>
                    </a:p>
                  </a:txBody>
                  <a:tcPr marT="0" marB="0">
                    <a:solidFill>
                      <a:srgbClr val="CDEBDE"/>
                    </a:solidFill>
                  </a:tcPr>
                </a:tc>
              </a:tr>
              <a:tr h="38100">
                <a:tc>
                  <a:txBody>
                    <a:bodyPr/>
                    <a:lstStyle/>
                    <a:p>
                      <a:pPr algn="ctr"/>
                      <a:r>
                        <a:rPr b="1" sz="1100">
                          <a:solidFill>
                            <a:srgbClr val="6D6E71"/>
                          </a:solidFill>
                          <a:latin typeface="Ariel"/>
                        </a:rPr>
                        <a:t>LG Fortune 2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$99.99</a:t>
                      </a:r>
                    </a:p>
                  </a:txBody>
                  <a:tcPr marT="0" marB="0">
                    <a:solidFill>
                      <a:srgbClr val="CDEBDE"/>
                    </a:solidFill>
                  </a:tcPr>
                </a:tc>
              </a:tr>
              <a:tr h="38100">
                <a:tc>
                  <a:txBody>
                    <a:bodyPr/>
                    <a:lstStyle/>
                    <a:p>
                      <a:pPr algn="ctr"/>
                      <a:r>
                        <a:rPr b="1" sz="1100">
                          <a:solidFill>
                            <a:srgbClr val="6D6E71"/>
                          </a:solidFill>
                          <a:latin typeface="Ariel"/>
                        </a:rPr>
                        <a:t>LG Harmony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$79.99</a:t>
                      </a:r>
                    </a:p>
                  </a:txBody>
                  <a:tcPr marT="0" marB="0">
                    <a:solidFill>
                      <a:srgbClr val="CDEBDE"/>
                    </a:solidFill>
                  </a:tcPr>
                </a:tc>
              </a:tr>
              <a:tr h="38100">
                <a:tc>
                  <a:txBody>
                    <a:bodyPr/>
                    <a:lstStyle/>
                    <a:p>
                      <a:pPr algn="ctr"/>
                      <a:r>
                        <a:rPr b="1" sz="1100">
                          <a:solidFill>
                            <a:srgbClr val="6D6E71"/>
                          </a:solidFill>
                          <a:latin typeface="Ariel"/>
                        </a:rPr>
                        <a:t>LG X Charge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$129.99</a:t>
                      </a:r>
                    </a:p>
                  </a:txBody>
                  <a:tcPr marT="0" marB="0">
                    <a:solidFill>
                      <a:srgbClr val="CDEBDE"/>
                    </a:solidFill>
                  </a:tcPr>
                </a:tc>
              </a:tr>
              <a:tr h="38100">
                <a:tc>
                  <a:txBody>
                    <a:bodyPr/>
                    <a:lstStyle/>
                    <a:p>
                      <a:pPr algn="ctr"/>
                      <a:r>
                        <a:rPr b="1" sz="1100">
                          <a:solidFill>
                            <a:srgbClr val="6D6E71"/>
                          </a:solidFill>
                          <a:latin typeface="Ariel"/>
                        </a:rPr>
                        <a:t>LG Stylo 3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$149.99</a:t>
                      </a:r>
                    </a:p>
                  </a:txBody>
                  <a:tcPr marT="0" marB="0">
                    <a:solidFill>
                      <a:srgbClr val="CDEBDE"/>
                    </a:solidFill>
                  </a:tcPr>
                </a:tc>
              </a:tr>
              <a:tr h="38100">
                <a:tc>
                  <a:txBody>
                    <a:bodyPr/>
                    <a:lstStyle/>
                    <a:p>
                      <a:pPr algn="ctr"/>
                      <a:r>
                        <a:rPr b="1" sz="1100">
                          <a:solidFill>
                            <a:srgbClr val="6D6E71"/>
                          </a:solidFill>
                          <a:latin typeface="Ariel"/>
                        </a:rPr>
                        <a:t>ZTE Blade X Max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$129.99</a:t>
                      </a:r>
                    </a:p>
                  </a:txBody>
                  <a:tcPr marT="0" marB="0">
                    <a:solidFill>
                      <a:srgbClr val="CDEBDE"/>
                    </a:solidFill>
                  </a:tcPr>
                </a:tc>
              </a:tr>
              <a:tr h="38100">
                <a:tc>
                  <a:txBody>
                    <a:bodyPr/>
                    <a:lstStyle/>
                    <a:p>
                      <a:pPr algn="ctr"/>
                      <a:r>
                        <a:rPr b="1" sz="1100">
                          <a:solidFill>
                            <a:srgbClr val="6D6E71"/>
                          </a:solidFill>
                          <a:latin typeface="Ariel"/>
                        </a:rPr>
                        <a:t>Galaxy Amp Prime 2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$99.99</a:t>
                      </a:r>
                    </a:p>
                  </a:txBody>
                  <a:tcPr marT="0" marB="0">
                    <a:solidFill>
                      <a:srgbClr val="CDEBDE"/>
                    </a:solidFill>
                  </a:tcPr>
                </a:tc>
              </a:tr>
              <a:tr h="38100">
                <a:tc>
                  <a:txBody>
                    <a:bodyPr/>
                    <a:lstStyle/>
                    <a:p>
                      <a:pPr algn="ctr"/>
                      <a:r>
                        <a:rPr b="1" sz="1100">
                          <a:solidFill>
                            <a:srgbClr val="6D6E71"/>
                          </a:solidFill>
                          <a:latin typeface="Ariel"/>
                        </a:rPr>
                        <a:t>Galaxy Halo (32 GB)</a:t>
                      </a:r>
                    </a:p>
                  </a:txBody>
                  <a:tcPr marT="0" marB="0"/>
                </a:tc>
                <a:tc>
                  <a:txBody>
                    <a:bodyPr/>
                    <a:lstStyle/>
                    <a:p>
                      <a:pPr algn="ctr"/>
                      <a:r>
                        <a:rPr>
                          <a:latin typeface="Ariel"/>
                        </a:rPr>
                        <a:t> </a:t>
                      </a:r>
                    </a:p>
                  </a:txBody>
                  <a:tcPr marT="0" marB="0">
                    <a:solidFill>
                      <a:srgbClr val="BFBFBF"/>
                    </a:solidFill>
                  </a:tcPr>
                </a:tc>
                <a:tc>
                  <a:txBody>
                    <a:bodyPr/>
                    <a:lstStyle/>
                    <a:p>
                      <a:pPr algn="ctr"/>
                      <a:r>
                        <a:rPr b="1" sz="1100">
                          <a:solidFill>
                            <a:srgbClr val="6D6E71"/>
                          </a:solidFill>
                          <a:latin typeface="Ariel"/>
                        </a:rPr>
                        <a:t>$159.99</a:t>
                      </a:r>
                    </a:p>
                  </a:txBody>
                  <a:tcPr marT="0" marB="0">
                    <a:solidFill>
                      <a:srgbClr val="CDEBDE"/>
                    </a:solidFill>
                  </a:tcPr>
                </a:tc>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b="1" sz="2600">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i="1" sz="1000">
                <a:latin typeface="NeueHaasGroteskText Std (Body)"/>
              </a:rPr>
              <a:t>as of 05/12/2018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3/05</a:t>
                      </a:r>
                    </a:p>
                  </a:txBody>
                  <a:tcPr>
                    <a:solidFill>
                      <a:schemeClr val="accent2"/>
                    </a:solidFill>
                  </a:tcPr>
                </a:tc>
                <a:tc>
                  <a:txBody>
                    <a:bodyPr anchor="ctr"/>
                    <a:lstStyle/>
                    <a:p>
                      <a:pPr algn="ctr"/>
                      <a:r>
                        <a:rPr sz="1100">
                          <a:solidFill>
                            <a:srgbClr val="000000"/>
                          </a:solidFill>
                          <a:latin typeface="NeueHaasGroteskText Std (Body)"/>
                        </a:rPr>
                        <a:t>3/12</a:t>
                      </a:r>
                    </a:p>
                  </a:txBody>
                  <a:tcPr>
                    <a:solidFill>
                      <a:schemeClr val="accent2"/>
                    </a:solidFill>
                  </a:tcPr>
                </a:tc>
                <a:tc>
                  <a:txBody>
                    <a:bodyPr anchor="ctr"/>
                    <a:lstStyle/>
                    <a:p>
                      <a:pPr algn="ctr"/>
                      <a:r>
                        <a:rPr sz="1100">
                          <a:solidFill>
                            <a:srgbClr val="000000"/>
                          </a:solidFill>
                          <a:latin typeface="NeueHaasGroteskText Std (Body)"/>
                        </a:rPr>
                        <a:t>3/19</a:t>
                      </a:r>
                    </a:p>
                  </a:txBody>
                  <a:tcPr>
                    <a:solidFill>
                      <a:schemeClr val="accent2"/>
                    </a:solidFill>
                  </a:tcPr>
                </a:tc>
                <a:tc>
                  <a:txBody>
                    <a:bodyPr anchor="ctr"/>
                    <a:lstStyle/>
                    <a:p>
                      <a:pPr algn="ctr"/>
                      <a:r>
                        <a:rPr sz="1100">
                          <a:solidFill>
                            <a:srgbClr val="000000"/>
                          </a:solidFill>
                          <a:latin typeface="NeueHaasGroteskText Std (Body)"/>
                        </a:rPr>
                        <a:t>3/26</a:t>
                      </a:r>
                    </a:p>
                  </a:txBody>
                  <a:tcPr>
                    <a:solidFill>
                      <a:schemeClr val="accent2"/>
                    </a:solidFill>
                  </a:tcPr>
                </a:tc>
                <a:tc>
                  <a:txBody>
                    <a:bodyPr anchor="ctr"/>
                    <a:lstStyle/>
                    <a:p>
                      <a:pPr algn="ctr"/>
                      <a:r>
                        <a:rPr sz="1100">
                          <a:solidFill>
                            <a:srgbClr val="000000"/>
                          </a:solidFill>
                          <a:latin typeface="NeueHaasGroteskText Std (Body)"/>
                        </a:rPr>
                        <a:t>4/02</a:t>
                      </a:r>
                    </a:p>
                  </a:txBody>
                  <a:tcPr>
                    <a:solidFill>
                      <a:schemeClr val="accent2"/>
                    </a:solidFill>
                  </a:tcPr>
                </a:tc>
                <a:tc>
                  <a:txBody>
                    <a:bodyPr anchor="ctr"/>
                    <a:lstStyle/>
                    <a:p>
                      <a:pPr algn="ctr"/>
                      <a:r>
                        <a:rPr sz="1100">
                          <a:solidFill>
                            <a:srgbClr val="000000"/>
                          </a:solidFill>
                          <a:latin typeface="NeueHaasGroteskText Std (Body)"/>
                        </a:rPr>
                        <a:t>4/09</a:t>
                      </a:r>
                    </a:p>
                  </a:txBody>
                  <a:tcPr>
                    <a:solidFill>
                      <a:schemeClr val="accent2"/>
                    </a:solidFill>
                  </a:tcPr>
                </a:tc>
                <a:tc>
                  <a:txBody>
                    <a:bodyPr anchor="ctr"/>
                    <a:lstStyle/>
                    <a:p>
                      <a:pPr algn="ctr"/>
                      <a:r>
                        <a:rPr sz="1100">
                          <a:solidFill>
                            <a:srgbClr val="000000"/>
                          </a:solidFill>
                          <a:latin typeface="NeueHaasGroteskText Std (Body)"/>
                        </a:rPr>
                        <a:t>4/16</a:t>
                      </a:r>
                    </a:p>
                  </a:txBody>
                  <a:tcPr>
                    <a:solidFill>
                      <a:schemeClr val="accent2"/>
                    </a:solidFill>
                  </a:tcPr>
                </a:tc>
                <a:tc>
                  <a:txBody>
                    <a:bodyPr anchor="ctr"/>
                    <a:lstStyle/>
                    <a:p>
                      <a:pPr algn="ctr"/>
                      <a:r>
                        <a:rPr sz="1100">
                          <a:solidFill>
                            <a:srgbClr val="000000"/>
                          </a:solidFill>
                          <a:latin typeface="NeueHaasGroteskText Std (Body)"/>
                        </a:rPr>
                        <a:t>4/23</a:t>
                      </a:r>
                    </a:p>
                  </a:txBody>
                  <a:tcPr>
                    <a:solidFill>
                      <a:schemeClr val="accent2"/>
                    </a:solidFill>
                  </a:tcPr>
                </a:tc>
                <a:tc>
                  <a:txBody>
                    <a:bodyPr anchor="ctr"/>
                    <a:lstStyle/>
                    <a:p>
                      <a:pPr algn="ctr"/>
                      <a:r>
                        <a:rPr sz="1100">
                          <a:solidFill>
                            <a:srgbClr val="000000"/>
                          </a:solidFill>
                          <a:latin typeface="NeueHaasGroteskText Std (Body)"/>
                        </a:rPr>
                        <a:t>4/30</a:t>
                      </a:r>
                    </a:p>
                  </a:txBody>
                  <a:tcPr>
                    <a:solidFill>
                      <a:schemeClr val="accent2"/>
                    </a:solidFill>
                  </a:tcPr>
                </a:tc>
                <a:tc>
                  <a:txBody>
                    <a:bodyPr anchor="ctr"/>
                    <a:lstStyle/>
                    <a:p>
                      <a:pPr algn="ctr"/>
                      <a:r>
                        <a:rPr sz="1100">
                          <a:solidFill>
                            <a:srgbClr val="000000"/>
                          </a:solidFill>
                          <a:latin typeface="NeueHaasGroteskText Std (Body)"/>
                        </a:rPr>
                        <a:t>5/07</a:t>
                      </a:r>
                    </a:p>
                  </a:txBody>
                  <a:tcPr>
                    <a:solidFill>
                      <a:schemeClr val="accent2"/>
                    </a:solidFill>
                  </a:tcPr>
                </a:tc>
                <a:tc>
                  <a:txBody>
                    <a:bodyPr anchor="ctr"/>
                    <a:lstStyle/>
                    <a:p>
                      <a:pPr algn="ctr"/>
                      <a:r>
                        <a:rPr sz="1100">
                          <a:solidFill>
                            <a:srgbClr val="000000"/>
                          </a:solidFill>
                          <a:latin typeface="NeueHaasGroteskText Std (Body)"/>
                        </a:rPr>
                        <a:t>5/14</a:t>
                      </a:r>
                    </a:p>
                  </a:txBody>
                  <a:tcPr>
                    <a:solidFill>
                      <a:schemeClr val="accent2"/>
                    </a:solidFill>
                  </a:tcPr>
                </a:tc>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3840480"/>
                <a:gridCol w="4800600"/>
                <a:gridCol w="1920240"/>
              </a:tblGrid>
              <a:tr h="388620">
                <a:tc>
                  <a:txBody>
                    <a:bodyPr anchor="ctr"/>
                    <a:lstStyle/>
                    <a:p>
                      <a:pPr algn="ctr"/>
                      <a:r>
                        <a:rPr i="1" b="1" sz="1100">
                          <a:solidFill>
                            <a:srgbClr val="000000"/>
                          </a:solidFill>
                          <a:latin typeface="NeueHaasGroteskText Std (Body)"/>
                        </a:rPr>
                        <a:t>Mar</a:t>
                      </a:r>
                    </a:p>
                  </a:txBody>
                  <a:tcPr>
                    <a:solidFill>
                      <a:srgbClr val="F9B295"/>
                    </a:solidFill>
                  </a:tcPr>
                </a:tc>
                <a:tc>
                  <a:txBody>
                    <a:bodyPr anchor="ctr"/>
                    <a:lstStyle/>
                    <a:p>
                      <a:pPr algn="ctr"/>
                      <a:r>
                        <a:rPr i="1" b="1" sz="1100">
                          <a:solidFill>
                            <a:srgbClr val="000000"/>
                          </a:solidFill>
                          <a:latin typeface="NeueHaasGroteskText Std (Body)"/>
                        </a:rPr>
                        <a:t>Apr</a:t>
                      </a:r>
                    </a:p>
                  </a:txBody>
                  <a:tcPr>
                    <a:solidFill>
                      <a:srgbClr val="F9B295"/>
                    </a:solidFill>
                  </a:tcPr>
                </a:tc>
                <a:tc>
                  <a:txBody>
                    <a:bodyPr anchor="ctr"/>
                    <a:lstStyle/>
                    <a:p>
                      <a:pPr algn="ctr"/>
                      <a:r>
                        <a:rPr i="1" b="1" sz="1100">
                          <a:solidFill>
                            <a:srgbClr val="000000"/>
                          </a:solidFill>
                          <a:latin typeface="NeueHaasGroteskText Std (Body)"/>
                        </a:rPr>
                        <a:t>May</a:t>
                      </a:r>
                    </a:p>
                  </a:txBody>
                  <a:tcPr>
                    <a:solidFill>
                      <a:srgbClr val="F9B295"/>
                    </a:solidFill>
                  </a:tcPr>
                </a:tc>
              </a:tr>
            </a:tbl>
          </a:graphicData>
        </a:graphic>
      </p:graphicFrame>
      <p:sp>
        <p:nvSpPr>
          <p:cNvPr id="7" name="Rounded Rectangle 6"/>
          <p:cNvSpPr/>
          <p:nvPr/>
        </p:nvSpPr>
        <p:spPr>
          <a:xfrm>
            <a:off x="1143000" y="1312164"/>
            <a:ext cx="431723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8" name="Rounded Rectangle 7"/>
          <p:cNvSpPr/>
          <p:nvPr/>
        </p:nvSpPr>
        <p:spPr>
          <a:xfrm>
            <a:off x="9359666" y="1517904"/>
            <a:ext cx="55706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C00000"/>
                </a:solidFill>
                <a:latin typeface="NeueHaasGroteskText Std (Body)"/>
              </a:rPr>
              <a:t>Get select Android phones and get one free (5/03-5/07)</a:t>
            </a:r>
          </a:p>
        </p:txBody>
      </p:sp>
      <p:sp>
        <p:nvSpPr>
          <p:cNvPr id="9" name="Rounded Rectangle 8"/>
          <p:cNvSpPr/>
          <p:nvPr/>
        </p:nvSpPr>
        <p:spPr>
          <a:xfrm>
            <a:off x="9359666" y="1723644"/>
            <a:ext cx="2367513"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C00000"/>
                </a:solidFill>
                <a:latin typeface="NeueHaasGroteskText Std (Body)"/>
              </a:rPr>
              <a:t>Get select iPhones and get iPhone 8 ( 64GB) free (5/03-...)</a:t>
            </a:r>
          </a:p>
        </p:txBody>
      </p:sp>
      <p:sp>
        <p:nvSpPr>
          <p:cNvPr id="10" name="Rounded Rectangle 9"/>
          <p:cNvSpPr/>
          <p:nvPr/>
        </p:nvSpPr>
        <p:spPr>
          <a:xfrm>
            <a:off x="9916728" y="1929384"/>
            <a:ext cx="181045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C00000"/>
                </a:solidFill>
                <a:latin typeface="NeueHaasGroteskText Std (Body)"/>
              </a:rPr>
              <a:t>Get select Android phones including the LG V30 and get one free (5/07-...)</a:t>
            </a:r>
          </a:p>
        </p:txBody>
      </p:sp>
      <p:sp>
        <p:nvSpPr>
          <p:cNvPr id="11" name="Rounded Rectangle 10"/>
          <p:cNvSpPr/>
          <p:nvPr/>
        </p:nvSpPr>
        <p:spPr>
          <a:xfrm>
            <a:off x="1143000" y="2563977"/>
            <a:ext cx="1392655"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0070C0"/>
                </a:solidFill>
                <a:latin typeface="NeueHaasGroteskText Std (Body)"/>
              </a:rPr>
              <a:t>BOGOF SS Galaxy S8, S8+, S8 Active (12/18-3/15)</a:t>
            </a:r>
          </a:p>
        </p:txBody>
      </p:sp>
      <p:sp>
        <p:nvSpPr>
          <p:cNvPr id="12" name="Rounded Rectangle 11"/>
          <p:cNvSpPr/>
          <p:nvPr/>
        </p:nvSpPr>
        <p:spPr>
          <a:xfrm>
            <a:off x="1143000" y="2769717"/>
            <a:ext cx="403870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(2/23-4/03)</a:t>
            </a:r>
          </a:p>
        </p:txBody>
      </p:sp>
      <p:sp>
        <p:nvSpPr>
          <p:cNvPr id="13" name="Rounded Rectangle 12"/>
          <p:cNvSpPr/>
          <p:nvPr/>
        </p:nvSpPr>
        <p:spPr>
          <a:xfrm>
            <a:off x="1143000" y="2975457"/>
            <a:ext cx="403870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(2/09-4/03)</a:t>
            </a:r>
          </a:p>
        </p:txBody>
      </p:sp>
      <p:sp>
        <p:nvSpPr>
          <p:cNvPr id="14" name="Rounded Rectangle 13"/>
          <p:cNvSpPr/>
          <p:nvPr/>
        </p:nvSpPr>
        <p:spPr>
          <a:xfrm>
            <a:off x="1143000" y="3181197"/>
            <a:ext cx="403870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5" name="Rounded Rectangle 14"/>
          <p:cNvSpPr/>
          <p:nvPr/>
        </p:nvSpPr>
        <p:spPr>
          <a:xfrm>
            <a:off x="1143000" y="3815791"/>
            <a:ext cx="6545479"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(3/01-4/21)</a:t>
            </a:r>
          </a:p>
        </p:txBody>
      </p:sp>
      <p:sp>
        <p:nvSpPr>
          <p:cNvPr id="16" name="Rounded Rectangle 15"/>
          <p:cNvSpPr/>
          <p:nvPr/>
        </p:nvSpPr>
        <p:spPr>
          <a:xfrm>
            <a:off x="4624638" y="4021531"/>
            <a:ext cx="334237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(3/30-4/23)</a:t>
            </a:r>
          </a:p>
        </p:txBody>
      </p:sp>
      <p:sp>
        <p:nvSpPr>
          <p:cNvPr id="17" name="Rounded Rectangle 16"/>
          <p:cNvSpPr/>
          <p:nvPr/>
        </p:nvSpPr>
        <p:spPr>
          <a:xfrm>
            <a:off x="1143000" y="4227271"/>
            <a:ext cx="738107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(2/24-4/27)</a:t>
            </a:r>
          </a:p>
        </p:txBody>
      </p:sp>
      <p:sp>
        <p:nvSpPr>
          <p:cNvPr id="19" name="Rounded Rectangle 18"/>
          <p:cNvSpPr/>
          <p:nvPr/>
        </p:nvSpPr>
        <p:spPr>
          <a:xfrm>
            <a:off x="7688479" y="4433011"/>
            <a:ext cx="403870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and V30 (4/21-...)</a:t>
            </a:r>
          </a:p>
        </p:txBody>
      </p:sp>
      <p:sp>
        <p:nvSpPr>
          <p:cNvPr id="20" name="Rounded Rectangle 19"/>
          <p:cNvSpPr/>
          <p:nvPr/>
        </p:nvSpPr>
        <p:spPr>
          <a:xfrm>
            <a:off x="10473790" y="4638751"/>
            <a:ext cx="1253389"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7030A0"/>
                </a:solidFill>
                <a:latin typeface="NeueHaasGroteskText Std (Body)"/>
              </a:rPr>
              <a:t>BOGOF iPhone X, iPhone 8/8+, iPhone 7/7+ (5/11-...)</a:t>
            </a:r>
          </a:p>
        </p:txBody>
      </p:sp>
      <p:sp>
        <p:nvSpPr>
          <p:cNvPr id="21" name="Rounded Rectangle 20"/>
          <p:cNvSpPr/>
          <p:nvPr/>
        </p:nvSpPr>
        <p:spPr>
          <a:xfrm>
            <a:off x="1143000" y="5067604"/>
            <a:ext cx="431723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2" name="Rounded Rectangle 21"/>
          <p:cNvSpPr/>
          <p:nvPr/>
        </p:nvSpPr>
        <p:spPr>
          <a:xfrm>
            <a:off x="1143000" y="5314492"/>
            <a:ext cx="5013558"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3" name="Rounded Rectangle 22"/>
          <p:cNvSpPr/>
          <p:nvPr/>
        </p:nvSpPr>
        <p:spPr>
          <a:xfrm>
            <a:off x="2674920"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4" name="Rounded Rectangle 23"/>
          <p:cNvSpPr/>
          <p:nvPr/>
        </p:nvSpPr>
        <p:spPr>
          <a:xfrm>
            <a:off x="5460231"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006600"/>
                </a:solidFill>
                <a:latin typeface="NeueHaasGroteskText Std (Body)"/>
              </a:rPr>
              <a:t>LOGO iPhone 8 or iPhone X (4/05-4/14)</a:t>
            </a:r>
          </a:p>
        </p:txBody>
      </p:sp>
      <p:sp>
        <p:nvSpPr>
          <p:cNvPr id="25" name="Rounded Rectangle 24"/>
          <p:cNvSpPr/>
          <p:nvPr/>
        </p:nvSpPr>
        <p:spPr>
          <a:xfrm>
            <a:off x="6713621" y="6055156"/>
            <a:ext cx="5013558"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8+ or iPhone X (4/14-...)</a:t>
            </a:r>
          </a:p>
        </p:txBody>
      </p:sp>
      <p:sp>
        <p:nvSpPr>
          <p:cNvPr id="26" name="Rectangle 25"/>
          <p:cNvSpPr/>
          <p:nvPr/>
        </p:nvSpPr>
        <p:spPr>
          <a:xfrm>
            <a:off x="10608423"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 name="Down Arrow Callout 26"/>
          <p:cNvSpPr/>
          <p:nvPr/>
        </p:nvSpPr>
        <p:spPr>
          <a:xfrm>
            <a:off x="10270095"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i="0" b="0" sz="1400">
                <a:solidFill>
                  <a:srgbClr val="000000"/>
                </a:solidFill>
                <a:latin typeface="NeueHaasGroteskText Std (Body)"/>
              </a:rPr>
              <a:t>TODAY
05/12</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05/12/2018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(64GB) </a:t>
                      </a:r>
                      <a:r>
                        <a:rPr sz="900" b="1">
                          <a:solidFill>
                            <a:srgbClr val="000000"/>
                          </a:solidFill>
                          <a:latin typeface="NeueHaasGroteskText Std (Body)"/>
                        </a:rPr>
                        <a:t>free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(reqs.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$1149.99 </a:t>
                      </a:r>
                      <a:r>
                        <a:rPr sz="900" b="0">
                          <a:solidFill>
                            <a:srgbClr val="000000"/>
                          </a:solidFill>
                          <a:latin typeface="NeueHaasGroteskText Std (Body)"/>
                        </a:rPr>
                        <a:t>per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$699.99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(05/03/18)
</a:t>
                      </a:r>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Android </a:t>
                      </a:r>
                      <a:r>
                        <a:rPr sz="900" b="0">
                          <a:solidFill>
                            <a:srgbClr val="000000"/>
                          </a:solidFill>
                          <a:latin typeface="NeueHaasGroteskText Std (Body)"/>
                        </a:rPr>
                        <a:t>phones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one </a:t>
                      </a:r>
                      <a:r>
                        <a:rPr sz="900" b="1">
                          <a:solidFill>
                            <a:srgbClr val="000000"/>
                          </a:solidFill>
                          <a:latin typeface="NeueHaasGroteskText Std (Body)"/>
                        </a:rPr>
                        <a:t>free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(reqs.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$960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per </a:t>
                      </a:r>
                      <a:r>
                        <a:rPr sz="900" b="0">
                          <a:solidFill>
                            <a:srgbClr val="000000"/>
                          </a:solidFill>
                          <a:latin typeface="NeueHaasGroteskText Std (Body)"/>
                        </a:rPr>
                        <a:t>device </a:t>
                      </a:r>
                      <a:r>
                        <a:rPr sz="900" b="0">
                          <a:solidFill>
                            <a:srgbClr val="000000"/>
                          </a:solidFill>
                          <a:latin typeface="NeueHaasGroteskText Std (Body)"/>
                        </a:rPr>
                        <a:t>less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$840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(05/03/18)
</a:t>
                      </a:r>
                    </a:p>
                  </a:txBody>
                  <a:tcPr>
                    <a:solidFill>
                      <a:schemeClr val="accent2"/>
                    </a:solidFill>
                  </a:tcPr>
                </a:tc>
                <a:tc>
                  <a:txBody>
                    <a:bodyPr/>
                    <a:lstStyle/>
                    <a:p/>
                  </a:txBody>
                  <a:tcPr>
                    <a:solidFill>
                      <a:schemeClr val="accent2"/>
                    </a:solidFill>
                  </a:tcPr>
                </a:tc>
                <a:tc>
                  <a:txBody>
                    <a:bodyPr/>
                    <a:lstStyle/>
                    <a:p>
                      <a:r>
                        <a:rPr sz="900" b="0">
                          <a:solidFill>
                            <a:srgbClr val="000000"/>
                          </a:solidFill>
                          <a:latin typeface="NeueHaasGroteskText Std (Body)"/>
                        </a:rPr>
                        <a:t>BOGOF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and </a:t>
                      </a:r>
                      <a:r>
                        <a:rPr sz="900" b="0">
                          <a:solidFill>
                            <a:srgbClr val="000000"/>
                          </a:solidFill>
                          <a:latin typeface="NeueHaasGroteskText Std (Body)"/>
                        </a:rPr>
                        <a:t>V30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$800 </a:t>
                      </a:r>
                      <a:r>
                        <a:rPr sz="900" b="0">
                          <a:solidFill>
                            <a:srgbClr val="000000"/>
                          </a:solidFill>
                          <a:latin typeface="NeueHaasGroteskText Std (Body)"/>
                        </a:rPr>
                        <a:t>(SIM </a:t>
                      </a:r>
                      <a:r>
                        <a:rPr sz="900" b="0">
                          <a:solidFill>
                            <a:srgbClr val="000000"/>
                          </a:solidFill>
                          <a:latin typeface="NeueHaasGroteskText Std (Body)"/>
                        </a:rPr>
                        <a:t>starter </a:t>
                      </a:r>
                      <a:r>
                        <a:rPr sz="900" b="0">
                          <a:solidFill>
                            <a:srgbClr val="000000"/>
                          </a:solidFill>
                          <a:latin typeface="NeueHaasGroteskText Std (Body)"/>
                        </a:rPr>
                        <a:t>kit, </a:t>
                      </a:r>
                      <a:r>
                        <a:rPr sz="900" b="0">
                          <a:solidFill>
                            <a:srgbClr val="000000"/>
                          </a:solidFill>
                          <a:latin typeface="NeueHaasGroteskText Std (Body)"/>
                        </a:rPr>
                        <a:t>financing </a:t>
                      </a:r>
                      <a:r>
                        <a:rPr sz="900" b="0">
                          <a:solidFill>
                            <a:srgbClr val="000000"/>
                          </a:solidFill>
                          <a:latin typeface="NeueHaasGroteskText Std (Body)"/>
                        </a:rPr>
                        <a:t>agreements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qualifying </a:t>
                      </a:r>
                      <a:r>
                        <a:rPr sz="900" b="0">
                          <a:solidFill>
                            <a:srgbClr val="000000"/>
                          </a:solidFill>
                          <a:latin typeface="NeueHaasGroteskText Std (Body)"/>
                        </a:rPr>
                        <a:t>service </a:t>
                      </a:r>
                      <a:r>
                        <a:rPr sz="900" b="0">
                          <a:solidFill>
                            <a:srgbClr val="000000"/>
                          </a:solidFill>
                          <a:latin typeface="NeueHaasGroteskText Std (Body)"/>
                        </a:rPr>
                        <a:t>required) (03/01/18)
</a:t>
                      </a:r>
                      <a:r>
                        <a:rPr sz="900" b="0">
                          <a:solidFill>
                            <a:srgbClr val="000000"/>
                          </a:solidFill>
                          <a:latin typeface="NeueHaasGroteskText Std (Body)"/>
                        </a:rPr>
                        <a:t>BOGOF </a:t>
                      </a:r>
                      <a:r>
                        <a:rPr sz="900" b="0">
                          <a:solidFill>
                            <a:srgbClr val="000000"/>
                          </a:solidFill>
                          <a:latin typeface="NeueHaasGroteskText Std (Body)"/>
                        </a:rPr>
                        <a:t>Buy </a:t>
                      </a:r>
                      <a:r>
                        <a:rPr sz="900" b="0">
                          <a:solidFill>
                            <a:srgbClr val="000000"/>
                          </a:solidFill>
                          <a:latin typeface="NeueHaasGroteskText Std (Body)"/>
                        </a:rPr>
                        <a:t>an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Plus,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or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iPhone </a:t>
                      </a:r>
                      <a:r>
                        <a:rPr sz="900" b="0">
                          <a:solidFill>
                            <a:srgbClr val="000000"/>
                          </a:solidFill>
                          <a:latin typeface="NeueHaasGroteskText Std (Body)"/>
                        </a:rPr>
                        <a:t>8 </a:t>
                      </a:r>
                      <a:r>
                        <a:rPr sz="900" b="1">
                          <a:solidFill>
                            <a:srgbClr val="000000"/>
                          </a:solidFill>
                          <a:latin typeface="NeueHaasGroteskText Std (Body)"/>
                        </a:rPr>
                        <a:t>free </a:t>
                      </a:r>
                      <a:r>
                        <a:rPr sz="900" b="0">
                          <a:solidFill>
                            <a:srgbClr val="000000"/>
                          </a:solidFill>
                          <a:latin typeface="NeueHaasGroteskText Std (Body)"/>
                        </a:rPr>
                        <a:t>or </a:t>
                      </a:r>
                      <a:r>
                        <a:rPr sz="900" b="0">
                          <a:solidFill>
                            <a:srgbClr val="000000"/>
                          </a:solidFill>
                          <a:latin typeface="NeueHaasGroteskText Std (Body)"/>
                        </a:rPr>
                        <a:t>phone </a:t>
                      </a:r>
                      <a:r>
                        <a:rPr sz="900" b="0">
                          <a:solidFill>
                            <a:srgbClr val="000000"/>
                          </a:solidFill>
                          <a:latin typeface="NeueHaasGroteskText Std (Body)"/>
                        </a:rPr>
                        <a:t>of </a:t>
                      </a:r>
                      <a:r>
                        <a:rPr sz="900" b="0">
                          <a:solidFill>
                            <a:srgbClr val="000000"/>
                          </a:solidFill>
                          <a:latin typeface="NeueHaasGroteskText Std (Body)"/>
                        </a:rPr>
                        <a:t>equal </a:t>
                      </a:r>
                      <a:r>
                        <a:rPr sz="900" b="0">
                          <a:solidFill>
                            <a:srgbClr val="000000"/>
                          </a:solidFill>
                          <a:latin typeface="NeueHaasGroteskText Std (Body)"/>
                        </a:rPr>
                        <a:t>or </a:t>
                      </a:r>
                      <a:r>
                        <a:rPr sz="900" b="0">
                          <a:solidFill>
                            <a:srgbClr val="000000"/>
                          </a:solidFill>
                          <a:latin typeface="NeueHaasGroteskText Std (Body)"/>
                        </a:rPr>
                        <a:t>lesser </a:t>
                      </a:r>
                      <a:r>
                        <a:rPr sz="900" b="0">
                          <a:solidFill>
                            <a:srgbClr val="000000"/>
                          </a:solidFill>
                          <a:latin typeface="NeueHaasGroteskText Std (Body)"/>
                        </a:rPr>
                        <a:t>value </a:t>
                      </a:r>
                      <a:r>
                        <a:rPr sz="900" b="0">
                          <a:solidFill>
                            <a:srgbClr val="000000"/>
                          </a:solidFill>
                          <a:latin typeface="NeueHaasGroteskText Std (Body)"/>
                        </a:rPr>
                        <a:t>after </a:t>
                      </a:r>
                      <a:r>
                        <a:rPr sz="900" b="1">
                          <a:solidFill>
                            <a:srgbClr val="000000"/>
                          </a:solidFill>
                          <a:latin typeface="NeueHaasGroteskText Std (Body)"/>
                        </a:rPr>
                        <a:t>$700 </a:t>
                      </a:r>
                      <a:r>
                        <a:rPr sz="900" b="0">
                          <a:solidFill>
                            <a:srgbClr val="000000"/>
                          </a:solidFill>
                          <a:latin typeface="NeueHaasGroteskText Std (Body)"/>
                        </a:rPr>
                        <a:t>rebate </a:t>
                      </a:r>
                      <a:r>
                        <a:rPr sz="900" b="0">
                          <a:solidFill>
                            <a:srgbClr val="000000"/>
                          </a:solidFill>
                          <a:latin typeface="NeueHaasGroteskText Std (Body)"/>
                        </a:rPr>
                        <a:t>and </a:t>
                      </a:r>
                      <a:r>
                        <a:rPr sz="900" b="0">
                          <a:solidFill>
                            <a:srgbClr val="000000"/>
                          </a:solidFill>
                          <a:latin typeface="NeueHaasGroteskText Std (Body)"/>
                        </a:rPr>
                        <a:t>qualifying </a:t>
                      </a:r>
                      <a:r>
                        <a:rPr sz="900" b="0">
                          <a:solidFill>
                            <a:srgbClr val="000000"/>
                          </a:solidFill>
                          <a:latin typeface="NeueHaasGroteskText Std (Body)"/>
                        </a:rPr>
                        <a:t>trade-in </a:t>
                      </a:r>
                      <a:r>
                        <a:rPr sz="900" b="0">
                          <a:solidFill>
                            <a:srgbClr val="000000"/>
                          </a:solidFill>
                          <a:latin typeface="NeueHaasGroteskText Std (Body)"/>
                        </a:rPr>
                        <a:t>(SIM </a:t>
                      </a:r>
                      <a:r>
                        <a:rPr sz="900" b="0">
                          <a:solidFill>
                            <a:srgbClr val="000000"/>
                          </a:solidFill>
                          <a:latin typeface="NeueHaasGroteskText Std (Body)"/>
                        </a:rPr>
                        <a:t>starter </a:t>
                      </a:r>
                      <a:r>
                        <a:rPr sz="900" b="0">
                          <a:solidFill>
                            <a:srgbClr val="000000"/>
                          </a:solidFill>
                          <a:latin typeface="NeueHaasGroteskText Std (Body)"/>
                        </a:rPr>
                        <a:t>kit,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port-in,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qualifying </a:t>
                      </a:r>
                      <a:r>
                        <a:rPr sz="900" b="0">
                          <a:solidFill>
                            <a:srgbClr val="000000"/>
                          </a:solidFill>
                          <a:latin typeface="NeueHaasGroteskText Std (Body)"/>
                        </a:rPr>
                        <a:t>service, </a:t>
                      </a:r>
                      <a:r>
                        <a:rPr sz="900" b="0">
                          <a:solidFill>
                            <a:srgbClr val="000000"/>
                          </a:solidFill>
                          <a:latin typeface="NeueHaasGroteskText Std (Body)"/>
                        </a:rPr>
                        <a:t>qualifying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and </a:t>
                      </a:r>
                      <a:r>
                        <a:rPr sz="900" b="0">
                          <a:solidFill>
                            <a:srgbClr val="000000"/>
                          </a:solidFill>
                          <a:latin typeface="NeueHaasGroteskText Std (Body)"/>
                        </a:rPr>
                        <a:t>finance </a:t>
                      </a:r>
                      <a:r>
                        <a:rPr sz="900" b="0">
                          <a:solidFill>
                            <a:srgbClr val="000000"/>
                          </a:solidFill>
                          <a:latin typeface="NeueHaasGroteskText Std (Body)"/>
                        </a:rPr>
                        <a:t>agreements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a:t>
                      </a:r>
                      <a:r>
                        <a:rPr sz="900" b="0">
                          <a:solidFill>
                            <a:srgbClr val="000000"/>
                          </a:solidFill>
                          <a:latin typeface="NeueHaasGroteskText Std (Body)"/>
                        </a:rPr>
                        <a:t>required) (05/11/18)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an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64GB </a:t>
                      </a:r>
                      <a:r>
                        <a:rPr sz="900" b="1">
                          <a:solidFill>
                            <a:srgbClr val="000000"/>
                          </a:solidFill>
                          <a:latin typeface="NeueHaasGroteskText Std (Body)"/>
                        </a:rPr>
                        <a:t>$29.17/mo., </a:t>
                      </a:r>
                      <a:r>
                        <a:rPr sz="900" b="0">
                          <a:solidFill>
                            <a:srgbClr val="000000"/>
                          </a:solidFill>
                          <a:latin typeface="NeueHaasGroteskText Std (Body)"/>
                        </a:rPr>
                        <a:t>iPhone </a:t>
                      </a:r>
                      <a:r>
                        <a:rPr sz="900" b="0">
                          <a:solidFill>
                            <a:srgbClr val="000000"/>
                          </a:solidFill>
                          <a:latin typeface="NeueHaasGroteskText Std (Body)"/>
                        </a:rPr>
                        <a:t>8+ </a:t>
                      </a:r>
                      <a:r>
                        <a:rPr sz="900" b="1">
                          <a:solidFill>
                            <a:srgbClr val="000000"/>
                          </a:solidFill>
                          <a:latin typeface="NeueHaasGroteskText Std (Body)"/>
                        </a:rPr>
                        <a:t>$33.34/mo. </a:t>
                      </a:r>
                      <a:r>
                        <a:rPr sz="900" b="0">
                          <a:solidFill>
                            <a:srgbClr val="000000"/>
                          </a:solidFill>
                          <a:latin typeface="NeueHaasGroteskText Std (Body)"/>
                        </a:rPr>
                        <a:t>or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$41.67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2nd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(reqs. </a:t>
                      </a:r>
                      <a:r>
                        <a:rPr sz="900" b="0">
                          <a:solidFill>
                            <a:srgbClr val="000000"/>
                          </a:solidFill>
                          <a:latin typeface="NeueHaasGroteskText Std (Body)"/>
                        </a:rPr>
                        <a:t>2 </a:t>
                      </a:r>
                      <a:r>
                        <a:rPr sz="900" b="0">
                          <a:solidFill>
                            <a:srgbClr val="000000"/>
                          </a:solidFill>
                          <a:latin typeface="NeueHaasGroteskText Std (Body)"/>
                        </a:rPr>
                        <a:t>new </a:t>
                      </a:r>
                      <a:r>
                        <a:rPr sz="900" b="0">
                          <a:solidFill>
                            <a:srgbClr val="000000"/>
                          </a:solidFill>
                          <a:latin typeface="NeueHaasGroteskText Std (Body)"/>
                        </a:rPr>
                        <a:t>lines </a:t>
                      </a:r>
                      <a:r>
                        <a:rPr sz="900" b="0">
                          <a:solidFill>
                            <a:srgbClr val="000000"/>
                          </a:solidFill>
                          <a:latin typeface="NeueHaasGroteskText Std (Body)"/>
                        </a:rPr>
                        <a:t>or </a:t>
                      </a:r>
                      <a:r>
                        <a:rPr sz="900" b="0">
                          <a:solidFill>
                            <a:srgbClr val="000000"/>
                          </a:solidFill>
                          <a:latin typeface="NeueHaasGroteskText Std (Body)"/>
                        </a:rPr>
                        <a:t>1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1 </a:t>
                      </a:r>
                      <a:r>
                        <a:rPr sz="900" b="0">
                          <a:solidFill>
                            <a:srgbClr val="000000"/>
                          </a:solidFill>
                          <a:latin typeface="NeueHaasGroteskText Std (Body)"/>
                        </a:rPr>
                        <a:t>upgrade) (01/19/18)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05/12/2018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(for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rPr sz="900" b="0">
                          <a:solidFill>
                            <a:srgbClr val="000000"/>
                          </a:solidFill>
                          <a:latin typeface="NeueHaasGroteskText Std (Body)"/>
                        </a:rPr>
                        <a:t> (02/20/18)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1">
                          <a:solidFill>
                            <a:srgbClr val="000000"/>
                          </a:solidFill>
                          <a:latin typeface="NeueHaasGroteskText Std (Body)"/>
                        </a:rPr>
                        <a:t>free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2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(06/29/17)
</a:t>
                      </a:r>
                      <a:r>
                        <a:rPr sz="900" b="0">
                          <a:solidFill>
                            <a:srgbClr val="00B0F0"/>
                          </a:solidFill>
                          <a:latin typeface="NeueHaasGroteskText Std (Body)"/>
                        </a:rPr>
                        <a:t>Get </a:t>
                      </a:r>
                      <a:r>
                        <a:rPr sz="900" b="0">
                          <a:solidFill>
                            <a:srgbClr val="00B0F0"/>
                          </a:solidFill>
                          <a:latin typeface="NeueHaasGroteskText Std (Body)"/>
                        </a:rPr>
                        <a:t>the </a:t>
                      </a:r>
                      <a:r>
                        <a:rPr sz="900" b="0">
                          <a:solidFill>
                            <a:srgbClr val="00B0F0"/>
                          </a:solidFill>
                          <a:latin typeface="NeueHaasGroteskText Std (Body)"/>
                        </a:rPr>
                        <a:t>iPhone </a:t>
                      </a:r>
                      <a:r>
                        <a:rPr sz="900" b="0">
                          <a:solidFill>
                            <a:srgbClr val="00B0F0"/>
                          </a:solidFill>
                          <a:latin typeface="NeueHaasGroteskText Std (Body)"/>
                        </a:rPr>
                        <a:t>SE </a:t>
                      </a:r>
                      <a:r>
                        <a:rPr sz="900" b="0">
                          <a:solidFill>
                            <a:srgbClr val="00B0F0"/>
                          </a:solidFill>
                          <a:latin typeface="NeueHaasGroteskText Std (Body)"/>
                        </a:rPr>
                        <a:t>for </a:t>
                      </a:r>
                      <a:r>
                        <a:rPr sz="900" b="1">
                          <a:solidFill>
                            <a:srgbClr val="00B0F0"/>
                          </a:solidFill>
                          <a:latin typeface="NeueHaasGroteskText Std (Body)"/>
                        </a:rPr>
                        <a:t>$10.00/mo. </a:t>
                      </a:r>
                      <a:r>
                        <a:rPr sz="900" b="0">
                          <a:solidFill>
                            <a:srgbClr val="00B0F0"/>
                          </a:solidFill>
                          <a:latin typeface="NeueHaasGroteskText Std (Body)"/>
                        </a:rPr>
                        <a:t>with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service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$349.99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1">
                          <a:solidFill>
                            <a:srgbClr val="00B0F0"/>
                          </a:solidFill>
                          <a:latin typeface="NeueHaasGroteskText Std (Body)"/>
                        </a:rPr>
                        <a:t>$109.99 </a:t>
                      </a:r>
                      <a:r>
                        <a:rPr sz="900" b="0">
                          <a:solidFill>
                            <a:srgbClr val="00B0F0"/>
                          </a:solidFill>
                          <a:latin typeface="NeueHaasGroteskText Std (Body)"/>
                        </a:rPr>
                        <a:t>promo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(04/06/18)
</a:t>
                      </a:r>
                      <a:r>
                        <a:rPr sz="900" b="0">
                          <a:solidFill>
                            <a:srgbClr val="000000"/>
                          </a:solidFill>
                          <a:latin typeface="NeueHaasGroteskText Std (Body)"/>
                        </a:rPr>
                        <a:t>Save </a:t>
                      </a:r>
                      <a:r>
                        <a:rPr sz="900" b="0">
                          <a:solidFill>
                            <a:srgbClr val="000000"/>
                          </a:solidFill>
                          <a:latin typeface="NeueHaasGroteskText Std (Body)"/>
                        </a:rPr>
                        <a:t> </a:t>
                      </a:r>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 </a:t>
                      </a:r>
                      <a:r>
                        <a:rPr sz="900" b="0">
                          <a:solidFill>
                            <a:srgbClr val="000000"/>
                          </a:solidFill>
                          <a:latin typeface="NeueHaasGroteskText Std (Body)"/>
                        </a:rPr>
                        <a:t>Google </a:t>
                      </a:r>
                      <a:r>
                        <a:rPr sz="900" b="0">
                          <a:solidFill>
                            <a:srgbClr val="000000"/>
                          </a:solidFill>
                          <a:latin typeface="NeueHaasGroteskText Std (Body)"/>
                        </a:rPr>
                        <a:t>Pixel </a:t>
                      </a:r>
                      <a:r>
                        <a:rPr sz="900" b="0">
                          <a:solidFill>
                            <a:srgbClr val="000000"/>
                          </a:solidFill>
                          <a:latin typeface="NeueHaasGroteskText Std (Body)"/>
                        </a:rPr>
                        <a:t>2 </a:t>
                      </a:r>
                      <a:r>
                        <a:rPr sz="900" b="0">
                          <a:solidFill>
                            <a:srgbClr val="000000"/>
                          </a:solidFill>
                          <a:latin typeface="NeueHaasGroteskText Std (Body)"/>
                        </a:rPr>
                        <a:t>or </a:t>
                      </a:r>
                      <a:r>
                        <a:rPr sz="900" b="0">
                          <a:solidFill>
                            <a:srgbClr val="000000"/>
                          </a:solidFill>
                          <a:latin typeface="NeueHaasGroteskText Std (Body)"/>
                        </a:rPr>
                        <a:t>2 </a:t>
                      </a:r>
                      <a:r>
                        <a:rPr sz="900" b="0">
                          <a:solidFill>
                            <a:srgbClr val="000000"/>
                          </a:solidFill>
                          <a:latin typeface="NeueHaasGroteskText Std (Body)"/>
                        </a:rPr>
                        <a:t>XL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one </a:t>
                      </a:r>
                      <a:r>
                        <a:rPr sz="900" b="0">
                          <a:solidFill>
                            <a:srgbClr val="000000"/>
                          </a:solidFill>
                          <a:latin typeface="NeueHaasGroteskText Std (Body)"/>
                        </a:rPr>
                        <a:t>free, </a:t>
                      </a:r>
                      <a:r>
                        <a:rPr sz="900" b="0">
                          <a:solidFill>
                            <a:srgbClr val="000000"/>
                          </a:solidFill>
                          <a:latin typeface="NeueHaasGroteskText Std (Body)"/>
                        </a:rPr>
                        <a:t>plus </a:t>
                      </a:r>
                      <a:r>
                        <a:rPr sz="900" b="0">
                          <a:solidFill>
                            <a:srgbClr val="000000"/>
                          </a:solidFill>
                          <a:latin typeface="NeueHaasGroteskText Std (Body)"/>
                        </a:rPr>
                        <a:t>get </a:t>
                      </a:r>
                      <a:r>
                        <a:rPr sz="900" b="1">
                          <a:solidFill>
                            <a:srgbClr val="000000"/>
                          </a:solidFill>
                          <a:latin typeface="NeueHaasGroteskText Std (Body)"/>
                        </a:rPr>
                        <a:t>free </a:t>
                      </a:r>
                      <a:r>
                        <a:rPr sz="900" b="0">
                          <a:solidFill>
                            <a:srgbClr val="000000"/>
                          </a:solidFill>
                          <a:latin typeface="NeueHaasGroteskText Std (Body)"/>
                        </a:rPr>
                        <a:t>YouTube </a:t>
                      </a:r>
                      <a:r>
                        <a:rPr sz="900" b="0">
                          <a:solidFill>
                            <a:srgbClr val="000000"/>
                          </a:solidFill>
                          <a:latin typeface="NeueHaasGroteskText Std (Body)"/>
                        </a:rPr>
                        <a:t>TV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 </a:t>
                      </a:r>
                      <a:r>
                        <a:rPr sz="900" b="0">
                          <a:solidFill>
                            <a:srgbClr val="000000"/>
                          </a:solidFill>
                          <a:latin typeface="NeueHaasGroteskText Std (Body)"/>
                        </a:rPr>
                        <a:t>months, </a:t>
                      </a:r>
                      <a:r>
                        <a:rPr sz="900" b="0">
                          <a:solidFill>
                            <a:srgbClr val="000000"/>
                          </a:solidFill>
                          <a:latin typeface="NeueHaasGroteskText Std (Body)"/>
                        </a:rPr>
                        <a:t>Google </a:t>
                      </a:r>
                      <a:r>
                        <a:rPr sz="900" b="0">
                          <a:solidFill>
                            <a:srgbClr val="000000"/>
                          </a:solidFill>
                          <a:latin typeface="NeueHaasGroteskText Std (Body)"/>
                        </a:rPr>
                        <a:t>Homecast </a:t>
                      </a:r>
                      <a:r>
                        <a:rPr sz="900" b="0">
                          <a:solidFill>
                            <a:srgbClr val="000000"/>
                          </a:solidFill>
                          <a:latin typeface="NeueHaasGroteskText Std (Body)"/>
                        </a:rPr>
                        <a:t>Mini </a:t>
                      </a:r>
                      <a:r>
                        <a:rPr sz="900" b="0">
                          <a:solidFill>
                            <a:srgbClr val="000000"/>
                          </a:solidFill>
                          <a:latin typeface="NeueHaasGroteskText Std (Body)"/>
                        </a:rPr>
                        <a:t>and </a:t>
                      </a:r>
                      <a:r>
                        <a:rPr sz="900" b="0">
                          <a:solidFill>
                            <a:srgbClr val="000000"/>
                          </a:solidFill>
                          <a:latin typeface="NeueHaasGroteskText Std (Body)"/>
                        </a:rPr>
                        <a:t>Chromecast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(reqs.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$949.99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$100 </a:t>
                      </a:r>
                      <a:r>
                        <a:rPr sz="900" b="0">
                          <a:solidFill>
                            <a:srgbClr val="000000"/>
                          </a:solidFill>
                          <a:latin typeface="NeueHaasGroteskText Std (Body)"/>
                        </a:rPr>
                        <a:t>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and </a:t>
                      </a:r>
                      <a:r>
                        <a:rPr sz="900" b="1">
                          <a:solidFill>
                            <a:srgbClr val="000000"/>
                          </a:solidFill>
                          <a:latin typeface="NeueHaasGroteskText Std (Body)"/>
                        </a:rPr>
                        <a:t>$649.99 </a:t>
                      </a:r>
                      <a:r>
                        <a:rPr sz="900" b="0">
                          <a:solidFill>
                            <a:srgbClr val="000000"/>
                          </a:solidFill>
                          <a:latin typeface="NeueHaasGroteskText Std (Body)"/>
                        </a:rPr>
                        <a:t>bogo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to </a:t>
                      </a:r>
                      <a:r>
                        <a:rPr sz="900" b="0">
                          <a:solidFill>
                            <a:srgbClr val="000000"/>
                          </a:solidFill>
                          <a:latin typeface="NeueHaasGroteskText Std (Body)"/>
                        </a:rPr>
                        <a:t>account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You </a:t>
                      </a:r>
                      <a:r>
                        <a:rPr sz="900" b="0">
                          <a:solidFill>
                            <a:srgbClr val="000000"/>
                          </a:solidFill>
                          <a:latin typeface="NeueHaasGroteskText Std (Body)"/>
                        </a:rPr>
                        <a:t>Tube </a:t>
                      </a:r>
                      <a:r>
                        <a:rPr sz="900" b="0">
                          <a:solidFill>
                            <a:srgbClr val="000000"/>
                          </a:solidFill>
                          <a:latin typeface="NeueHaasGroteskText Std (Body)"/>
                        </a:rPr>
                        <a:t>TV </a:t>
                      </a:r>
                      <a:r>
                        <a:rPr sz="900" b="0">
                          <a:solidFill>
                            <a:srgbClr val="000000"/>
                          </a:solidFill>
                          <a:latin typeface="NeueHaasGroteskText Std (Body)"/>
                        </a:rPr>
                        <a:t>offer </a:t>
                      </a:r>
                      <a:r>
                        <a:rPr sz="900" b="0">
                          <a:solidFill>
                            <a:srgbClr val="000000"/>
                          </a:solidFill>
                          <a:latin typeface="NeueHaasGroteskText Std (Body)"/>
                        </a:rPr>
                        <a:t>must </a:t>
                      </a:r>
                      <a:r>
                        <a:rPr sz="900" b="0">
                          <a:solidFill>
                            <a:srgbClr val="000000"/>
                          </a:solidFill>
                          <a:latin typeface="NeueHaasGroteskText Std (Body)"/>
                        </a:rPr>
                        <a:t>be </a:t>
                      </a:r>
                      <a:r>
                        <a:rPr sz="900" b="0">
                          <a:solidFill>
                            <a:srgbClr val="000000"/>
                          </a:solidFill>
                          <a:latin typeface="NeueHaasGroteskText Std (Body)"/>
                        </a:rPr>
                        <a:t>redeemed </a:t>
                      </a:r>
                      <a:r>
                        <a:rPr sz="900" b="0">
                          <a:solidFill>
                            <a:srgbClr val="000000"/>
                          </a:solidFill>
                          <a:latin typeface="NeueHaasGroteskText Std (Body)"/>
                        </a:rPr>
                        <a:t>by </a:t>
                      </a:r>
                      <a:r>
                        <a:rPr sz="900" b="0">
                          <a:solidFill>
                            <a:srgbClr val="000000"/>
                          </a:solidFill>
                          <a:latin typeface="NeueHaasGroteskText Std (Body)"/>
                        </a:rPr>
                        <a:t>6/30) </a:t>
                      </a:r>
                      <a:r>
                        <a:rPr sz="900" b="0">
                          <a:solidFill>
                            <a:srgbClr val="000000"/>
                          </a:solidFill>
                          <a:latin typeface="NeueHaasGroteskText Std (Body)"/>
                        </a:rPr>
                        <a:t> (05/05/18)
</a:t>
                      </a:r>
                    </a:p>
                  </a:txBody>
                  <a:tcPr>
                    <a:solidFill>
                      <a:schemeClr val="accent2"/>
                    </a:solidFill>
                  </a:tcPr>
                </a:tc>
                <a:tc>
                  <a:txBody>
                    <a:bodyPr/>
                    <a:lstStyle/>
                    <a:p>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$350)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ZTE </a:t>
                      </a:r>
                      <a:r>
                        <a:rPr sz="900" b="0">
                          <a:solidFill>
                            <a:srgbClr val="000000"/>
                          </a:solidFill>
                          <a:latin typeface="NeueHaasGroteskText Std (Body)"/>
                        </a:rPr>
                        <a:t>Axon </a:t>
                      </a:r>
                      <a:r>
                        <a:rPr sz="900" b="0">
                          <a:solidFill>
                            <a:srgbClr val="000000"/>
                          </a:solidFill>
                          <a:latin typeface="NeueHaasGroteskText Std (Body)"/>
                        </a:rPr>
                        <a:t>M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$362.50) (04/03/18)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Note8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$395) (03/19/18)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$307.50) (04/04/18)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receive </a:t>
                      </a:r>
                      <a:r>
                        <a:rPr sz="900" b="0">
                          <a:solidFill>
                            <a:srgbClr val="000000"/>
                          </a:solidFill>
                          <a:latin typeface="NeueHaasGroteskText Std (Body)"/>
                        </a:rPr>
                        <a:t>a </a:t>
                      </a:r>
                      <a:r>
                        <a:rPr sz="900" b="0">
                          <a:solidFill>
                            <a:srgbClr val="000000"/>
                          </a:solidFill>
                          <a:latin typeface="NeueHaasGroteskText Std (Body)"/>
                        </a:rPr>
                        <a:t>Smart </a:t>
                      </a:r>
                      <a:r>
                        <a:rPr sz="900" b="0">
                          <a:solidFill>
                            <a:srgbClr val="000000"/>
                          </a:solidFill>
                          <a:latin typeface="NeueHaasGroteskText Std (Body)"/>
                        </a:rPr>
                        <a:t>Speaker </a:t>
                      </a:r>
                      <a:r>
                        <a:rPr sz="900" b="0">
                          <a:solidFill>
                            <a:srgbClr val="000000"/>
                          </a:solidFill>
                          <a:latin typeface="NeueHaasGroteskText Std (Body)"/>
                        </a:rPr>
                        <a:t>with </a:t>
                      </a:r>
                      <a:r>
                        <a:rPr sz="900" b="0">
                          <a:solidFill>
                            <a:srgbClr val="000000"/>
                          </a:solidFill>
                          <a:latin typeface="NeueHaasGroteskText Std (Body)"/>
                        </a:rPr>
                        <a:t>Amazon </a:t>
                      </a:r>
                      <a:r>
                        <a:rPr sz="900" b="0">
                          <a:solidFill>
                            <a:srgbClr val="000000"/>
                          </a:solidFill>
                          <a:latin typeface="NeueHaasGroteskText Std (Body)"/>
                        </a:rPr>
                        <a:t>Alexa </a:t>
                      </a:r>
                      <a:r>
                        <a:rPr sz="900" b="0">
                          <a:solidFill>
                            <a:srgbClr val="000000"/>
                          </a:solidFill>
                          <a:latin typeface="NeueHaasGroteskText Std (Body)"/>
                        </a:rPr>
                        <a:t>MotoMod™ </a:t>
                      </a:r>
                      <a:r>
                        <a:rPr sz="900" b="0">
                          <a:solidFill>
                            <a:srgbClr val="000000"/>
                          </a:solidFill>
                          <a:latin typeface="NeueHaasGroteskText Std (Body)"/>
                        </a:rPr>
                        <a:t>and </a:t>
                      </a:r>
                      <a:r>
                        <a:rPr sz="900" b="0">
                          <a:solidFill>
                            <a:srgbClr val="000000"/>
                          </a:solidFill>
                          <a:latin typeface="NeueHaasGroteskText Std (Body)"/>
                        </a:rPr>
                        <a:t>2-month </a:t>
                      </a:r>
                      <a:r>
                        <a:rPr sz="900" b="1">
                          <a:solidFill>
                            <a:srgbClr val="000000"/>
                          </a:solidFill>
                          <a:latin typeface="NeueHaasGroteskText Std (Body)"/>
                        </a:rPr>
                        <a:t>free </a:t>
                      </a:r>
                      <a:r>
                        <a:rPr sz="900" b="0">
                          <a:solidFill>
                            <a:srgbClr val="000000"/>
                          </a:solidFill>
                          <a:latin typeface="NeueHaasGroteskText Std (Body)"/>
                        </a:rPr>
                        <a:t>trial </a:t>
                      </a:r>
                      <a:r>
                        <a:rPr sz="900" b="0">
                          <a:solidFill>
                            <a:srgbClr val="000000"/>
                          </a:solidFill>
                          <a:latin typeface="NeueHaasGroteskText Std (Body)"/>
                        </a:rPr>
                        <a:t>of </a:t>
                      </a:r>
                      <a:r>
                        <a:rPr sz="900" b="0">
                          <a:solidFill>
                            <a:srgbClr val="000000"/>
                          </a:solidFill>
                          <a:latin typeface="NeueHaasGroteskText Std (Body)"/>
                        </a:rPr>
                        <a:t>Amazon </a:t>
                      </a:r>
                      <a:r>
                        <a:rPr sz="900" b="0">
                          <a:solidFill>
                            <a:srgbClr val="000000"/>
                          </a:solidFill>
                          <a:latin typeface="NeueHaasGroteskText Std (Body)"/>
                        </a:rPr>
                        <a:t>Music </a:t>
                      </a:r>
                      <a:r>
                        <a:rPr sz="900" b="0">
                          <a:solidFill>
                            <a:srgbClr val="000000"/>
                          </a:solidFill>
                          <a:latin typeface="NeueHaasGroteskText Std (Body)"/>
                        </a:rPr>
                        <a:t>Unlimited (04/02/18)
</a:t>
                      </a:r>
                      <a:r>
                        <a:rPr sz="900" b="0">
                          <a:solidFill>
                            <a:srgbClr val="00B0F0"/>
                          </a:solidFill>
                          <a:latin typeface="NeueHaasGroteskText Std (Body)"/>
                        </a:rPr>
                        <a:t>Get </a:t>
                      </a:r>
                      <a:r>
                        <a:rPr sz="900" b="0">
                          <a:solidFill>
                            <a:srgbClr val="00B0F0"/>
                          </a:solidFill>
                          <a:latin typeface="NeueHaasGroteskText Std (Body)"/>
                        </a:rPr>
                        <a:t>iPhone </a:t>
                      </a:r>
                      <a:r>
                        <a:rPr sz="900" b="0">
                          <a:solidFill>
                            <a:srgbClr val="00B0F0"/>
                          </a:solidFill>
                          <a:latin typeface="NeueHaasGroteskText Std (Body)"/>
                        </a:rPr>
                        <a:t>SE </a:t>
                      </a:r>
                      <a:r>
                        <a:rPr sz="900" b="0">
                          <a:solidFill>
                            <a:srgbClr val="00B0F0"/>
                          </a:solidFill>
                          <a:latin typeface="NeueHaasGroteskText Std (Body)"/>
                        </a:rPr>
                        <a:t>32GB </a:t>
                      </a:r>
                      <a:r>
                        <a:rPr sz="900" b="0">
                          <a:solidFill>
                            <a:srgbClr val="00B0F0"/>
                          </a:solidFill>
                          <a:latin typeface="NeueHaasGroteskText Std (Body)"/>
                        </a:rPr>
                        <a:t>for </a:t>
                      </a:r>
                      <a:r>
                        <a:rPr sz="900" b="1">
                          <a:solidFill>
                            <a:srgbClr val="00B0F0"/>
                          </a:solidFill>
                          <a:latin typeface="NeueHaasGroteskText Std (Body)"/>
                        </a:rPr>
                        <a:t>$0/mo.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on </a:t>
                      </a:r>
                      <a:r>
                        <a:rPr sz="900" b="0">
                          <a:solidFill>
                            <a:srgbClr val="00B0F0"/>
                          </a:solidFill>
                          <a:latin typeface="NeueHaasGroteskText Std (Body)"/>
                        </a:rPr>
                        <a:t>AT&amp;T </a:t>
                      </a:r>
                      <a:r>
                        <a:rPr sz="900" b="0">
                          <a:solidFill>
                            <a:srgbClr val="00B0F0"/>
                          </a:solidFill>
                          <a:latin typeface="NeueHaasGroteskText Std (Body)"/>
                        </a:rPr>
                        <a:t>Next </a:t>
                      </a:r>
                      <a:r>
                        <a:rPr sz="900" b="0">
                          <a:solidFill>
                            <a:srgbClr val="00B0F0"/>
                          </a:solidFill>
                          <a:latin typeface="NeueHaasGroteskText Std (Body)"/>
                        </a:rPr>
                        <a:t>and </a:t>
                      </a:r>
                      <a:r>
                        <a:rPr sz="900" b="0">
                          <a:solidFill>
                            <a:srgbClr val="00B0F0"/>
                          </a:solidFill>
                          <a:latin typeface="NeueHaasGroteskText Std (Body)"/>
                        </a:rPr>
                        <a:t>eligible </a:t>
                      </a:r>
                      <a:r>
                        <a:rPr sz="900" b="0">
                          <a:solidFill>
                            <a:srgbClr val="00B0F0"/>
                          </a:solidFill>
                          <a:latin typeface="NeueHaasGroteskText Std (Body)"/>
                        </a:rPr>
                        <a:t>service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ends </a:t>
                      </a:r>
                      <a:r>
                        <a:rPr sz="900" b="0">
                          <a:solidFill>
                            <a:srgbClr val="00B0F0"/>
                          </a:solidFill>
                          <a:latin typeface="NeueHaasGroteskText Std (Body)"/>
                        </a:rPr>
                        <a:t>5/25/18) (05/04/18)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2017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over </a:t>
                      </a:r>
                      <a:r>
                        <a:rPr sz="900" b="0">
                          <a:solidFill>
                            <a:srgbClr val="000000"/>
                          </a:solidFill>
                          <a:latin typeface="NeueHaasGroteskText Std (Body)"/>
                        </a:rPr>
                        <a:t>30 </a:t>
                      </a:r>
                      <a:r>
                        <a:rPr sz="900" b="0">
                          <a:solidFill>
                            <a:srgbClr val="000000"/>
                          </a:solidFill>
                          <a:latin typeface="NeueHaasGroteskText Std (Body)"/>
                        </a:rPr>
                        <a:t>months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service </a:t>
                      </a:r>
                      <a:r>
                        <a:rPr sz="900" b="0">
                          <a:solidFill>
                            <a:srgbClr val="000000"/>
                          </a:solidFill>
                          <a:latin typeface="NeueHaasGroteskText Std (Body)"/>
                        </a:rPr>
                        <a:t>(ends </a:t>
                      </a:r>
                      <a:r>
                        <a:rPr sz="900" b="0">
                          <a:solidFill>
                            <a:srgbClr val="000000"/>
                          </a:solidFill>
                          <a:latin typeface="NeueHaasGroteskText Std (Body)"/>
                        </a:rPr>
                        <a:t>6/29/18) (04/17/18)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(2017),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(2017) </a:t>
                      </a:r>
                      <a:r>
                        <a:rPr sz="900" b="0">
                          <a:solidFill>
                            <a:srgbClr val="000000"/>
                          </a:solidFill>
                          <a:latin typeface="NeueHaasGroteskText Std (Body)"/>
                        </a:rPr>
                        <a:t>for </a:t>
                      </a:r>
                      <a:r>
                        <a:rPr sz="900" b="0">
                          <a:solidFill>
                            <a:srgbClr val="000000"/>
                          </a:solidFill>
                          <a:latin typeface="NeueHaasGroteskText Std (Body)"/>
                        </a:rPr>
                        <a:t>under </a:t>
                      </a:r>
                      <a:r>
                        <a:rPr sz="900" b="1">
                          <a:solidFill>
                            <a:srgbClr val="000000"/>
                          </a:solidFill>
                          <a:latin typeface="NeueHaasGroteskText Std (Body)"/>
                        </a:rPr>
                        <a:t>$10/mo.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service (04/24/18)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S8 (03/07/18)
</a:t>
                      </a:r>
                      <a:r>
                        <a:rPr sz="900" b="1">
                          <a:solidFill>
                            <a:srgbClr val="000000"/>
                          </a:solidFill>
                          <a:latin typeface="NeueHaasGroteskText Std (Body)"/>
                        </a:rPr>
                        <a:t>$375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the </a:t>
                      </a:r>
                      <a:r>
                        <a:rPr sz="900" b="0">
                          <a:solidFill>
                            <a:srgbClr val="000000"/>
                          </a:solidFill>
                          <a:latin typeface="NeueHaasGroteskText Std (Body)"/>
                        </a:rPr>
                        <a:t>Motorola </a:t>
                      </a:r>
                      <a:r>
                        <a:rPr sz="900" b="0">
                          <a:solidFill>
                            <a:srgbClr val="000000"/>
                          </a:solidFill>
                          <a:latin typeface="NeueHaasGroteskText Std (Body)"/>
                        </a:rPr>
                        <a:t>Moto </a:t>
                      </a:r>
                      <a:r>
                        <a:rPr sz="900" b="0">
                          <a:solidFill>
                            <a:srgbClr val="000000"/>
                          </a:solidFill>
                          <a:latin typeface="NeueHaasGroteskText Std (Body)"/>
                        </a:rPr>
                        <a:t>Z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2nd </a:t>
                      </a:r>
                      <a:r>
                        <a:rPr sz="900" b="0">
                          <a:solidFill>
                            <a:srgbClr val="000000"/>
                          </a:solidFill>
                          <a:latin typeface="NeueHaasGroteskText Std (Body)"/>
                        </a:rPr>
                        <a:t>Gen </a:t>
                      </a:r>
                      <a:r>
                        <a:rPr sz="900" b="0">
                          <a:solidFill>
                            <a:srgbClr val="000000"/>
                          </a:solidFill>
                          <a:latin typeface="NeueHaasGroteskText Std (Body)"/>
                        </a:rPr>
                        <a:t>at </a:t>
                      </a:r>
                      <a:r>
                        <a:rPr sz="900" b="0">
                          <a:solidFill>
                            <a:srgbClr val="000000"/>
                          </a:solidFill>
                          <a:latin typeface="NeueHaasGroteskText Std (Body)"/>
                        </a:rPr>
                        <a:t>T-Mobile (01/26/18)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(04/18/18)
</a:t>
                      </a:r>
                      <a:r>
                        <a:rPr sz="900" b="0">
                          <a:solidFill>
                            <a:srgbClr val="000000"/>
                          </a:solidFill>
                          <a:latin typeface="NeueHaasGroteskText Std (Body)"/>
                        </a:rPr>
                        <a:t>Get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(05/02/18)
</a:t>
                      </a:r>
                      <a:r>
                        <a:rPr sz="900" b="0">
                          <a:solidFill>
                            <a:srgbClr val="000000"/>
                          </a:solidFill>
                          <a:latin typeface="NeueHaasGroteskText Std (Body)"/>
                        </a:rPr>
                        <a:t>Get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(04/16/18)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S9, </a:t>
                      </a:r>
                      <a:r>
                        <a:rPr sz="900" b="0">
                          <a:solidFill>
                            <a:srgbClr val="000000"/>
                          </a:solidFill>
                          <a:latin typeface="NeueHaasGroteskText Std (Body)"/>
                        </a:rPr>
                        <a:t>S9+ </a:t>
                      </a:r>
                      <a:r>
                        <a:rPr sz="900" b="0">
                          <a:solidFill>
                            <a:srgbClr val="000000"/>
                          </a:solidFill>
                          <a:latin typeface="NeueHaasGroteskText Std (Body)"/>
                        </a:rPr>
                        <a:t>or </a:t>
                      </a:r>
                      <a:r>
                        <a:rPr sz="900" b="0">
                          <a:solidFill>
                            <a:srgbClr val="000000"/>
                          </a:solidFill>
                          <a:latin typeface="NeueHaasGroteskText Std (Body)"/>
                        </a:rPr>
                        <a:t>S8 </a:t>
                      </a:r>
                      <a:r>
                        <a:rPr sz="900" b="0">
                          <a:solidFill>
                            <a:srgbClr val="000000"/>
                          </a:solidFill>
                          <a:latin typeface="NeueHaasGroteskText Std (Body)"/>
                        </a:rPr>
                        <a:t>Active </a:t>
                      </a:r>
                      <a:r>
                        <a:rPr sz="900" b="0">
                          <a:solidFill>
                            <a:srgbClr val="000000"/>
                          </a:solidFill>
                          <a:latin typeface="NeueHaasGroteskText Std (Body)"/>
                        </a:rPr>
                        <a:t>after </a:t>
                      </a:r>
                      <a:r>
                        <a:rPr sz="900" b="0">
                          <a:solidFill>
                            <a:srgbClr val="000000"/>
                          </a:solidFill>
                          <a:latin typeface="NeueHaasGroteskText Std (Body)"/>
                        </a:rPr>
                        <a:t>24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activate </a:t>
                      </a:r>
                      <a:r>
                        <a:rPr sz="900" b="0">
                          <a:solidFill>
                            <a:srgbClr val="000000"/>
                          </a:solidFill>
                          <a:latin typeface="NeueHaasGroteskText Std (Body)"/>
                        </a:rPr>
                        <a:t>a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Military </a:t>
                      </a:r>
                      <a:r>
                        <a:rPr sz="900" b="0">
                          <a:solidFill>
                            <a:srgbClr val="000000"/>
                          </a:solidFill>
                          <a:latin typeface="NeueHaasGroteskText Std (Body)"/>
                        </a:rPr>
                        <a:t>plan </a:t>
                      </a:r>
                      <a:r>
                        <a:rPr sz="900" b="0">
                          <a:solidFill>
                            <a:srgbClr val="000000"/>
                          </a:solidFill>
                          <a:latin typeface="NeueHaasGroteskText Std (Body)"/>
                        </a:rPr>
                        <a:t>(reqs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finance </a:t>
                      </a:r>
                      <a:r>
                        <a:rPr sz="900" b="0">
                          <a:solidFill>
                            <a:srgbClr val="000000"/>
                          </a:solidFill>
                          <a:latin typeface="NeueHaasGroteskText Std (Body)"/>
                        </a:rPr>
                        <a:t>agreement, </a:t>
                      </a:r>
                      <a:r>
                        <a:rPr sz="900" b="0">
                          <a:solidFill>
                            <a:srgbClr val="000000"/>
                          </a:solidFill>
                          <a:latin typeface="NeueHaasGroteskText Std (Body)"/>
                        </a:rPr>
                        <a:t>starts </a:t>
                      </a:r>
                      <a:r>
                        <a:rPr sz="900" b="0">
                          <a:solidFill>
                            <a:srgbClr val="000000"/>
                          </a:solidFill>
                          <a:latin typeface="NeueHaasGroteskText Std (Body)"/>
                        </a:rPr>
                        <a:t>4/22) (04/19/18)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E </a:t>
                      </a:r>
                      <a:r>
                        <a:rPr sz="900" b="0">
                          <a:solidFill>
                            <a:srgbClr val="000000"/>
                          </a:solidFill>
                          <a:latin typeface="NeueHaasGroteskText Std (Body)"/>
                        </a:rPr>
                        <a:t>4th </a:t>
                      </a:r>
                      <a:r>
                        <a:rPr sz="900" b="0">
                          <a:solidFill>
                            <a:srgbClr val="000000"/>
                          </a:solidFill>
                          <a:latin typeface="NeueHaasGroteskText Std (Body)"/>
                        </a:rPr>
                        <a:t>Gen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(04/30/18)
</a:t>
                      </a:r>
                      <a:r>
                        <a:rPr sz="900" b="0">
                          <a:solidFill>
                            <a:srgbClr val="00B0F0"/>
                          </a:solidFill>
                          <a:latin typeface="NeueHaasGroteskText Std (Body)"/>
                        </a:rPr>
                        <a:t>Get </a:t>
                      </a:r>
                      <a:r>
                        <a:rPr sz="900" b="1">
                          <a:solidFill>
                            <a:srgbClr val="00B0F0"/>
                          </a:solidFill>
                          <a:latin typeface="NeueHaasGroteskText Std (Body)"/>
                        </a:rPr>
                        <a:t>$215 </a:t>
                      </a:r>
                      <a:r>
                        <a:rPr sz="900" b="0">
                          <a:solidFill>
                            <a:srgbClr val="00B0F0"/>
                          </a:solidFill>
                          <a:latin typeface="NeueHaasGroteskText Std (Body)"/>
                        </a:rPr>
                        <a:t>off </a:t>
                      </a:r>
                      <a:r>
                        <a:rPr sz="900" b="0">
                          <a:solidFill>
                            <a:srgbClr val="00B0F0"/>
                          </a:solidFill>
                          <a:latin typeface="NeueHaasGroteskText Std (Body)"/>
                        </a:rPr>
                        <a:t>an </a:t>
                      </a:r>
                      <a:r>
                        <a:rPr sz="900" b="0">
                          <a:solidFill>
                            <a:srgbClr val="00B0F0"/>
                          </a:solidFill>
                          <a:latin typeface="NeueHaasGroteskText Std (Body)"/>
                        </a:rPr>
                        <a:t>Apple </a:t>
                      </a:r>
                      <a:r>
                        <a:rPr sz="900" b="0">
                          <a:solidFill>
                            <a:srgbClr val="00B0F0"/>
                          </a:solidFill>
                          <a:latin typeface="NeueHaasGroteskText Std (Body)"/>
                        </a:rPr>
                        <a:t>Watch </a:t>
                      </a:r>
                      <a:r>
                        <a:rPr sz="900" b="0">
                          <a:solidFill>
                            <a:srgbClr val="00B0F0"/>
                          </a:solidFill>
                          <a:latin typeface="NeueHaasGroteskText Std (Body)"/>
                        </a:rPr>
                        <a:t>or </a:t>
                      </a:r>
                      <a:r>
                        <a:rPr sz="900" b="0">
                          <a:solidFill>
                            <a:srgbClr val="00B0F0"/>
                          </a:solidFill>
                          <a:latin typeface="NeueHaasGroteskText Std (Body)"/>
                        </a:rPr>
                        <a:t>iPad </a:t>
                      </a:r>
                      <a:r>
                        <a:rPr sz="900" b="0">
                          <a:solidFill>
                            <a:srgbClr val="00B0F0"/>
                          </a:solidFill>
                          <a:latin typeface="NeueHaasGroteskText Std (Body)"/>
                        </a:rPr>
                        <a:t>via </a:t>
                      </a:r>
                      <a:r>
                        <a:rPr sz="900" b="0">
                          <a:solidFill>
                            <a:srgbClr val="00B0F0"/>
                          </a:solidFill>
                          <a:latin typeface="NeueHaasGroteskText Std (Body)"/>
                        </a:rPr>
                        <a:t>24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buy </a:t>
                      </a:r>
                      <a:r>
                        <a:rPr sz="900" b="0">
                          <a:solidFill>
                            <a:srgbClr val="00B0F0"/>
                          </a:solidFill>
                          <a:latin typeface="NeueHaasGroteskText Std (Body)"/>
                        </a:rPr>
                        <a:t>any </a:t>
                      </a:r>
                      <a:r>
                        <a:rPr sz="900" b="0">
                          <a:solidFill>
                            <a:srgbClr val="00B0F0"/>
                          </a:solidFill>
                          <a:latin typeface="NeueHaasGroteskText Std (Body)"/>
                        </a:rPr>
                        <a:t>new </a:t>
                      </a:r>
                      <a:r>
                        <a:rPr sz="900" b="0">
                          <a:solidFill>
                            <a:srgbClr val="00B0F0"/>
                          </a:solidFill>
                          <a:latin typeface="NeueHaasGroteskText Std (Body)"/>
                        </a:rPr>
                        <a:t>iPhone </a:t>
                      </a:r>
                      <a:r>
                        <a:rPr sz="900" b="0">
                          <a:solidFill>
                            <a:srgbClr val="00B0F0"/>
                          </a:solidFill>
                          <a:latin typeface="NeueHaasGroteskText Std (Body)"/>
                        </a:rPr>
                        <a:t>(qualifying </a:t>
                      </a:r>
                      <a:r>
                        <a:rPr sz="900" b="0">
                          <a:solidFill>
                            <a:srgbClr val="00B0F0"/>
                          </a:solidFill>
                          <a:latin typeface="NeueHaasGroteskText Std (Body)"/>
                        </a:rPr>
                        <a:t>credit, </a:t>
                      </a:r>
                      <a:r>
                        <a:rPr sz="900" b="0">
                          <a:solidFill>
                            <a:srgbClr val="00B0F0"/>
                          </a:solidFill>
                          <a:latin typeface="NeueHaasGroteskText Std (Body)"/>
                        </a:rPr>
                        <a:t>service </a:t>
                      </a:r>
                      <a:r>
                        <a:rPr sz="900" b="0">
                          <a:solidFill>
                            <a:srgbClr val="00B0F0"/>
                          </a:solidFill>
                          <a:latin typeface="NeueHaasGroteskText Std (Body)"/>
                        </a:rPr>
                        <a:t>and </a:t>
                      </a:r>
                      <a:r>
                        <a:rPr sz="900" b="0">
                          <a:solidFill>
                            <a:srgbClr val="00B0F0"/>
                          </a:solidFill>
                          <a:latin typeface="NeueHaasGroteskText Std (Body)"/>
                        </a:rPr>
                        <a:t>finance </a:t>
                      </a:r>
                      <a:r>
                        <a:rPr sz="900" b="0">
                          <a:solidFill>
                            <a:srgbClr val="00B0F0"/>
                          </a:solidFill>
                          <a:latin typeface="NeueHaasGroteskText Std (Body)"/>
                        </a:rPr>
                        <a:t>agreement </a:t>
                      </a:r>
                      <a:r>
                        <a:rPr sz="900" b="0">
                          <a:solidFill>
                            <a:srgbClr val="00B0F0"/>
                          </a:solidFill>
                          <a:latin typeface="NeueHaasGroteskText Std (Body)"/>
                        </a:rPr>
                        <a:t>for </a:t>
                      </a:r>
                      <a:r>
                        <a:rPr sz="900" b="0">
                          <a:solidFill>
                            <a:srgbClr val="00B0F0"/>
                          </a:solidFill>
                          <a:latin typeface="NeueHaasGroteskText Std (Body)"/>
                        </a:rPr>
                        <a:t>both </a:t>
                      </a:r>
                      <a:r>
                        <a:rPr sz="900" b="0">
                          <a:solidFill>
                            <a:srgbClr val="00B0F0"/>
                          </a:solidFill>
                          <a:latin typeface="NeueHaasGroteskText Std (Body)"/>
                        </a:rPr>
                        <a:t>devices </a:t>
                      </a:r>
                      <a:r>
                        <a:rPr sz="900" b="0">
                          <a:solidFill>
                            <a:srgbClr val="00B0F0"/>
                          </a:solidFill>
                          <a:latin typeface="NeueHaasGroteskText Std (Body)"/>
                        </a:rPr>
                        <a:t>required) (05/04/18)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a:t>
                      </a:r>
                      <a:r>
                        <a:rPr sz="900" b="0">
                          <a:solidFill>
                            <a:srgbClr val="000000"/>
                          </a:solidFill>
                          <a:latin typeface="NeueHaasGroteskText Std (Body)"/>
                        </a:rPr>
                        <a:t>or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(02/09/18)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Moto </a:t>
                      </a:r>
                      <a:r>
                        <a:rPr sz="900" b="0">
                          <a:solidFill>
                            <a:srgbClr val="000000"/>
                          </a:solidFill>
                          <a:latin typeface="NeueHaasGroteskText Std (Body)"/>
                        </a:rPr>
                        <a:t>e4 </a:t>
                      </a:r>
                      <a:r>
                        <a:rPr sz="900" b="0">
                          <a:solidFill>
                            <a:srgbClr val="000000"/>
                          </a:solidFill>
                          <a:latin typeface="NeueHaasGroteskText Std (Body)"/>
                        </a:rPr>
                        <a:t>leases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(09/08/17)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Dynasty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and </a:t>
                      </a:r>
                      <a:r>
                        <a:rPr sz="900" b="0">
                          <a:solidFill>
                            <a:srgbClr val="000000"/>
                          </a:solidFill>
                          <a:latin typeface="NeueHaasGroteskText Std (Body)"/>
                        </a:rPr>
                        <a:t>eligible </a:t>
                      </a:r>
                      <a:r>
                        <a:rPr sz="900" b="0">
                          <a:solidFill>
                            <a:srgbClr val="000000"/>
                          </a:solidFill>
                          <a:latin typeface="NeueHaasGroteskText Std (Body)"/>
                        </a:rPr>
                        <a:t>upgrades (02/09/18)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(07/26/17)
</a:t>
                      </a:r>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a:t>
                      </a:r>
                      <a:r>
                        <a:rPr sz="900" b="0">
                          <a:solidFill>
                            <a:srgbClr val="000000"/>
                          </a:solidFill>
                          <a:latin typeface="NeueHaasGroteskText Std (Body)"/>
                        </a:rPr>
                        <a:t>with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lease, </a:t>
                      </a:r>
                      <a:r>
                        <a:rPr sz="900" b="0">
                          <a:solidFill>
                            <a:srgbClr val="000000"/>
                          </a:solidFill>
                          <a:latin typeface="NeueHaasGroteskText Std (Body)"/>
                        </a:rPr>
                        <a:t>plus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 (07/14/17)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HD </a:t>
                      </a:r>
                      <a:r>
                        <a:rPr sz="900" b="0">
                          <a:solidFill>
                            <a:srgbClr val="000000"/>
                          </a:solidFill>
                          <a:latin typeface="NeueHaasGroteskText Std (Body)"/>
                        </a:rPr>
                        <a:t>for </a:t>
                      </a:r>
                      <a:r>
                        <a:rPr sz="900" b="1">
                          <a:solidFill>
                            <a:srgbClr val="000000"/>
                          </a:solidFill>
                          <a:latin typeface="NeueHaasGroteskText Std (Body)"/>
                        </a:rPr>
                        <a:t>$0.00/mo. </a:t>
                      </a:r>
                      <a:r>
                        <a:rPr sz="900" b="0">
                          <a:solidFill>
                            <a:srgbClr val="000000"/>
                          </a:solidFill>
                          <a:latin typeface="NeueHaasGroteskText Std (Body)"/>
                        </a:rPr>
                        <a:t>after </a:t>
                      </a:r>
                      <a:r>
                        <a:rPr sz="900" b="1">
                          <a:solidFill>
                            <a:srgbClr val="000000"/>
                          </a:solidFill>
                          <a:latin typeface="NeueHaasGroteskText Std (Body)"/>
                        </a:rPr>
                        <a:t>$25.00 </a:t>
                      </a:r>
                      <a:r>
                        <a:rPr sz="900" b="0">
                          <a:solidFill>
                            <a:srgbClr val="000000"/>
                          </a:solidFill>
                          <a:latin typeface="NeueHaasGroteskText Std (Body)"/>
                        </a:rPr>
                        <a:t>down.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available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and </a:t>
                      </a:r>
                      <a:r>
                        <a:rPr sz="900" b="0">
                          <a:solidFill>
                            <a:srgbClr val="000000"/>
                          </a:solidFill>
                          <a:latin typeface="NeueHaasGroteskText Std (Body)"/>
                        </a:rPr>
                        <a:t>port </a:t>
                      </a:r>
                      <a:r>
                        <a:rPr sz="900" b="0">
                          <a:solidFill>
                            <a:srgbClr val="000000"/>
                          </a:solidFill>
                          <a:latin typeface="NeueHaasGroteskText Std (Body)"/>
                        </a:rPr>
                        <a:t>in). </a:t>
                      </a:r>
                      <a:r>
                        <a:rPr sz="900" b="0">
                          <a:solidFill>
                            <a:srgbClr val="000000"/>
                          </a:solidFill>
                          <a:latin typeface="NeueHaasGroteskText Std (Body)"/>
                        </a:rPr>
                        <a:t>Online </a:t>
                      </a:r>
                      <a:r>
                        <a:rPr sz="900" b="0">
                          <a:solidFill>
                            <a:srgbClr val="000000"/>
                          </a:solidFill>
                          <a:latin typeface="NeueHaasGroteskText Std (Body)"/>
                        </a:rPr>
                        <a:t>or </a:t>
                      </a:r>
                      <a:r>
                        <a:rPr sz="900" b="0">
                          <a:solidFill>
                            <a:srgbClr val="000000"/>
                          </a:solidFill>
                          <a:latin typeface="NeueHaasGroteskText Std (Body)"/>
                        </a:rPr>
                        <a:t>call-in </a:t>
                      </a:r>
                      <a:r>
                        <a:rPr sz="900" b="0">
                          <a:solidFill>
                            <a:srgbClr val="000000"/>
                          </a:solidFill>
                          <a:latin typeface="NeueHaasGroteskText Std (Body)"/>
                        </a:rPr>
                        <a:t>only. (03/05/18)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 (11/26/16)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select </a:t>
                      </a:r>
                      <a:r>
                        <a:rPr sz="900" b="0">
                          <a:solidFill>
                            <a:srgbClr val="000000"/>
                          </a:solidFill>
                          <a:latin typeface="NeueHaasGroteskText Std (Body)"/>
                        </a:rPr>
                        <a:t>the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for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8/8+,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Galaxy </a:t>
                      </a:r>
                      <a:r>
                        <a:rPr sz="900" b="0">
                          <a:solidFill>
                            <a:srgbClr val="000000"/>
                          </a:solidFill>
                          <a:latin typeface="NeueHaasGroteskText Std (Body)"/>
                        </a:rPr>
                        <a:t>S8/8+, </a:t>
                      </a:r>
                      <a:r>
                        <a:rPr sz="900" b="0">
                          <a:solidFill>
                            <a:srgbClr val="000000"/>
                          </a:solidFill>
                          <a:latin typeface="NeueHaasGroteskText Std (Body)"/>
                        </a:rPr>
                        <a:t>Galaxy </a:t>
                      </a:r>
                      <a:r>
                        <a:rPr sz="900" b="0">
                          <a:solidFill>
                            <a:srgbClr val="000000"/>
                          </a:solidFill>
                          <a:latin typeface="NeueHaasGroteskText Std (Body)"/>
                        </a:rPr>
                        <a:t>S9/9+, </a:t>
                      </a:r>
                      <a:r>
                        <a:rPr sz="900" b="0">
                          <a:solidFill>
                            <a:srgbClr val="000000"/>
                          </a:solidFill>
                          <a:latin typeface="NeueHaasGroteskText Std (Body)"/>
                        </a:rPr>
                        <a:t>Galaxy </a:t>
                      </a:r>
                      <a:r>
                        <a:rPr sz="900" b="0">
                          <a:solidFill>
                            <a:srgbClr val="000000"/>
                          </a:solidFill>
                          <a:latin typeface="NeueHaasGroteskText Std (Body)"/>
                        </a:rPr>
                        <a:t>Note8 </a:t>
                      </a:r>
                      <a:r>
                        <a:rPr sz="900" b="0">
                          <a:solidFill>
                            <a:srgbClr val="000000"/>
                          </a:solidFill>
                          <a:latin typeface="NeueHaasGroteskText Std (Body)"/>
                        </a:rPr>
                        <a:t>and </a:t>
                      </a:r>
                      <a:r>
                        <a:rPr sz="900" b="0">
                          <a:solidFill>
                            <a:srgbClr val="000000"/>
                          </a:solidFill>
                          <a:latin typeface="NeueHaasGroteskText Std (Body)"/>
                        </a:rPr>
                        <a:t>Sprint </a:t>
                      </a:r>
                      <a:r>
                        <a:rPr sz="900" b="0">
                          <a:solidFill>
                            <a:srgbClr val="000000"/>
                          </a:solidFill>
                          <a:latin typeface="NeueHaasGroteskText Std (Body)"/>
                        </a:rPr>
                        <a:t>Deals </a:t>
                      </a:r>
                      <a:r>
                        <a:rPr sz="900" b="0">
                          <a:solidFill>
                            <a:srgbClr val="000000"/>
                          </a:solidFill>
                          <a:latin typeface="NeueHaasGroteskText Std (Body)"/>
                        </a:rPr>
                        <a:t>phones, </a:t>
                      </a:r>
                      <a:r>
                        <a:rPr sz="900" b="0">
                          <a:solidFill>
                            <a:srgbClr val="000000"/>
                          </a:solidFill>
                          <a:latin typeface="NeueHaasGroteskText Std (Body)"/>
                        </a:rPr>
                        <a:t>or </a:t>
                      </a:r>
                      <a:r>
                        <a:rPr sz="900" b="0">
                          <a:solidFill>
                            <a:srgbClr val="000000"/>
                          </a:solidFill>
                          <a:latin typeface="NeueHaasGroteskText Std (Body)"/>
                        </a:rPr>
                        <a:t>add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are </a:t>
                      </a:r>
                      <a:r>
                        <a:rPr sz="900" b="0">
                          <a:solidFill>
                            <a:srgbClr val="000000"/>
                          </a:solidFill>
                          <a:latin typeface="NeueHaasGroteskText Std (Body)"/>
                        </a:rPr>
                        <a:t>eligible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device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payments </a:t>
                      </a:r>
                      <a:r>
                        <a:rPr sz="900" b="0">
                          <a:solidFill>
                            <a:srgbClr val="000000"/>
                          </a:solidFill>
                          <a:latin typeface="NeueHaasGroteskText Std (Body)"/>
                        </a:rPr>
                        <a:t>(instead </a:t>
                      </a:r>
                      <a:r>
                        <a:rPr sz="900" b="0">
                          <a:solidFill>
                            <a:srgbClr val="000000"/>
                          </a:solidFill>
                          <a:latin typeface="NeueHaasGroteskText Std (Body)"/>
                        </a:rPr>
                        <a:t>of </a:t>
                      </a:r>
                      <a:r>
                        <a:rPr sz="900" b="0">
                          <a:solidFill>
                            <a:srgbClr val="000000"/>
                          </a:solidFill>
                          <a:latin typeface="NeueHaasGroteskText Std (Body)"/>
                        </a:rPr>
                        <a:t>18). </a:t>
                      </a:r>
                      <a:r>
                        <a:rPr sz="900" b="0">
                          <a:solidFill>
                            <a:srgbClr val="000000"/>
                          </a:solidFill>
                          <a:latin typeface="NeueHaasGroteskText Std (Body)"/>
                        </a:rPr>
                        <a:t> (09/30/17)
</a:t>
                      </a:r>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(04/11/18)
</a:t>
                      </a:r>
                      <a:r>
                        <a:rPr sz="900" b="0">
                          <a:solidFill>
                            <a:srgbClr val="FF0000"/>
                          </a:solidFill>
                          <a:latin typeface="NeueHaasGroteskText Std (Body)"/>
                        </a:rPr>
                        <a:t>Lease </a:t>
                      </a:r>
                      <a:r>
                        <a:rPr sz="900" b="0">
                          <a:solidFill>
                            <a:srgbClr val="FF0000"/>
                          </a:solidFill>
                          <a:latin typeface="NeueHaasGroteskText Std (Body)"/>
                        </a:rPr>
                        <a:t>the </a:t>
                      </a:r>
                      <a:r>
                        <a:rPr sz="900" b="0">
                          <a:solidFill>
                            <a:srgbClr val="FF0000"/>
                          </a:solidFill>
                          <a:latin typeface="NeueHaasGroteskText Std (Body)"/>
                        </a:rPr>
                        <a:t>Galaxy </a:t>
                      </a:r>
                      <a:r>
                        <a:rPr sz="900" b="0">
                          <a:solidFill>
                            <a:srgbClr val="FF0000"/>
                          </a:solidFill>
                          <a:latin typeface="NeueHaasGroteskText Std (Body)"/>
                        </a:rPr>
                        <a:t>S9 </a:t>
                      </a:r>
                      <a:r>
                        <a:rPr sz="900" b="0">
                          <a:solidFill>
                            <a:srgbClr val="FF0000"/>
                          </a:solidFill>
                          <a:latin typeface="NeueHaasGroteskText Std (Body)"/>
                        </a:rPr>
                        <a:t>or </a:t>
                      </a:r>
                      <a:r>
                        <a:rPr sz="900" b="0">
                          <a:solidFill>
                            <a:srgbClr val="FF0000"/>
                          </a:solidFill>
                          <a:latin typeface="NeueHaasGroteskText Std (Body)"/>
                        </a:rPr>
                        <a:t>Galaxy </a:t>
                      </a:r>
                      <a:r>
                        <a:rPr sz="900" b="0">
                          <a:solidFill>
                            <a:srgbClr val="FF0000"/>
                          </a:solidFill>
                          <a:latin typeface="NeueHaasGroteskText Std (Body)"/>
                        </a:rPr>
                        <a:t>S8 </a:t>
                      </a:r>
                      <a:r>
                        <a:rPr sz="900" b="0">
                          <a:solidFill>
                            <a:srgbClr val="FF0000"/>
                          </a:solidFill>
                          <a:latin typeface="NeueHaasGroteskText Std (Body)"/>
                        </a:rPr>
                        <a:t>for </a:t>
                      </a:r>
                      <a:r>
                        <a:rPr sz="900" b="0">
                          <a:solidFill>
                            <a:srgbClr val="FF0000"/>
                          </a:solidFill>
                          <a:latin typeface="NeueHaasGroteskText Std (Body)"/>
                        </a:rPr>
                        <a:t>half </a:t>
                      </a:r>
                      <a:r>
                        <a:rPr sz="900" b="0">
                          <a:solidFill>
                            <a:srgbClr val="FF0000"/>
                          </a:solidFill>
                          <a:latin typeface="NeueHaasGroteskText Std (Body)"/>
                        </a:rPr>
                        <a:t>off, </a:t>
                      </a:r>
                      <a:r>
                        <a:rPr sz="900" b="0">
                          <a:solidFill>
                            <a:srgbClr val="FF0000"/>
                          </a:solidFill>
                          <a:latin typeface="NeueHaasGroteskText Std (Body)"/>
                        </a:rPr>
                        <a:t>Galaxy </a:t>
                      </a:r>
                      <a:r>
                        <a:rPr sz="900" b="0">
                          <a:solidFill>
                            <a:srgbClr val="FF0000"/>
                          </a:solidFill>
                          <a:latin typeface="NeueHaasGroteskText Std (Body)"/>
                        </a:rPr>
                        <a:t>S9+ </a:t>
                      </a:r>
                      <a:r>
                        <a:rPr sz="900" b="0">
                          <a:solidFill>
                            <a:srgbClr val="FF0000"/>
                          </a:solidFill>
                          <a:latin typeface="NeueHaasGroteskText Std (Body)"/>
                        </a:rPr>
                        <a:t>for </a:t>
                      </a:r>
                      <a:r>
                        <a:rPr sz="900" b="1">
                          <a:solidFill>
                            <a:srgbClr val="FF0000"/>
                          </a:solidFill>
                          <a:latin typeface="NeueHaasGroteskText Std (Body)"/>
                        </a:rPr>
                        <a:t>$21.50/mo. </a:t>
                      </a:r>
                      <a:r>
                        <a:rPr sz="900" b="0">
                          <a:solidFill>
                            <a:srgbClr val="FF0000"/>
                          </a:solidFill>
                          <a:latin typeface="NeueHaasGroteskText Std (Body)"/>
                        </a:rPr>
                        <a:t>after </a:t>
                      </a:r>
                      <a:r>
                        <a:rPr sz="900" b="1">
                          <a:solidFill>
                            <a:srgbClr val="FF0000"/>
                          </a:solidFill>
                          <a:latin typeface="NeueHaasGroteskText Std (Body)"/>
                        </a:rPr>
                        <a:t>$16.50/mo. </a:t>
                      </a:r>
                      <a:r>
                        <a:rPr sz="900" b="0">
                          <a:solidFill>
                            <a:srgbClr val="FF0000"/>
                          </a:solidFill>
                          <a:latin typeface="NeueHaasGroteskText Std (Body)"/>
                        </a:rPr>
                        <a:t>credit, </a:t>
                      </a:r>
                      <a:r>
                        <a:rPr sz="900" b="0">
                          <a:solidFill>
                            <a:srgbClr val="FF0000"/>
                          </a:solidFill>
                          <a:latin typeface="NeueHaasGroteskText Std (Body)"/>
                        </a:rPr>
                        <a:t>or </a:t>
                      </a:r>
                      <a:r>
                        <a:rPr sz="900" b="0">
                          <a:solidFill>
                            <a:srgbClr val="FF0000"/>
                          </a:solidFill>
                          <a:latin typeface="NeueHaasGroteskText Std (Body)"/>
                        </a:rPr>
                        <a:t>Galaxy </a:t>
                      </a:r>
                      <a:r>
                        <a:rPr sz="900" b="0">
                          <a:solidFill>
                            <a:srgbClr val="FF0000"/>
                          </a:solidFill>
                          <a:latin typeface="NeueHaasGroteskText Std (Body)"/>
                        </a:rPr>
                        <a:t>S8 </a:t>
                      </a:r>
                      <a:r>
                        <a:rPr sz="900" b="0">
                          <a:solidFill>
                            <a:srgbClr val="FF0000"/>
                          </a:solidFill>
                          <a:latin typeface="NeueHaasGroteskText Std (Body)"/>
                        </a:rPr>
                        <a:t>Active </a:t>
                      </a:r>
                      <a:r>
                        <a:rPr sz="900" b="0">
                          <a:solidFill>
                            <a:srgbClr val="FF0000"/>
                          </a:solidFill>
                          <a:latin typeface="NeueHaasGroteskText Std (Body)"/>
                        </a:rPr>
                        <a:t>for </a:t>
                      </a:r>
                      <a:r>
                        <a:rPr sz="900" b="1">
                          <a:solidFill>
                            <a:srgbClr val="FF0000"/>
                          </a:solidFill>
                          <a:latin typeface="NeueHaasGroteskText Std (Body)"/>
                        </a:rPr>
                        <a:t>$21.42/mo. </a:t>
                      </a:r>
                      <a:r>
                        <a:rPr sz="900" b="0">
                          <a:solidFill>
                            <a:srgbClr val="FF0000"/>
                          </a:solidFill>
                          <a:latin typeface="NeueHaasGroteskText Std (Body)"/>
                        </a:rPr>
                        <a:t>after </a:t>
                      </a:r>
                      <a:r>
                        <a:rPr sz="900" b="1">
                          <a:solidFill>
                            <a:srgbClr val="FF0000"/>
                          </a:solidFill>
                          <a:latin typeface="NeueHaasGroteskText Std (Body)"/>
                        </a:rPr>
                        <a:t>$14.00/mo. </a:t>
                      </a:r>
                      <a:r>
                        <a:rPr sz="900" b="0">
                          <a:solidFill>
                            <a:srgbClr val="FF0000"/>
                          </a:solidFill>
                          <a:latin typeface="NeueHaasGroteskText Std (Body)"/>
                        </a:rPr>
                        <a:t>credit. </a:t>
                      </a:r>
                      <a:r>
                        <a:rPr sz="900" b="0">
                          <a:solidFill>
                            <a:srgbClr val="FF0000"/>
                          </a:solidFill>
                          <a:latin typeface="NeueHaasGroteskText Std (Body)"/>
                        </a:rPr>
                        <a:t>Reqs </a:t>
                      </a:r>
                      <a:r>
                        <a:rPr sz="900" b="0">
                          <a:solidFill>
                            <a:srgbClr val="FF0000"/>
                          </a:solidFill>
                          <a:latin typeface="NeueHaasGroteskText Std (Body)"/>
                        </a:rPr>
                        <a:t>18-mo. </a:t>
                      </a:r>
                      <a:r>
                        <a:rPr sz="900" b="0">
                          <a:solidFill>
                            <a:srgbClr val="FF0000"/>
                          </a:solidFill>
                          <a:latin typeface="NeueHaasGroteskText Std (Body)"/>
                        </a:rPr>
                        <a:t>lease,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and </a:t>
                      </a:r>
                      <a:r>
                        <a:rPr sz="900" b="0">
                          <a:solidFill>
                            <a:srgbClr val="FF0000"/>
                          </a:solidFill>
                          <a:latin typeface="NeueHaasGroteskText Std (Body)"/>
                        </a:rPr>
                        <a:t>approved </a:t>
                      </a:r>
                      <a:r>
                        <a:rPr sz="900" b="0">
                          <a:solidFill>
                            <a:srgbClr val="FF0000"/>
                          </a:solidFill>
                          <a:latin typeface="NeueHaasGroteskText Std (Body)"/>
                        </a:rPr>
                        <a:t>credit (05/12/18)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and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64 </a:t>
                      </a:r>
                      <a:r>
                        <a:rPr sz="900" b="0">
                          <a:solidFill>
                            <a:srgbClr val="000000"/>
                          </a:solidFill>
                          <a:latin typeface="NeueHaasGroteskText Std (Body)"/>
                        </a:rPr>
                        <a:t>GB (01/01/17)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Fierce </a:t>
                      </a:r>
                      <a:r>
                        <a:rPr sz="900" b="0">
                          <a:solidFill>
                            <a:srgbClr val="000000"/>
                          </a:solidFill>
                          <a:latin typeface="NeueHaasGroteskText Std (Body)"/>
                        </a:rPr>
                        <a:t>4,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16GB (01/01/17)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Trio,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530 </a:t>
                      </a:r>
                      <a:r>
                        <a:rPr sz="900" b="0">
                          <a:solidFill>
                            <a:srgbClr val="000000"/>
                          </a:solidFill>
                          <a:latin typeface="NeueHaasGroteskText Std (Body)"/>
                        </a:rPr>
                        <a:t>and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2 (01/01/17)
</a:t>
                      </a:r>
                      <a:r>
                        <a:rPr sz="900" b="1">
                          <a:solidFill>
                            <a:srgbClr val="000000"/>
                          </a:solidFill>
                          <a:latin typeface="NeueHaasGroteskText Std (Body)"/>
                        </a:rPr>
                        <a:t>$70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Fierce,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Plus </a:t>
                      </a:r>
                      <a:r>
                        <a:rPr sz="900" b="0">
                          <a:solidFill>
                            <a:srgbClr val="000000"/>
                          </a:solidFill>
                          <a:latin typeface="NeueHaasGroteskText Std (Body)"/>
                        </a:rPr>
                        <a:t>and </a:t>
                      </a:r>
                      <a:r>
                        <a:rPr sz="900" b="0">
                          <a:solidFill>
                            <a:srgbClr val="000000"/>
                          </a:solidFill>
                          <a:latin typeface="NeueHaasGroteskText Std (Body)"/>
                        </a:rPr>
                        <a:t>Moto </a:t>
                      </a:r>
                      <a:r>
                        <a:rPr sz="900" b="0">
                          <a:solidFill>
                            <a:srgbClr val="000000"/>
                          </a:solidFill>
                          <a:latin typeface="NeueHaasGroteskText Std (Body)"/>
                        </a:rPr>
                        <a:t>e (01/01/17)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4,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Z </a:t>
                      </a:r>
                      <a:r>
                        <a:rPr sz="900" b="0">
                          <a:solidFill>
                            <a:srgbClr val="000000"/>
                          </a:solidFill>
                          <a:latin typeface="NeueHaasGroteskText Std (Body)"/>
                        </a:rPr>
                        <a:t>Max, </a:t>
                      </a:r>
                      <a:r>
                        <a:rPr sz="900" b="0">
                          <a:solidFill>
                            <a:srgbClr val="000000"/>
                          </a:solidFill>
                          <a:latin typeface="NeueHaasGroteskText Std (Body)"/>
                        </a:rPr>
                        <a:t>and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32GB (01/01/17)
</a:t>
                      </a:r>
                      <a:r>
                        <a:rPr sz="900" b="1">
                          <a:solidFill>
                            <a:srgbClr val="000000"/>
                          </a:solidFill>
                          <a:latin typeface="NeueHaasGroteskText Std (Body)"/>
                        </a:rPr>
                        <a:t>$30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S9 (01/01/17)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Aristo (04/28/18)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a:t>
                      </a:r>
                      <a:r>
                        <a:rPr sz="900" b="0">
                          <a:solidFill>
                            <a:srgbClr val="00B0F0"/>
                          </a:solidFill>
                          <a:latin typeface="NeueHaasGroteskText Std (Body)"/>
                        </a:rPr>
                        <a:t>with </a:t>
                      </a:r>
                      <a:r>
                        <a:rPr sz="900" b="0">
                          <a:solidFill>
                            <a:srgbClr val="00B0F0"/>
                          </a:solidFill>
                          <a:latin typeface="NeueHaasGroteskText Std (Body)"/>
                        </a:rPr>
                        <a:t>all </a:t>
                      </a:r>
                      <a:r>
                        <a:rPr sz="900" b="0">
                          <a:solidFill>
                            <a:srgbClr val="00B0F0"/>
                          </a:solidFill>
                          <a:latin typeface="NeueHaasGroteskText Std (Body)"/>
                        </a:rPr>
                        <a:t>online </a:t>
                      </a:r>
                      <a:r>
                        <a:rPr sz="900" b="0">
                          <a:solidFill>
                            <a:srgbClr val="00B0F0"/>
                          </a:solidFill>
                          <a:latin typeface="NeueHaasGroteskText Std (Body)"/>
                        </a:rPr>
                        <a:t>orders (11/26/16)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21</cp:revision>
  <dcterms:created xsi:type="dcterms:W3CDTF">2018-03-07T12:14:23Z</dcterms:created>
  <dcterms:modified xsi:type="dcterms:W3CDTF">2018-04-19T21:06:18Z</dcterms:modified>
</cp:coreProperties>
</file>