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19,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$65/mo.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1">
                          <a:solidFill>
                            <a:srgbClr val="000000"/>
                          </a:solidFill>
                          <a:latin typeface="NeueHaasGroteskText Std (Body)"/>
                        </a:rPr>
                        <a:t>$40/mo.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r>
                        <a:rPr sz="900" b="0">
                          <a:solidFill>
                            <a:srgbClr val="00B0F0"/>
                          </a:solidFill>
                          <a:latin typeface="NeueHaasGroteskText Std (Body)"/>
                        </a:rPr>
                        <a:t>T-Mobile </a:t>
                      </a:r>
                      <a:r>
                        <a:rPr sz="900" b="0">
                          <a:solidFill>
                            <a:srgbClr val="00B0F0"/>
                          </a:solidFill>
                          <a:latin typeface="NeueHaasGroteskText Std (Body)"/>
                        </a:rPr>
                        <a:t>Tuesdays: </a:t>
                      </a:r>
                      <a:r>
                        <a:rPr sz="900" b="0">
                          <a:solidFill>
                            <a:srgbClr val="00B0F0"/>
                          </a:solidFill>
                          <a:latin typeface="NeueHaasGroteskText Std (Body)"/>
                        </a:rPr>
                        <a:t>T-Mobile </a:t>
                      </a:r>
                      <a:r>
                        <a:rPr sz="900" b="0">
                          <a:solidFill>
                            <a:srgbClr val="00B0F0"/>
                          </a:solidFill>
                          <a:latin typeface="NeueHaasGroteskText Std (Body)"/>
                        </a:rPr>
                        <a:t>is </a:t>
                      </a:r>
                      <a:r>
                        <a:rPr sz="900" b="0">
                          <a:solidFill>
                            <a:srgbClr val="00B0F0"/>
                          </a:solidFill>
                          <a:latin typeface="NeueHaasGroteskText Std (Body)"/>
                        </a:rPr>
                        <a:t>partnering </a:t>
                      </a:r>
                      <a:r>
                        <a:rPr sz="900" b="0">
                          <a:solidFill>
                            <a:srgbClr val="00B0F0"/>
                          </a:solidFill>
                          <a:latin typeface="NeueHaasGroteskText Std (Body)"/>
                        </a:rPr>
                        <a:t>with </a:t>
                      </a:r>
                      <a:r>
                        <a:rPr sz="900" b="0">
                          <a:solidFill>
                            <a:srgbClr val="00B0F0"/>
                          </a:solidFill>
                          <a:latin typeface="NeueHaasGroteskText Std (Body)"/>
                        </a:rPr>
                        <a:t>Atom </a:t>
                      </a:r>
                      <a:r>
                        <a:rPr sz="900" b="0">
                          <a:solidFill>
                            <a:srgbClr val="00B0F0"/>
                          </a:solidFill>
                          <a:latin typeface="NeueHaasGroteskText Std (Body)"/>
                        </a:rPr>
                        <a:t>Tickets </a:t>
                      </a:r>
                      <a:r>
                        <a:rPr sz="900" b="0">
                          <a:solidFill>
                            <a:srgbClr val="00B0F0"/>
                          </a:solidFill>
                          <a:latin typeface="NeueHaasGroteskText Std (Body)"/>
                        </a:rPr>
                        <a:t>to </a:t>
                      </a:r>
                      <a:r>
                        <a:rPr sz="900" b="0">
                          <a:solidFill>
                            <a:srgbClr val="00B0F0"/>
                          </a:solidFill>
                          <a:latin typeface="NeueHaasGroteskText Std (Body)"/>
                        </a:rPr>
                        <a:t>give </a:t>
                      </a:r>
                      <a:r>
                        <a:rPr sz="900" b="0">
                          <a:solidFill>
                            <a:srgbClr val="00B0F0"/>
                          </a:solidFill>
                          <a:latin typeface="NeueHaasGroteskText Std (Body)"/>
                        </a:rPr>
                        <a:t>customers </a:t>
                      </a:r>
                      <a:r>
                        <a:rPr sz="900" b="0">
                          <a:solidFill>
                            <a:srgbClr val="00B0F0"/>
                          </a:solidFill>
                          <a:latin typeface="NeueHaasGroteskText Std (Body)"/>
                        </a:rPr>
                        <a:t>Deadpool </a:t>
                      </a:r>
                      <a:r>
                        <a:rPr sz="900" b="0">
                          <a:solidFill>
                            <a:srgbClr val="00B0F0"/>
                          </a:solidFill>
                          <a:latin typeface="NeueHaasGroteskText Std (Body)"/>
                        </a:rPr>
                        <a:t>2 </a:t>
                      </a:r>
                      <a:r>
                        <a:rPr sz="900" b="0">
                          <a:solidFill>
                            <a:srgbClr val="00B0F0"/>
                          </a:solidFill>
                          <a:latin typeface="NeueHaasGroteskText Std (Body)"/>
                        </a:rPr>
                        <a:t>tickets </a:t>
                      </a:r>
                      <a:r>
                        <a:rPr sz="900" b="0">
                          <a:solidFill>
                            <a:srgbClr val="00B0F0"/>
                          </a:solidFill>
                          <a:latin typeface="NeueHaasGroteskText Std (Body)"/>
                        </a:rPr>
                        <a:t>for </a:t>
                      </a:r>
                      <a:r>
                        <a:rPr sz="900" b="0">
                          <a:solidFill>
                            <a:srgbClr val="00B0F0"/>
                          </a:solidFill>
                          <a:latin typeface="NeueHaasGroteskText Std (Body)"/>
                        </a:rPr>
                        <a:t>just </a:t>
                      </a:r>
                      <a:r>
                        <a:rPr sz="900" b="0">
                          <a:solidFill>
                            <a:srgbClr val="00B0F0"/>
                          </a:solidFill>
                          <a:latin typeface="NeueHaasGroteskText Std (Body)"/>
                        </a:rPr>
                        <a:t>$4 (05/14/18)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your </a:t>
                      </a:r>
                      <a:r>
                        <a:rPr sz="900" b="0">
                          <a:solidFill>
                            <a:srgbClr val="000000"/>
                          </a:solidFill>
                          <a:latin typeface="NeueHaasGroteskText Std (Body)"/>
                        </a:rPr>
                        <a:t>current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one </a:t>
                      </a:r>
                      <a:r>
                        <a:rPr sz="900" b="0">
                          <a:solidFill>
                            <a:srgbClr val="000000"/>
                          </a:solidFill>
                          <a:latin typeface="NeueHaasGroteskText Std (Body)"/>
                        </a:rPr>
                        <a:t>(ends </a:t>
                      </a:r>
                      <a:r>
                        <a:rPr sz="900" b="0">
                          <a:solidFill>
                            <a:srgbClr val="000000"/>
                          </a:solidFill>
                          <a:latin typeface="NeueHaasGroteskText Std (Body)"/>
                        </a:rPr>
                        <a:t>3/31/2018 </a:t>
                      </a:r>
                      <a:r>
                        <a:rPr sz="900" b="0">
                          <a:solidFill>
                            <a:srgbClr val="000000"/>
                          </a:solidFill>
                          <a:latin typeface="NeueHaasGroteskText Std (Body)"/>
                        </a:rPr>
                        <a:t>except </a:t>
                      </a:r>
                      <a:r>
                        <a:rPr sz="900" b="0">
                          <a:solidFill>
                            <a:srgbClr val="000000"/>
                          </a:solidFill>
                          <a:latin typeface="NeueHaasGroteskText Std (Body)"/>
                        </a:rPr>
                        <a:t>in </a:t>
                      </a:r>
                      <a:r>
                        <a:rPr sz="900" b="0">
                          <a:solidFill>
                            <a:srgbClr val="000000"/>
                          </a:solidFill>
                          <a:latin typeface="NeueHaasGroteskText Std (Body)"/>
                        </a:rPr>
                        <a:t>select </a:t>
                      </a:r>
                      <a:r>
                        <a:rPr sz="900" b="0">
                          <a:solidFill>
                            <a:srgbClr val="000000"/>
                          </a:solidFill>
                          <a:latin typeface="NeueHaasGroteskText Std (Body)"/>
                        </a:rPr>
                        <a:t>ZIP </a:t>
                      </a:r>
                      <a:r>
                        <a:rPr sz="900" b="0">
                          <a:solidFill>
                            <a:srgbClr val="000000"/>
                          </a:solidFill>
                          <a:latin typeface="NeueHaasGroteskText Std (Body)"/>
                        </a:rPr>
                        <a:t>codes </a:t>
                      </a:r>
                      <a:r>
                        <a:rPr sz="900" b="0">
                          <a:solidFill>
                            <a:srgbClr val="000000"/>
                          </a:solidFill>
                          <a:latin typeface="NeueHaasGroteskText Std (Body)"/>
                        </a:rPr>
                        <a:t>in </a:t>
                      </a:r>
                      <a:r>
                        <a:rPr sz="900" b="0">
                          <a:solidFill>
                            <a:srgbClr val="000000"/>
                          </a:solidFill>
                          <a:latin typeface="NeueHaasGroteskText Std (Body)"/>
                        </a:rPr>
                        <a:t>Greater </a:t>
                      </a:r>
                      <a:r>
                        <a:rPr sz="900" b="0">
                          <a:solidFill>
                            <a:srgbClr val="000000"/>
                          </a:solidFill>
                          <a:latin typeface="NeueHaasGroteskText Std (Body)"/>
                        </a:rPr>
                        <a:t>LA, </a:t>
                      </a:r>
                      <a:r>
                        <a:rPr sz="900" b="0">
                          <a:solidFill>
                            <a:srgbClr val="000000"/>
                          </a:solidFill>
                          <a:latin typeface="NeueHaasGroteskText Std (Body)"/>
                        </a:rPr>
                        <a:t>New </a:t>
                      </a:r>
                      <a:r>
                        <a:rPr sz="900" b="0">
                          <a:solidFill>
                            <a:srgbClr val="000000"/>
                          </a:solidFill>
                          <a:latin typeface="NeueHaasGroteskText Std (Body)"/>
                        </a:rPr>
                        <a:t>York </a:t>
                      </a:r>
                      <a:r>
                        <a:rPr sz="900" b="0">
                          <a:solidFill>
                            <a:srgbClr val="000000"/>
                          </a:solidFill>
                          <a:latin typeface="NeueHaasGroteskText Std (Body)"/>
                        </a:rPr>
                        <a:t>City </a:t>
                      </a:r>
                      <a:r>
                        <a:rPr sz="900" b="0">
                          <a:solidFill>
                            <a:srgbClr val="000000"/>
                          </a:solidFill>
                          <a:latin typeface="NeueHaasGroteskText Std (Body)"/>
                        </a:rPr>
                        <a:t>and </a:t>
                      </a:r>
                      <a:r>
                        <a:rPr sz="900" b="0">
                          <a:solidFill>
                            <a:srgbClr val="000000"/>
                          </a:solidFill>
                          <a:latin typeface="NeueHaasGroteskText Std (Body)"/>
                        </a:rPr>
                        <a:t>Chicago) (03/01/17)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Get </a:t>
                      </a:r>
                      <a:r>
                        <a:rPr sz="900" b="1">
                          <a:solidFill>
                            <a:srgbClr val="000000"/>
                          </a:solidFill>
                          <a:latin typeface="NeueHaasGroteskText Std (Body)"/>
                        </a:rPr>
                        <a:t>$200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with </a:t>
                      </a:r>
                      <a:r>
                        <a:rPr sz="900" b="0">
                          <a:solidFill>
                            <a:srgbClr val="000000"/>
                          </a:solidFill>
                          <a:latin typeface="NeueHaasGroteskText Std (Body)"/>
                        </a:rPr>
                        <a:t>switch </a:t>
                      </a:r>
                      <a:r>
                        <a:rPr sz="900" b="0">
                          <a:solidFill>
                            <a:srgbClr val="000000"/>
                          </a:solidFill>
                          <a:latin typeface="NeueHaasGroteskText Std (Body)"/>
                        </a:rPr>
                        <a:t>and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new </a:t>
                      </a:r>
                      <a:r>
                        <a:rPr sz="900" b="0">
                          <a:solidFill>
                            <a:srgbClr val="00000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own </a:t>
                      </a:r>
                      <a:r>
                        <a:rPr sz="900" b="0">
                          <a:solidFill>
                            <a:srgbClr val="000000"/>
                          </a:solidFill>
                          <a:latin typeface="NeueHaasGroteskText Std (Body)"/>
                        </a:rPr>
                        <a:t>phone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activation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required,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6/29/18) (05/16/18)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r>
                        <a:rPr sz="900" b="0">
                          <a:solidFill>
                            <a:srgbClr val="FF0000"/>
                          </a:solidFill>
                          <a:latin typeface="NeueHaasGroteskText Std (Body)"/>
                        </a:rPr>
                        <a:t>Switch </a:t>
                      </a:r>
                      <a:r>
                        <a:rPr sz="900" b="0">
                          <a:solidFill>
                            <a:srgbClr val="FF0000"/>
                          </a:solidFill>
                          <a:latin typeface="NeueHaasGroteskText Std (Body)"/>
                        </a:rPr>
                        <a:t>to </a:t>
                      </a:r>
                      <a:r>
                        <a:rPr sz="900" b="0">
                          <a:solidFill>
                            <a:srgbClr val="FF0000"/>
                          </a:solidFill>
                          <a:latin typeface="NeueHaasGroteskText Std (Body)"/>
                        </a:rPr>
                        <a:t>Sprint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one </a:t>
                      </a:r>
                      <a:r>
                        <a:rPr sz="900" b="0">
                          <a:solidFill>
                            <a:srgbClr val="FF0000"/>
                          </a:solidFill>
                          <a:latin typeface="NeueHaasGroteskText Std (Body)"/>
                        </a:rPr>
                        <a:t>month </a:t>
                      </a:r>
                      <a:r>
                        <a:rPr sz="900" b="0">
                          <a:solidFill>
                            <a:srgbClr val="FF0000"/>
                          </a:solidFill>
                          <a:latin typeface="NeueHaasGroteskText Std (Body)"/>
                        </a:rPr>
                        <a:t>unlimited </a:t>
                      </a:r>
                      <a:r>
                        <a:rPr sz="900" b="1">
                          <a:solidFill>
                            <a:srgbClr val="FF0000"/>
                          </a:solidFill>
                          <a:latin typeface="NeueHaasGroteskText Std (Body)"/>
                        </a:rPr>
                        <a:t>free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bring </a:t>
                      </a:r>
                      <a:r>
                        <a:rPr sz="900" b="0">
                          <a:solidFill>
                            <a:srgbClr val="FF0000"/>
                          </a:solidFill>
                          <a:latin typeface="NeueHaasGroteskText Std (Body)"/>
                        </a:rPr>
                        <a:t>or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new </a:t>
                      </a:r>
                      <a:r>
                        <a:rPr sz="900" b="0">
                          <a:solidFill>
                            <a:srgbClr val="FF0000"/>
                          </a:solidFill>
                          <a:latin typeface="NeueHaasGroteskText Std (Body)"/>
                        </a:rPr>
                        <a:t>phone </a:t>
                      </a:r>
                      <a:r>
                        <a:rPr sz="900" b="0">
                          <a:solidFill>
                            <a:srgbClr val="FF0000"/>
                          </a:solidFill>
                          <a:latin typeface="NeueHaasGroteskText Std (Body)"/>
                        </a:rPr>
                        <a:t>(reqs. </a:t>
                      </a:r>
                      <a:r>
                        <a:rPr sz="900" b="0">
                          <a:solidFill>
                            <a:srgbClr val="FF0000"/>
                          </a:solidFill>
                          <a:latin typeface="NeueHaasGroteskText Std (Body)"/>
                        </a:rPr>
                        <a:t>eligible </a:t>
                      </a:r>
                      <a:r>
                        <a:rPr sz="900" b="0">
                          <a:solidFill>
                            <a:srgbClr val="FF0000"/>
                          </a:solidFill>
                          <a:latin typeface="NeueHaasGroteskText Std (Body)"/>
                        </a:rPr>
                        <a:t>BYOD </a:t>
                      </a:r>
                      <a:r>
                        <a:rPr sz="900" b="0">
                          <a:solidFill>
                            <a:srgbClr val="FF0000"/>
                          </a:solidFill>
                          <a:latin typeface="NeueHaasGroteskText Std (Body)"/>
                        </a:rPr>
                        <a:t>or </a:t>
                      </a:r>
                      <a:r>
                        <a:rPr sz="900" b="0">
                          <a:solidFill>
                            <a:srgbClr val="FF0000"/>
                          </a:solidFill>
                          <a:latin typeface="NeueHaasGroteskText Std (Body)"/>
                        </a:rPr>
                        <a:t>full </a:t>
                      </a:r>
                      <a:r>
                        <a:rPr sz="900" b="0">
                          <a:solidFill>
                            <a:srgbClr val="FF0000"/>
                          </a:solidFill>
                          <a:latin typeface="NeueHaasGroteskText Std (Body)"/>
                        </a:rPr>
                        <a:t>price </a:t>
                      </a:r>
                      <a:r>
                        <a:rPr sz="900" b="0">
                          <a:solidFill>
                            <a:srgbClr val="FF0000"/>
                          </a:solidFill>
                          <a:latin typeface="NeueHaasGroteskText Std (Body)"/>
                        </a:rPr>
                        <a:t>phone,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service </a:t>
                      </a:r>
                      <a:r>
                        <a:rPr sz="900" b="0">
                          <a:solidFill>
                            <a:srgbClr val="FF0000"/>
                          </a:solidFill>
                          <a:latin typeface="NeueHaasGroteskText Std (Body)"/>
                        </a:rPr>
                        <a:t>and </a:t>
                      </a:r>
                      <a:r>
                        <a:rPr sz="900" b="0">
                          <a:solidFill>
                            <a:srgbClr val="FF0000"/>
                          </a:solidFill>
                          <a:latin typeface="NeueHaasGroteskText Std (Body)"/>
                        </a:rPr>
                        <a:t>Autopay) (05/18/18)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$21.50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$35.41</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$27.08</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FF0000"/>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$17.00</a:t>
                      </a:r>
                    </a:p>
                  </a:txBody>
                  <a:tcPr marB="0" marT="0">
                    <a:solidFill>
                      <a:srgbClr val="B3DAB4"/>
                    </a:solidFill>
                  </a:tcPr>
                </a:tc>
                <a:tc>
                  <a:txBody>
                    <a:bodyPr/>
                    <a:lstStyle/>
                    <a:p>
                      <a:pPr algn="ctr"/>
                      <a:r>
                        <a:rPr b="1" sz="1100">
                          <a:solidFill>
                            <a:srgbClr val="6D6E71"/>
                          </a:solidFill>
                          <a:latin typeface="Ariel"/>
                        </a:rPr>
                        <a:t>$744.00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FF0000"/>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$14.00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$449.99</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$17.00</a:t>
                      </a:r>
                    </a:p>
                  </a:txBody>
                  <a:tcPr marB="0" marT="0">
                    <a:solidFill>
                      <a:srgbClr val="EDC2D9"/>
                    </a:solidFill>
                  </a:tcPr>
                </a:tc>
                <a:tc>
                  <a:txBody>
                    <a:bodyPr/>
                    <a:lstStyle/>
                    <a:p>
                      <a:pPr algn="ctr"/>
                      <a:r>
                        <a:rPr b="1" sz="1100">
                          <a:solidFill>
                            <a:srgbClr val="6D6E71"/>
                          </a:solidFill>
                          <a:latin typeface="Ariel"/>
                        </a:rPr>
                        <a:t>$425.00</a:t>
                      </a:r>
                    </a:p>
                  </a:txBody>
                  <a:tcPr marB="0" marT="0">
                    <a:solidFill>
                      <a:srgbClr val="EDC2D9"/>
                    </a:solidFill>
                  </a:tcPr>
                </a:tc>
                <a:tc>
                  <a:txBody>
                    <a:bodyPr/>
                    <a:lstStyle/>
                    <a:p>
                      <a:pPr algn="ctr"/>
                      <a:r>
                        <a:rPr b="1" sz="1100">
                          <a:solidFill>
                            <a:srgbClr val="6D6E71"/>
                          </a:solidFill>
                          <a:latin typeface="Ariel"/>
                        </a:rPr>
                        <a:t>$17.00</a:t>
                      </a:r>
                    </a:p>
                  </a:txBody>
                  <a:tcPr marB="0" marT="0">
                    <a:solidFill>
                      <a:srgbClr val="EDC2D9"/>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$20.00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$21.42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30037"/>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1563">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Book (128 GB)</a:t>
                      </a:r>
                    </a:p>
                  </a:txBody>
                  <a:tcPr marB="0" marT="0"/>
                </a:tc>
                <a:tc>
                  <a:txBody>
                    <a:bodyPr/>
                    <a:lstStyle/>
                    <a:p>
                      <a:pPr algn="ctr"/>
                      <a:r>
                        <a:rPr b="1" sz="1100">
                          <a:solidFill>
                            <a:srgbClr val="6D6E71"/>
                          </a:solidFill>
                          <a:latin typeface="Ariel"/>
                        </a:rPr>
                        <a:t>$54.16</a:t>
                      </a:r>
                    </a:p>
                  </a:txBody>
                  <a:tcPr marB="0" marT="0">
                    <a:solidFill>
                      <a:srgbClr val="F6E7E7"/>
                    </a:solidFill>
                  </a:tcPr>
                </a:tc>
                <a:tc>
                  <a:txBody>
                    <a:bodyPr/>
                    <a:lstStyle/>
                    <a:p>
                      <a:pPr algn="ctr"/>
                      <a:r>
                        <a:rPr b="1" sz="1100">
                          <a:solidFill>
                            <a:srgbClr val="6D6E71"/>
                          </a:solidFill>
                          <a:latin typeface="Ariel"/>
                        </a:rPr>
                        <a:t>$1299.99</a:t>
                      </a:r>
                    </a:p>
                  </a:txBody>
                  <a:tcPr marB="0" marT="0">
                    <a:solidFill>
                      <a:srgbClr val="F6E7E7"/>
                    </a:solidFill>
                  </a:tcPr>
                </a:tc>
                <a:tc>
                  <a:txBody>
                    <a:bodyPr/>
                    <a:lstStyle/>
                    <a:p>
                      <a:pPr algn="ctr"/>
                      <a:r>
                        <a:rPr b="1" sz="1100">
                          <a:solidFill>
                            <a:srgbClr val="6D6E71"/>
                          </a:solidFill>
                          <a:latin typeface="Ariel"/>
                        </a:rPr>
                        <a:t>$1199.99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1563">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$11.66</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$459.99</a:t>
                      </a:r>
                    </a:p>
                  </a:txBody>
                  <a:tcPr marB="0" marT="0">
                    <a:solidFill>
                      <a:srgbClr val="EDC2D9"/>
                    </a:solidFill>
                  </a:tcPr>
                </a:tc>
                <a:tc>
                  <a:txBody>
                    <a:bodyPr/>
                    <a:lstStyle/>
                    <a:p>
                      <a:pPr algn="ctr"/>
                      <a:r>
                        <a:rPr b="1" sz="1100">
                          <a:solidFill>
                            <a:srgbClr val="6D6E71"/>
                          </a:solidFill>
                          <a:latin typeface="Ariel"/>
                        </a:rPr>
                        <a:t>$27.99</a:t>
                      </a:r>
                    </a:p>
                  </a:txBody>
                  <a:tcPr marB="0" marT="0">
                    <a:solidFill>
                      <a:srgbClr val="EDC2D9"/>
                    </a:solidFill>
                  </a:tcPr>
                </a:tc>
                <a:tc>
                  <a:txBody>
                    <a:bodyPr/>
                    <a:lstStyle/>
                    <a:p>
                      <a:pPr algn="ctr"/>
                      <a:r>
                        <a:rPr b="1" sz="1100">
                          <a:solidFill>
                            <a:srgbClr val="6D6E71"/>
                          </a:solidFill>
                          <a:latin typeface="Ariel"/>
                        </a:rPr>
                        <a:t>$4.17</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$8.33</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Hp Elite X2 1012 G1 (128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$899.99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1563">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63">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1577">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Tab E 8 (32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E5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$288.00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r h="35169">
                <a:tc>
                  <a:txBody>
                    <a:bodyPr/>
                    <a:lstStyle/>
                    <a:p>
                      <a:pPr algn="ctr"/>
                      <a:r>
                        <a:rPr b="1" sz="1100">
                          <a:solidFill>
                            <a:srgbClr val="6D6E71"/>
                          </a:solidFill>
                          <a:latin typeface="Ariel"/>
                        </a:rPr>
                        <a:t>LG Tribute Dynasty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Galaxy J3 Emerge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Free</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$25.00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rPr b="1" sz="1100">
                          <a:solidFill>
                            <a:srgbClr val="FF0000"/>
                          </a:solidFill>
                        </a:rPr>
                        <a:t>$444.99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latin typeface="Ariel"/>
                        </a:rPr>
                        <a:t>$840.00</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c>
                  <a:txBody>
                    <a:bodyPr/>
                    <a:lstStyle/>
                    <a:p>
                      <a:pPr algn="ctr"/>
                      <a:r>
                        <a:rPr>
                          <a:latin typeface="Ariel"/>
                        </a:rPr>
                        <a:t> </a:t>
                      </a:r>
                    </a:p>
                  </a:txBody>
                  <a:tcPr marT="0" marB="0">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05/19/2018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c>
                  <a:txBody>
                    <a:bodyPr anchor="ctr"/>
                    <a:lstStyle/>
                    <a:p>
                      <a:pPr algn="ctr"/>
                      <a:r>
                        <a:rPr sz="1100">
                          <a:solidFill>
                            <a:srgbClr val="000000"/>
                          </a:solidFill>
                          <a:latin typeface="NeueHaasGroteskText Std (Body)"/>
                        </a:rPr>
                        <a:t>5/21</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8384807" y="1517904"/>
            <a:ext cx="55706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and get one free (5/03-5/07)</a:t>
            </a:r>
          </a:p>
        </p:txBody>
      </p:sp>
      <p:sp>
        <p:nvSpPr>
          <p:cNvPr id="9" name="Rounded Rectangle 8"/>
          <p:cNvSpPr/>
          <p:nvPr/>
        </p:nvSpPr>
        <p:spPr>
          <a:xfrm>
            <a:off x="8384807" y="1723644"/>
            <a:ext cx="153192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iPhones and get iPhone 8 ( 64GB) free (5/03-5/14)</a:t>
            </a:r>
          </a:p>
        </p:txBody>
      </p:sp>
      <p:sp>
        <p:nvSpPr>
          <p:cNvPr id="10" name="Rounded Rectangle 9"/>
          <p:cNvSpPr/>
          <p:nvPr/>
        </p:nvSpPr>
        <p:spPr>
          <a:xfrm>
            <a:off x="8941869" y="1929384"/>
            <a:ext cx="9748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C00000"/>
                </a:solidFill>
                <a:latin typeface="NeueHaasGroteskText Std (Body)"/>
              </a:rPr>
              <a:t>Get select Android phones including the LG V30 and get one free (5/07-5/14)</a:t>
            </a:r>
          </a:p>
        </p:txBody>
      </p:sp>
      <p:sp>
        <p:nvSpPr>
          <p:cNvPr id="11" name="Rounded Rectangle 10"/>
          <p:cNvSpPr/>
          <p:nvPr/>
        </p:nvSpPr>
        <p:spPr>
          <a:xfrm>
            <a:off x="1143000" y="256397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76971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2975457"/>
            <a:ext cx="306384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5570621"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3649779" y="4021531"/>
            <a:ext cx="3342372"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227271"/>
            <a:ext cx="6406214"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9498931" y="4433011"/>
            <a:ext cx="222824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7030A0"/>
                </a:solidFill>
                <a:latin typeface="NeueHaasGroteskText Std (Body)"/>
              </a:rPr>
              <a:t>BOGOF iPhone X, iPhone 8/8+, iPhone 7/7+ (5/11-...)</a:t>
            </a:r>
          </a:p>
        </p:txBody>
      </p:sp>
      <p:sp>
        <p:nvSpPr>
          <p:cNvPr id="19" name="Rounded Rectangle 18"/>
          <p:cNvSpPr/>
          <p:nvPr/>
        </p:nvSpPr>
        <p:spPr>
          <a:xfrm>
            <a:off x="6713621" y="4638751"/>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20" name="Rounded Rectangle 19"/>
          <p:cNvSpPr/>
          <p:nvPr/>
        </p:nvSpPr>
        <p:spPr>
          <a:xfrm>
            <a:off x="1143000" y="5067604"/>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1" name="Rounded Rectangle 20"/>
          <p:cNvSpPr/>
          <p:nvPr/>
        </p:nvSpPr>
        <p:spPr>
          <a:xfrm>
            <a:off x="1143000" y="5314492"/>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2" name="Rounded Rectangle 21"/>
          <p:cNvSpPr/>
          <p:nvPr/>
        </p:nvSpPr>
        <p:spPr>
          <a:xfrm>
            <a:off x="1700062"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3" name="Rounded Rectangle 22"/>
          <p:cNvSpPr/>
          <p:nvPr/>
        </p:nvSpPr>
        <p:spPr>
          <a:xfrm>
            <a:off x="4485372"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4" name="Rounded Rectangle 23"/>
          <p:cNvSpPr/>
          <p:nvPr/>
        </p:nvSpPr>
        <p:spPr>
          <a:xfrm>
            <a:off x="5738762" y="6055156"/>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5" name="Rectangle 24"/>
          <p:cNvSpPr/>
          <p:nvPr/>
        </p:nvSpPr>
        <p:spPr>
          <a:xfrm>
            <a:off x="10608423"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Down Arrow Callout 25"/>
          <p:cNvSpPr/>
          <p:nvPr/>
        </p:nvSpPr>
        <p:spPr>
          <a:xfrm>
            <a:off x="10270095"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05/19</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(05/11/18)
</a:t>
                      </a:r>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05/19/2018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1149.99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$499.99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(05/14/18)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plus </a:t>
                      </a:r>
                      <a:r>
                        <a:rPr sz="900" b="0">
                          <a:solidFill>
                            <a:srgbClr val="000000"/>
                          </a:solidFill>
                          <a:latin typeface="NeueHaasGroteskText Std (Body)"/>
                        </a:rPr>
                        <a: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1">
                          <a:solidFill>
                            <a:srgbClr val="000000"/>
                          </a:solidFill>
                          <a:latin typeface="NeueHaasGroteskText Std (Body)"/>
                        </a:rPr>
                        <a:t>$474.99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r>
                        <a:rPr sz="900" b="0">
                          <a:solidFill>
                            <a:srgbClr val="000000"/>
                          </a:solidFill>
                          <a:latin typeface="NeueHaasGroteskText Std (Body)"/>
                        </a:rPr>
                        <a:t>Buy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months </a:t>
                      </a:r>
                      <a:r>
                        <a:rPr sz="900" b="0">
                          <a:solidFill>
                            <a:srgbClr val="000000"/>
                          </a:solidFill>
                          <a:latin typeface="NeueHaasGroteskText Std (Body)"/>
                        </a:rPr>
                        <a:t>and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(no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required,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(05/15/18)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32GB </a:t>
                      </a:r>
                      <a:r>
                        <a:rPr sz="900" b="0">
                          <a:solidFill>
                            <a:srgbClr val="00B0F0"/>
                          </a:solidFill>
                          <a:latin typeface="NeueHaasGroteskText Std (Body)"/>
                        </a:rPr>
                        <a:t>for </a:t>
                      </a:r>
                      <a:r>
                        <a:rPr sz="900" b="1">
                          <a:solidFill>
                            <a:srgbClr val="00B0F0"/>
                          </a:solidFill>
                          <a:latin typeface="NeueHaasGroteskText Std (Body)"/>
                        </a:rPr>
                        <a:t>$0/mo.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on </a:t>
                      </a:r>
                      <a:r>
                        <a:rPr sz="900" b="0">
                          <a:solidFill>
                            <a:srgbClr val="00B0F0"/>
                          </a:solidFill>
                          <a:latin typeface="NeueHaasGroteskText Std (Body)"/>
                        </a:rPr>
                        <a:t>AT&amp;T </a:t>
                      </a:r>
                      <a:r>
                        <a:rPr sz="900" b="0">
                          <a:solidFill>
                            <a:srgbClr val="00B0F0"/>
                          </a:solidFill>
                          <a:latin typeface="NeueHaasGroteskText Std (Body)"/>
                        </a:rPr>
                        <a:t>Next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service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ends </a:t>
                      </a:r>
                      <a:r>
                        <a:rPr sz="900" b="0">
                          <a:solidFill>
                            <a:srgbClr val="00B0F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after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activate </a:t>
                      </a:r>
                      <a:r>
                        <a:rPr sz="900" b="0">
                          <a:solidFill>
                            <a:srgbClr val="000000"/>
                          </a:solidFill>
                          <a:latin typeface="NeueHaasGroteskText Std (Body)"/>
                        </a:rPr>
                        <a:t>a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Military </a:t>
                      </a:r>
                      <a:r>
                        <a:rPr sz="900" b="0">
                          <a:solidFill>
                            <a:srgbClr val="000000"/>
                          </a:solidFill>
                          <a:latin typeface="NeueHaasGroteskText Std (Body)"/>
                        </a:rPr>
                        <a:t>plan </a:t>
                      </a:r>
                      <a:r>
                        <a:rPr sz="900" b="0">
                          <a:solidFill>
                            <a:srgbClr val="000000"/>
                          </a:solidFill>
                          <a:latin typeface="NeueHaasGroteskText Std (Body)"/>
                        </a:rPr>
                        <a:t>(reqs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finance </a:t>
                      </a:r>
                      <a:r>
                        <a:rPr sz="900" b="0">
                          <a:solidFill>
                            <a:srgbClr val="000000"/>
                          </a:solidFill>
                          <a:latin typeface="NeueHaasGroteskText Std (Body)"/>
                        </a:rPr>
                        <a:t>agreement, </a:t>
                      </a:r>
                      <a:r>
                        <a:rPr sz="900" b="0">
                          <a:solidFill>
                            <a:srgbClr val="000000"/>
                          </a:solidFill>
                          <a:latin typeface="NeueHaasGroteskText Std (Body)"/>
                        </a:rPr>
                        <a:t>starts </a:t>
                      </a:r>
                      <a:r>
                        <a:rPr sz="900" b="0">
                          <a:solidFill>
                            <a:srgbClr val="00000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$696 </a:t>
                      </a:r>
                      <a:r>
                        <a:rPr sz="900" b="0">
                          <a:solidFill>
                            <a:srgbClr val="000000"/>
                          </a:solidFill>
                          <a:latin typeface="NeueHaasGroteskText Std (Body)"/>
                        </a:rPr>
                        <a:t>after </a:t>
                      </a:r>
                      <a:r>
                        <a:rPr sz="900" b="1">
                          <a:solidFill>
                            <a:srgbClr val="000000"/>
                          </a:solidFill>
                          <a:latin typeface="NeueHaasGroteskText Std (Body)"/>
                        </a:rPr>
                        <a:t>$104 </a:t>
                      </a:r>
                      <a:r>
                        <a:rPr sz="900" b="0">
                          <a:solidFill>
                            <a:srgbClr val="000000"/>
                          </a:solidFill>
                          <a:latin typeface="NeueHaasGroteskText Std (Body)"/>
                        </a:rPr>
                        <a:t>price </a:t>
                      </a:r>
                      <a:r>
                        <a:rPr sz="900" b="0">
                          <a:solidFill>
                            <a:srgbClr val="000000"/>
                          </a:solidFill>
                          <a:latin typeface="NeueHaasGroteskText Std (Body)"/>
                        </a:rPr>
                        <a:t>drop (05/14/18)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ZTE </a:t>
                      </a:r>
                      <a:r>
                        <a:rPr sz="900" b="0">
                          <a:solidFill>
                            <a:srgbClr val="000000"/>
                          </a:solidFill>
                          <a:latin typeface="NeueHaasGroteskText Std (Body)"/>
                        </a:rPr>
                        <a:t>Max </a:t>
                      </a:r>
                      <a:r>
                        <a:rPr sz="900" b="0">
                          <a:solidFill>
                            <a:srgbClr val="000000"/>
                          </a:solidFill>
                          <a:latin typeface="NeueHaasGroteskText Std (Body)"/>
                        </a:rPr>
                        <a:t>XL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Emerge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0">
                          <a:solidFill>
                            <a:srgbClr val="000000"/>
                          </a:solidFill>
                          <a:latin typeface="NeueHaasGroteskText Std (Body)"/>
                        </a:rPr>
                        <a:t>half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$21.50/mo. </a:t>
                      </a:r>
                      <a:r>
                        <a:rPr sz="900" b="0">
                          <a:solidFill>
                            <a:srgbClr val="000000"/>
                          </a:solidFill>
                          <a:latin typeface="NeueHaasGroteskText Std (Body)"/>
                        </a:rPr>
                        <a:t>after </a:t>
                      </a:r>
                      <a:r>
                        <a:rPr sz="900" b="1">
                          <a:solidFill>
                            <a:srgbClr val="000000"/>
                          </a:solidFill>
                          <a:latin typeface="NeueHaasGroteskText Std (Body)"/>
                        </a:rPr>
                        <a:t>$16.50/mo.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Active </a:t>
                      </a:r>
                      <a:r>
                        <a:rPr sz="900" b="0">
                          <a:solidFill>
                            <a:srgbClr val="000000"/>
                          </a:solidFill>
                          <a:latin typeface="NeueHaasGroteskText Std (Body)"/>
                        </a:rPr>
                        <a:t>for </a:t>
                      </a:r>
                      <a:r>
                        <a:rPr sz="900" b="1">
                          <a:solidFill>
                            <a:srgbClr val="000000"/>
                          </a:solidFill>
                          <a:latin typeface="NeueHaasGroteskText Std (Body)"/>
                        </a:rPr>
                        <a:t>$21.42/mo.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approved </a:t>
                      </a:r>
                      <a:r>
                        <a:rPr sz="900" b="0">
                          <a:solidFill>
                            <a:srgbClr val="000000"/>
                          </a:solidFill>
                          <a:latin typeface="NeueHaasGroteskText Std (Body)"/>
                        </a:rPr>
                        <a:t>credit (05/12/18)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($4.17/mo. </a:t>
                      </a:r>
                      <a:r>
                        <a:rPr sz="900" b="0">
                          <a:solidFill>
                            <a:srgbClr val="000000"/>
                          </a:solidFill>
                          <a:latin typeface="NeueHaasGroteskText Std (Body)"/>
                        </a:rPr>
                        <a:t>after </a:t>
                      </a:r>
                      <a:r>
                        <a:rPr sz="900" b="1">
                          <a:solidFill>
                            <a:srgbClr val="000000"/>
                          </a:solidFill>
                          <a:latin typeface="NeueHaasGroteskText Std (Body)"/>
                        </a:rPr>
                        <a:t>$15.00/mo.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1">
                          <a:solidFill>
                            <a:srgbClr val="000000"/>
                          </a:solidFill>
                          <a:latin typeface="NeueHaasGroteskText Std (Body)"/>
                        </a:rPr>
                        <a:t>$100 </a:t>
                      </a:r>
                      <a:r>
                        <a:rPr sz="900" b="0">
                          <a:solidFill>
                            <a:srgbClr val="000000"/>
                          </a:solidFill>
                          <a:latin typeface="NeueHaasGroteskText Std (Body)"/>
                        </a:rPr>
                        <a:t>down) (05/18/18)
</a:t>
                      </a:r>
                      <a:r>
                        <a:rPr sz="900" b="0">
                          <a:solidFill>
                            <a:srgbClr val="000000"/>
                          </a:solidFill>
                          <a:latin typeface="NeueHaasGroteskText Std (Body)"/>
                        </a:rPr>
                        <a:t>Lease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and </a:t>
                      </a:r>
                      <a:r>
                        <a:rPr sz="900" b="0">
                          <a:solidFill>
                            <a:srgbClr val="000000"/>
                          </a:solidFill>
                          <a:latin typeface="NeueHaasGroteskText Std (Body)"/>
                        </a:rPr>
                        <a:t>buy </a:t>
                      </a:r>
                      <a:r>
                        <a:rPr sz="900" b="0">
                          <a:solidFill>
                            <a:srgbClr val="000000"/>
                          </a:solidFill>
                          <a:latin typeface="NeueHaasGroteskText Std (Body)"/>
                        </a:rPr>
                        <a:t>Apple </a:t>
                      </a:r>
                      <a:r>
                        <a:rPr sz="900" b="0">
                          <a:solidFill>
                            <a:srgbClr val="000000"/>
                          </a:solidFill>
                          <a:latin typeface="NeueHaasGroteskText Std (Body)"/>
                        </a:rPr>
                        <a:t>Watch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prepaid </a:t>
                      </a:r>
                      <a:r>
                        <a:rPr sz="900" b="0">
                          <a:solidFill>
                            <a:srgbClr val="000000"/>
                          </a:solidFill>
                          <a:latin typeface="NeueHaasGroteskText Std (Body)"/>
                        </a:rPr>
                        <a:t>Visa </a:t>
                      </a:r>
                      <a:r>
                        <a:rPr sz="900" b="0">
                          <a:solidFill>
                            <a:srgbClr val="000000"/>
                          </a:solidFill>
                          <a:latin typeface="NeueHaasGroteskText Std (Body)"/>
                        </a:rPr>
                        <a:t>card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1 </a:t>
                      </a:r>
                      <a:r>
                        <a:rPr sz="900" b="0">
                          <a:solidFill>
                            <a:srgbClr val="000000"/>
                          </a:solidFill>
                          <a:latin typeface="NeueHaasGroteskText Std (Body)"/>
                        </a:rPr>
                        <a:t>active </a:t>
                      </a:r>
                      <a:r>
                        <a:rPr sz="900" b="0">
                          <a:solidFill>
                            <a:srgbClr val="000000"/>
                          </a:solidFill>
                          <a:latin typeface="NeueHaasGroteskText Std (Body)"/>
                        </a:rPr>
                        <a:t>handset </a:t>
                      </a:r>
                      <a:r>
                        <a:rPr sz="900" b="0">
                          <a:solidFill>
                            <a:srgbClr val="000000"/>
                          </a:solidFill>
                          <a:latin typeface="NeueHaasGroteskText Std (Body)"/>
                        </a:rPr>
                        <a:t>per </a:t>
                      </a:r>
                      <a:r>
                        <a:rPr sz="900" b="0">
                          <a:solidFill>
                            <a:srgbClr val="000000"/>
                          </a:solidFill>
                          <a:latin typeface="NeueHaasGroteskText Std (Body)"/>
                        </a:rPr>
                        <a:t>watch) (05/18/18)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(256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$200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(256 </a:t>
                      </a:r>
                      <a:r>
                        <a:rPr sz="900" b="0">
                          <a:solidFill>
                            <a:srgbClr val="000000"/>
                          </a:solidFill>
                          <a:latin typeface="NeueHaasGroteskText Std (Body)"/>
                        </a:rPr>
                        <a:t>GB)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18.mo </a:t>
                      </a:r>
                      <a:r>
                        <a:rPr sz="900" b="0">
                          <a:solidFill>
                            <a:srgbClr val="000000"/>
                          </a:solidFill>
                          <a:latin typeface="NeueHaasGroteskText Std (Body)"/>
                        </a:rPr>
                        <a:t>lease (05/18/18)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$19.00/mo </a:t>
                      </a:r>
                      <a:r>
                        <a:rPr sz="900" b="0">
                          <a:solidFill>
                            <a:srgbClr val="000000"/>
                          </a:solidFill>
                          <a:latin typeface="NeueHaasGroteskText Std (Body)"/>
                        </a:rPr>
                        <a:t>after </a:t>
                      </a:r>
                      <a:r>
                        <a:rPr sz="900" b="1">
                          <a:solidFill>
                            <a:srgbClr val="000000"/>
                          </a:solidFill>
                          <a:latin typeface="NeueHaasGroteskText Std (Body)"/>
                        </a:rPr>
                        <a:t>$19.00/mo. </a:t>
                      </a:r>
                      <a:r>
                        <a:rPr sz="900" b="0">
                          <a:solidFill>
                            <a:srgbClr val="000000"/>
                          </a:solidFill>
                          <a:latin typeface="NeueHaasGroteskText Std (Body)"/>
                        </a:rPr>
                        <a:t>credit </a:t>
                      </a:r>
                      <a:r>
                        <a:rPr sz="900" b="0">
                          <a:solidFill>
                            <a:srgbClr val="000000"/>
                          </a:solidFill>
                          <a:latin typeface="NeueHaasGroteskText Std (Body)"/>
                        </a:rPr>
                        <a: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(05/18/18)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