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5/19/2018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May 19,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Save </a:t>
                      </a:r>
                      <a:r>
                        <a:rPr sz="900" b="1">
                          <a:solidFill>
                            <a:srgbClr val="000000"/>
                          </a:solidFill>
                          <a:latin typeface="NeueHaasGroteskText Std (Body)"/>
                        </a:rPr>
                        <a:t>$150 </a:t>
                      </a:r>
                      <a:r>
                        <a:rPr sz="900" b="0">
                          <a:solidFill>
                            <a:srgbClr val="000000"/>
                          </a:solidFill>
                          <a:latin typeface="NeueHaasGroteskText Std (Body)"/>
                        </a:rPr>
                        <a:t>on Samsung tablet with Android Smartphone purchase (reqs. device payment for smartphone and 2-yr activation for tablet) (04/05/18)
 </a:t>
                      </a:r>
                      <a:r>
                        <a:rPr sz="900" b="1">
                          <a:solidFill>
                            <a:srgbClr val="000000"/>
                          </a:solidFill>
                          <a:latin typeface="NeueHaasGroteskText Std (Body)"/>
                        </a:rPr>
                        <a:t>$50 </a:t>
                      </a:r>
                      <a:r>
                        <a:rPr sz="900" b="0">
                          <a:solidFill>
                            <a:srgbClr val="000000"/>
                          </a:solidFill>
                          <a:latin typeface="NeueHaasGroteskText Std (Body)"/>
                        </a:rPr>
                        <a:t>instant savings on select ASUS, Ellipsis and GizmoTab tablets or </a:t>
                      </a:r>
                      <a:r>
                        <a:rPr sz="900" b="1">
                          <a:solidFill>
                            <a:srgbClr val="000000"/>
                          </a:solidFill>
                          <a:latin typeface="NeueHaasGroteskText Std (Body)"/>
                        </a:rPr>
                        <a:t>$150 </a:t>
                      </a:r>
                      <a:r>
                        <a:rPr sz="900" b="0">
                          <a:solidFill>
                            <a:srgbClr val="000000"/>
                          </a:solidFill>
                          <a:latin typeface="NeueHaasGroteskText Std (Body)"/>
                        </a:rPr>
                        <a:t>savings with 2 yr. activation  (05/01/18)
</a:t>
                      </a:r>
                    </a:p>
                  </a:txBody>
                  <a:tcPr>
                    <a:solidFill>
                      <a:schemeClr val="accent2"/>
                    </a:solidFill>
                  </a:tcPr>
                </a:tc>
                <a:tc>
                  <a:txBody>
                    <a:bodyPr/>
                    <a:lstStyle/>
                    <a:p>
                      <a:r>
                        <a:rPr sz="900" b="0">
                          <a:solidFill>
                            <a:srgbClr val="000000"/>
                          </a:solidFill>
                          <a:latin typeface="NeueHaasGroteskText Std (Body)"/>
                        </a:rPr>
                        <a:t>Get a new 6th Generation iPad 32GB for </a:t>
                      </a:r>
                      <a:r>
                        <a:rPr sz="900" b="1">
                          <a:solidFill>
                            <a:srgbClr val="000000"/>
                          </a:solidFill>
                          <a:latin typeface="NeueHaasGroteskText Std (Body)"/>
                        </a:rPr>
                        <a:t>$99.99 </a:t>
                      </a:r>
                      <a:r>
                        <a:rPr sz="900" b="0">
                          <a:solidFill>
                            <a:srgbClr val="000000"/>
                          </a:solidFill>
                          <a:latin typeface="NeueHaasGroteskText Std (Body)"/>
                        </a:rPr>
                        <a:t>when you buy any iPhone on AT&amp;T Next (eligible wireless service required for both devices) (04/17/18)
</a:t>
                      </a:r>
                    </a:p>
                  </a:txBody>
                  <a:tcPr>
                    <a:solidFill>
                      <a:schemeClr val="accent2"/>
                    </a:solidFill>
                  </a:tcPr>
                </a:tc>
                <a:tc>
                  <a:txBody>
                    <a:bodyPr/>
                    <a:lstStyle/>
                    <a:p>
                      <a:endParaRP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000000"/>
                          </a:solidFill>
                          <a:latin typeface="NeueHaasGroteskText Std (Body)"/>
                        </a:rPr>
                        <a:t>Free </a:t>
                      </a:r>
                      <a:r>
                        <a:rPr sz="900" b="0">
                          <a:solidFill>
                            <a:srgbClr val="000000"/>
                          </a:solidFill>
                          <a:latin typeface="NeueHaasGroteskText Std (Body)"/>
                        </a:rPr>
                        <a:t>Slate tablet after </a:t>
                      </a:r>
                      <a:r>
                        <a:rPr sz="900" b="1">
                          <a:solidFill>
                            <a:srgbClr val="000000"/>
                          </a:solidFill>
                          <a:latin typeface="NeueHaasGroteskText Std (Body)"/>
                        </a:rPr>
                        <a:t>$4.17/mo. </a:t>
                      </a:r>
                      <a:r>
                        <a:rPr sz="900" b="0">
                          <a:solidFill>
                            <a:srgbClr val="00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05/19/2018</a:t>
            </a:r>
          </a:p>
        </p:txBody>
      </p:sp>
      <p:graphicFrame>
        <p:nvGraphicFramePr>
          <p:cNvPr id="8" name="Table 7"/>
          <p:cNvGraphicFramePr>
            <a:graphicFrameLocks noGrp="1"/>
          </p:cNvGraphicFramePr>
          <p:nvPr/>
        </p:nvGraphicFramePr>
        <p:xfrm>
          <a:off x="594360" y="1280160"/>
          <a:ext cx="10972800" cy="66751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Fios and </a:t>
                      </a:r>
                      <a:r>
                        <a:rPr sz="900" b="1">
                          <a:solidFill>
                            <a:srgbClr val="000000"/>
                          </a:solidFill>
                          <a:latin typeface="NeueHaasGroteskText Std (Body)"/>
                        </a:rPr>
                        <a:t>$10 </a:t>
                      </a:r>
                      <a:r>
                        <a:rPr sz="900" b="0">
                          <a:solidFill>
                            <a:srgbClr val="000000"/>
                          </a:solidFill>
                          <a:latin typeface="NeueHaasGroteskText Std (Body)"/>
                        </a:rPr>
                        <a:t>off wireless. Available to new wireless customers who subscribe to a qualifying Go Unlimited or Beyond Unlimited plan.  (02/02/18)
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Special offer for military and vets: </a:t>
                      </a:r>
                      <a:r>
                        <a:rPr sz="900" b="1">
                          <a:solidFill>
                            <a:srgbClr val="000000"/>
                          </a:solidFill>
                          <a:latin typeface="NeueHaasGroteskText Std (Body)"/>
                        </a:rPr>
                        <a:t>$15/mo. </a:t>
                      </a:r>
                      <a:r>
                        <a:rPr sz="900" b="0">
                          <a:solidFill>
                            <a:srgbClr val="00000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Enhanced: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AT&amp;T Unlimited Choice Enhanced: Single Line plan for </a:t>
                      </a:r>
                      <a:r>
                        <a:rPr sz="900" b="1">
                          <a:solidFill>
                            <a:srgbClr val="000000"/>
                          </a:solidFill>
                          <a:latin typeface="NeueHaasGroteskText Std (Body)"/>
                        </a:rPr>
                        <a:t>$65/mo.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a:t>
                      </a:r>
                      <a:r>
                        <a:rPr sz="900" b="1">
                          <a:solidFill>
                            <a:srgbClr val="000000"/>
                          </a:solidFill>
                          <a:latin typeface="NeueHaasGroteskText Std (Body)"/>
                        </a:rPr>
                        <a:t>$40/mo.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$25 </a:t>
                      </a:r>
                      <a:r>
                        <a:rPr sz="900" b="0">
                          <a:solidFill>
                            <a:srgbClr val="000000"/>
                          </a:solidFill>
                          <a:latin typeface="NeueHaasGroteskText Std (Body)"/>
                        </a:rPr>
                        <a:t>1 GB, </a:t>
                      </a:r>
                      <a:r>
                        <a:rPr sz="900" b="1">
                          <a:solidFill>
                            <a:srgbClr val="000000"/>
                          </a:solidFill>
                          <a:latin typeface="NeueHaasGroteskText Std (Body)"/>
                        </a:rPr>
                        <a:t>$50 </a:t>
                      </a:r>
                      <a:r>
                        <a:rPr sz="900" b="0">
                          <a:solidFill>
                            <a:srgbClr val="000000"/>
                          </a:solidFill>
                          <a:latin typeface="NeueHaasGroteskText Std (Body)"/>
                        </a:rPr>
                        <a:t>5 GB, </a:t>
                      </a:r>
                      <a:r>
                        <a:rPr sz="900" b="1">
                          <a:solidFill>
                            <a:srgbClr val="000000"/>
                          </a:solidFill>
                          <a:latin typeface="NeueHaasGroteskText Std (Body)"/>
                        </a:rPr>
                        <a:t>$75 </a:t>
                      </a:r>
                      <a:r>
                        <a:rPr sz="900" b="0">
                          <a:solidFill>
                            <a:srgbClr val="000000"/>
                          </a:solidFill>
                          <a:latin typeface="NeueHaasGroteskText Std (Body)"/>
                        </a:rPr>
                        <a:t>10 GB, </a:t>
                      </a:r>
                      <a:r>
                        <a:rPr sz="900" b="1">
                          <a:solidFill>
                            <a:srgbClr val="000000"/>
                          </a:solidFill>
                          <a:latin typeface="NeueHaasGroteskText Std (Body)"/>
                        </a:rPr>
                        <a:t>$100 </a:t>
                      </a:r>
                      <a:r>
                        <a:rPr sz="900" b="0">
                          <a:solidFill>
                            <a:srgbClr val="000000"/>
                          </a:solidFill>
                          <a:latin typeface="NeueHaasGroteskText Std (Body)"/>
                        </a:rPr>
                        <a:t>20 GB ($10 per month discount if enrolled in paperless billing &amp; AutoPay. Discount starts w/in 2 bill cycles, Limit 10 devices per plan)  (01/17/18)
DirecTV Now On Us: Get DirecTV Now for </a:t>
                      </a:r>
                      <a:r>
                        <a:rPr sz="900" b="1">
                          <a:solidFill>
                            <a:srgbClr val="000000"/>
                          </a:solidFill>
                          <a:latin typeface="NeueHaasGroteskText Std (Body)"/>
                        </a:rPr>
                        <a:t>free </a:t>
                      </a:r>
                      <a:r>
                        <a:rPr sz="900" b="0">
                          <a:solidFill>
                            <a:srgbClr val="000000"/>
                          </a:solidFill>
                          <a:latin typeface="NeueHaasGroteskText Std (Body)"/>
                        </a:rPr>
                        <a:t>via bill credit for 12 months when you add a new line and have an eligible Enhanced plan (max </a:t>
                      </a:r>
                      <a:r>
                        <a:rPr sz="900" b="1">
                          <a:solidFill>
                            <a:srgbClr val="000000"/>
                          </a:solidFill>
                          <a:latin typeface="NeueHaasGroteskText Std (Body)"/>
                        </a:rPr>
                        <a:t>$35 </a:t>
                      </a:r>
                      <a:r>
                        <a:rPr sz="900" b="0">
                          <a:solidFill>
                            <a:srgbClr val="000000"/>
                          </a:solidFill>
                          <a:latin typeface="NeueHaasGroteskText Std (Body)"/>
                        </a:rPr>
                        <a:t>credit per month, available to select zipcodes) (05/03/18)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Simple Choice customers can stream unlimited movies and music without data usage (11/24/17)
</a:t>
                      </a:r>
                      <a:r>
                        <a:rPr sz="900" b="0">
                          <a:solidFill>
                            <a:srgbClr val="00B0F0"/>
                          </a:solidFill>
                          <a:latin typeface="NeueHaasGroteskText Std (Body)"/>
                        </a:rPr>
                        <a:t>T-Mobile One Military: Military families get 50% off family lines (1 line </a:t>
                      </a:r>
                      <a:r>
                        <a:rPr sz="900" b="1">
                          <a:solidFill>
                            <a:srgbClr val="00B0F0"/>
                          </a:solidFill>
                          <a:latin typeface="NeueHaasGroteskText Std (Body)"/>
                        </a:rPr>
                        <a:t>$55, </a:t>
                      </a:r>
                      <a:r>
                        <a:rPr sz="900" b="0">
                          <a:solidFill>
                            <a:srgbClr val="00B0F0"/>
                          </a:solidFill>
                          <a:latin typeface="NeueHaasGroteskText Std (Body)"/>
                        </a:rPr>
                        <a:t>+$25 for a 2nd line and +$10 for the 3rd-6th line, starts 4/22/18) (04/19/18)
T-Mobile Tuesdays: T-Mobile is partnering with Atom Tickets to give customers Deadpool 2 tickets for just $4 (05/14/18)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Max (11/26/16)
</a:t>
                      </a:r>
                      <a:r>
                        <a:rPr sz="900" b="1">
                          <a:solidFill>
                            <a:srgbClr val="00B0F0"/>
                          </a:solidFill>
                          <a:latin typeface="NeueHaasGroteskText Std (Body)"/>
                        </a:rPr>
                        <a:t>$10 </a:t>
                      </a:r>
                      <a:r>
                        <a:rPr sz="900" b="0">
                          <a:solidFill>
                            <a:srgbClr val="00B0F0"/>
                          </a:solidFill>
                          <a:latin typeface="NeueHaasGroteskText Std (Body)"/>
                        </a:rPr>
                        <a:t>off 2nd line, </a:t>
                      </a:r>
                      <a:r>
                        <a:rPr sz="900" b="1">
                          <a:solidFill>
                            <a:srgbClr val="00B0F0"/>
                          </a:solidFill>
                          <a:latin typeface="NeueHaasGroteskText Std (Body)"/>
                        </a:rPr>
                        <a:t>$20 </a:t>
                      </a:r>
                      <a:r>
                        <a:rPr sz="900" b="0">
                          <a:solidFill>
                            <a:srgbClr val="00B0F0"/>
                          </a:solidFill>
                          <a:latin typeface="NeueHaasGroteskText Std (Body)"/>
                        </a:rPr>
                        <a:t>off 3rd line, </a:t>
                      </a:r>
                      <a:r>
                        <a:rPr sz="900" b="1">
                          <a:solidFill>
                            <a:srgbClr val="00B0F0"/>
                          </a:solidFill>
                          <a:latin typeface="NeueHaasGroteskText Std (Body)"/>
                        </a:rPr>
                        <a:t>$20 </a:t>
                      </a:r>
                      <a:r>
                        <a:rPr sz="900" b="0">
                          <a:solidFill>
                            <a:srgbClr val="00B0F0"/>
                          </a:solidFill>
                          <a:latin typeface="NeueHaasGroteskText Std (Body)"/>
                        </a:rPr>
                        <a:t>off 4th line and </a:t>
                      </a:r>
                      <a:r>
                        <a:rPr sz="900" b="1">
                          <a:solidFill>
                            <a:srgbClr val="00B0F0"/>
                          </a:solidFill>
                          <a:latin typeface="NeueHaasGroteskText Std (Body)"/>
                        </a:rPr>
                        <a:t>$20 </a:t>
                      </a:r>
                      <a:r>
                        <a:rPr sz="900" b="0">
                          <a:solidFill>
                            <a:srgbClr val="00B0F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trade in your current smartphone and buy a new one (ends 3/31/2018 except in select ZIP codes in Greater LA, New York City and Chicago) (03/01/17)
</a:t>
                      </a: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05/19/2018</a:t>
            </a:r>
          </a:p>
        </p:txBody>
      </p:sp>
      <p:graphicFrame>
        <p:nvGraphicFramePr>
          <p:cNvPr id="8" name="Table 7"/>
          <p:cNvGraphicFramePr>
            <a:graphicFrameLocks noGrp="1"/>
          </p:cNvGraphicFramePr>
          <p:nvPr/>
        </p:nvGraphicFramePr>
        <p:xfrm>
          <a:off x="594360" y="1280160"/>
          <a:ext cx="10972800" cy="91440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 and bring your own device. (reqs. port in and eligible 4G LTE smartphone)  (05/06/17)
</a:t>
                      </a:r>
                      <a:r>
                        <a:rPr sz="900" b="0">
                          <a:solidFill>
                            <a:srgbClr val="000000"/>
                          </a:solidFill>
                          <a:latin typeface="NeueHaasGroteskText Std (Body)"/>
                        </a:rPr>
                        <a:t>Special offer for Military: Get </a:t>
                      </a:r>
                      <a:r>
                        <a:rPr sz="900" b="1">
                          <a:solidFill>
                            <a:srgbClr val="000000"/>
                          </a:solidFill>
                          <a:latin typeface="NeueHaasGroteskText Std (Body)"/>
                        </a:rPr>
                        <a:t>$200 </a:t>
                      </a:r>
                      <a:r>
                        <a:rPr sz="900" b="0">
                          <a:solidFill>
                            <a:srgbClr val="000000"/>
                          </a:solidFill>
                          <a:latin typeface="NeueHaasGroteskText Std (Body)"/>
                        </a:rPr>
                        <a:t>Prepaid Mastercard with switch and purchase of new smartphone (04/30/18)
</a:t>
                      </a:r>
                    </a:p>
                  </a:txBody>
                  <a:tcPr>
                    <a:solidFill>
                      <a:schemeClr val="accent2"/>
                    </a:solidFill>
                  </a:tcPr>
                </a:tc>
                <a:tc>
                  <a:txBody>
                    <a:bodyPr/>
                    <a:lstStyle/>
                    <a:p>
                      <a:r>
                        <a:rPr sz="900" b="0">
                          <a:solidFill>
                            <a:srgbClr val="000000"/>
                          </a:solidFill>
                          <a:latin typeface="NeueHaasGroteskText Std (Body)"/>
                        </a:rPr>
                        <a:t>Bring your own phone and get </a:t>
                      </a:r>
                      <a:r>
                        <a:rPr sz="900" b="1">
                          <a:solidFill>
                            <a:srgbClr val="000000"/>
                          </a:solidFill>
                          <a:latin typeface="NeueHaasGroteskText Std (Body)"/>
                        </a:rPr>
                        <a:t>free </a:t>
                      </a:r>
                      <a:r>
                        <a:rPr sz="900" b="0">
                          <a:solidFill>
                            <a:srgbClr val="000000"/>
                          </a:solidFill>
                          <a:latin typeface="NeueHaasGroteskText Std (Body)"/>
                        </a:rPr>
                        <a:t>activation (eligible plan and new line required, online only, ends 6/29/18) (05/16/18)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a:t>
                      </a:r>
                      <a:r>
                        <a:rPr sz="900" b="0">
                          <a:solidFill>
                            <a:srgbClr val="FF0000"/>
                          </a:solidFill>
                          <a:latin typeface="NeueHaasGroteskText Std (Body)"/>
                        </a:rPr>
                        <a:t>Switch to Sprint and get one month unlimited </a:t>
                      </a:r>
                      <a:r>
                        <a:rPr sz="900" b="1">
                          <a:solidFill>
                            <a:srgbClr val="FF0000"/>
                          </a:solidFill>
                          <a:latin typeface="NeueHaasGroteskText Std (Body)"/>
                        </a:rPr>
                        <a:t>free </a:t>
                      </a:r>
                      <a:r>
                        <a:rPr sz="900" b="0">
                          <a:solidFill>
                            <a:srgbClr val="FF0000"/>
                          </a:solidFill>
                          <a:latin typeface="NeueHaasGroteskText Std (Body)"/>
                        </a:rPr>
                        <a:t>when you bring or buy a new phone (reqs. eligible BYOD or full price phone, new line of service and Autopay) (05/18/18)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2 months unlimited LTE data free.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000000"/>
                          </a:solidFill>
                          <a:latin typeface="NeueHaasGroteskText Std (Body)"/>
                        </a:rPr>
                        <a:t>Get Alcatel PULSEMIX </a:t>
                      </a:r>
                      <a:r>
                        <a:rPr sz="900" b="1">
                          <a:solidFill>
                            <a:srgbClr val="000000"/>
                          </a:solidFill>
                          <a:latin typeface="NeueHaasGroteskText Std (Body)"/>
                        </a:rPr>
                        <a:t>free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$99.99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64820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56138">
                  <a:extLst>
                    <a:ext uri="{9D8B030D-6E8A-4147-A177-3AD203B41FA5}">
                      <a16:colId xmlns:a16="http://schemas.microsoft.com/office/drawing/2014/main" val="20001"/>
                    </a:ext>
                  </a:extLst>
                </a:gridCol>
                <a:gridCol w="756138">
                  <a:extLst>
                    <a:ext uri="{9D8B030D-6E8A-4147-A177-3AD203B41FA5}">
                      <a16:colId xmlns:a16="http://schemas.microsoft.com/office/drawing/2014/main" val="20002"/>
                    </a:ext>
                  </a:extLst>
                </a:gridCol>
                <a:gridCol w="756138">
                  <a:extLst>
                    <a:ext uri="{9D8B030D-6E8A-4147-A177-3AD203B41FA5}">
                      <a16:colId xmlns:a16="http://schemas.microsoft.com/office/drawing/2014/main" val="20003"/>
                    </a:ext>
                  </a:extLst>
                </a:gridCol>
                <a:gridCol w="756138">
                  <a:extLst>
                    <a:ext uri="{9D8B030D-6E8A-4147-A177-3AD203B41FA5}">
                      <a16:colId xmlns:a16="http://schemas.microsoft.com/office/drawing/2014/main" val="20004"/>
                    </a:ext>
                  </a:extLst>
                </a:gridCol>
                <a:gridCol w="756138">
                  <a:extLst>
                    <a:ext uri="{9D8B030D-6E8A-4147-A177-3AD203B41FA5}">
                      <a16:colId xmlns:a16="http://schemas.microsoft.com/office/drawing/2014/main" val="20005"/>
                    </a:ext>
                  </a:extLst>
                </a:gridCol>
                <a:gridCol w="756138">
                  <a:extLst>
                    <a:ext uri="{9D8B030D-6E8A-4147-A177-3AD203B41FA5}">
                      <a16:colId xmlns:a16="http://schemas.microsoft.com/office/drawing/2014/main" val="20006"/>
                    </a:ext>
                  </a:extLst>
                </a:gridCol>
                <a:gridCol w="756138">
                  <a:extLst>
                    <a:ext uri="{9D8B030D-6E8A-4147-A177-3AD203B41FA5}">
                      <a16:colId xmlns:a16="http://schemas.microsoft.com/office/drawing/2014/main" val="20007"/>
                    </a:ext>
                  </a:extLst>
                </a:gridCol>
                <a:gridCol w="756138">
                  <a:extLst>
                    <a:ext uri="{9D8B030D-6E8A-4147-A177-3AD203B41FA5}">
                      <a16:colId xmlns:a16="http://schemas.microsoft.com/office/drawing/2014/main" val="20008"/>
                    </a:ext>
                  </a:extLst>
                </a:gridCol>
                <a:gridCol w="756138">
                  <a:extLst>
                    <a:ext uri="{9D8B030D-6E8A-4147-A177-3AD203B41FA5}">
                      <a16:colId xmlns:a16="http://schemas.microsoft.com/office/drawing/2014/main" val="20009"/>
                    </a:ext>
                  </a:extLst>
                </a:gridCol>
                <a:gridCol w="756138">
                  <a:extLst>
                    <a:ext uri="{9D8B030D-6E8A-4147-A177-3AD203B41FA5}">
                      <a16:colId xmlns:a16="http://schemas.microsoft.com/office/drawing/2014/main" val="20010"/>
                    </a:ext>
                  </a:extLst>
                </a:gridCol>
                <a:gridCol w="756138">
                  <a:extLst>
                    <a:ext uri="{9D8B030D-6E8A-4147-A177-3AD203B41FA5}">
                      <a16:colId xmlns:a16="http://schemas.microsoft.com/office/drawing/2014/main" val="20011"/>
                    </a:ext>
                  </a:extLst>
                </a:gridCol>
                <a:gridCol w="756144">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$38.13</a:t>
                      </a:r>
                    </a:p>
                  </a:txBody>
                  <a:tcPr marT="0" marB="0">
                    <a:solidFill>
                      <a:srgbClr val="99CCFF"/>
                    </a:solidFill>
                  </a:tcPr>
                </a:tc>
                <a:tc>
                  <a:txBody>
                    <a:bodyPr/>
                    <a:lstStyle/>
                    <a:p>
                      <a:pPr algn="ctr"/>
                      <a:r>
                        <a:rPr sz="1100" b="1">
                          <a:solidFill>
                            <a:srgbClr val="6D6E71"/>
                          </a:solidFill>
                          <a:latin typeface="Ariel"/>
                        </a:rPr>
                        <a:t>$914.99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$840.00</a:t>
                      </a:r>
                    </a:p>
                  </a:txBody>
                  <a:tcPr marT="0" marB="0">
                    <a:solidFill>
                      <a:srgbClr val="EDC2D9"/>
                    </a:solidFill>
                  </a:tcPr>
                </a:tc>
                <a:tc>
                  <a:txBody>
                    <a:bodyPr/>
                    <a:lstStyle/>
                    <a:p>
                      <a:pPr algn="ctr"/>
                      <a:r>
                        <a:rPr sz="1100" b="1">
                          <a:solidFill>
                            <a:srgbClr val="6D6E71"/>
                          </a:solidFill>
                          <a:latin typeface="Ariel"/>
                        </a:rPr>
                        <a:t>$120.00</a:t>
                      </a:r>
                    </a:p>
                  </a:txBody>
                  <a:tcPr marT="0" marB="0">
                    <a:solidFill>
                      <a:srgbClr val="EDC2D9"/>
                    </a:solidFill>
                  </a:tcPr>
                </a:tc>
                <a:tc>
                  <a:txBody>
                    <a:bodyPr/>
                    <a:lstStyle/>
                    <a:p>
                      <a:pPr algn="ctr"/>
                      <a:r>
                        <a:rPr sz="1100" b="1">
                          <a:solidFill>
                            <a:srgbClr val="6D6E71"/>
                          </a:solidFill>
                          <a:latin typeface="Ariel"/>
                        </a:rPr>
                        <a:t>$21.50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latin typeface="Ariel"/>
                        </a:rPr>
                        <a:t>$41.66</a:t>
                      </a:r>
                    </a:p>
                  </a:txBody>
                  <a:tcPr marT="0" marB="0">
                    <a:solidFill>
                      <a:srgbClr val="F6E7E7"/>
                    </a:solidFill>
                  </a:tcPr>
                </a:tc>
                <a:tc>
                  <a:txBody>
                    <a:bodyPr/>
                    <a:lstStyle/>
                    <a:p>
                      <a:pPr algn="ctr"/>
                      <a:r>
                        <a:rPr sz="1100" b="1">
                          <a:solidFill>
                            <a:srgbClr val="6D6E71"/>
                          </a:solidFill>
                          <a:latin typeface="Ariel"/>
                        </a:rPr>
                        <a:t>$999.99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$41.67</a:t>
                      </a:r>
                    </a:p>
                  </a:txBody>
                  <a:tcPr marT="0" marB="0">
                    <a:solidFill>
                      <a:srgbClr val="99CCFF"/>
                    </a:solidFill>
                  </a:tcPr>
                </a:tc>
                <a:tc>
                  <a:txBody>
                    <a:bodyPr/>
                    <a:lstStyle/>
                    <a:p>
                      <a:pPr algn="ctr"/>
                      <a:r>
                        <a:rPr sz="1100" b="1">
                          <a:solidFill>
                            <a:srgbClr val="6D6E71"/>
                          </a:solidFill>
                          <a:latin typeface="Ariel"/>
                        </a:rPr>
                        <a:t>$999.99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$999.99</a:t>
                      </a:r>
                    </a:p>
                  </a:txBody>
                  <a:tcPr marT="0" marB="0">
                    <a:solidFill>
                      <a:srgbClr val="EDC2D9"/>
                    </a:solidFill>
                  </a:tcPr>
                </a:tc>
                <a:tc>
                  <a:txBody>
                    <a:bodyPr/>
                    <a:lstStyle/>
                    <a:p>
                      <a:pPr algn="ctr"/>
                      <a:r>
                        <a:rPr sz="1100" b="1">
                          <a:solidFill>
                            <a:srgbClr val="6D6E71"/>
                          </a:solidFill>
                          <a:latin typeface="Ariel"/>
                        </a:rPr>
                        <a:t>$279.99</a:t>
                      </a:r>
                    </a:p>
                  </a:txBody>
                  <a:tcPr marT="0" marB="0">
                    <a:solidFill>
                      <a:srgbClr val="EDC2D9"/>
                    </a:solidFill>
                  </a:tcPr>
                </a:tc>
                <a:tc>
                  <a:txBody>
                    <a:bodyPr/>
                    <a:lstStyle/>
                    <a:p>
                      <a:pPr algn="ctr"/>
                      <a:r>
                        <a:rPr sz="1100" b="1">
                          <a:solidFill>
                            <a:srgbClr val="6D6E71"/>
                          </a:solidFill>
                          <a:latin typeface="Ariel"/>
                        </a:rPr>
                        <a:t>$41.67</a:t>
                      </a:r>
                    </a:p>
                  </a:txBody>
                  <a:tcPr marT="0" marB="0">
                    <a:solidFill>
                      <a:srgbClr val="B3DAB4"/>
                    </a:solidFill>
                  </a:tcPr>
                </a:tc>
                <a:tc>
                  <a:txBody>
                    <a:bodyPr/>
                    <a:lstStyle/>
                    <a:p>
                      <a:pPr algn="ctr"/>
                      <a:r>
                        <a:rPr sz="1100" b="1">
                          <a:solidFill>
                            <a:srgbClr val="6D6E71"/>
                          </a:solidFill>
                          <a:latin typeface="Ariel"/>
                        </a:rPr>
                        <a:t>$999.99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2"/>
                  </a:ext>
                </a:extLst>
              </a:tr>
              <a:tr h="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latin typeface="Ariel"/>
                        </a:rPr>
                        <a:t>$35.41</a:t>
                      </a:r>
                    </a:p>
                  </a:txBody>
                  <a:tcPr marT="0" marB="0">
                    <a:solidFill>
                      <a:srgbClr val="F6E7E7"/>
                    </a:solidFill>
                  </a:tcPr>
                </a:tc>
                <a:tc>
                  <a:txBody>
                    <a:bodyPr/>
                    <a:lstStyle/>
                    <a:p>
                      <a:pPr algn="ctr"/>
                      <a:r>
                        <a:rPr sz="1100" b="1">
                          <a:solidFill>
                            <a:srgbClr val="6D6E71"/>
                          </a:solidFill>
                          <a:latin typeface="Ariel"/>
                        </a:rPr>
                        <a:t>$849.99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3"/>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$32.92</a:t>
                      </a:r>
                    </a:p>
                  </a:txBody>
                  <a:tcPr marT="0" marB="0">
                    <a:solidFill>
                      <a:srgbClr val="99CCFF"/>
                    </a:solidFill>
                  </a:tcPr>
                </a:tc>
                <a:tc>
                  <a:txBody>
                    <a:bodyPr/>
                    <a:lstStyle/>
                    <a:p>
                      <a:pPr algn="ctr"/>
                      <a:r>
                        <a:rPr sz="1100" b="1">
                          <a:solidFill>
                            <a:srgbClr val="6D6E71"/>
                          </a:solidFill>
                          <a:latin typeface="Ariel"/>
                        </a:rPr>
                        <a:t>$789.99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$720.00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4"/>
                  </a:ext>
                </a:extLst>
              </a:tr>
              <a:tr h="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$799.99</a:t>
                      </a:r>
                    </a:p>
                  </a:txBody>
                  <a:tcPr marT="0" marB="0">
                    <a:solidFill>
                      <a:srgbClr val="EDC2D9"/>
                    </a:solidFill>
                  </a:tcPr>
                </a:tc>
                <a:tc>
                  <a:txBody>
                    <a:bodyPr/>
                    <a:lstStyle/>
                    <a:p>
                      <a:pPr algn="ctr"/>
                      <a:r>
                        <a:rPr sz="1100" b="1">
                          <a:solidFill>
                            <a:srgbClr val="6D6E71"/>
                          </a:solidFill>
                          <a:latin typeface="Ariel"/>
                        </a:rPr>
                        <a:t>$79.99</a:t>
                      </a:r>
                    </a:p>
                  </a:txBody>
                  <a:tcPr marT="0" marB="0">
                    <a:solidFill>
                      <a:srgbClr val="EDC2D9"/>
                    </a:solidFill>
                  </a:tcPr>
                </a:tc>
                <a:tc>
                  <a:txBody>
                    <a:bodyPr/>
                    <a:lstStyle/>
                    <a:p>
                      <a:pPr algn="ctr"/>
                      <a:r>
                        <a:rPr sz="1100" b="1">
                          <a:solidFill>
                            <a:srgbClr val="6D6E71"/>
                          </a:solidFill>
                          <a:latin typeface="Ariel"/>
                        </a:rPr>
                        <a:t>$33.34</a:t>
                      </a:r>
                    </a:p>
                  </a:txBody>
                  <a:tcPr marT="0" marB="0">
                    <a:solidFill>
                      <a:srgbClr val="B3DAB4"/>
                    </a:solidFill>
                  </a:tcPr>
                </a:tc>
                <a:tc>
                  <a:txBody>
                    <a:bodyPr/>
                    <a:lstStyle/>
                    <a:p>
                      <a:pPr algn="ctr"/>
                      <a:r>
                        <a:rPr sz="1100" b="1">
                          <a:solidFill>
                            <a:srgbClr val="6D6E71"/>
                          </a:solidFill>
                          <a:latin typeface="Ariel"/>
                        </a:rPr>
                        <a:t>$799.99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5"/>
                  </a:ext>
                </a:extLst>
              </a:tr>
              <a:tr h="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latin typeface="Ariel"/>
                        </a:rPr>
                        <a:t>$27.08</a:t>
                      </a:r>
                    </a:p>
                  </a:txBody>
                  <a:tcPr marT="0" marB="0">
                    <a:solidFill>
                      <a:srgbClr val="F6E7E7"/>
                    </a:solidFill>
                  </a:tcPr>
                </a:tc>
                <a:tc>
                  <a:txBody>
                    <a:bodyPr/>
                    <a:lstStyle/>
                    <a:p>
                      <a:pPr algn="ctr"/>
                      <a:r>
                        <a:rPr sz="1100" b="1">
                          <a:solidFill>
                            <a:srgbClr val="6D6E71"/>
                          </a:solidFill>
                          <a:latin typeface="Ariel"/>
                        </a:rPr>
                        <a:t>$649.99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latin typeface="Ariel"/>
                        </a:rPr>
                        <a:t>$35.00</a:t>
                      </a:r>
                    </a:p>
                  </a:txBody>
                  <a:tcPr marT="0" marB="0">
                    <a:solidFill>
                      <a:srgbClr val="F6E7E7"/>
                    </a:solidFill>
                  </a:tcPr>
                </a:tc>
                <a:tc>
                  <a:txBody>
                    <a:bodyPr/>
                    <a:lstStyle/>
                    <a:p>
                      <a:pPr algn="ctr"/>
                      <a:r>
                        <a:rPr sz="1100" b="1">
                          <a:solidFill>
                            <a:srgbClr val="6D6E71"/>
                          </a:solidFill>
                          <a:latin typeface="Ariel"/>
                        </a:rPr>
                        <a:t>$840.00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$29.00</a:t>
                      </a:r>
                    </a:p>
                  </a:txBody>
                  <a:tcPr marT="0" marB="0">
                    <a:solidFill>
                      <a:srgbClr val="EDC2D9"/>
                    </a:solidFill>
                  </a:tcPr>
                </a:tc>
                <a:tc>
                  <a:txBody>
                    <a:bodyPr/>
                    <a:lstStyle/>
                    <a:p>
                      <a:pPr algn="ctr"/>
                      <a:r>
                        <a:rPr sz="1100" b="1">
                          <a:solidFill>
                            <a:srgbClr val="FF0000"/>
                          </a:solidFill>
                          <a:latin typeface="Ariel"/>
                        </a:rPr>
                        <a:t>$696.00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8"/>
                  </a:ext>
                </a:extLst>
              </a:tr>
              <a:tr h="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$549.99</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9"/>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$32.00</a:t>
                      </a:r>
                    </a:p>
                  </a:txBody>
                  <a:tcPr marT="0" marB="0">
                    <a:solidFill>
                      <a:srgbClr val="F6E7E7"/>
                    </a:solidFill>
                  </a:tcPr>
                </a:tc>
                <a:tc>
                  <a:txBody>
                    <a:bodyPr/>
                    <a:lstStyle/>
                    <a:p>
                      <a:pPr algn="ctr"/>
                      <a:r>
                        <a:rPr sz="1100" b="1">
                          <a:solidFill>
                            <a:srgbClr val="6D6E71"/>
                          </a:solidFill>
                          <a:latin typeface="Ariel"/>
                        </a:rPr>
                        <a:t>$768.00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$31.46</a:t>
                      </a:r>
                    </a:p>
                  </a:txBody>
                  <a:tcPr marT="0" marB="0">
                    <a:solidFill>
                      <a:srgbClr val="99CCFF"/>
                    </a:solidFill>
                  </a:tcPr>
                </a:tc>
                <a:tc>
                  <a:txBody>
                    <a:bodyPr/>
                    <a:lstStyle/>
                    <a:p>
                      <a:pPr algn="ctr"/>
                      <a:r>
                        <a:rPr sz="1100" b="1">
                          <a:solidFill>
                            <a:srgbClr val="6D6E71"/>
                          </a:solidFill>
                          <a:latin typeface="Ariel"/>
                        </a:rPr>
                        <a:t>$754.99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$17.00</a:t>
                      </a:r>
                    </a:p>
                  </a:txBody>
                  <a:tcPr marT="0" marB="0">
                    <a:solidFill>
                      <a:srgbClr val="B3DAB4"/>
                    </a:solidFill>
                  </a:tcPr>
                </a:tc>
                <a:tc>
                  <a:txBody>
                    <a:bodyPr/>
                    <a:lstStyle/>
                    <a:p>
                      <a:pPr algn="ctr"/>
                      <a:r>
                        <a:rPr sz="1100" b="1">
                          <a:solidFill>
                            <a:srgbClr val="6D6E71"/>
                          </a:solidFill>
                          <a:latin typeface="Ariel"/>
                        </a:rPr>
                        <a:t>$744.00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0"/>
                  </a:ext>
                </a:extLst>
              </a:tr>
              <a:tr h="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latin typeface="Ariel"/>
                        </a:rPr>
                        <a:t>$20.00</a:t>
                      </a:r>
                    </a:p>
                  </a:txBody>
                  <a:tcPr marT="0" marB="0">
                    <a:solidFill>
                      <a:srgbClr val="F6E7E7"/>
                    </a:solidFill>
                  </a:tcPr>
                </a:tc>
                <a:tc>
                  <a:txBody>
                    <a:bodyPr/>
                    <a:lstStyle/>
                    <a:p>
                      <a:pPr algn="ctr"/>
                      <a:r>
                        <a:rPr sz="1100" b="1">
                          <a:solidFill>
                            <a:srgbClr val="6D6E71"/>
                          </a:solidFill>
                          <a:latin typeface="Ariel"/>
                        </a:rPr>
                        <a:t>$480.00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$20.00</a:t>
                      </a:r>
                    </a:p>
                  </a:txBody>
                  <a:tcPr marT="0" marB="0">
                    <a:solidFill>
                      <a:srgbClr val="99CCFF"/>
                    </a:solidFill>
                  </a:tcPr>
                </a:tc>
                <a:tc>
                  <a:txBody>
                    <a:bodyPr/>
                    <a:lstStyle/>
                    <a:p>
                      <a:pPr algn="ctr"/>
                      <a:r>
                        <a:rPr sz="1100" b="1">
                          <a:solidFill>
                            <a:srgbClr val="6D6E71"/>
                          </a:solidFill>
                          <a:latin typeface="Ariel"/>
                        </a:rPr>
                        <a:t>$479.99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$24.80</a:t>
                      </a:r>
                    </a:p>
                  </a:txBody>
                  <a:tcPr marT="0" marB="0">
                    <a:solidFill>
                      <a:srgbClr val="B3DAB4"/>
                    </a:solidFill>
                  </a:tcPr>
                </a:tc>
                <a:tc>
                  <a:txBody>
                    <a:bodyPr/>
                    <a:lstStyle/>
                    <a:p>
                      <a:pPr algn="ctr"/>
                      <a:r>
                        <a:rPr sz="1100" b="1">
                          <a:solidFill>
                            <a:srgbClr val="6D6E71"/>
                          </a:solidFill>
                          <a:latin typeface="Ariel"/>
                        </a:rPr>
                        <a:t>$594.99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1"/>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$29.00</a:t>
                      </a:r>
                    </a:p>
                  </a:txBody>
                  <a:tcPr marT="0" marB="0">
                    <a:solidFill>
                      <a:srgbClr val="F6E7E7"/>
                    </a:solidFill>
                  </a:tcPr>
                </a:tc>
                <a:tc>
                  <a:txBody>
                    <a:bodyPr/>
                    <a:lstStyle/>
                    <a:p>
                      <a:pPr algn="ctr"/>
                      <a:r>
                        <a:rPr sz="1100" b="1">
                          <a:solidFill>
                            <a:srgbClr val="6D6E71"/>
                          </a:solidFill>
                          <a:latin typeface="Ariel"/>
                        </a:rPr>
                        <a:t>$696.00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$27.30</a:t>
                      </a:r>
                    </a:p>
                  </a:txBody>
                  <a:tcPr marT="0" marB="0">
                    <a:solidFill>
                      <a:srgbClr val="99CCFF"/>
                    </a:solidFill>
                  </a:tcPr>
                </a:tc>
                <a:tc>
                  <a:txBody>
                    <a:bodyPr/>
                    <a:lstStyle/>
                    <a:p>
                      <a:pPr algn="ctr"/>
                      <a:r>
                        <a:rPr sz="1100" b="1">
                          <a:solidFill>
                            <a:srgbClr val="6D6E71"/>
                          </a:solidFill>
                          <a:latin typeface="Ariel"/>
                        </a:rPr>
                        <a:t>$654.99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$25.00</a:t>
                      </a:r>
                    </a:p>
                  </a:txBody>
                  <a:tcPr marT="0" marB="0">
                    <a:solidFill>
                      <a:srgbClr val="EDC2D9"/>
                    </a:solidFill>
                  </a:tcPr>
                </a:tc>
                <a:tc>
                  <a:txBody>
                    <a:bodyPr/>
                    <a:lstStyle/>
                    <a:p>
                      <a:pPr algn="ctr"/>
                      <a:r>
                        <a:rPr sz="1100" b="1">
                          <a:solidFill>
                            <a:srgbClr val="FF0000"/>
                          </a:solidFill>
                          <a:latin typeface="Ariel"/>
                        </a:rPr>
                        <a:t>$600.00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$14.00</a:t>
                      </a:r>
                    </a:p>
                  </a:txBody>
                  <a:tcPr marT="0" marB="0">
                    <a:solidFill>
                      <a:srgbClr val="B3DAB4"/>
                    </a:solidFill>
                  </a:tcPr>
                </a:tc>
                <a:tc>
                  <a:txBody>
                    <a:bodyPr/>
                    <a:lstStyle/>
                    <a:p>
                      <a:pPr algn="ctr"/>
                      <a:r>
                        <a:rPr sz="1100" b="1">
                          <a:solidFill>
                            <a:srgbClr val="6D6E71"/>
                          </a:solidFill>
                          <a:latin typeface="Ariel"/>
                        </a:rPr>
                        <a:t>$672.00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2"/>
                  </a:ext>
                </a:extLst>
              </a:tr>
              <a:tr h="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latin typeface="Ariel"/>
                        </a:rPr>
                        <a:t>$18.74</a:t>
                      </a:r>
                    </a:p>
                  </a:txBody>
                  <a:tcPr marT="0" marB="0">
                    <a:solidFill>
                      <a:srgbClr val="F6E7E7"/>
                    </a:solidFill>
                  </a:tcPr>
                </a:tc>
                <a:tc>
                  <a:txBody>
                    <a:bodyPr/>
                    <a:lstStyle/>
                    <a:p>
                      <a:pPr algn="ctr"/>
                      <a:r>
                        <a:rPr sz="1100" b="1">
                          <a:solidFill>
                            <a:srgbClr val="6D6E71"/>
                          </a:solidFill>
                          <a:latin typeface="Ariel"/>
                        </a:rPr>
                        <a:t>$449.99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$18.75</a:t>
                      </a:r>
                    </a:p>
                  </a:txBody>
                  <a:tcPr marT="0" marB="0">
                    <a:solidFill>
                      <a:srgbClr val="99CCFF"/>
                    </a:solidFill>
                  </a:tcPr>
                </a:tc>
                <a:tc>
                  <a:txBody>
                    <a:bodyPr/>
                    <a:lstStyle/>
                    <a:p>
                      <a:pPr algn="ctr"/>
                      <a:r>
                        <a:rPr sz="1100" b="1">
                          <a:solidFill>
                            <a:srgbClr val="6D6E71"/>
                          </a:solidFill>
                          <a:latin typeface="Ariel"/>
                        </a:rPr>
                        <a:t>$449.99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$18.00</a:t>
                      </a:r>
                    </a:p>
                  </a:txBody>
                  <a:tcPr marT="0" marB="0">
                    <a:solidFill>
                      <a:srgbClr val="EDC2D9"/>
                    </a:solidFill>
                  </a:tcPr>
                </a:tc>
                <a:tc>
                  <a:txBody>
                    <a:bodyPr/>
                    <a:lstStyle/>
                    <a:p>
                      <a:pPr algn="ctr"/>
                      <a:r>
                        <a:rPr sz="1100" b="1">
                          <a:solidFill>
                            <a:srgbClr val="6D6E71"/>
                          </a:solidFill>
                          <a:latin typeface="Ariel"/>
                        </a:rPr>
                        <a:t>$449.99</a:t>
                      </a:r>
                    </a:p>
                  </a:txBody>
                  <a:tcPr marT="0" marB="0">
                    <a:solidFill>
                      <a:srgbClr val="EDC2D9"/>
                    </a:solidFill>
                  </a:tcPr>
                </a:tc>
                <a:tc>
                  <a:txBody>
                    <a:bodyPr/>
                    <a:lstStyle/>
                    <a:p>
                      <a:pPr algn="ctr"/>
                      <a:r>
                        <a:rPr sz="1100" b="1">
                          <a:solidFill>
                            <a:srgbClr val="6D6E71"/>
                          </a:solidFill>
                          <a:latin typeface="Ariel"/>
                        </a:rPr>
                        <a:t>$17.99</a:t>
                      </a:r>
                    </a:p>
                  </a:txBody>
                  <a:tcPr marT="0" marB="0">
                    <a:solidFill>
                      <a:srgbClr val="EDC2D9"/>
                    </a:solidFill>
                  </a:tcPr>
                </a:tc>
                <a:tc>
                  <a:txBody>
                    <a:bodyPr/>
                    <a:lstStyle/>
                    <a:p>
                      <a:pPr algn="ctr"/>
                      <a:r>
                        <a:rPr sz="1100" b="1">
                          <a:solidFill>
                            <a:srgbClr val="6D6E71"/>
                          </a:solidFill>
                          <a:latin typeface="Ariel"/>
                        </a:rPr>
                        <a:t>$18.75</a:t>
                      </a:r>
                    </a:p>
                  </a:txBody>
                  <a:tcPr marT="0" marB="0">
                    <a:solidFill>
                      <a:srgbClr val="B3DAB4"/>
                    </a:solidFill>
                  </a:tcPr>
                </a:tc>
                <a:tc>
                  <a:txBody>
                    <a:bodyPr/>
                    <a:lstStyle/>
                    <a:p>
                      <a:pPr algn="ctr"/>
                      <a:r>
                        <a:rPr sz="1100" b="1">
                          <a:solidFill>
                            <a:srgbClr val="6D6E71"/>
                          </a:solidFill>
                          <a:latin typeface="Ariel"/>
                        </a:rPr>
                        <a:t>$449.99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3"/>
                  </a:ext>
                </a:extLst>
              </a:tr>
              <a:tr h="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$27.92</a:t>
                      </a:r>
                    </a:p>
                  </a:txBody>
                  <a:tcPr marT="0" marB="0">
                    <a:solidFill>
                      <a:srgbClr val="99CCFF"/>
                    </a:solidFill>
                  </a:tcPr>
                </a:tc>
                <a:tc>
                  <a:txBody>
                    <a:bodyPr/>
                    <a:lstStyle/>
                    <a:p>
                      <a:pPr algn="ctr"/>
                      <a:r>
                        <a:rPr sz="1100" b="1">
                          <a:solidFill>
                            <a:srgbClr val="6D6E71"/>
                          </a:solidFill>
                          <a:latin typeface="Ariel"/>
                        </a:rPr>
                        <a:t>$669.99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$26.00</a:t>
                      </a:r>
                    </a:p>
                  </a:txBody>
                  <a:tcPr marT="0" marB="0">
                    <a:solidFill>
                      <a:srgbClr val="EDC2D9"/>
                    </a:solidFill>
                  </a:tcPr>
                </a:tc>
                <a:tc>
                  <a:txBody>
                    <a:bodyPr/>
                    <a:lstStyle/>
                    <a:p>
                      <a:pPr algn="ctr"/>
                      <a:r>
                        <a:rPr sz="1100" b="1">
                          <a:solidFill>
                            <a:srgbClr val="6D6E71"/>
                          </a:solidFill>
                          <a:latin typeface="Ariel"/>
                        </a:rPr>
                        <a:t>$669.99</a:t>
                      </a:r>
                    </a:p>
                  </a:txBody>
                  <a:tcPr marT="0" marB="0">
                    <a:solidFill>
                      <a:srgbClr val="EDC2D9"/>
                    </a:solidFill>
                  </a:tcPr>
                </a:tc>
                <a:tc>
                  <a:txBody>
                    <a:bodyPr/>
                    <a:lstStyle/>
                    <a:p>
                      <a:pPr algn="ctr"/>
                      <a:r>
                        <a:rPr sz="1100" b="1">
                          <a:solidFill>
                            <a:srgbClr val="6D6E71"/>
                          </a:solidFill>
                          <a:latin typeface="Ariel"/>
                        </a:rPr>
                        <a:t>$45.99</a:t>
                      </a:r>
                    </a:p>
                  </a:txBody>
                  <a:tcPr marT="0" marB="0">
                    <a:solidFill>
                      <a:srgbClr val="EDC2D9"/>
                    </a:solidFill>
                  </a:tcPr>
                </a:tc>
                <a:tc>
                  <a:txBody>
                    <a:bodyPr/>
                    <a:lstStyle/>
                    <a:p>
                      <a:pPr algn="ctr"/>
                      <a:r>
                        <a:rPr sz="1100" b="1">
                          <a:solidFill>
                            <a:srgbClr val="6D6E71"/>
                          </a:solidFill>
                          <a:latin typeface="Ariel"/>
                        </a:rPr>
                        <a:t>$27.92</a:t>
                      </a:r>
                    </a:p>
                  </a:txBody>
                  <a:tcPr marT="0" marB="0">
                    <a:solidFill>
                      <a:srgbClr val="B3DAB4"/>
                    </a:solidFill>
                  </a:tcPr>
                </a:tc>
                <a:tc>
                  <a:txBody>
                    <a:bodyPr/>
                    <a:lstStyle/>
                    <a:p>
                      <a:pPr algn="ctr"/>
                      <a:r>
                        <a:rPr sz="1100" b="1">
                          <a:solidFill>
                            <a:srgbClr val="6D6E71"/>
                          </a:solidFill>
                          <a:latin typeface="Ariel"/>
                        </a:rPr>
                        <a:t>$669.99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4"/>
                  </a:ext>
                </a:extLst>
              </a:tr>
              <a:tr h="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latin typeface="Ariel"/>
                        </a:rPr>
                        <a:t>$17.00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$17.46</a:t>
                      </a:r>
                    </a:p>
                  </a:txBody>
                  <a:tcPr marT="0" marB="0">
                    <a:solidFill>
                      <a:srgbClr val="99CCFF"/>
                    </a:solidFill>
                  </a:tcPr>
                </a:tc>
                <a:tc>
                  <a:txBody>
                    <a:bodyPr/>
                    <a:lstStyle/>
                    <a:p>
                      <a:pPr algn="ctr"/>
                      <a:r>
                        <a:rPr sz="1100" b="1">
                          <a:solidFill>
                            <a:srgbClr val="6D6E71"/>
                          </a:solidFill>
                          <a:latin typeface="Ariel"/>
                        </a:rPr>
                        <a:t>$418.99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$17.00</a:t>
                      </a:r>
                    </a:p>
                  </a:txBody>
                  <a:tcPr marT="0" marB="0">
                    <a:solidFill>
                      <a:srgbClr val="EDC2D9"/>
                    </a:solidFill>
                  </a:tcPr>
                </a:tc>
                <a:tc>
                  <a:txBody>
                    <a:bodyPr/>
                    <a:lstStyle/>
                    <a:p>
                      <a:pPr algn="ctr"/>
                      <a:r>
                        <a:rPr sz="1100" b="1">
                          <a:solidFill>
                            <a:srgbClr val="6D6E71"/>
                          </a:solidFill>
                          <a:latin typeface="Ariel"/>
                        </a:rPr>
                        <a:t>$425.00</a:t>
                      </a:r>
                    </a:p>
                  </a:txBody>
                  <a:tcPr marT="0" marB="0">
                    <a:solidFill>
                      <a:srgbClr val="EDC2D9"/>
                    </a:solidFill>
                  </a:tcPr>
                </a:tc>
                <a:tc>
                  <a:txBody>
                    <a:bodyPr/>
                    <a:lstStyle/>
                    <a:p>
                      <a:pPr algn="ctr"/>
                      <a:r>
                        <a:rPr sz="1100" b="1">
                          <a:solidFill>
                            <a:srgbClr val="6D6E71"/>
                          </a:solidFill>
                          <a:latin typeface="Ariel"/>
                        </a:rPr>
                        <a:t>$17.00</a:t>
                      </a:r>
                    </a:p>
                  </a:txBody>
                  <a:tcPr marT="0" marB="0">
                    <a:solidFill>
                      <a:srgbClr val="EDC2D9"/>
                    </a:solidFill>
                  </a:tcPr>
                </a:tc>
                <a:tc>
                  <a:txBody>
                    <a:bodyPr/>
                    <a:lstStyle/>
                    <a:p>
                      <a:pPr algn="ctr"/>
                      <a:r>
                        <a:rPr sz="1100" b="1">
                          <a:solidFill>
                            <a:srgbClr val="6D6E71"/>
                          </a:solidFill>
                          <a:latin typeface="Ariel"/>
                        </a:rPr>
                        <a:t>$18.00</a:t>
                      </a:r>
                    </a:p>
                  </a:txBody>
                  <a:tcPr marT="0" marB="0">
                    <a:solidFill>
                      <a:srgbClr val="B3DAB4"/>
                    </a:solidFill>
                  </a:tcPr>
                </a:tc>
                <a:tc>
                  <a:txBody>
                    <a:bodyPr/>
                    <a:lstStyle/>
                    <a:p>
                      <a:pPr algn="ctr"/>
                      <a:r>
                        <a:rPr sz="1100" b="1">
                          <a:solidFill>
                            <a:srgbClr val="6D6E71"/>
                          </a:solidFill>
                          <a:latin typeface="Ariel"/>
                        </a:rPr>
                        <a:t>$432.00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5"/>
                  </a:ext>
                </a:extLst>
              </a:tr>
              <a:tr h="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$549.99</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6"/>
                  </a:ext>
                </a:extLst>
              </a:tr>
              <a:tr h="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$29.17</a:t>
                      </a:r>
                    </a:p>
                  </a:txBody>
                  <a:tcPr marT="0" marB="0">
                    <a:solidFill>
                      <a:srgbClr val="EDC2D9"/>
                    </a:solidFill>
                  </a:tcPr>
                </a:tc>
                <a:tc>
                  <a:txBody>
                    <a:bodyPr/>
                    <a:lstStyle/>
                    <a:p>
                      <a:pPr algn="ctr"/>
                      <a:r>
                        <a:rPr sz="1100" b="1">
                          <a:solidFill>
                            <a:srgbClr val="6D6E71"/>
                          </a:solidFill>
                          <a:latin typeface="Ariel"/>
                        </a:rPr>
                        <a:t>$699.99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$29.17</a:t>
                      </a:r>
                    </a:p>
                  </a:txBody>
                  <a:tcPr marT="0" marB="0">
                    <a:solidFill>
                      <a:srgbClr val="B3DAB4"/>
                    </a:solidFill>
                  </a:tcPr>
                </a:tc>
                <a:tc>
                  <a:txBody>
                    <a:bodyPr/>
                    <a:lstStyle/>
                    <a:p>
                      <a:pPr algn="ctr"/>
                      <a:r>
                        <a:rPr sz="1100" b="1">
                          <a:solidFill>
                            <a:srgbClr val="6D6E71"/>
                          </a:solidFill>
                          <a:latin typeface="Ariel"/>
                        </a:rPr>
                        <a:t>$699.99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7"/>
                  </a:ext>
                </a:extLst>
              </a:tr>
              <a:tr h="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latin typeface="Ariel"/>
                        </a:rPr>
                        <a:t>$40.00</a:t>
                      </a:r>
                    </a:p>
                  </a:txBody>
                  <a:tcPr marT="0" marB="0">
                    <a:solidFill>
                      <a:srgbClr val="F6E7E7"/>
                    </a:solidFill>
                  </a:tcPr>
                </a:tc>
                <a:tc>
                  <a:txBody>
                    <a:bodyPr/>
                    <a:lstStyle/>
                    <a:p>
                      <a:pPr algn="ctr"/>
                      <a:r>
                        <a:rPr sz="1100" b="1">
                          <a:solidFill>
                            <a:srgbClr val="6D6E71"/>
                          </a:solidFill>
                          <a:latin typeface="Ariel"/>
                        </a:rPr>
                        <a:t>$960.00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$39.59</a:t>
                      </a:r>
                    </a:p>
                  </a:txBody>
                  <a:tcPr marT="0" marB="0">
                    <a:solidFill>
                      <a:srgbClr val="99CCFF"/>
                    </a:solidFill>
                  </a:tcPr>
                </a:tc>
                <a:tc>
                  <a:txBody>
                    <a:bodyPr/>
                    <a:lstStyle/>
                    <a:p>
                      <a:pPr algn="ctr"/>
                      <a:r>
                        <a:rPr sz="1100" b="1">
                          <a:solidFill>
                            <a:srgbClr val="6D6E71"/>
                          </a:solidFill>
                          <a:latin typeface="Ariel"/>
                        </a:rPr>
                        <a:t>$949.99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$950.00</a:t>
                      </a:r>
                    </a:p>
                  </a:txBody>
                  <a:tcPr marT="0" marB="0">
                    <a:solidFill>
                      <a:srgbClr val="EDC2D9"/>
                    </a:solidFill>
                  </a:tcPr>
                </a:tc>
                <a:tc>
                  <a:txBody>
                    <a:bodyPr/>
                    <a:lstStyle/>
                    <a:p>
                      <a:pPr algn="ctr"/>
                      <a:r>
                        <a:rPr sz="1100" b="1">
                          <a:solidFill>
                            <a:srgbClr val="6D6E71"/>
                          </a:solidFill>
                          <a:latin typeface="Ariel"/>
                        </a:rPr>
                        <a:t>$230.00</a:t>
                      </a:r>
                    </a:p>
                  </a:txBody>
                  <a:tcPr marT="0" marB="0">
                    <a:solidFill>
                      <a:srgbClr val="EDC2D9"/>
                    </a:solidFill>
                  </a:tcPr>
                </a:tc>
                <a:tc>
                  <a:txBody>
                    <a:bodyPr/>
                    <a:lstStyle/>
                    <a:p>
                      <a:pPr algn="ctr"/>
                      <a:r>
                        <a:rPr sz="1100" b="1">
                          <a:solidFill>
                            <a:srgbClr val="6D6E71"/>
                          </a:solidFill>
                          <a:latin typeface="Ariel"/>
                        </a:rPr>
                        <a:t>$40.00</a:t>
                      </a:r>
                    </a:p>
                  </a:txBody>
                  <a:tcPr marT="0" marB="0">
                    <a:solidFill>
                      <a:srgbClr val="B3DAB4"/>
                    </a:solidFill>
                  </a:tcPr>
                </a:tc>
                <a:tc>
                  <a:txBody>
                    <a:bodyPr/>
                    <a:lstStyle/>
                    <a:p>
                      <a:pPr algn="ctr"/>
                      <a:r>
                        <a:rPr sz="1100" b="1">
                          <a:solidFill>
                            <a:srgbClr val="6D6E71"/>
                          </a:solidFill>
                          <a:latin typeface="Ariel"/>
                        </a:rPr>
                        <a:t>$960.00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0">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$20.00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0"/>
                  </a:ext>
                </a:extLst>
              </a:tr>
              <a:tr h="0">
                <a:tc>
                  <a:txBody>
                    <a:bodyPr/>
                    <a:lstStyle/>
                    <a:p>
                      <a:pPr algn="ctr"/>
                      <a:r>
                        <a:rPr sz="1100" b="1">
                          <a:solidFill>
                            <a:srgbClr val="6D6E71"/>
                          </a:solidFill>
                          <a:latin typeface="Ariel"/>
                        </a:rPr>
                        <a:t>Galaxy S8 Active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$35.42</a:t>
                      </a:r>
                    </a:p>
                  </a:txBody>
                  <a:tcPr marT="0" marB="0">
                    <a:solidFill>
                      <a:srgbClr val="99CCFF"/>
                    </a:solidFill>
                  </a:tcPr>
                </a:tc>
                <a:tc>
                  <a:txBody>
                    <a:bodyPr/>
                    <a:lstStyle/>
                    <a:p>
                      <a:pPr algn="ctr"/>
                      <a:r>
                        <a:rPr sz="1100" b="1">
                          <a:solidFill>
                            <a:srgbClr val="6D6E71"/>
                          </a:solidFill>
                          <a:latin typeface="Ariel"/>
                        </a:rPr>
                        <a:t>$849.99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$850.00</a:t>
                      </a:r>
                    </a:p>
                  </a:txBody>
                  <a:tcPr marT="0" marB="0">
                    <a:solidFill>
                      <a:srgbClr val="EDC2D9"/>
                    </a:solidFill>
                  </a:tcPr>
                </a:tc>
                <a:tc>
                  <a:txBody>
                    <a:bodyPr/>
                    <a:lstStyle/>
                    <a:p>
                      <a:pPr algn="ctr"/>
                      <a:r>
                        <a:rPr sz="1100" b="1">
                          <a:solidFill>
                            <a:srgbClr val="6D6E71"/>
                          </a:solidFill>
                          <a:latin typeface="Ariel"/>
                        </a:rPr>
                        <a:t>$130.00</a:t>
                      </a:r>
                    </a:p>
                  </a:txBody>
                  <a:tcPr marT="0" marB="0">
                    <a:solidFill>
                      <a:srgbClr val="EDC2D9"/>
                    </a:solidFill>
                  </a:tcPr>
                </a:tc>
                <a:tc>
                  <a:txBody>
                    <a:bodyPr/>
                    <a:lstStyle/>
                    <a:p>
                      <a:pPr algn="ctr"/>
                      <a:r>
                        <a:rPr sz="1100" b="1">
                          <a:solidFill>
                            <a:srgbClr val="6D6E71"/>
                          </a:solidFill>
                          <a:latin typeface="Ariel"/>
                        </a:rPr>
                        <a:t>$21.42</a:t>
                      </a:r>
                    </a:p>
                  </a:txBody>
                  <a:tcPr marT="0" marB="0">
                    <a:solidFill>
                      <a:srgbClr val="B3DAB4"/>
                    </a:solidFill>
                  </a:tcPr>
                </a:tc>
                <a:tc>
                  <a:txBody>
                    <a:bodyPr/>
                    <a:lstStyle/>
                    <a:p>
                      <a:pPr algn="ctr"/>
                      <a:r>
                        <a:rPr sz="1100" b="1">
                          <a:solidFill>
                            <a:srgbClr val="6D6E71"/>
                          </a:solidFill>
                          <a:latin typeface="Ariel"/>
                        </a:rPr>
                        <a:t>$850.00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1"/>
                  </a:ext>
                </a:extLst>
              </a:tr>
              <a:tr h="0">
                <a:tc>
                  <a:txBody>
                    <a:bodyPr/>
                    <a:lstStyle/>
                    <a:p>
                      <a:pPr algn="ctr"/>
                      <a:r>
                        <a:rPr sz="1100" b="1">
                          <a:solidFill>
                            <a:srgbClr val="6D6E71"/>
                          </a:solidFill>
                          <a:latin typeface="Ariel"/>
                        </a:rPr>
                        <a:t>ZTE Axon M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$30.21</a:t>
                      </a:r>
                    </a:p>
                  </a:txBody>
                  <a:tcPr marT="0" marB="0">
                    <a:solidFill>
                      <a:srgbClr val="99CCFF"/>
                    </a:solidFill>
                  </a:tcPr>
                </a:tc>
                <a:tc>
                  <a:txBody>
                    <a:bodyPr/>
                    <a:lstStyle/>
                    <a:p>
                      <a:pPr algn="ctr"/>
                      <a:r>
                        <a:rPr sz="1100" b="1">
                          <a:solidFill>
                            <a:srgbClr val="6D6E71"/>
                          </a:solidFill>
                          <a:latin typeface="Ariel"/>
                        </a:rPr>
                        <a:t>$724.99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0">
                <a:tc>
                  <a:txBody>
                    <a:bodyPr/>
                    <a:lstStyle/>
                    <a:p>
                      <a:pPr algn="ctr"/>
                      <a:r>
                        <a:rPr sz="1100" b="1">
                          <a:solidFill>
                            <a:srgbClr val="6D6E71"/>
                          </a:solidFill>
                          <a:latin typeface="Ariel"/>
                        </a:rPr>
                        <a:t>Blackberry Keyone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99CCFF"/>
                    </a:solidFill>
                  </a:tcPr>
                </a:tc>
                <a:tc>
                  <a:txBody>
                    <a:bodyPr/>
                    <a:lstStyle/>
                    <a:p>
                      <a:pPr algn="ctr"/>
                      <a:r>
                        <a:rPr sz="1100" b="1">
                          <a:solidFill>
                            <a:srgbClr val="6D6E71"/>
                          </a:solidFill>
                          <a:latin typeface="Ariel"/>
                        </a:rPr>
                        <a:t>$499.99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$19.92</a:t>
                      </a:r>
                    </a:p>
                  </a:txBody>
                  <a:tcPr marT="0" marB="0">
                    <a:solidFill>
                      <a:srgbClr val="B3DAB4"/>
                    </a:solidFill>
                  </a:tcPr>
                </a:tc>
                <a:tc>
                  <a:txBody>
                    <a:bodyPr/>
                    <a:lstStyle/>
                    <a:p>
                      <a:pPr algn="ctr"/>
                      <a:r>
                        <a:rPr sz="1100" b="1">
                          <a:solidFill>
                            <a:srgbClr val="6D6E71"/>
                          </a:solidFill>
                          <a:latin typeface="Ariel"/>
                        </a:rPr>
                        <a:t>$478.00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0">
                <a:tc>
                  <a:txBody>
                    <a:bodyPr/>
                    <a:lstStyle/>
                    <a:p>
                      <a:pPr algn="ctr"/>
                      <a:r>
                        <a:rPr sz="1100" b="1">
                          <a:solidFill>
                            <a:srgbClr val="6D6E71"/>
                          </a:solidFill>
                          <a:latin typeface="Ariel"/>
                        </a:rPr>
                        <a:t>Sonim XP8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4"/>
                  </a:ext>
                </a:extLst>
              </a:tr>
              <a:tr h="0">
                <a:tc>
                  <a:txBody>
                    <a:bodyPr/>
                    <a:lstStyle/>
                    <a:p>
                      <a:pPr algn="ctr"/>
                      <a:r>
                        <a:rPr sz="1100" b="1">
                          <a:solidFill>
                            <a:srgbClr val="6D6E71"/>
                          </a:solidFill>
                          <a:latin typeface="Ariel"/>
                        </a:rPr>
                        <a:t>LG V30+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$19.00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406908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45587">
                  <a:extLst>
                    <a:ext uri="{9D8B030D-6E8A-4147-A177-3AD203B41FA5}">
                      <a16:colId xmlns:a16="http://schemas.microsoft.com/office/drawing/2014/main" val="20001"/>
                    </a:ext>
                  </a:extLst>
                </a:gridCol>
                <a:gridCol w="745587">
                  <a:extLst>
                    <a:ext uri="{9D8B030D-6E8A-4147-A177-3AD203B41FA5}">
                      <a16:colId xmlns:a16="http://schemas.microsoft.com/office/drawing/2014/main" val="20002"/>
                    </a:ext>
                  </a:extLst>
                </a:gridCol>
                <a:gridCol w="745587">
                  <a:extLst>
                    <a:ext uri="{9D8B030D-6E8A-4147-A177-3AD203B41FA5}">
                      <a16:colId xmlns:a16="http://schemas.microsoft.com/office/drawing/2014/main" val="20003"/>
                    </a:ext>
                  </a:extLst>
                </a:gridCol>
                <a:gridCol w="745587">
                  <a:extLst>
                    <a:ext uri="{9D8B030D-6E8A-4147-A177-3AD203B41FA5}">
                      <a16:colId xmlns:a16="http://schemas.microsoft.com/office/drawing/2014/main" val="20004"/>
                    </a:ext>
                  </a:extLst>
                </a:gridCol>
                <a:gridCol w="745587">
                  <a:extLst>
                    <a:ext uri="{9D8B030D-6E8A-4147-A177-3AD203B41FA5}">
                      <a16:colId xmlns:a16="http://schemas.microsoft.com/office/drawing/2014/main" val="20005"/>
                    </a:ext>
                  </a:extLst>
                </a:gridCol>
                <a:gridCol w="745587">
                  <a:extLst>
                    <a:ext uri="{9D8B030D-6E8A-4147-A177-3AD203B41FA5}">
                      <a16:colId xmlns:a16="http://schemas.microsoft.com/office/drawing/2014/main" val="20006"/>
                    </a:ext>
                  </a:extLst>
                </a:gridCol>
                <a:gridCol w="745587">
                  <a:extLst>
                    <a:ext uri="{9D8B030D-6E8A-4147-A177-3AD203B41FA5}">
                      <a16:colId xmlns:a16="http://schemas.microsoft.com/office/drawing/2014/main" val="20007"/>
                    </a:ext>
                  </a:extLst>
                </a:gridCol>
                <a:gridCol w="745587">
                  <a:extLst>
                    <a:ext uri="{9D8B030D-6E8A-4147-A177-3AD203B41FA5}">
                      <a16:colId xmlns:a16="http://schemas.microsoft.com/office/drawing/2014/main" val="20008"/>
                    </a:ext>
                  </a:extLst>
                </a:gridCol>
                <a:gridCol w="745587">
                  <a:extLst>
                    <a:ext uri="{9D8B030D-6E8A-4147-A177-3AD203B41FA5}">
                      <a16:colId xmlns:a16="http://schemas.microsoft.com/office/drawing/2014/main" val="20009"/>
                    </a:ext>
                  </a:extLst>
                </a:gridCol>
                <a:gridCol w="745587">
                  <a:extLst>
                    <a:ext uri="{9D8B030D-6E8A-4147-A177-3AD203B41FA5}">
                      <a16:colId xmlns:a16="http://schemas.microsoft.com/office/drawing/2014/main" val="20010"/>
                    </a:ext>
                  </a:extLst>
                </a:gridCol>
                <a:gridCol w="745587">
                  <a:extLst>
                    <a:ext uri="{9D8B030D-6E8A-4147-A177-3AD203B41FA5}">
                      <a16:colId xmlns:a16="http://schemas.microsoft.com/office/drawing/2014/main" val="20011"/>
                    </a:ext>
                  </a:extLst>
                </a:gridCol>
                <a:gridCol w="745596">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24-Mo. Contract (UFC)</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41563">
                <a:tc>
                  <a:txBody>
                    <a:bodyPr/>
                    <a:lstStyle/>
                    <a:p>
                      <a:pPr algn="ctr"/>
                      <a:r>
                        <a:rPr sz="1100" b="1">
                          <a:solidFill>
                            <a:srgbClr val="6D6E71"/>
                          </a:solidFill>
                          <a:latin typeface="Ariel"/>
                        </a:rPr>
                        <a:t>Galaxy Tab S3 (32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$599.99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1"/>
                  </a:ext>
                </a:extLst>
              </a:tr>
              <a:tr h="41563">
                <a:tc>
                  <a:txBody>
                    <a:bodyPr/>
                    <a:lstStyle/>
                    <a:p>
                      <a:pPr algn="ctr"/>
                      <a:r>
                        <a:rPr sz="1100" b="1">
                          <a:solidFill>
                            <a:srgbClr val="6D6E71"/>
                          </a:solidFill>
                          <a:latin typeface="Ariel"/>
                        </a:rPr>
                        <a:t>Galaxy Book (128 GB)</a:t>
                      </a:r>
                    </a:p>
                  </a:txBody>
                  <a:tcPr marT="0" marB="0"/>
                </a:tc>
                <a:tc>
                  <a:txBody>
                    <a:bodyPr/>
                    <a:lstStyle/>
                    <a:p>
                      <a:pPr algn="ctr"/>
                      <a:r>
                        <a:rPr sz="1100" b="1">
                          <a:solidFill>
                            <a:srgbClr val="6D6E71"/>
                          </a:solidFill>
                          <a:latin typeface="Ariel"/>
                        </a:rPr>
                        <a:t>$54.16</a:t>
                      </a:r>
                    </a:p>
                  </a:txBody>
                  <a:tcPr marT="0" marB="0">
                    <a:solidFill>
                      <a:srgbClr val="F6E7E7"/>
                    </a:solidFill>
                  </a:tcPr>
                </a:tc>
                <a:tc>
                  <a:txBody>
                    <a:bodyPr/>
                    <a:lstStyle/>
                    <a:p>
                      <a:pPr algn="ctr"/>
                      <a:r>
                        <a:rPr sz="1100" b="1">
                          <a:solidFill>
                            <a:srgbClr val="6D6E71"/>
                          </a:solidFill>
                          <a:latin typeface="Ariel"/>
                        </a:rPr>
                        <a:t>$1299.99</a:t>
                      </a:r>
                    </a:p>
                  </a:txBody>
                  <a:tcPr marT="0" marB="0">
                    <a:solidFill>
                      <a:srgbClr val="F6E7E7"/>
                    </a:solidFill>
                  </a:tcPr>
                </a:tc>
                <a:tc>
                  <a:txBody>
                    <a:bodyPr/>
                    <a:lstStyle/>
                    <a:p>
                      <a:pPr algn="ctr"/>
                      <a:r>
                        <a:rPr sz="1100" b="1">
                          <a:solidFill>
                            <a:srgbClr val="6D6E71"/>
                          </a:solidFill>
                          <a:latin typeface="Ariel"/>
                        </a:rPr>
                        <a:t>$1199.99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2"/>
                  </a:ext>
                </a:extLst>
              </a:tr>
              <a:tr h="41563">
                <a:tc>
                  <a:txBody>
                    <a:bodyPr/>
                    <a:lstStyle/>
                    <a:p>
                      <a:pPr algn="ctr"/>
                      <a:r>
                        <a:rPr sz="1100" b="1">
                          <a:solidFill>
                            <a:srgbClr val="6D6E71"/>
                          </a:solidFill>
                          <a:latin typeface="Ariel"/>
                        </a:rPr>
                        <a:t>iPad Pro 12.9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$929.99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$929.99</a:t>
                      </a:r>
                    </a:p>
                  </a:txBody>
                  <a:tcPr marT="0" marB="0">
                    <a:solidFill>
                      <a:srgbClr val="EDC2D9"/>
                    </a:solidFill>
                  </a:tcPr>
                </a:tc>
                <a:tc>
                  <a:txBody>
                    <a:bodyPr/>
                    <a:lstStyle/>
                    <a:p>
                      <a:pPr algn="ctr"/>
                      <a:r>
                        <a:rPr sz="1100" b="1">
                          <a:solidFill>
                            <a:srgbClr val="6D6E71"/>
                          </a:solidFill>
                          <a:latin typeface="Ariel"/>
                        </a:rPr>
                        <a:t>$209.99</a:t>
                      </a:r>
                    </a:p>
                  </a:txBody>
                  <a:tcPr marT="0" marB="0">
                    <a:solidFill>
                      <a:srgbClr val="EDC2D9"/>
                    </a:solidFill>
                  </a:tcPr>
                </a:tc>
                <a:tc>
                  <a:txBody>
                    <a:bodyPr/>
                    <a:lstStyle/>
                    <a:p>
                      <a:pPr algn="ctr"/>
                      <a:r>
                        <a:rPr sz="1100" b="1">
                          <a:solidFill>
                            <a:srgbClr val="6D6E71"/>
                          </a:solidFill>
                          <a:latin typeface="Ariel"/>
                        </a:rPr>
                        <a:t>$30.42</a:t>
                      </a:r>
                    </a:p>
                  </a:txBody>
                  <a:tcPr marT="0" marB="0">
                    <a:solidFill>
                      <a:srgbClr val="B3DAB4"/>
                    </a:solidFill>
                  </a:tcPr>
                </a:tc>
                <a:tc>
                  <a:txBody>
                    <a:bodyPr/>
                    <a:lstStyle/>
                    <a:p>
                      <a:pPr algn="ctr"/>
                      <a:r>
                        <a:rPr sz="1100" b="1">
                          <a:solidFill>
                            <a:srgbClr val="6D6E71"/>
                          </a:solidFill>
                          <a:latin typeface="Ariel"/>
                        </a:rPr>
                        <a:t>$929.99</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extLst>
                  <a:ext uri="{0D108BD9-81ED-4DB2-BD59-A6C34878D82A}">
                    <a16:rowId xmlns:a16="http://schemas.microsoft.com/office/drawing/2014/main" val="10003"/>
                  </a:ext>
                </a:extLst>
              </a:tr>
              <a:tr h="41563">
                <a:tc>
                  <a:txBody>
                    <a:bodyPr/>
                    <a:lstStyle/>
                    <a:p>
                      <a:pPr algn="ctr"/>
                      <a:r>
                        <a:rPr sz="1100" b="1">
                          <a:solidFill>
                            <a:srgbClr val="6D6E71"/>
                          </a:solidFill>
                          <a:latin typeface="Ariel"/>
                        </a:rPr>
                        <a:t>iPad Pro 10.5 (64 GB)</a:t>
                      </a:r>
                    </a:p>
                  </a:txBody>
                  <a:tcPr marT="0" marB="0"/>
                </a:tc>
                <a:tc>
                  <a:txBody>
                    <a:bodyPr/>
                    <a:lstStyle/>
                    <a:p>
                      <a:pPr algn="ctr"/>
                      <a:r>
                        <a:rPr sz="1100" b="1">
                          <a:solidFill>
                            <a:srgbClr val="6D6E71"/>
                          </a:solidFill>
                          <a:latin typeface="Ariel"/>
                        </a:rPr>
                        <a:t>$32.49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$629.99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$779.99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$779.99</a:t>
                      </a:r>
                    </a:p>
                  </a:txBody>
                  <a:tcPr marT="0" marB="0">
                    <a:solidFill>
                      <a:srgbClr val="EDC2D9"/>
                    </a:solidFill>
                  </a:tcPr>
                </a:tc>
                <a:tc>
                  <a:txBody>
                    <a:bodyPr/>
                    <a:lstStyle/>
                    <a:p>
                      <a:pPr algn="ctr"/>
                      <a:r>
                        <a:rPr sz="1100" b="1">
                          <a:solidFill>
                            <a:srgbClr val="6D6E71"/>
                          </a:solidFill>
                          <a:latin typeface="Ariel"/>
                        </a:rPr>
                        <a:t>$59.99</a:t>
                      </a:r>
                    </a:p>
                  </a:txBody>
                  <a:tcPr marT="0" marB="0">
                    <a:solidFill>
                      <a:srgbClr val="EDC2D9"/>
                    </a:solidFill>
                  </a:tcPr>
                </a:tc>
                <a:tc>
                  <a:txBody>
                    <a:bodyPr/>
                    <a:lstStyle/>
                    <a:p>
                      <a:pPr algn="ctr"/>
                      <a:r>
                        <a:rPr sz="1100" b="1">
                          <a:solidFill>
                            <a:srgbClr val="6D6E71"/>
                          </a:solidFill>
                          <a:latin typeface="Ariel"/>
                        </a:rPr>
                        <a:t>$28.33</a:t>
                      </a:r>
                    </a:p>
                  </a:txBody>
                  <a:tcPr marT="0" marB="0">
                    <a:solidFill>
                      <a:srgbClr val="B3DAB4"/>
                    </a:solidFill>
                  </a:tcPr>
                </a:tc>
                <a:tc>
                  <a:txBody>
                    <a:bodyPr/>
                    <a:lstStyle/>
                    <a:p>
                      <a:pPr algn="ctr"/>
                      <a:r>
                        <a:rPr sz="1100" b="1">
                          <a:solidFill>
                            <a:srgbClr val="6D6E71"/>
                          </a:solidFill>
                          <a:latin typeface="Ariel"/>
                        </a:rPr>
                        <a:t>$779.99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4"/>
                  </a:ext>
                </a:extLst>
              </a:tr>
              <a:tr h="41563">
                <a:tc>
                  <a:txBody>
                    <a:bodyPr/>
                    <a:lstStyle/>
                    <a:p>
                      <a:pPr algn="ctr"/>
                      <a:r>
                        <a:rPr sz="1100" b="1">
                          <a:solidFill>
                            <a:srgbClr val="6D6E71"/>
                          </a:solidFill>
                          <a:latin typeface="Ariel"/>
                        </a:rPr>
                        <a:t>iPad Mini 4 (128 GB)</a:t>
                      </a:r>
                    </a:p>
                  </a:txBody>
                  <a:tcPr marT="0" marB="0"/>
                </a:tc>
                <a:tc>
                  <a:txBody>
                    <a:bodyPr/>
                    <a:lstStyle/>
                    <a:p>
                      <a:pPr algn="ctr"/>
                      <a:r>
                        <a:rPr sz="1100" b="1">
                          <a:solidFill>
                            <a:srgbClr val="6D6E71"/>
                          </a:solidFill>
                          <a:latin typeface="Ariel"/>
                        </a:rPr>
                        <a:t>$22.08</a:t>
                      </a:r>
                    </a:p>
                  </a:txBody>
                  <a:tcPr marT="0" marB="0">
                    <a:solidFill>
                      <a:srgbClr val="F6E7E7"/>
                    </a:solidFill>
                  </a:tcPr>
                </a:tc>
                <a:tc>
                  <a:txBody>
                    <a:bodyPr/>
                    <a:lstStyle/>
                    <a:p>
                      <a:pPr algn="ctr"/>
                      <a:r>
                        <a:rPr sz="1100" b="1">
                          <a:solidFill>
                            <a:srgbClr val="6D6E71"/>
                          </a:solidFill>
                          <a:latin typeface="Ariel"/>
                        </a:rPr>
                        <a:t>$529.99</a:t>
                      </a:r>
                    </a:p>
                  </a:txBody>
                  <a:tcPr marT="0" marB="0">
                    <a:solidFill>
                      <a:srgbClr val="F6E7E7"/>
                    </a:solidFill>
                  </a:tcPr>
                </a:tc>
                <a:tc>
                  <a:txBody>
                    <a:bodyPr/>
                    <a:lstStyle/>
                    <a:p>
                      <a:pPr algn="ctr"/>
                      <a:r>
                        <a:rPr sz="1100" b="1">
                          <a:solidFill>
                            <a:srgbClr val="6D6E71"/>
                          </a:solidFill>
                          <a:latin typeface="Ariel"/>
                        </a:rPr>
                        <a:t>$379.99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$20.00</a:t>
                      </a:r>
                    </a:p>
                  </a:txBody>
                  <a:tcPr marT="0" marB="0">
                    <a:solidFill>
                      <a:srgbClr val="EDC2D9"/>
                    </a:solidFill>
                  </a:tcPr>
                </a:tc>
                <a:tc>
                  <a:txBody>
                    <a:bodyPr/>
                    <a:lstStyle/>
                    <a:p>
                      <a:pPr algn="ctr"/>
                      <a:r>
                        <a:rPr sz="1100" b="1">
                          <a:solidFill>
                            <a:srgbClr val="6D6E71"/>
                          </a:solidFill>
                          <a:latin typeface="Ariel"/>
                        </a:rPr>
                        <a:t>$529.99</a:t>
                      </a:r>
                    </a:p>
                  </a:txBody>
                  <a:tcPr marT="0" marB="0">
                    <a:solidFill>
                      <a:srgbClr val="EDC2D9"/>
                    </a:solidFill>
                  </a:tcPr>
                </a:tc>
                <a:tc>
                  <a:txBody>
                    <a:bodyPr/>
                    <a:lstStyle/>
                    <a:p>
                      <a:pPr algn="ctr"/>
                      <a:r>
                        <a:rPr sz="1100" b="1">
                          <a:solidFill>
                            <a:srgbClr val="6D6E71"/>
                          </a:solidFill>
                          <a:latin typeface="Ariel"/>
                        </a:rPr>
                        <a:t>$49.99</a:t>
                      </a:r>
                    </a:p>
                  </a:txBody>
                  <a:tcPr marT="0" marB="0">
                    <a:solidFill>
                      <a:srgbClr val="EDC2D9"/>
                    </a:solidFill>
                  </a:tcPr>
                </a:tc>
                <a:tc>
                  <a:txBody>
                    <a:bodyPr/>
                    <a:lstStyle/>
                    <a:p>
                      <a:pPr algn="ctr"/>
                      <a:r>
                        <a:rPr sz="1100" b="1">
                          <a:solidFill>
                            <a:srgbClr val="6D6E71"/>
                          </a:solidFill>
                          <a:latin typeface="Ariel"/>
                        </a:rPr>
                        <a:t>$17.92</a:t>
                      </a:r>
                    </a:p>
                  </a:txBody>
                  <a:tcPr marT="0" marB="0">
                    <a:solidFill>
                      <a:srgbClr val="B3DAB4"/>
                    </a:solidFill>
                  </a:tcPr>
                </a:tc>
                <a:tc>
                  <a:txBody>
                    <a:bodyPr/>
                    <a:lstStyle/>
                    <a:p>
                      <a:pPr algn="ctr"/>
                      <a:r>
                        <a:rPr sz="1100" b="1">
                          <a:solidFill>
                            <a:srgbClr val="6D6E71"/>
                          </a:solidFill>
                          <a:latin typeface="Ariel"/>
                        </a:rPr>
                        <a:t>$529.99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5"/>
                  </a:ext>
                </a:extLst>
              </a:tr>
              <a:tr h="41563">
                <a:tc>
                  <a:txBody>
                    <a:bodyPr/>
                    <a:lstStyle/>
                    <a:p>
                      <a:pPr algn="ctr"/>
                      <a:r>
                        <a:rPr sz="1100" b="1">
                          <a:solidFill>
                            <a:srgbClr val="6D6E71"/>
                          </a:solidFill>
                          <a:latin typeface="Ariel"/>
                        </a:rPr>
                        <a:t>Verizon Ellipsis 10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$299.99</a:t>
                      </a:r>
                    </a:p>
                  </a:txBody>
                  <a:tcPr marT="0" marB="0">
                    <a:solidFill>
                      <a:srgbClr val="F6E7E7"/>
                    </a:solidFill>
                  </a:tcPr>
                </a:tc>
                <a:tc>
                  <a:txBody>
                    <a:bodyPr/>
                    <a:lstStyle/>
                    <a:p>
                      <a:pPr algn="ctr"/>
                      <a:r>
                        <a:rPr sz="1100" b="1">
                          <a:solidFill>
                            <a:srgbClr val="6D6E71"/>
                          </a:solidFill>
                          <a:latin typeface="Ariel"/>
                        </a:rPr>
                        <a:t>$149.99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41563">
                <a:tc>
                  <a:txBody>
                    <a:bodyPr/>
                    <a:lstStyle/>
                    <a:p>
                      <a:pPr algn="ctr"/>
                      <a:r>
                        <a:rPr sz="1100" b="1">
                          <a:solidFill>
                            <a:srgbClr val="6D6E71"/>
                          </a:solidFill>
                          <a:latin typeface="Ariel"/>
                        </a:rPr>
                        <a:t>Verizon GizmoTab (16 GB)</a:t>
                      </a:r>
                    </a:p>
                  </a:txBody>
                  <a:tcPr marT="0" marB="0"/>
                </a:tc>
                <a:tc>
                  <a:txBody>
                    <a:bodyPr/>
                    <a:lstStyle/>
                    <a:p>
                      <a:pPr algn="ctr"/>
                      <a:r>
                        <a:rPr sz="1100" b="1">
                          <a:solidFill>
                            <a:srgbClr val="6D6E71"/>
                          </a:solidFill>
                          <a:latin typeface="Ariel"/>
                        </a:rPr>
                        <a:t>$8.33</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41563">
                <a:tc>
                  <a:txBody>
                    <a:bodyPr/>
                    <a:lstStyle/>
                    <a:p>
                      <a:pPr algn="ctr"/>
                      <a:r>
                        <a:rPr sz="1100" b="1">
                          <a:solidFill>
                            <a:srgbClr val="6D6E71"/>
                          </a:solidFill>
                          <a:latin typeface="Ariel"/>
                        </a:rPr>
                        <a:t>Asus Zenpad 10 (32 GB)</a:t>
                      </a:r>
                    </a:p>
                  </a:txBody>
                  <a:tcPr marT="0" marB="0"/>
                </a:tc>
                <a:tc>
                  <a:txBody>
                    <a:bodyPr/>
                    <a:lstStyle/>
                    <a:p>
                      <a:pPr algn="ctr"/>
                      <a:r>
                        <a:rPr sz="1100" b="1">
                          <a:solidFill>
                            <a:srgbClr val="6D6E71"/>
                          </a:solidFill>
                          <a:latin typeface="Ariel"/>
                        </a:rPr>
                        <a:t>$11.66</a:t>
                      </a:r>
                    </a:p>
                  </a:txBody>
                  <a:tcPr marT="0" marB="0">
                    <a:solidFill>
                      <a:srgbClr val="F6E7E7"/>
                    </a:solidFill>
                  </a:tcPr>
                </a:tc>
                <a:tc>
                  <a:txBody>
                    <a:bodyPr/>
                    <a:lstStyle/>
                    <a:p>
                      <a:pPr algn="ctr"/>
                      <a:r>
                        <a:rPr sz="1100" b="1">
                          <a:solidFill>
                            <a:srgbClr val="6D6E71"/>
                          </a:solidFill>
                          <a:latin typeface="Ariel"/>
                        </a:rPr>
                        <a:t>$329.99</a:t>
                      </a:r>
                    </a:p>
                  </a:txBody>
                  <a:tcPr marT="0" marB="0">
                    <a:solidFill>
                      <a:srgbClr val="F6E7E7"/>
                    </a:solidFill>
                  </a:tcPr>
                </a:tc>
                <a:tc>
                  <a:txBody>
                    <a:bodyPr/>
                    <a:lstStyle/>
                    <a:p>
                      <a:pPr algn="ctr"/>
                      <a:r>
                        <a:rPr sz="1100" b="1">
                          <a:solidFill>
                            <a:srgbClr val="6D6E71"/>
                          </a:solidFill>
                          <a:latin typeface="Ariel"/>
                        </a:rPr>
                        <a:t>$179.99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41563">
                <a:tc>
                  <a:txBody>
                    <a:bodyPr/>
                    <a:lstStyle/>
                    <a:p>
                      <a:pPr algn="ctr"/>
                      <a:r>
                        <a:rPr sz="1100" b="1">
                          <a:solidFill>
                            <a:srgbClr val="6D6E71"/>
                          </a:solidFill>
                          <a:latin typeface="Ariel"/>
                        </a:rPr>
                        <a:t>Verizon Ellipsis 8 Hd (16 GB)</a:t>
                      </a:r>
                    </a:p>
                  </a:txBody>
                  <a:tcPr marT="0" marB="0"/>
                </a:tc>
                <a:tc>
                  <a:txBody>
                    <a:bodyPr/>
                    <a:lstStyle/>
                    <a:p>
                      <a:pPr algn="ctr"/>
                      <a:r>
                        <a:rPr sz="1100" b="1">
                          <a:solidFill>
                            <a:srgbClr val="6D6E71"/>
                          </a:solidFill>
                          <a:latin typeface="Ariel"/>
                        </a:rPr>
                        <a:t>$8.33</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41563">
                <a:tc>
                  <a:txBody>
                    <a:bodyPr/>
                    <a:lstStyle/>
                    <a:p>
                      <a:pPr algn="ctr"/>
                      <a:r>
                        <a:rPr sz="1100" b="1">
                          <a:solidFill>
                            <a:srgbClr val="6D6E71"/>
                          </a:solidFill>
                          <a:latin typeface="Ariel"/>
                        </a:rPr>
                        <a:t>iPad 9.7 (2018) (32 GB)</a:t>
                      </a:r>
                    </a:p>
                  </a:txBody>
                  <a:tcPr marT="0" marB="0"/>
                </a:tc>
                <a:tc>
                  <a:txBody>
                    <a:bodyPr/>
                    <a:lstStyle/>
                    <a:p>
                      <a:pPr algn="ctr"/>
                      <a:r>
                        <a:rPr sz="1100" b="1">
                          <a:solidFill>
                            <a:srgbClr val="6D6E71"/>
                          </a:solidFill>
                          <a:latin typeface="Ariel"/>
                        </a:rPr>
                        <a:t>$19.16</a:t>
                      </a:r>
                    </a:p>
                  </a:txBody>
                  <a:tcPr marT="0" marB="0">
                    <a:solidFill>
                      <a:srgbClr val="F6E7E7"/>
                    </a:solidFill>
                  </a:tcPr>
                </a:tc>
                <a:tc>
                  <a:txBody>
                    <a:bodyPr/>
                    <a:lstStyle/>
                    <a:p>
                      <a:pPr algn="ctr"/>
                      <a:r>
                        <a:rPr sz="1100" b="1">
                          <a:solidFill>
                            <a:srgbClr val="6D6E71"/>
                          </a:solidFill>
                          <a:latin typeface="Ariel"/>
                        </a:rPr>
                        <a:t>$459.99</a:t>
                      </a:r>
                    </a:p>
                  </a:txBody>
                  <a:tcPr marT="0" marB="0">
                    <a:solidFill>
                      <a:srgbClr val="F6E7E7"/>
                    </a:solidFill>
                  </a:tcPr>
                </a:tc>
                <a:tc>
                  <a:txBody>
                    <a:bodyPr/>
                    <a:lstStyle/>
                    <a:p>
                      <a:pPr algn="ctr"/>
                      <a:r>
                        <a:rPr sz="1100" b="1">
                          <a:solidFill>
                            <a:srgbClr val="6D6E71"/>
                          </a:solidFill>
                          <a:latin typeface="Ariel"/>
                        </a:rPr>
                        <a:t>$309.99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$459.99</a:t>
                      </a:r>
                    </a:p>
                  </a:txBody>
                  <a:tcPr marT="0" marB="0">
                    <a:solidFill>
                      <a:srgbClr val="99CCFF"/>
                    </a:solidFill>
                  </a:tcPr>
                </a:tc>
                <a:tc>
                  <a:txBody>
                    <a:bodyPr/>
                    <a:lstStyle/>
                    <a:p>
                      <a:pPr algn="ctr"/>
                      <a:r>
                        <a:rPr sz="1100" b="1">
                          <a:solidFill>
                            <a:srgbClr val="6D6E71"/>
                          </a:solidFill>
                          <a:latin typeface="Ariel"/>
                        </a:rPr>
                        <a:t>$359.99</a:t>
                      </a:r>
                    </a:p>
                  </a:txBody>
                  <a:tcPr marT="0" marB="0">
                    <a:solidFill>
                      <a:srgbClr val="99CCFF"/>
                    </a:solidFill>
                  </a:tcPr>
                </a:tc>
                <a:tc>
                  <a:txBody>
                    <a:bodyPr/>
                    <a:lstStyle/>
                    <a:p>
                      <a:pPr algn="ctr"/>
                      <a:r>
                        <a:rPr sz="1100" b="1">
                          <a:solidFill>
                            <a:srgbClr val="6D6E71"/>
                          </a:solidFill>
                          <a:latin typeface="Ariel"/>
                        </a:rPr>
                        <a:t>$18.00</a:t>
                      </a:r>
                    </a:p>
                  </a:txBody>
                  <a:tcPr marT="0" marB="0">
                    <a:solidFill>
                      <a:srgbClr val="EDC2D9"/>
                    </a:solidFill>
                  </a:tcPr>
                </a:tc>
                <a:tc>
                  <a:txBody>
                    <a:bodyPr/>
                    <a:lstStyle/>
                    <a:p>
                      <a:pPr algn="ctr"/>
                      <a:r>
                        <a:rPr sz="1100" b="1">
                          <a:solidFill>
                            <a:srgbClr val="6D6E71"/>
                          </a:solidFill>
                          <a:latin typeface="Ariel"/>
                        </a:rPr>
                        <a:t>$459.99</a:t>
                      </a:r>
                    </a:p>
                  </a:txBody>
                  <a:tcPr marT="0" marB="0">
                    <a:solidFill>
                      <a:srgbClr val="EDC2D9"/>
                    </a:solidFill>
                  </a:tcPr>
                </a:tc>
                <a:tc>
                  <a:txBody>
                    <a:bodyPr/>
                    <a:lstStyle/>
                    <a:p>
                      <a:pPr algn="ctr"/>
                      <a:r>
                        <a:rPr sz="1100" b="1">
                          <a:solidFill>
                            <a:srgbClr val="6D6E71"/>
                          </a:solidFill>
                          <a:latin typeface="Ariel"/>
                        </a:rPr>
                        <a:t>$27.99</a:t>
                      </a:r>
                    </a:p>
                  </a:txBody>
                  <a:tcPr marT="0" marB="0">
                    <a:solidFill>
                      <a:srgbClr val="EDC2D9"/>
                    </a:solidFill>
                  </a:tcPr>
                </a:tc>
                <a:tc>
                  <a:txBody>
                    <a:bodyPr/>
                    <a:lstStyle/>
                    <a:p>
                      <a:pPr algn="ctr"/>
                      <a:r>
                        <a:rPr sz="1100" b="1">
                          <a:solidFill>
                            <a:srgbClr val="6D6E71"/>
                          </a:solidFill>
                          <a:latin typeface="Ariel"/>
                        </a:rPr>
                        <a:t>$4.17</a:t>
                      </a:r>
                    </a:p>
                  </a:txBody>
                  <a:tcPr marT="0" marB="0">
                    <a:solidFill>
                      <a:srgbClr val="B3DAB4"/>
                    </a:solidFill>
                  </a:tcPr>
                </a:tc>
                <a:tc>
                  <a:txBody>
                    <a:bodyPr/>
                    <a:lstStyle/>
                    <a:p>
                      <a:pPr algn="ctr"/>
                      <a:r>
                        <a:rPr sz="1100" b="1">
                          <a:solidFill>
                            <a:srgbClr val="6D6E71"/>
                          </a:solidFill>
                          <a:latin typeface="Ariel"/>
                        </a:rPr>
                        <a:t>$459.99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0"/>
                  </a:ext>
                </a:extLst>
              </a:tr>
              <a:tr h="41563">
                <a:tc>
                  <a:txBody>
                    <a:bodyPr/>
                    <a:lstStyle/>
                    <a:p>
                      <a:pPr algn="ctr"/>
                      <a:r>
                        <a:rPr sz="1100" b="1">
                          <a:solidFill>
                            <a:srgbClr val="6D6E71"/>
                          </a:solidFill>
                          <a:latin typeface="Ariel"/>
                        </a:rPr>
                        <a:t>Asus Zenpad 8S (16 GB)</a:t>
                      </a:r>
                    </a:p>
                  </a:txBody>
                  <a:tcPr marT="0" marB="0"/>
                </a:tc>
                <a:tc>
                  <a:txBody>
                    <a:bodyPr/>
                    <a:lstStyle/>
                    <a:p>
                      <a:pPr algn="ctr"/>
                      <a:r>
                        <a:rPr sz="1100" b="1">
                          <a:solidFill>
                            <a:srgbClr val="6D6E71"/>
                          </a:solidFill>
                          <a:latin typeface="Ariel"/>
                        </a:rPr>
                        <a:t>$8.33</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41563">
                <a:tc>
                  <a:txBody>
                    <a:bodyPr/>
                    <a:lstStyle/>
                    <a:p>
                      <a:pPr algn="ctr"/>
                      <a:r>
                        <a:rPr sz="1100" b="1">
                          <a:solidFill>
                            <a:srgbClr val="6D6E71"/>
                          </a:solidFill>
                          <a:latin typeface="Ariel"/>
                        </a:rPr>
                        <a:t>Hp Elite X2 1012 G1 (128 GB)</a:t>
                      </a:r>
                    </a:p>
                  </a:txBody>
                  <a:tcPr marT="0" marB="0"/>
                </a:tc>
                <a:tc>
                  <a:txBody>
                    <a:bodyPr/>
                    <a:lstStyle/>
                    <a:p>
                      <a:pPr algn="ctr"/>
                      <a:r>
                        <a:rPr sz="1100" b="1">
                          <a:solidFill>
                            <a:srgbClr val="6D6E71"/>
                          </a:solidFill>
                          <a:latin typeface="Ariel"/>
                        </a:rPr>
                        <a:t>$41.66</a:t>
                      </a:r>
                    </a:p>
                  </a:txBody>
                  <a:tcPr marT="0" marB="0">
                    <a:solidFill>
                      <a:srgbClr val="F6E7E7"/>
                    </a:solidFill>
                  </a:tcPr>
                </a:tc>
                <a:tc>
                  <a:txBody>
                    <a:bodyPr/>
                    <a:lstStyle/>
                    <a:p>
                      <a:pPr algn="ctr"/>
                      <a:r>
                        <a:rPr sz="1100" b="1">
                          <a:solidFill>
                            <a:srgbClr val="6D6E71"/>
                          </a:solidFill>
                          <a:latin typeface="Ariel"/>
                        </a:rPr>
                        <a:t>$999.99</a:t>
                      </a:r>
                    </a:p>
                  </a:txBody>
                  <a:tcPr marT="0" marB="0">
                    <a:solidFill>
                      <a:srgbClr val="F6E7E7"/>
                    </a:solidFill>
                  </a:tcPr>
                </a:tc>
                <a:tc>
                  <a:txBody>
                    <a:bodyPr/>
                    <a:lstStyle/>
                    <a:p>
                      <a:pPr algn="ctr"/>
                      <a:r>
                        <a:rPr sz="1100" b="1">
                          <a:solidFill>
                            <a:srgbClr val="6D6E71"/>
                          </a:solidFill>
                          <a:latin typeface="Ariel"/>
                        </a:rPr>
                        <a:t>$899.99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41563">
                <a:tc>
                  <a:txBody>
                    <a:bodyPr/>
                    <a:lstStyle/>
                    <a:p>
                      <a:pPr algn="ctr"/>
                      <a:r>
                        <a:rPr sz="1100" b="1">
                          <a:solidFill>
                            <a:srgbClr val="6D6E71"/>
                          </a:solidFill>
                          <a:latin typeface="Ariel"/>
                        </a:rPr>
                        <a:t>Lenovo Moto Tab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$300.00</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41563">
                <a:tc>
                  <a:txBody>
                    <a:bodyPr/>
                    <a:lstStyle/>
                    <a:p>
                      <a:pPr algn="ctr"/>
                      <a:r>
                        <a:rPr sz="1100" b="1">
                          <a:solidFill>
                            <a:srgbClr val="6D6E71"/>
                          </a:solidFill>
                          <a:latin typeface="Ariel"/>
                        </a:rPr>
                        <a:t>Galaxy Tab E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$4.17</a:t>
                      </a:r>
                    </a:p>
                  </a:txBody>
                  <a:tcPr marT="0" marB="0">
                    <a:solidFill>
                      <a:srgbClr val="B3DAB4"/>
                    </a:solidFill>
                  </a:tcPr>
                </a:tc>
                <a:tc>
                  <a:txBody>
                    <a:bodyPr/>
                    <a:lstStyle/>
                    <a:p>
                      <a:pPr algn="ctr"/>
                      <a:r>
                        <a:rPr sz="1100" b="1">
                          <a:solidFill>
                            <a:srgbClr val="6D6E71"/>
                          </a:solidFill>
                          <a:latin typeface="Ariel"/>
                        </a:rPr>
                        <a:t>$199.99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4"/>
                  </a:ext>
                </a:extLst>
              </a:tr>
              <a:tr h="41563">
                <a:tc>
                  <a:txBody>
                    <a:bodyPr/>
                    <a:lstStyle/>
                    <a:p>
                      <a:pPr algn="ctr"/>
                      <a:r>
                        <a:rPr sz="1100" b="1">
                          <a:solidFill>
                            <a:srgbClr val="6D6E71"/>
                          </a:solidFill>
                          <a:latin typeface="Ariel"/>
                        </a:rPr>
                        <a:t>Galaxy Tab S2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41563">
                <a:tc>
                  <a:txBody>
                    <a:bodyPr/>
                    <a:lstStyle/>
                    <a:p>
                      <a:pPr algn="ctr"/>
                      <a:r>
                        <a:rPr sz="1100" b="1">
                          <a:solidFill>
                            <a:srgbClr val="6D6E71"/>
                          </a:solidFill>
                          <a:latin typeface="Ariel"/>
                        </a:rPr>
                        <a:t>Alcatel A30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$144.00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41563">
                <a:tc>
                  <a:txBody>
                    <a:bodyPr/>
                    <a:lstStyle/>
                    <a:p>
                      <a:pPr algn="ctr"/>
                      <a:r>
                        <a:rPr sz="1100" b="1">
                          <a:solidFill>
                            <a:srgbClr val="6D6E71"/>
                          </a:solidFill>
                          <a:latin typeface="Ariel"/>
                        </a:rPr>
                        <a:t>LG G Pad X2 8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$240.00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41563">
                <a:tc>
                  <a:txBody>
                    <a:bodyPr/>
                    <a:lstStyle/>
                    <a:p>
                      <a:pPr algn="ctr"/>
                      <a:r>
                        <a:rPr sz="1100" b="1">
                          <a:solidFill>
                            <a:srgbClr val="6D6E71"/>
                          </a:solidFill>
                          <a:latin typeface="Ariel"/>
                        </a:rPr>
                        <a:t>Slate 8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41563">
                <a:tc>
                  <a:txBody>
                    <a:bodyPr/>
                    <a:lstStyle/>
                    <a:p>
                      <a:pPr algn="ctr"/>
                      <a:r>
                        <a:rPr sz="1100" b="1">
                          <a:solidFill>
                            <a:srgbClr val="6D6E71"/>
                          </a:solidFill>
                          <a:latin typeface="Ariel"/>
                        </a:rPr>
                        <a:t>Galaxy Tab A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$11.83</a:t>
                      </a:r>
                    </a:p>
                  </a:txBody>
                  <a:tcPr marT="0" marB="0">
                    <a:solidFill>
                      <a:srgbClr val="B3DAB4"/>
                    </a:solidFill>
                  </a:tcPr>
                </a:tc>
                <a:tc>
                  <a:txBody>
                    <a:bodyPr/>
                    <a:lstStyle/>
                    <a:p>
                      <a:pPr algn="ctr"/>
                      <a:r>
                        <a:rPr sz="1100" b="1">
                          <a:solidFill>
                            <a:srgbClr val="6D6E71"/>
                          </a:solidFill>
                          <a:latin typeface="Ariel"/>
                        </a:rPr>
                        <a:t>$384.00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41563">
                <a:tc>
                  <a:txBody>
                    <a:bodyPr/>
                    <a:lstStyle/>
                    <a:p>
                      <a:pPr algn="ctr"/>
                      <a:r>
                        <a:rPr sz="1100" b="1">
                          <a:solidFill>
                            <a:srgbClr val="6D6E71"/>
                          </a:solidFill>
                          <a:latin typeface="Ariel"/>
                        </a:rPr>
                        <a:t>Slate 8 Plus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$0.83</a:t>
                      </a:r>
                    </a:p>
                  </a:txBody>
                  <a:tcPr marT="0" marB="0">
                    <a:solidFill>
                      <a:srgbClr val="B3DAB4"/>
                    </a:solidFill>
                  </a:tcPr>
                </a:tc>
                <a:tc>
                  <a:txBody>
                    <a:bodyPr/>
                    <a:lstStyle/>
                    <a:p>
                      <a:pPr algn="ctr"/>
                      <a:r>
                        <a:rPr sz="1100" b="1">
                          <a:solidFill>
                            <a:srgbClr val="6D6E71"/>
                          </a:solidFill>
                          <a:latin typeface="Ariel"/>
                        </a:rPr>
                        <a:t>$119.99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0"/>
                  </a:ext>
                </a:extLst>
              </a:tr>
              <a:tr h="41577">
                <a:tc>
                  <a:txBody>
                    <a:bodyPr/>
                    <a:lstStyle/>
                    <a:p>
                      <a:pPr algn="ctr"/>
                      <a:r>
                        <a:rPr sz="1100" b="1">
                          <a:solidFill>
                            <a:srgbClr val="6D6E71"/>
                          </a:solidFill>
                          <a:latin typeface="Ariel"/>
                        </a:rPr>
                        <a:t>LG G Pad F2 8.0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1"/>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458724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38553">
                  <a:extLst>
                    <a:ext uri="{9D8B030D-6E8A-4147-A177-3AD203B41FA5}">
                      <a16:colId xmlns:a16="http://schemas.microsoft.com/office/drawing/2014/main" val="20001"/>
                    </a:ext>
                  </a:extLst>
                </a:gridCol>
                <a:gridCol w="738553">
                  <a:extLst>
                    <a:ext uri="{9D8B030D-6E8A-4147-A177-3AD203B41FA5}">
                      <a16:colId xmlns:a16="http://schemas.microsoft.com/office/drawing/2014/main" val="20002"/>
                    </a:ext>
                  </a:extLst>
                </a:gridCol>
                <a:gridCol w="738553">
                  <a:extLst>
                    <a:ext uri="{9D8B030D-6E8A-4147-A177-3AD203B41FA5}">
                      <a16:colId xmlns:a16="http://schemas.microsoft.com/office/drawing/2014/main" val="20003"/>
                    </a:ext>
                  </a:extLst>
                </a:gridCol>
                <a:gridCol w="738553">
                  <a:extLst>
                    <a:ext uri="{9D8B030D-6E8A-4147-A177-3AD203B41FA5}">
                      <a16:colId xmlns:a16="http://schemas.microsoft.com/office/drawing/2014/main" val="20004"/>
                    </a:ext>
                  </a:extLst>
                </a:gridCol>
                <a:gridCol w="738553">
                  <a:extLst>
                    <a:ext uri="{9D8B030D-6E8A-4147-A177-3AD203B41FA5}">
                      <a16:colId xmlns:a16="http://schemas.microsoft.com/office/drawing/2014/main" val="20005"/>
                    </a:ext>
                  </a:extLst>
                </a:gridCol>
                <a:gridCol w="738553">
                  <a:extLst>
                    <a:ext uri="{9D8B030D-6E8A-4147-A177-3AD203B41FA5}">
                      <a16:colId xmlns:a16="http://schemas.microsoft.com/office/drawing/2014/main" val="20006"/>
                    </a:ext>
                  </a:extLst>
                </a:gridCol>
                <a:gridCol w="738553">
                  <a:extLst>
                    <a:ext uri="{9D8B030D-6E8A-4147-A177-3AD203B41FA5}">
                      <a16:colId xmlns:a16="http://schemas.microsoft.com/office/drawing/2014/main" val="20007"/>
                    </a:ext>
                  </a:extLst>
                </a:gridCol>
                <a:gridCol w="738553">
                  <a:extLst>
                    <a:ext uri="{9D8B030D-6E8A-4147-A177-3AD203B41FA5}">
                      <a16:colId xmlns:a16="http://schemas.microsoft.com/office/drawing/2014/main" val="20008"/>
                    </a:ext>
                  </a:extLst>
                </a:gridCol>
                <a:gridCol w="738553">
                  <a:extLst>
                    <a:ext uri="{9D8B030D-6E8A-4147-A177-3AD203B41FA5}">
                      <a16:colId xmlns:a16="http://schemas.microsoft.com/office/drawing/2014/main" val="20009"/>
                    </a:ext>
                  </a:extLst>
                </a:gridCol>
                <a:gridCol w="738553">
                  <a:extLst>
                    <a:ext uri="{9D8B030D-6E8A-4147-A177-3AD203B41FA5}">
                      <a16:colId xmlns:a16="http://schemas.microsoft.com/office/drawing/2014/main" val="20010"/>
                    </a:ext>
                  </a:extLst>
                </a:gridCol>
                <a:gridCol w="738553">
                  <a:extLst>
                    <a:ext uri="{9D8B030D-6E8A-4147-A177-3AD203B41FA5}">
                      <a16:colId xmlns:a16="http://schemas.microsoft.com/office/drawing/2014/main" val="20011"/>
                    </a:ext>
                  </a:extLst>
                </a:gridCol>
                <a:gridCol w="738564">
                  <a:extLst>
                    <a:ext uri="{9D8B030D-6E8A-4147-A177-3AD203B41FA5}">
                      <a16:colId xmlns:a16="http://schemas.microsoft.com/office/drawing/2014/main" val="20012"/>
                    </a:ext>
                  </a:extLst>
                </a:gridCol>
              </a:tblGrid>
              <a:tr h="18288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35169">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$349.99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$14.59</a:t>
                      </a:r>
                    </a:p>
                  </a:txBody>
                  <a:tcPr marT="0" marB="0">
                    <a:solidFill>
                      <a:srgbClr val="99CCFF"/>
                    </a:solidFill>
                  </a:tcPr>
                </a:tc>
                <a:tc>
                  <a:txBody>
                    <a:bodyPr/>
                    <a:lstStyle/>
                    <a:p>
                      <a:pPr algn="ctr"/>
                      <a:r>
                        <a:rPr sz="1100" b="1">
                          <a:solidFill>
                            <a:srgbClr val="6D6E71"/>
                          </a:solidFill>
                          <a:latin typeface="Ariel"/>
                        </a:rPr>
                        <a:t>$349.99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$14.00</a:t>
                      </a:r>
                    </a:p>
                  </a:txBody>
                  <a:tcPr marT="0" marB="0">
                    <a:solidFill>
                      <a:srgbClr val="EDC2D9"/>
                    </a:solidFill>
                  </a:tcPr>
                </a:tc>
                <a:tc>
                  <a:txBody>
                    <a:bodyPr/>
                    <a:lstStyle/>
                    <a:p>
                      <a:pPr algn="ctr"/>
                      <a:r>
                        <a:rPr sz="1100" b="1">
                          <a:solidFill>
                            <a:srgbClr val="6D6E71"/>
                          </a:solidFill>
                          <a:latin typeface="Ariel"/>
                        </a:rPr>
                        <a:t>$349.99</a:t>
                      </a:r>
                    </a:p>
                  </a:txBody>
                  <a:tcPr marT="0" marB="0">
                    <a:solidFill>
                      <a:srgbClr val="EDC2D9"/>
                    </a:solidFill>
                  </a:tcPr>
                </a:tc>
                <a:tc>
                  <a:txBody>
                    <a:bodyPr/>
                    <a:lstStyle/>
                    <a:p>
                      <a:pPr algn="ctr"/>
                      <a:r>
                        <a:rPr sz="1100" b="1">
                          <a:solidFill>
                            <a:srgbClr val="6D6E71"/>
                          </a:solidFill>
                          <a:latin typeface="Ariel"/>
                        </a:rPr>
                        <a:t>$13.99</a:t>
                      </a:r>
                    </a:p>
                  </a:txBody>
                  <a:tcPr marT="0" marB="0">
                    <a:solidFill>
                      <a:srgbClr val="EDC2D9"/>
                    </a:solidFill>
                  </a:tcPr>
                </a:tc>
                <a:tc>
                  <a:txBody>
                    <a:bodyPr/>
                    <a:lstStyle/>
                    <a:p>
                      <a:pPr algn="ctr"/>
                      <a:r>
                        <a:rPr sz="1100" b="1">
                          <a:solidFill>
                            <a:srgbClr val="6D6E71"/>
                          </a:solidFill>
                          <a:latin typeface="Ariel"/>
                        </a:rPr>
                        <a:t>$14.59</a:t>
                      </a:r>
                    </a:p>
                  </a:txBody>
                  <a:tcPr marT="0" marB="0">
                    <a:solidFill>
                      <a:srgbClr val="B3DAB4"/>
                    </a:solidFill>
                  </a:tcPr>
                </a:tc>
                <a:tc>
                  <a:txBody>
                    <a:bodyPr/>
                    <a:lstStyle/>
                    <a:p>
                      <a:pPr algn="ctr"/>
                      <a:r>
                        <a:rPr sz="1100" b="1">
                          <a:solidFill>
                            <a:srgbClr val="6D6E71"/>
                          </a:solidFill>
                          <a:latin typeface="Ariel"/>
                        </a:rPr>
                        <a:t>$349.99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35169">
                <a:tc>
                  <a:txBody>
                    <a:bodyPr/>
                    <a:lstStyle/>
                    <a:p>
                      <a:pPr algn="ctr"/>
                      <a:r>
                        <a:rPr sz="1100" b="1">
                          <a:solidFill>
                            <a:srgbClr val="6D6E71"/>
                          </a:solidFill>
                          <a:latin typeface="Ariel"/>
                        </a:rPr>
                        <a:t>Asus Zenfone V (32 GB)</a:t>
                      </a:r>
                    </a:p>
                  </a:txBody>
                  <a:tcPr marT="0" marB="0"/>
                </a:tc>
                <a:tc>
                  <a:txBody>
                    <a:bodyPr/>
                    <a:lstStyle/>
                    <a:p>
                      <a:pPr algn="ctr"/>
                      <a:r>
                        <a:rPr sz="1100" b="1">
                          <a:solidFill>
                            <a:srgbClr val="6D6E71"/>
                          </a:solidFill>
                          <a:latin typeface="Ariel"/>
                        </a:rPr>
                        <a:t>Free</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2"/>
                  </a:ext>
                </a:extLst>
              </a:tr>
              <a:tr h="35169">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3"/>
                  </a:ext>
                </a:extLst>
              </a:tr>
              <a:tr h="35169">
                <a:tc>
                  <a:txBody>
                    <a:bodyPr/>
                    <a:lstStyle/>
                    <a:p>
                      <a:pPr algn="ctr"/>
                      <a:r>
                        <a:rPr sz="1100" b="1">
                          <a:solidFill>
                            <a:srgbClr val="6D6E71"/>
                          </a:solidFill>
                          <a:latin typeface="Ariel"/>
                        </a:rPr>
                        <a:t>LG Stylo 2 V (16 GB)</a:t>
                      </a:r>
                    </a:p>
                  </a:txBody>
                  <a:tcPr marT="0" marB="0"/>
                </a:tc>
                <a:tc>
                  <a:txBody>
                    <a:bodyPr/>
                    <a:lstStyle/>
                    <a:p>
                      <a:pPr algn="ctr"/>
                      <a:r>
                        <a:rPr sz="1100" b="1">
                          <a:solidFill>
                            <a:srgbClr val="6D6E71"/>
                          </a:solidFill>
                          <a:latin typeface="Ariel"/>
                        </a:rPr>
                        <a:t>$5.00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35169">
                <a:tc>
                  <a:txBody>
                    <a:bodyPr/>
                    <a:lstStyle/>
                    <a:p>
                      <a:pPr algn="ctr"/>
                      <a:r>
                        <a:rPr sz="1100" b="1">
                          <a:solidFill>
                            <a:srgbClr val="6D6E71"/>
                          </a:solidFill>
                          <a:latin typeface="Ariel"/>
                        </a:rPr>
                        <a:t>Galaxy J7 V (16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35169">
                <a:tc>
                  <a:txBody>
                    <a:bodyPr/>
                    <a:lstStyle/>
                    <a:p>
                      <a:pPr algn="ctr"/>
                      <a:r>
                        <a:rPr sz="1100" b="1">
                          <a:solidFill>
                            <a:srgbClr val="6D6E71"/>
                          </a:solidFill>
                          <a:latin typeface="Ariel"/>
                        </a:rPr>
                        <a:t>LG K20 V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35169">
                <a:tc>
                  <a:txBody>
                    <a:bodyPr/>
                    <a:lstStyle/>
                    <a:p>
                      <a:pPr algn="ctr"/>
                      <a:r>
                        <a:rPr sz="1100" b="1">
                          <a:solidFill>
                            <a:srgbClr val="6D6E71"/>
                          </a:solidFill>
                          <a:latin typeface="Ariel"/>
                        </a:rPr>
                        <a:t>Galaxy J3 Eclipse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35169">
                <a:tc>
                  <a:txBody>
                    <a:bodyPr/>
                    <a:lstStyle/>
                    <a:p>
                      <a:pPr algn="ctr"/>
                      <a:r>
                        <a:rPr sz="1100" b="1">
                          <a:solidFill>
                            <a:srgbClr val="6D6E71"/>
                          </a:solidFill>
                          <a:latin typeface="Ariel"/>
                        </a:rPr>
                        <a:t>Asus Zenfone V Live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35169">
                <a:tc>
                  <a:txBody>
                    <a:bodyPr/>
                    <a:lstStyle/>
                    <a:p>
                      <a:pPr algn="ctr"/>
                      <a:r>
                        <a:rPr sz="1100" b="1">
                          <a:solidFill>
                            <a:srgbClr val="6D6E71"/>
                          </a:solidFill>
                          <a:latin typeface="Ariel"/>
                        </a:rPr>
                        <a:t>Galaxy Tab E 8 (32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$149.99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$240.00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35169">
                <a:tc>
                  <a:txBody>
                    <a:bodyPr/>
                    <a:lstStyle/>
                    <a:p>
                      <a:pPr algn="ctr"/>
                      <a:r>
                        <a:rPr sz="1100" b="1">
                          <a:solidFill>
                            <a:srgbClr val="6D6E71"/>
                          </a:solidFill>
                          <a:latin typeface="Ariel"/>
                        </a:rPr>
                        <a:t>Galaxy J3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$7.50</a:t>
                      </a:r>
                    </a:p>
                  </a:txBody>
                  <a:tcPr marT="0" marB="0">
                    <a:solidFill>
                      <a:srgbClr val="99CCFF"/>
                    </a:solidFill>
                  </a:tcPr>
                </a:tc>
                <a:tc>
                  <a:txBody>
                    <a:bodyPr/>
                    <a:lstStyle/>
                    <a:p>
                      <a:pPr algn="ctr"/>
                      <a:r>
                        <a:rPr sz="1100" b="1">
                          <a:solidFill>
                            <a:srgbClr val="6D6E71"/>
                          </a:solidFill>
                          <a:latin typeface="Ariel"/>
                        </a:rPr>
                        <a:t>$179.99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35169">
                <a:tc>
                  <a:txBody>
                    <a:bodyPr/>
                    <a:lstStyle/>
                    <a:p>
                      <a:pPr algn="ctr"/>
                      <a:r>
                        <a:rPr sz="1100" b="1">
                          <a:solidFill>
                            <a:srgbClr val="6D6E71"/>
                          </a:solidFill>
                          <a:latin typeface="Ariel"/>
                        </a:rPr>
                        <a:t>LG K20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$5.00</a:t>
                      </a:r>
                    </a:p>
                  </a:txBody>
                  <a:tcPr marT="0" marB="0">
                    <a:solidFill>
                      <a:srgbClr val="99CCFF"/>
                    </a:solidFill>
                  </a:tcPr>
                </a:tc>
                <a:tc>
                  <a:txBody>
                    <a:bodyPr/>
                    <a:lstStyle/>
                    <a:p>
                      <a:pPr algn="ctr"/>
                      <a:r>
                        <a:rPr sz="1100" b="1">
                          <a:solidFill>
                            <a:srgbClr val="6D6E71"/>
                          </a:solidFill>
                          <a:latin typeface="Ariel"/>
                        </a:rPr>
                        <a:t>$119.99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35169">
                <a:tc>
                  <a:txBody>
                    <a:bodyPr/>
                    <a:lstStyle/>
                    <a:p>
                      <a:pPr algn="ctr"/>
                      <a:r>
                        <a:rPr sz="1100" b="1">
                          <a:solidFill>
                            <a:srgbClr val="6D6E71"/>
                          </a:solidFill>
                          <a:latin typeface="Ariel"/>
                        </a:rPr>
                        <a:t>Galaxy J7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99CCFF"/>
                    </a:solidFill>
                  </a:tcPr>
                </a:tc>
                <a:tc>
                  <a:txBody>
                    <a:bodyPr/>
                    <a:lstStyle/>
                    <a:p>
                      <a:pPr algn="ctr"/>
                      <a:r>
                        <a:rPr sz="1100" b="1">
                          <a:solidFill>
                            <a:srgbClr val="6D6E71"/>
                          </a:solidFill>
                          <a:latin typeface="Ariel"/>
                        </a:rPr>
                        <a:t>$239.99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35169">
                <a:tc>
                  <a:txBody>
                    <a:bodyPr/>
                    <a:lstStyle/>
                    <a:p>
                      <a:pPr algn="ctr"/>
                      <a:r>
                        <a:rPr sz="1100" b="1">
                          <a:solidFill>
                            <a:srgbClr val="6D6E71"/>
                          </a:solidFill>
                          <a:latin typeface="Ariel"/>
                        </a:rPr>
                        <a:t>LG X Venture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$13.75</a:t>
                      </a:r>
                    </a:p>
                  </a:txBody>
                  <a:tcPr marT="0" marB="0">
                    <a:solidFill>
                      <a:srgbClr val="99CCFF"/>
                    </a:solidFill>
                  </a:tcPr>
                </a:tc>
                <a:tc>
                  <a:txBody>
                    <a:bodyPr/>
                    <a:lstStyle/>
                    <a:p>
                      <a:pPr algn="ctr"/>
                      <a:r>
                        <a:rPr sz="1100" b="1">
                          <a:solidFill>
                            <a:srgbClr val="6D6E71"/>
                          </a:solidFill>
                          <a:latin typeface="Ariel"/>
                        </a:rPr>
                        <a:t>$329.99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35169">
                <a:tc>
                  <a:txBody>
                    <a:bodyPr/>
                    <a:lstStyle/>
                    <a:p>
                      <a:pPr algn="ctr"/>
                      <a:r>
                        <a:rPr sz="1100" b="1">
                          <a:solidFill>
                            <a:srgbClr val="6D6E71"/>
                          </a:solidFill>
                          <a:latin typeface="Ariel"/>
                        </a:rPr>
                        <a:t>Tmobile Revvl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35169">
                <a:tc>
                  <a:txBody>
                    <a:bodyPr/>
                    <a:lstStyle/>
                    <a:p>
                      <a:pPr algn="ctr"/>
                      <a:r>
                        <a:rPr sz="1100" b="1">
                          <a:solidFill>
                            <a:srgbClr val="6D6E71"/>
                          </a:solidFill>
                          <a:latin typeface="Ariel"/>
                        </a:rPr>
                        <a:t>Galaxy J3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35169">
                <a:tc>
                  <a:txBody>
                    <a:bodyPr/>
                    <a:lstStyle/>
                    <a:p>
                      <a:pPr algn="ctr"/>
                      <a:r>
                        <a:rPr sz="1100" b="1">
                          <a:solidFill>
                            <a:srgbClr val="6D6E71"/>
                          </a:solidFill>
                          <a:latin typeface="Ariel"/>
                        </a:rPr>
                        <a:t>Tmobile Revvl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35169">
                <a:tc>
                  <a:txBody>
                    <a:bodyPr/>
                    <a:lstStyle/>
                    <a:p>
                      <a:pPr algn="ctr"/>
                      <a:r>
                        <a:rPr sz="1100" b="1">
                          <a:solidFill>
                            <a:srgbClr val="6D6E71"/>
                          </a:solidFill>
                          <a:latin typeface="Ariel"/>
                        </a:rPr>
                        <a:t>Galaxy J7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$250.00</a:t>
                      </a:r>
                    </a:p>
                  </a:txBody>
                  <a:tcPr marT="0" marB="0">
                    <a:solidFill>
                      <a:srgbClr val="EDC2D9"/>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35169">
                <a:tc>
                  <a:txBody>
                    <a:bodyPr/>
                    <a:lstStyle/>
                    <a:p>
                      <a:pPr algn="ctr"/>
                      <a:r>
                        <a:rPr sz="1100" b="1">
                          <a:solidFill>
                            <a:srgbClr val="6D6E71"/>
                          </a:solidFill>
                          <a:latin typeface="Ariel"/>
                        </a:rPr>
                        <a:t>HTC U11 Life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b="1">
                          <a:solidFill>
                            <a:srgbClr val="6D6E71"/>
                          </a:solidFill>
                          <a:latin typeface="Ariel"/>
                        </a:rPr>
                        <a:t>$300.00</a:t>
                      </a:r>
                    </a:p>
                  </a:txBody>
                  <a:tcPr marT="0" marB="0">
                    <a:solidFill>
                      <a:srgbClr val="EDC2D9"/>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8"/>
                  </a:ext>
                </a:extLst>
              </a:tr>
              <a:tr h="35169">
                <a:tc>
                  <a:txBody>
                    <a:bodyPr/>
                    <a:lstStyle/>
                    <a:p>
                      <a:pPr algn="ctr"/>
                      <a:r>
                        <a:rPr sz="1100" b="1">
                          <a:solidFill>
                            <a:srgbClr val="6D6E71"/>
                          </a:solidFill>
                          <a:latin typeface="Ariel"/>
                        </a:rPr>
                        <a:t>Moto E4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$6.05</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35169">
                <a:tc>
                  <a:txBody>
                    <a:bodyPr/>
                    <a:lstStyle/>
                    <a:p>
                      <a:pPr algn="ctr"/>
                      <a:r>
                        <a:rPr sz="1100" b="1">
                          <a:solidFill>
                            <a:srgbClr val="6D6E71"/>
                          </a:solidFill>
                          <a:latin typeface="Ariel"/>
                        </a:rPr>
                        <a:t>Coolpad Defiant (8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b="1">
                          <a:solidFill>
                            <a:srgbClr val="6D6E71"/>
                          </a:solidFill>
                          <a:latin typeface="Ariel"/>
                        </a:rPr>
                        <a:t>$100.00</a:t>
                      </a:r>
                    </a:p>
                  </a:txBody>
                  <a:tcPr marT="0" marB="0">
                    <a:solidFill>
                      <a:srgbClr val="EDC2D9"/>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0"/>
                  </a:ext>
                </a:extLst>
              </a:tr>
              <a:tr h="35169">
                <a:tc>
                  <a:txBody>
                    <a:bodyPr/>
                    <a:lstStyle/>
                    <a:p>
                      <a:pPr algn="ctr"/>
                      <a:r>
                        <a:rPr sz="1100" b="1">
                          <a:solidFill>
                            <a:srgbClr val="6D6E71"/>
                          </a:solidFill>
                          <a:latin typeface="Ariel"/>
                        </a:rPr>
                        <a:t>LG K30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1"/>
                  </a:ext>
                </a:extLst>
              </a:tr>
              <a:tr h="35169">
                <a:tc>
                  <a:txBody>
                    <a:bodyPr/>
                    <a:lstStyle/>
                    <a:p>
                      <a:pPr algn="ctr"/>
                      <a:r>
                        <a:rPr sz="1100" b="1">
                          <a:solidFill>
                            <a:srgbClr val="6D6E71"/>
                          </a:solidFill>
                          <a:latin typeface="Ariel"/>
                        </a:rPr>
                        <a:t>Moto E5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B3DAB4"/>
                    </a:solidFill>
                  </a:tcPr>
                </a:tc>
                <a:tc>
                  <a:txBody>
                    <a:bodyPr/>
                    <a:lstStyle/>
                    <a:p>
                      <a:pPr algn="ctr"/>
                      <a:r>
                        <a:rPr sz="1100" b="1">
                          <a:solidFill>
                            <a:srgbClr val="6D6E71"/>
                          </a:solidFill>
                          <a:latin typeface="Ariel"/>
                        </a:rPr>
                        <a:t>$288.00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2"/>
                  </a:ext>
                </a:extLst>
              </a:tr>
              <a:tr h="35169">
                <a:tc>
                  <a:txBody>
                    <a:bodyPr/>
                    <a:lstStyle/>
                    <a:p>
                      <a:pPr algn="ctr"/>
                      <a:r>
                        <a:rPr sz="1100" b="1">
                          <a:solidFill>
                            <a:srgbClr val="6D6E71"/>
                          </a:solidFill>
                          <a:latin typeface="Ariel"/>
                        </a:rPr>
                        <a:t>LG Stylo 3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B3DAB4"/>
                    </a:solidFill>
                  </a:tcPr>
                </a:tc>
                <a:tc>
                  <a:txBody>
                    <a:bodyPr/>
                    <a:lstStyle/>
                    <a:p>
                      <a:pPr algn="ctr"/>
                      <a:r>
                        <a:rPr sz="1100" b="1">
                          <a:solidFill>
                            <a:srgbClr val="6D6E71"/>
                          </a:solidFill>
                          <a:latin typeface="Ariel"/>
                        </a:rPr>
                        <a:t>$270.00</a:t>
                      </a:r>
                    </a:p>
                  </a:txBody>
                  <a:tcPr marT="0" marB="0">
                    <a:solidFill>
                      <a:srgbClr val="B3DAB4"/>
                    </a:solidFill>
                  </a:tcPr>
                </a:tc>
                <a:tc>
                  <a:txBody>
                    <a:bodyPr/>
                    <a:lstStyle/>
                    <a:p>
                      <a:pPr algn="ctr"/>
                      <a:r>
                        <a:rPr sz="1100" b="1">
                          <a:solidFill>
                            <a:srgbClr val="6D6E71"/>
                          </a:solidFill>
                          <a:latin typeface="Ariel"/>
                        </a:rPr>
                        <a:t>$30.00</a:t>
                      </a:r>
                    </a:p>
                  </a:txBody>
                  <a:tcPr marT="0" marB="0">
                    <a:solidFill>
                      <a:srgbClr val="B3DAB4"/>
                    </a:solidFill>
                  </a:tcPr>
                </a:tc>
                <a:extLst>
                  <a:ext uri="{0D108BD9-81ED-4DB2-BD59-A6C34878D82A}">
                    <a16:rowId xmlns:a16="http://schemas.microsoft.com/office/drawing/2014/main" val="10023"/>
                  </a:ext>
                </a:extLst>
              </a:tr>
              <a:tr h="35169">
                <a:tc>
                  <a:txBody>
                    <a:bodyPr/>
                    <a:lstStyle/>
                    <a:p>
                      <a:pPr algn="ctr"/>
                      <a:r>
                        <a:rPr sz="1100" b="1">
                          <a:solidFill>
                            <a:srgbClr val="6D6E71"/>
                          </a:solidFill>
                          <a:latin typeface="Ariel"/>
                        </a:rPr>
                        <a:t>LG Tribute Dynasty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$6.05</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4"/>
                  </a:ext>
                </a:extLst>
              </a:tr>
              <a:tr h="35175">
                <a:tc>
                  <a:txBody>
                    <a:bodyPr/>
                    <a:lstStyle/>
                    <a:p>
                      <a:pPr algn="ctr"/>
                      <a:r>
                        <a:rPr sz="1100" b="1">
                          <a:solidFill>
                            <a:srgbClr val="6D6E71"/>
                          </a:solidFill>
                          <a:latin typeface="Ariel"/>
                        </a:rPr>
                        <a:t>Galaxy J3 Emerge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Free</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$25.00</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44196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167128">
                  <a:extLst>
                    <a:ext uri="{9D8B030D-6E8A-4147-A177-3AD203B41FA5}">
                      <a16:colId xmlns:a16="http://schemas.microsoft.com/office/drawing/2014/main" val="20001"/>
                    </a:ext>
                  </a:extLst>
                </a:gridCol>
                <a:gridCol w="2167128">
                  <a:extLst>
                    <a:ext uri="{9D8B030D-6E8A-4147-A177-3AD203B41FA5}">
                      <a16:colId xmlns:a16="http://schemas.microsoft.com/office/drawing/2014/main" val="20002"/>
                    </a:ext>
                  </a:extLst>
                </a:gridCol>
                <a:gridCol w="2167128">
                  <a:extLst>
                    <a:ext uri="{9D8B030D-6E8A-4147-A177-3AD203B41FA5}">
                      <a16:colId xmlns:a16="http://schemas.microsoft.com/office/drawing/2014/main" val="20003"/>
                    </a:ext>
                  </a:extLst>
                </a:gridCol>
                <a:gridCol w="2167128">
                  <a:extLst>
                    <a:ext uri="{9D8B030D-6E8A-4147-A177-3AD203B41FA5}">
                      <a16:colId xmlns:a16="http://schemas.microsoft.com/office/drawing/2014/main" val="20004"/>
                    </a:ext>
                  </a:extLst>
                </a:gridCol>
              </a:tblGrid>
              <a:tr h="0">
                <a:tc>
                  <a:txBody>
                    <a:bodyPr/>
                    <a:lstStyle/>
                    <a:p>
                      <a:pPr algn="ctr"/>
                      <a:r>
                        <a:rPr sz="1000" b="1">
                          <a:solidFill>
                            <a:srgbClr val="FFFFFF"/>
                          </a:solidFill>
                          <a:latin typeface="Ariel"/>
                        </a:rPr>
                        <a:t>Devices</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iPhone 6 (32 GB)</a:t>
                      </a:r>
                    </a:p>
                  </a:txBody>
                  <a:tcPr marT="0" marB="0"/>
                </a:tc>
                <a:tc>
                  <a:txBody>
                    <a:bodyPr/>
                    <a:lstStyle/>
                    <a:p>
                      <a:pPr algn="ctr"/>
                      <a:r>
                        <a:rPr sz="1100" b="1">
                          <a:solidFill>
                            <a:srgbClr val="6D6E71"/>
                          </a:solidFill>
                        </a:rPr>
                        <a:t>$199.99</a:t>
                      </a:r>
                    </a:p>
                  </a:txBody>
                  <a:tcPr marT="0" marB="0">
                    <a:solidFill>
                      <a:srgbClr val="F6E7E7"/>
                    </a:solidFill>
                  </a:tcPr>
                </a:tc>
                <a:tc>
                  <a:txBody>
                    <a:bodyPr/>
                    <a:lstStyle/>
                    <a:p>
                      <a:pPr algn="ctr"/>
                      <a:r>
                        <a:rPr sz="1100" b="1">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sz="1100" b="1">
                          <a:solidFill>
                            <a:srgbClr val="6D6E71"/>
                          </a:solidFill>
                        </a:rPr>
                        <a:t>$199.99</a:t>
                      </a:r>
                    </a:p>
                  </a:txBody>
                  <a:tcPr marT="0" marB="0">
                    <a:solidFill>
                      <a:srgbClr val="CDEBDE"/>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iPhone SE Silver (32 GB)</a:t>
                      </a:r>
                    </a:p>
                  </a:txBody>
                  <a:tcPr marT="0" marB="0"/>
                </a:tc>
                <a:tc>
                  <a:txBody>
                    <a:bodyPr/>
                    <a:lstStyle/>
                    <a:p>
                      <a:pPr algn="ctr"/>
                      <a:r>
                        <a:rPr sz="1100" b="1">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rPr>
                        <a:t>$449.99</a:t>
                      </a:r>
                    </a:p>
                  </a:txBody>
                  <a:tcPr marT="0" marB="0">
                    <a:solidFill>
                      <a:srgbClr val="F6E7E7"/>
                    </a:solidFill>
                  </a:tcPr>
                </a:tc>
                <a:tc>
                  <a:txBody>
                    <a:bodyPr/>
                    <a:lstStyle/>
                    <a:p>
                      <a:pPr algn="ctr"/>
                      <a:r>
                        <a:rPr sz="1100" b="1">
                          <a:solidFill>
                            <a:srgbClr val="6D6E71"/>
                          </a:solidFill>
                        </a:rPr>
                        <a:t>$344.99</a:t>
                      </a:r>
                    </a:p>
                  </a:txBody>
                  <a:tcPr marT="0" marB="0">
                    <a:solidFill>
                      <a:srgbClr val="99CCFF"/>
                    </a:solidFill>
                  </a:tcPr>
                </a:tc>
                <a:tc>
                  <a:txBody>
                    <a:bodyPr/>
                    <a:lstStyle/>
                    <a:p>
                      <a:pPr algn="ctr"/>
                      <a:r>
                        <a:rPr sz="1100" b="1">
                          <a:solidFill>
                            <a:srgbClr val="6D6E71"/>
                          </a:solidFill>
                        </a:rPr>
                        <a:t>$399.00</a:t>
                      </a:r>
                    </a:p>
                  </a:txBody>
                  <a:tcPr marT="0" marB="0">
                    <a:solidFill>
                      <a:srgbClr val="FDE5A1"/>
                    </a:solidFill>
                  </a:tcPr>
                </a:tc>
                <a:tc>
                  <a:txBody>
                    <a:bodyPr/>
                    <a:lstStyle/>
                    <a:p>
                      <a:pPr algn="ctr"/>
                      <a:r>
                        <a:rPr sz="1100" b="1">
                          <a:solidFill>
                            <a:srgbClr val="6D6E71"/>
                          </a:solidFill>
                        </a:rPr>
                        <a:t>$299.99</a:t>
                      </a:r>
                    </a:p>
                  </a:txBody>
                  <a:tcPr marT="0" marB="0">
                    <a:solidFill>
                      <a:srgbClr val="CDEBDE"/>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rPr sz="1100" b="1">
                          <a:solidFill>
                            <a:srgbClr val="FF0000"/>
                          </a:solidFill>
                        </a:rPr>
                        <a:t>$444.99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sz="1100" b="1">
                          <a:solidFill>
                            <a:srgbClr val="6D6E71"/>
                          </a:solidFill>
                        </a:rPr>
                        <a:t>$399.99</a:t>
                      </a:r>
                    </a:p>
                  </a:txBody>
                  <a:tcPr marT="0" marB="0">
                    <a:solidFill>
                      <a:srgbClr val="CDEBDE"/>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rPr>
                        <a:t>$349.99</a:t>
                      </a:r>
                    </a:p>
                  </a:txBody>
                  <a:tcPr marT="0" marB="0">
                    <a:solidFill>
                      <a:srgbClr val="F6E7E7"/>
                    </a:solidFill>
                  </a:tcPr>
                </a:tc>
                <a:tc>
                  <a:txBody>
                    <a:bodyPr/>
                    <a:lstStyle/>
                    <a:p>
                      <a:pPr algn="ctr"/>
                      <a:r>
                        <a:rPr sz="1100" b="1">
                          <a:solidFill>
                            <a:srgbClr val="6D6E71"/>
                          </a:solidFill>
                        </a:rPr>
                        <a:t>$194.99</a:t>
                      </a:r>
                    </a:p>
                  </a:txBody>
                  <a:tcPr marT="0" marB="0">
                    <a:solidFill>
                      <a:srgbClr val="99CCFF"/>
                    </a:solidFill>
                  </a:tcPr>
                </a:tc>
                <a:tc>
                  <a:txBody>
                    <a:bodyPr/>
                    <a:lstStyle/>
                    <a:p>
                      <a:pPr algn="ctr"/>
                      <a:r>
                        <a:rPr sz="1100" b="1">
                          <a:solidFill>
                            <a:srgbClr val="6D6E71"/>
                          </a:solidFill>
                        </a:rPr>
                        <a:t>$199.00</a:t>
                      </a:r>
                    </a:p>
                  </a:txBody>
                  <a:tcPr marT="0" marB="0">
                    <a:solidFill>
                      <a:srgbClr val="FDE5A1"/>
                    </a:solidFill>
                  </a:tcPr>
                </a:tc>
                <a:tc>
                  <a:txBody>
                    <a:bodyPr/>
                    <a:lstStyle/>
                    <a:p>
                      <a:pPr algn="ctr"/>
                      <a:r>
                        <a:rPr sz="1100" b="1">
                          <a:solidFill>
                            <a:srgbClr val="6D6E71"/>
                          </a:solidFill>
                        </a:rPr>
                        <a:t>$159.99</a:t>
                      </a:r>
                    </a:p>
                  </a:txBody>
                  <a:tcPr marT="0" marB="0">
                    <a:solidFill>
                      <a:srgbClr val="CDEBDE"/>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$549.00</a:t>
                      </a:r>
                    </a:p>
                  </a:txBody>
                  <a:tcPr marT="0" marB="0">
                    <a:solidFill>
                      <a:srgbClr val="FDE5A1"/>
                    </a:solidFill>
                  </a:tcPr>
                </a:tc>
                <a:tc>
                  <a:txBody>
                    <a:bodyPr/>
                    <a:lstStyle/>
                    <a:p>
                      <a:pPr algn="ctr"/>
                      <a:r>
                        <a:rPr sz="1100" b="1">
                          <a:solidFill>
                            <a:srgbClr val="6D6E71"/>
                          </a:solidFill>
                        </a:rPr>
                        <a:t>$549.99</a:t>
                      </a:r>
                    </a:p>
                  </a:txBody>
                  <a:tcPr marT="0" marB="0">
                    <a:solidFill>
                      <a:srgbClr val="CDEBDE"/>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$669.00</a:t>
                      </a:r>
                    </a:p>
                  </a:txBody>
                  <a:tcPr marT="0" marB="0">
                    <a:solidFill>
                      <a:srgbClr val="FDE5A1"/>
                    </a:solidFill>
                  </a:tcPr>
                </a:tc>
                <a:tc>
                  <a:txBody>
                    <a:bodyPr/>
                    <a:lstStyle/>
                    <a:p>
                      <a:pPr algn="ctr"/>
                      <a:r>
                        <a:rPr sz="1100" b="1">
                          <a:solidFill>
                            <a:srgbClr val="6D6E71"/>
                          </a:solidFill>
                        </a:rPr>
                        <a:t>$669.99</a:t>
                      </a:r>
                    </a:p>
                  </a:txBody>
                  <a:tcPr marT="0" marB="0">
                    <a:solidFill>
                      <a:srgbClr val="CDEBDE"/>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$999.00</a:t>
                      </a:r>
                    </a:p>
                  </a:txBody>
                  <a:tcPr marT="0" marB="0">
                    <a:solidFill>
                      <a:srgbClr val="FDE5A1"/>
                    </a:solidFill>
                  </a:tcPr>
                </a:tc>
                <a:tc>
                  <a:txBody>
                    <a:bodyPr/>
                    <a:lstStyle/>
                    <a:p>
                      <a:pPr algn="ctr"/>
                      <a:r>
                        <a:rPr sz="1100" b="1">
                          <a:solidFill>
                            <a:srgbClr val="6D6E71"/>
                          </a:solidFill>
                        </a:rPr>
                        <a:t>$999.99</a:t>
                      </a:r>
                    </a:p>
                  </a:txBody>
                  <a:tcPr marT="0" marB="0">
                    <a:solidFill>
                      <a:srgbClr val="CDEBDE"/>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$799.00</a:t>
                      </a:r>
                    </a:p>
                  </a:txBody>
                  <a:tcPr marT="0" marB="0">
                    <a:solidFill>
                      <a:srgbClr val="FDE5A1"/>
                    </a:solidFill>
                  </a:tcPr>
                </a:tc>
                <a:tc>
                  <a:txBody>
                    <a:bodyPr/>
                    <a:lstStyle/>
                    <a:p>
                      <a:pPr algn="ctr"/>
                      <a:r>
                        <a:rPr sz="1100" b="1">
                          <a:solidFill>
                            <a:srgbClr val="6D6E71"/>
                          </a:solidFill>
                        </a:rPr>
                        <a:t>$799.99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latin typeface="Ariel"/>
                        </a:rPr>
                        <a:t>$840.00</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445008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ZTE Blade Z Max (32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LG Aristo 2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LG K20 Plus (32 GB)</a:t>
                      </a:r>
                    </a:p>
                  </a:txBody>
                  <a:tcPr marT="0" marB="0"/>
                </a:tc>
                <a:tc>
                  <a:txBody>
                    <a:bodyPr/>
                    <a:lstStyle/>
                    <a:p>
                      <a:pPr algn="ctr"/>
                      <a:r>
                        <a:rPr sz="1100" b="1">
                          <a:solidFill>
                            <a:srgbClr val="6D6E71"/>
                          </a:solidFill>
                        </a:rPr>
                        <a:t>$99.00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ZTE Avid Trio (8 GB)</a:t>
                      </a:r>
                    </a:p>
                  </a:txBody>
                  <a:tcPr marT="0" marB="0"/>
                </a:tc>
                <a:tc>
                  <a:txBody>
                    <a:bodyPr/>
                    <a:lstStyle/>
                    <a:p>
                      <a:pPr algn="ctr"/>
                      <a:r>
                        <a:rPr sz="1100" b="1">
                          <a:solidFill>
                            <a:srgbClr val="6D6E71"/>
                          </a:solidFill>
                        </a:rPr>
                        <a:t>$19.00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Galaxy J3 Prime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ZTE Avid 4 (16 GB)</a:t>
                      </a:r>
                    </a:p>
                  </a:txBody>
                  <a:tcPr marT="0" marB="0"/>
                </a:tc>
                <a:tc>
                  <a:txBody>
                    <a:bodyPr/>
                    <a:lstStyle/>
                    <a:p>
                      <a:pPr algn="ctr"/>
                      <a:r>
                        <a:rPr sz="1100" b="1">
                          <a:solidFill>
                            <a:srgbClr val="6D6E71"/>
                          </a:solidFill>
                        </a:rPr>
                        <a:t>$49.00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Moto 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Alcatel A30 FIERCE (32 GB)</a:t>
                      </a:r>
                    </a:p>
                  </a:txBody>
                  <a:tcPr marT="0" marB="0"/>
                </a:tc>
                <a:tc>
                  <a:txBody>
                    <a:bodyPr/>
                    <a:lstStyle/>
                    <a:p>
                      <a:pPr algn="ctr"/>
                      <a:r>
                        <a:rPr sz="1100" b="1">
                          <a:solidFill>
                            <a:srgbClr val="6D6E71"/>
                          </a:solidFill>
                        </a:rPr>
                        <a:t>$79.00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Coolpad Defiant (8 GB)</a:t>
                      </a:r>
                    </a:p>
                  </a:txBody>
                  <a:tcPr marT="0" marB="0"/>
                </a:tc>
                <a:tc>
                  <a:txBody>
                    <a:bodyPr/>
                    <a:lstStyle/>
                    <a:p>
                      <a:pPr algn="ctr"/>
                      <a:r>
                        <a:rPr sz="1100" b="1">
                          <a:solidFill>
                            <a:srgbClr val="6D6E71"/>
                          </a:solidFill>
                        </a:rPr>
                        <a:t>$29.00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LG Stylo 3 Plus (32 GB)</a:t>
                      </a:r>
                    </a:p>
                  </a:txBody>
                  <a:tcPr marT="0" marB="0"/>
                </a:tc>
                <a:tc>
                  <a:txBody>
                    <a:bodyPr/>
                    <a:lstStyle/>
                    <a:p>
                      <a:pPr algn="ctr"/>
                      <a:r>
                        <a:rPr sz="1100" b="1">
                          <a:solidFill>
                            <a:srgbClr val="6D6E71"/>
                          </a:solidFill>
                        </a:rPr>
                        <a:t>$149.00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Galaxy J7 Prime (16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$39.99</a:t>
                      </a:r>
                    </a:p>
                  </a:txBody>
                  <a:tcPr marT="0" marB="0">
                    <a:solidFill>
                      <a:srgbClr val="CDEBDE"/>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$79.99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$149.99</a:t>
                      </a:r>
                    </a:p>
                  </a:txBody>
                  <a:tcPr marT="0" marB="0">
                    <a:solidFill>
                      <a:srgbClr val="CDEBDE"/>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sz="1100" b="1">
                          <a:solidFill>
                            <a:srgbClr val="6D6E71"/>
                          </a:solidFill>
                          <a:latin typeface="Ariel"/>
                        </a:rPr>
                        <a:t>$159.99</a:t>
                      </a:r>
                    </a:p>
                  </a:txBody>
                  <a:tcPr marT="0" marB="0">
                    <a:solidFill>
                      <a:srgbClr val="CDEBDE"/>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05/19/2018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tc>
                  <a:txBody>
                    <a:bodyPr/>
                    <a:lstStyle/>
                    <a:p>
                      <a:pPr algn="ctr"/>
                      <a:r>
                        <a:rPr sz="1100">
                          <a:solidFill>
                            <a:srgbClr val="000000"/>
                          </a:solidFill>
                          <a:latin typeface="NeueHaasGroteskText Std (Body)"/>
                        </a:rPr>
                        <a:t>4/30</a:t>
                      </a:r>
                    </a:p>
                  </a:txBody>
                  <a:tcPr>
                    <a:solidFill>
                      <a:schemeClr val="accent2"/>
                    </a:solidFill>
                  </a:tcPr>
                </a:tc>
                <a:tc>
                  <a:txBody>
                    <a:bodyPr/>
                    <a:lstStyle/>
                    <a:p>
                      <a:pPr algn="ctr"/>
                      <a:r>
                        <a:rPr sz="1100">
                          <a:solidFill>
                            <a:srgbClr val="000000"/>
                          </a:solidFill>
                          <a:latin typeface="NeueHaasGroteskText Std (Body)"/>
                        </a:rPr>
                        <a:t>5/07</a:t>
                      </a:r>
                    </a:p>
                  </a:txBody>
                  <a:tcPr>
                    <a:solidFill>
                      <a:schemeClr val="accent2"/>
                    </a:solidFill>
                  </a:tcPr>
                </a:tc>
                <a:tc>
                  <a:txBody>
                    <a:bodyPr/>
                    <a:lstStyle/>
                    <a:p>
                      <a:pPr algn="ctr"/>
                      <a:r>
                        <a:rPr sz="1100">
                          <a:solidFill>
                            <a:srgbClr val="000000"/>
                          </a:solidFill>
                          <a:latin typeface="NeueHaasGroteskText Std (Body)"/>
                        </a:rPr>
                        <a:t>5/14</a:t>
                      </a:r>
                    </a:p>
                  </a:txBody>
                  <a:tcPr>
                    <a:solidFill>
                      <a:schemeClr val="accent2"/>
                    </a:solidFill>
                  </a:tcPr>
                </a:tc>
                <a:tc>
                  <a:txBody>
                    <a:bodyPr/>
                    <a:lstStyle/>
                    <a:p>
                      <a:pPr algn="ctr"/>
                      <a:r>
                        <a:rPr sz="1100">
                          <a:solidFill>
                            <a:srgbClr val="000000"/>
                          </a:solidFill>
                          <a:latin typeface="NeueHaasGroteskText Std (Body)"/>
                        </a:rPr>
                        <a:t>5/21</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gridCol w="288036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tc>
                  <a:txBody>
                    <a:bodyPr/>
                    <a:lstStyle/>
                    <a:p>
                      <a:pPr algn="ctr"/>
                      <a:r>
                        <a:rPr sz="1100" b="1" i="1">
                          <a:solidFill>
                            <a:srgbClr val="000000"/>
                          </a:solidFill>
                          <a:latin typeface="NeueHaasGroteskText Std (Body)"/>
                        </a:rPr>
                        <a:t>May</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143000" y="1312164"/>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8261789" y="1517903"/>
            <a:ext cx="680080" cy="824301"/>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Android phones and get one free (5/03-5/07)</a:t>
            </a:r>
          </a:p>
        </p:txBody>
      </p:sp>
      <p:sp>
        <p:nvSpPr>
          <p:cNvPr id="9" name="Rounded Rectangle 8"/>
          <p:cNvSpPr/>
          <p:nvPr/>
        </p:nvSpPr>
        <p:spPr>
          <a:xfrm>
            <a:off x="8384807" y="2342205"/>
            <a:ext cx="153192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iPhones and get iPhone 8 ( 64GB) free (5/03-5/14)</a:t>
            </a:r>
          </a:p>
        </p:txBody>
      </p:sp>
      <p:sp>
        <p:nvSpPr>
          <p:cNvPr id="10" name="Rounded Rectangle 9"/>
          <p:cNvSpPr/>
          <p:nvPr/>
        </p:nvSpPr>
        <p:spPr>
          <a:xfrm>
            <a:off x="8941869" y="1588655"/>
            <a:ext cx="1013480" cy="545341"/>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Android phones including the LG V30 and get one free (5/07-5/14)</a:t>
            </a:r>
          </a:p>
        </p:txBody>
      </p:sp>
      <p:sp>
        <p:nvSpPr>
          <p:cNvPr id="11" name="Rounded Rectangle 10"/>
          <p:cNvSpPr/>
          <p:nvPr/>
        </p:nvSpPr>
        <p:spPr>
          <a:xfrm>
            <a:off x="1143000" y="256397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276971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1143000" y="297545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557062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3649779" y="4021531"/>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1143000" y="4227271"/>
            <a:ext cx="6406214"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7" name="Rounded Rectangle 16"/>
          <p:cNvSpPr/>
          <p:nvPr/>
        </p:nvSpPr>
        <p:spPr>
          <a:xfrm>
            <a:off x="9498931" y="4433011"/>
            <a:ext cx="222824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7030A0"/>
                </a:solidFill>
                <a:latin typeface="NeueHaasGroteskText Std (Body)"/>
              </a:rPr>
              <a:t>BOGOF iPhone X, iPhone 8/8+, iPhone 7/7+ (5/11-...)</a:t>
            </a:r>
          </a:p>
        </p:txBody>
      </p:sp>
      <p:sp>
        <p:nvSpPr>
          <p:cNvPr id="19" name="Rounded Rectangle 18"/>
          <p:cNvSpPr/>
          <p:nvPr/>
        </p:nvSpPr>
        <p:spPr>
          <a:xfrm>
            <a:off x="6713621" y="4638751"/>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20" name="Rounded Rectangle 19"/>
          <p:cNvSpPr/>
          <p:nvPr/>
        </p:nvSpPr>
        <p:spPr>
          <a:xfrm>
            <a:off x="1143000" y="5067604"/>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1" name="Rounded Rectangle 20"/>
          <p:cNvSpPr/>
          <p:nvPr/>
        </p:nvSpPr>
        <p:spPr>
          <a:xfrm>
            <a:off x="1143000" y="5314492"/>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2" name="Rounded Rectangle 21"/>
          <p:cNvSpPr/>
          <p:nvPr/>
        </p:nvSpPr>
        <p:spPr>
          <a:xfrm>
            <a:off x="1700062"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3" name="Rounded Rectangle 22"/>
          <p:cNvSpPr/>
          <p:nvPr/>
        </p:nvSpPr>
        <p:spPr>
          <a:xfrm>
            <a:off x="4485372"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4" name="Rounded Rectangle 23"/>
          <p:cNvSpPr/>
          <p:nvPr/>
        </p:nvSpPr>
        <p:spPr>
          <a:xfrm>
            <a:off x="5738762" y="6055156"/>
            <a:ext cx="598841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5" name="Rectangle 24"/>
          <p:cNvSpPr/>
          <p:nvPr/>
        </p:nvSpPr>
        <p:spPr>
          <a:xfrm>
            <a:off x="10608423"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Down Arrow Callout 25"/>
          <p:cNvSpPr/>
          <p:nvPr/>
        </p:nvSpPr>
        <p:spPr>
          <a:xfrm>
            <a:off x="10270095"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05/19</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B0F0"/>
                          </a:solidFill>
                          <a:latin typeface="NeueHaasGroteskText Std (Body)"/>
                        </a:rPr>
                        <a:t>BOGOF Buy an iPhone X, iPhone 8, iPhone 8 Plus, iPhone 7 or iPhone 7 Plus and get an iPhone 8 </a:t>
                      </a:r>
                      <a:r>
                        <a:rPr sz="900" b="1">
                          <a:solidFill>
                            <a:srgbClr val="00B0F0"/>
                          </a:solidFill>
                          <a:latin typeface="NeueHaasGroteskText Std (Body)"/>
                        </a:rPr>
                        <a:t>free </a:t>
                      </a:r>
                      <a:r>
                        <a:rPr sz="900" b="0">
                          <a:solidFill>
                            <a:srgbClr val="00B0F0"/>
                          </a:solidFill>
                          <a:latin typeface="NeueHaasGroteskText Std (Body)"/>
                        </a:rPr>
                        <a:t>or phone of equal or lesser value after </a:t>
                      </a:r>
                      <a:r>
                        <a:rPr sz="900" b="1">
                          <a:solidFill>
                            <a:srgbClr val="00B0F0"/>
                          </a:solidFill>
                          <a:latin typeface="NeueHaasGroteskText Std (Body)"/>
                        </a:rPr>
                        <a:t>$700 </a:t>
                      </a:r>
                      <a:r>
                        <a:rPr sz="900" b="0">
                          <a:solidFill>
                            <a:srgbClr val="00B0F0"/>
                          </a:solidFill>
                          <a:latin typeface="NeueHaasGroteskText Std (Body)"/>
                        </a:rPr>
                        <a:t>rebate and qualifying trade-in (SIM starter kit, qualifying credit, port-in, new line of qualifying service, qualifying device purchase, and finance agreements for both devices required) (05/11/18)
</a:t>
                      </a:r>
                      <a:r>
                        <a:rPr sz="900" b="0">
                          <a:solidFill>
                            <a:srgbClr val="000000"/>
                          </a:solidFill>
                          <a:latin typeface="NeueHaasGroteskText Std (Body)"/>
                        </a:rPr>
                        <a:t>BOGOF LG G6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p>
                  </a:txBody>
                  <a:tcPr>
                    <a:solidFill>
                      <a:schemeClr val="accent2"/>
                    </a:solidFill>
                  </a:tcPr>
                </a:tc>
                <a:tc>
                  <a:txBody>
                    <a:bodyPr/>
                    <a:lstStyle/>
                    <a:p>
                      <a:r>
                        <a:rPr sz="900" b="0">
                          <a:solidFill>
                            <a:srgbClr val="000000"/>
                          </a:solidFill>
                          <a:latin typeface="NeueHaasGroteskText Std (Body)"/>
                        </a:rPr>
                        <a:t>Lease an iPhone 8 64GB </a:t>
                      </a:r>
                      <a:r>
                        <a:rPr sz="900" b="1">
                          <a:solidFill>
                            <a:srgbClr val="000000"/>
                          </a:solidFill>
                          <a:latin typeface="NeueHaasGroteskText Std (Body)"/>
                        </a:rPr>
                        <a:t>$29.17/mo., </a:t>
                      </a:r>
                      <a:r>
                        <a:rPr sz="900" b="0">
                          <a:solidFill>
                            <a:srgbClr val="000000"/>
                          </a:solidFill>
                          <a:latin typeface="NeueHaasGroteskText Std (Body)"/>
                        </a:rPr>
                        <a:t>iPhone 8+ </a:t>
                      </a:r>
                      <a:r>
                        <a:rPr sz="900" b="1">
                          <a:solidFill>
                            <a:srgbClr val="000000"/>
                          </a:solidFill>
                          <a:latin typeface="NeueHaasGroteskText Std (Body)"/>
                        </a:rPr>
                        <a:t>$33.34/mo.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05/19/2018</a:t>
            </a:r>
          </a:p>
        </p:txBody>
      </p:sp>
      <p:graphicFrame>
        <p:nvGraphicFramePr>
          <p:cNvPr id="8" name="Table 7"/>
          <p:cNvGraphicFramePr>
            <a:graphicFrameLocks noGrp="1"/>
          </p:cNvGraphicFramePr>
          <p:nvPr/>
        </p:nvGraphicFramePr>
        <p:xfrm>
          <a:off x="594360" y="1280160"/>
          <a:ext cx="10972800" cy="109270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a:t>
                      </a:r>
                      <a:r>
                        <a:rPr sz="900" b="0">
                          <a:solidFill>
                            <a:srgbClr val="00B0F0"/>
                          </a:solidFill>
                          <a:latin typeface="NeueHaasGroteskText Std (Body)"/>
                        </a:rPr>
                        <a:t>Get the iPhone SE for </a:t>
                      </a:r>
                      <a:r>
                        <a:rPr sz="900" b="1">
                          <a:solidFill>
                            <a:srgbClr val="00B0F0"/>
                          </a:solidFill>
                          <a:latin typeface="NeueHaasGroteskText Std (Body)"/>
                        </a:rPr>
                        <a:t>$10.00/mo. </a:t>
                      </a:r>
                      <a:r>
                        <a:rPr sz="900" b="0">
                          <a:solidFill>
                            <a:srgbClr val="00B0F0"/>
                          </a:solidFill>
                          <a:latin typeface="NeueHaasGroteskText Std (Body)"/>
                        </a:rPr>
                        <a:t>with new line of service (reqs. up to </a:t>
                      </a:r>
                      <a:r>
                        <a:rPr sz="900" b="1">
                          <a:solidFill>
                            <a:srgbClr val="00B0F0"/>
                          </a:solidFill>
                          <a:latin typeface="NeueHaasGroteskText Std (Body)"/>
                        </a:rPr>
                        <a:t>$349.99 </a:t>
                      </a:r>
                      <a:r>
                        <a:rPr sz="900" b="0">
                          <a:solidFill>
                            <a:srgbClr val="00B0F0"/>
                          </a:solidFill>
                          <a:latin typeface="NeueHaasGroteskText Std (Body)"/>
                        </a:rPr>
                        <a:t>device payment purchase less </a:t>
                      </a:r>
                      <a:r>
                        <a:rPr sz="900" b="1">
                          <a:solidFill>
                            <a:srgbClr val="00B0F0"/>
                          </a:solidFill>
                          <a:latin typeface="NeueHaasGroteskText Std (Body)"/>
                        </a:rPr>
                        <a:t>$109.99 </a:t>
                      </a:r>
                      <a:r>
                        <a:rPr sz="900" b="0">
                          <a:solidFill>
                            <a:srgbClr val="00B0F0"/>
                          </a:solidFill>
                          <a:latin typeface="NeueHaasGroteskText Std (Body)"/>
                        </a:rPr>
                        <a:t>promo credit applied over 24 mos.) (04/06/18)
Get 50% off select iPhones with trade in ( reqs. up to 1149.99 device payment purchase less </a:t>
                      </a:r>
                      <a:r>
                        <a:rPr sz="900" b="1">
                          <a:solidFill>
                            <a:srgbClr val="00B0F0"/>
                          </a:solidFill>
                          <a:latin typeface="NeueHaasGroteskText Std (Body)"/>
                        </a:rPr>
                        <a:t>$499.99 </a:t>
                      </a:r>
                      <a:r>
                        <a:rPr sz="900" b="0">
                          <a:solidFill>
                            <a:srgbClr val="00B0F0"/>
                          </a:solidFill>
                          <a:latin typeface="NeueHaasGroteskText Std (Body)"/>
                        </a:rPr>
                        <a:t>trade in credit applied over 24 mos.) (05/14/18)
Get 50% off select Android phones with trade-in (reqs. up to </a:t>
                      </a:r>
                      <a:r>
                        <a:rPr sz="900" b="1">
                          <a:solidFill>
                            <a:srgbClr val="00B0F0"/>
                          </a:solidFill>
                          <a:latin typeface="NeueHaasGroteskText Std (Body)"/>
                        </a:rPr>
                        <a:t>$929.99 </a:t>
                      </a:r>
                      <a:r>
                        <a:rPr sz="900" b="0">
                          <a:solidFill>
                            <a:srgbClr val="00B0F0"/>
                          </a:solidFill>
                          <a:latin typeface="NeueHaasGroteskText Std (Body)"/>
                        </a:rPr>
                        <a:t>device payment purchase less </a:t>
                      </a:r>
                      <a:r>
                        <a:rPr sz="900" b="1">
                          <a:solidFill>
                            <a:srgbClr val="00B0F0"/>
                          </a:solidFill>
                          <a:latin typeface="NeueHaasGroteskText Std (Body)"/>
                        </a:rPr>
                        <a:t>$464.99 </a:t>
                      </a:r>
                      <a:r>
                        <a:rPr sz="900" b="0">
                          <a:solidFill>
                            <a:srgbClr val="00B0F0"/>
                          </a:solidFill>
                          <a:latin typeface="NeueHaasGroteskText Std (Body)"/>
                        </a:rPr>
                        <a:t>trade in credit applied over 24 mos.) (05/14/18)
</a:t>
                      </a:r>
                      <a:r>
                        <a:rPr sz="900" b="0">
                          <a:solidFill>
                            <a:srgbClr val="000000"/>
                          </a:solidFill>
                          <a:latin typeface="NeueHaasGroteskText Std (Body)"/>
                        </a:rPr>
                        <a:t>Get 50% off  Google Pixel 2 or 2 XL  with select trade in, plus  </a:t>
                      </a:r>
                      <a:r>
                        <a:rPr sz="900" b="1">
                          <a:solidFill>
                            <a:srgbClr val="000000"/>
                          </a:solidFill>
                          <a:latin typeface="NeueHaasGroteskText Std (Body)"/>
                        </a:rPr>
                        <a:t>free </a:t>
                      </a:r>
                      <a:r>
                        <a:rPr sz="900" b="0">
                          <a:solidFill>
                            <a:srgbClr val="000000"/>
                          </a:solidFill>
                          <a:latin typeface="NeueHaasGroteskText Std (Body)"/>
                        </a:rPr>
                        <a:t>YouTube TV for 2  months and Google Homecast Mini  with new line of service (reqs. up to </a:t>
                      </a:r>
                      <a:r>
                        <a:rPr sz="900" b="1">
                          <a:solidFill>
                            <a:srgbClr val="000000"/>
                          </a:solidFill>
                          <a:latin typeface="NeueHaasGroteskText Std (Body)"/>
                        </a:rPr>
                        <a:t>$949.99 </a:t>
                      </a:r>
                      <a:r>
                        <a:rPr sz="900" b="0">
                          <a:solidFill>
                            <a:srgbClr val="000000"/>
                          </a:solidFill>
                          <a:latin typeface="NeueHaasGroteskText Std (Body)"/>
                        </a:rPr>
                        <a:t>device payment purchase, less up </a:t>
                      </a:r>
                      <a:r>
                        <a:rPr sz="900" b="1">
                          <a:solidFill>
                            <a:srgbClr val="000000"/>
                          </a:solidFill>
                          <a:latin typeface="NeueHaasGroteskText Std (Body)"/>
                        </a:rPr>
                        <a:t>$474.99 </a:t>
                      </a:r>
                      <a:r>
                        <a:rPr sz="900" b="0">
                          <a:solidFill>
                            <a:srgbClr val="000000"/>
                          </a:solidFill>
                          <a:latin typeface="NeueHaasGroteskText Std (Body)"/>
                        </a:rPr>
                        <a:t>trade in credit applied to account over 24 mos., You Tube TV offer must be redeemed by 6/30)  (05/15/18)
Buy Google Pixel 2 or 2 XL and  get </a:t>
                      </a:r>
                      <a:r>
                        <a:rPr sz="900" b="1">
                          <a:solidFill>
                            <a:srgbClr val="000000"/>
                          </a:solidFill>
                          <a:latin typeface="NeueHaasGroteskText Std (Body)"/>
                        </a:rPr>
                        <a:t>free </a:t>
                      </a:r>
                      <a:r>
                        <a:rPr sz="900" b="0">
                          <a:solidFill>
                            <a:srgbClr val="000000"/>
                          </a:solidFill>
                          <a:latin typeface="NeueHaasGroteskText Std (Body)"/>
                        </a:rPr>
                        <a:t>You Tube TV for 2 months and  Google Homecast Mini (no trade in required, You Tube TV offer must be redeemed by 6/30)  (05/15/18)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get 50% off via bill credits when you add a new line or upgrade to an eligible phone (reqs eligible plan and DIRECTV, max bill credit $307.50) (04/04/18)
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a:t>
                      </a:r>
                      <a:r>
                        <a:rPr sz="900" b="0">
                          <a:solidFill>
                            <a:srgbClr val="00B0F0"/>
                          </a:solidFill>
                          <a:latin typeface="NeueHaasGroteskText Std (Body)"/>
                        </a:rPr>
                        <a:t>Get iPhone SE 32GB for </a:t>
                      </a:r>
                      <a:r>
                        <a:rPr sz="900" b="1">
                          <a:solidFill>
                            <a:srgbClr val="00B0F0"/>
                          </a:solidFill>
                          <a:latin typeface="NeueHaasGroteskText Std (Body)"/>
                        </a:rPr>
                        <a:t>$0/mo. </a:t>
                      </a:r>
                      <a:r>
                        <a:rPr sz="900" b="0">
                          <a:solidFill>
                            <a:srgbClr val="00B0F0"/>
                          </a:solidFill>
                          <a:latin typeface="NeueHaasGroteskText Std (Body)"/>
                        </a:rPr>
                        <a:t>via monthly bill credits on AT&amp;T Next and eligible service (online only, ends 5/25/18) (05/04/18)
</a:t>
                      </a:r>
                      <a:r>
                        <a:rPr sz="900" b="0">
                          <a:solidFill>
                            <a:srgbClr val="000000"/>
                          </a:solidFill>
                          <a:latin typeface="NeueHaasGroteskText Std (Body)"/>
                        </a:rPr>
                        <a:t>Get a Galaxy J3 2017 </a:t>
                      </a:r>
                      <a:r>
                        <a:rPr sz="900" b="1">
                          <a:solidFill>
                            <a:srgbClr val="000000"/>
                          </a:solidFill>
                          <a:latin typeface="NeueHaasGroteskText Std (Body)"/>
                        </a:rPr>
                        <a:t>free </a:t>
                      </a:r>
                      <a:r>
                        <a:rPr sz="900" b="0">
                          <a:solidFill>
                            <a:srgbClr val="000000"/>
                          </a:solidFill>
                          <a:latin typeface="NeueHaasGroteskText Std (Body)"/>
                        </a:rPr>
                        <a:t>via bill credits over 30 months when you buy on AT&amp;T Next with eligible service (ends 6/29/18) (04/17/18)
Get a new Galaxy J3 (2017), LG K20, or Galaxy J7 (2017) for under </a:t>
                      </a:r>
                      <a:r>
                        <a:rPr sz="900" b="1">
                          <a:solidFill>
                            <a:srgbClr val="000000"/>
                          </a:solidFill>
                          <a:latin typeface="NeueHaasGroteskText Std (Body)"/>
                        </a:rPr>
                        <a:t>$10/mo. </a:t>
                      </a:r>
                      <a:r>
                        <a:rPr sz="900" b="0">
                          <a:solidFill>
                            <a:srgbClr val="000000"/>
                          </a:solidFill>
                          <a:latin typeface="NeueHaasGroteskText Std (Body)"/>
                        </a:rPr>
                        <a:t>on AT&amp;T Next with eligible 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Get </a:t>
                      </a:r>
                      <a:r>
                        <a:rPr sz="900" b="1">
                          <a:solidFill>
                            <a:srgbClr val="000000"/>
                          </a:solidFill>
                          <a:latin typeface="NeueHaasGroteskText Std (Body)"/>
                        </a:rPr>
                        <a:t>$115 </a:t>
                      </a:r>
                      <a:r>
                        <a:rPr sz="900" b="0">
                          <a:solidFill>
                            <a:srgbClr val="000000"/>
                          </a:solidFill>
                          <a:latin typeface="NeueHaasGroteskText Std (Body)"/>
                        </a:rPr>
                        <a:t>off the Galaxy J3 Prime when you choose a no credit check plan (04/18/18)
Get </a:t>
                      </a:r>
                      <a:r>
                        <a:rPr sz="900" b="1">
                          <a:solidFill>
                            <a:srgbClr val="000000"/>
                          </a:solidFill>
                          <a:latin typeface="NeueHaasGroteskText Std (Body)"/>
                        </a:rPr>
                        <a:t>$60 </a:t>
                      </a:r>
                      <a:r>
                        <a:rPr sz="900" b="0">
                          <a:solidFill>
                            <a:srgbClr val="000000"/>
                          </a:solidFill>
                          <a:latin typeface="NeueHaasGroteskText Std (Body)"/>
                        </a:rPr>
                        <a:t>off the Coolpad Defiant when you choose a no credit check plan (05/02/18)
Get 50% off a Galaxy S9, S9+ or S8 Active after 24 monthly bill credits when you activate a T-Mobile ONE Military plan (reqs qualifying credit and finance agreement, starts 4/22) (04/19/18)
Get </a:t>
                      </a:r>
                      <a:r>
                        <a:rPr sz="900" b="1">
                          <a:solidFill>
                            <a:srgbClr val="000000"/>
                          </a:solidFill>
                          <a:latin typeface="NeueHaasGroteskText Std (Body)"/>
                        </a:rPr>
                        <a:t>$115 </a:t>
                      </a:r>
                      <a:r>
                        <a:rPr sz="900" b="0">
                          <a:solidFill>
                            <a:srgbClr val="000000"/>
                          </a:solidFill>
                          <a:latin typeface="NeueHaasGroteskText Std (Body)"/>
                        </a:rPr>
                        <a:t>off the Moto E 4th Gen when you choose a no credit check plan (04/30/18)
Get the LG V30 for </a:t>
                      </a:r>
                      <a:r>
                        <a:rPr sz="900" b="1">
                          <a:solidFill>
                            <a:srgbClr val="000000"/>
                          </a:solidFill>
                          <a:latin typeface="NeueHaasGroteskText Std (Body)"/>
                        </a:rPr>
                        <a:t>$696 </a:t>
                      </a:r>
                      <a:r>
                        <a:rPr sz="900" b="0">
                          <a:solidFill>
                            <a:srgbClr val="000000"/>
                          </a:solidFill>
                          <a:latin typeface="NeueHaasGroteskText Std (Body)"/>
                        </a:rPr>
                        <a:t>after </a:t>
                      </a:r>
                      <a:r>
                        <a:rPr sz="900" b="1">
                          <a:solidFill>
                            <a:srgbClr val="000000"/>
                          </a:solidFill>
                          <a:latin typeface="NeueHaasGroteskText Std (Body)"/>
                        </a:rPr>
                        <a:t>$104 </a:t>
                      </a:r>
                      <a:r>
                        <a:rPr sz="900" b="0">
                          <a:solidFill>
                            <a:srgbClr val="000000"/>
                          </a:solidFill>
                          <a:latin typeface="NeueHaasGroteskText Std (Body)"/>
                        </a:rPr>
                        <a:t>price drop (05/14/18)
</a:t>
                      </a:r>
                    </a:p>
                  </a:txBody>
                  <a:tcPr>
                    <a:solidFill>
                      <a:schemeClr val="accent2"/>
                    </a:solidFill>
                  </a:tcPr>
                </a:tc>
                <a:tc>
                  <a:txBody>
                    <a:bodyPr/>
                    <a:lstStyle/>
                    <a:p>
                      <a:r>
                        <a:rPr sz="900" b="0">
                          <a:solidFill>
                            <a:srgbClr val="000000"/>
                          </a:solidFill>
                          <a:latin typeface="NeueHaasGroteskText Std (Body)"/>
                        </a:rPr>
                        <a:t>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Get up to 10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18 mo. lease and new line of service and eligible upgrades (02/09/18)
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Get the LG Tribute HD, ZTE Max XL or Galaxy J3 Emerge 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available after 12 consecutive on-time payments (reqs. 18-mo lease with new line of activation and port in). Online or call-in only. (03/05/18)
Activation fee waived (online only)  (11/26/16)
Customers who select the 18-month lease for the iPhone 8/8+, iPhone 7+, Galaxy S8/8+, Galaxy S9/9+,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Lease the Galaxy S9 or Galaxy S8 for half off, Galaxy S9+ for </a:t>
                      </a:r>
                      <a:r>
                        <a:rPr sz="900" b="1">
                          <a:solidFill>
                            <a:srgbClr val="000000"/>
                          </a:solidFill>
                          <a:latin typeface="NeueHaasGroteskText Std (Body)"/>
                        </a:rPr>
                        <a:t>$21.50/mo. </a:t>
                      </a:r>
                      <a:r>
                        <a:rPr sz="900" b="0">
                          <a:solidFill>
                            <a:srgbClr val="000000"/>
                          </a:solidFill>
                          <a:latin typeface="NeueHaasGroteskText Std (Body)"/>
                        </a:rPr>
                        <a:t>after </a:t>
                      </a:r>
                      <a:r>
                        <a:rPr sz="900" b="1">
                          <a:solidFill>
                            <a:srgbClr val="000000"/>
                          </a:solidFill>
                          <a:latin typeface="NeueHaasGroteskText Std (Body)"/>
                        </a:rPr>
                        <a:t>$16.50/mo. </a:t>
                      </a:r>
                      <a:r>
                        <a:rPr sz="900" b="0">
                          <a:solidFill>
                            <a:srgbClr val="000000"/>
                          </a:solidFill>
                          <a:latin typeface="NeueHaasGroteskText Std (Body)"/>
                        </a:rPr>
                        <a:t>credit, or Galaxy S8 Active for </a:t>
                      </a:r>
                      <a:r>
                        <a:rPr sz="900" b="1">
                          <a:solidFill>
                            <a:srgbClr val="000000"/>
                          </a:solidFill>
                          <a:latin typeface="NeueHaasGroteskText Std (Body)"/>
                        </a:rPr>
                        <a:t>$21.42/mo.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Reqs 18-mo. lease, new line, and approved credit (05/12/18)
Lease a new iPhone and get the iPad 9.7 for </a:t>
                      </a:r>
                      <a:r>
                        <a:rPr sz="900" b="1">
                          <a:solidFill>
                            <a:srgbClr val="000000"/>
                          </a:solidFill>
                          <a:latin typeface="NeueHaasGroteskText Std (Body)"/>
                        </a:rPr>
                        <a:t>$99.99 </a:t>
                      </a:r>
                      <a:r>
                        <a:rPr sz="900" b="0">
                          <a:solidFill>
                            <a:srgbClr val="000000"/>
                          </a:solidFill>
                          <a:latin typeface="NeueHaasGroteskText Std (Body)"/>
                        </a:rPr>
                        <a:t>with new line of service ($4.17/mo. after </a:t>
                      </a:r>
                      <a:r>
                        <a:rPr sz="900" b="1">
                          <a:solidFill>
                            <a:srgbClr val="000000"/>
                          </a:solidFill>
                          <a:latin typeface="NeueHaasGroteskText Std (Body)"/>
                        </a:rPr>
                        <a:t>$15.00/mo. </a:t>
                      </a:r>
                      <a:r>
                        <a:rPr sz="900" b="0">
                          <a:solidFill>
                            <a:srgbClr val="000000"/>
                          </a:solidFill>
                          <a:latin typeface="NeueHaasGroteskText Std (Body)"/>
                        </a:rPr>
                        <a:t>credit, reqs. installment billing and </a:t>
                      </a:r>
                      <a:r>
                        <a:rPr sz="900" b="1">
                          <a:solidFill>
                            <a:srgbClr val="000000"/>
                          </a:solidFill>
                          <a:latin typeface="NeueHaasGroteskText Std (Body)"/>
                        </a:rPr>
                        <a:t>$100 </a:t>
                      </a:r>
                      <a:r>
                        <a:rPr sz="900" b="0">
                          <a:solidFill>
                            <a:srgbClr val="000000"/>
                          </a:solidFill>
                          <a:latin typeface="NeueHaasGroteskText Std (Body)"/>
                        </a:rPr>
                        <a:t>down) (05/18/18)
Lease iPhone X or iPhone 8 and buy Apple Watch and get </a:t>
                      </a:r>
                      <a:r>
                        <a:rPr sz="900" b="1">
                          <a:solidFill>
                            <a:srgbClr val="000000"/>
                          </a:solidFill>
                          <a:latin typeface="NeueHaasGroteskText Std (Body)"/>
                        </a:rPr>
                        <a:t>$50 </a:t>
                      </a:r>
                      <a:r>
                        <a:rPr sz="900" b="0">
                          <a:solidFill>
                            <a:srgbClr val="000000"/>
                          </a:solidFill>
                          <a:latin typeface="NeueHaasGroteskText Std (Body)"/>
                        </a:rPr>
                        <a:t>prepaid Visa card (iPhone reqs. 18 mo. lease with new line activation or eligible upgrade, 1 active handset per watch) (05/18/18)
Save </a:t>
                      </a:r>
                      <a:r>
                        <a:rPr sz="900" b="1">
                          <a:solidFill>
                            <a:srgbClr val="000000"/>
                          </a:solidFill>
                          <a:latin typeface="NeueHaasGroteskText Std (Body)"/>
                        </a:rPr>
                        <a:t>$150 </a:t>
                      </a:r>
                      <a:r>
                        <a:rPr sz="900" b="0">
                          <a:solidFill>
                            <a:srgbClr val="000000"/>
                          </a:solidFill>
                          <a:latin typeface="NeueHaasGroteskText Std (Body)"/>
                        </a:rPr>
                        <a:t>on iPhone 8 (256 GB) or </a:t>
                      </a:r>
                      <a:r>
                        <a:rPr sz="900" b="1">
                          <a:solidFill>
                            <a:srgbClr val="000000"/>
                          </a:solidFill>
                          <a:latin typeface="NeueHaasGroteskText Std (Body)"/>
                        </a:rPr>
                        <a:t>$200 </a:t>
                      </a:r>
                      <a:r>
                        <a:rPr sz="900" b="0">
                          <a:solidFill>
                            <a:srgbClr val="000000"/>
                          </a:solidFill>
                          <a:latin typeface="NeueHaasGroteskText Std (Body)"/>
                        </a:rPr>
                        <a:t>on iPhone 7+ (256 GB) with new line of service and 18.mo lease (05/18/18)
Get the LG V30+ for </a:t>
                      </a:r>
                      <a:r>
                        <a:rPr sz="900" b="1">
                          <a:solidFill>
                            <a:srgbClr val="000000"/>
                          </a:solidFill>
                          <a:latin typeface="NeueHaasGroteskText Std (Body)"/>
                        </a:rPr>
                        <a:t>$19.00/mo </a:t>
                      </a:r>
                      <a:r>
                        <a:rPr sz="900" b="0">
                          <a:solidFill>
                            <a:srgbClr val="000000"/>
                          </a:solidFill>
                          <a:latin typeface="NeueHaasGroteskText Std (Body)"/>
                        </a:rPr>
                        <a:t>after </a:t>
                      </a:r>
                      <a:r>
                        <a:rPr sz="900" b="1">
                          <a:solidFill>
                            <a:srgbClr val="000000"/>
                          </a:solidFill>
                          <a:latin typeface="NeueHaasGroteskText Std (Body)"/>
                        </a:rPr>
                        <a:t>$19.00/mo. </a:t>
                      </a:r>
                      <a:r>
                        <a:rPr sz="900" b="0">
                          <a:solidFill>
                            <a:srgbClr val="000000"/>
                          </a:solidFill>
                          <a:latin typeface="NeueHaasGroteskText Std (Body)"/>
                        </a:rPr>
                        <a:t>credit  with new line of service and 18 mo. lease (05/18/18)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r>
                        <a:rPr sz="900" b="1">
                          <a:solidFill>
                            <a:srgbClr val="000000"/>
                          </a:solidFill>
                          <a:latin typeface="NeueHaasGroteskText Std (Body)"/>
                        </a:rPr>
                        <a:t>$20 </a:t>
                      </a:r>
                      <a:r>
                        <a:rPr sz="900" b="0">
                          <a:solidFill>
                            <a:srgbClr val="000000"/>
                          </a:solidFill>
                          <a:latin typeface="NeueHaasGroteskText Std (Body)"/>
                        </a:rPr>
                        <a:t>off LG 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3719</Words>
  <Application>Microsoft Office PowerPoint</Application>
  <PresentationFormat>Widescreen</PresentationFormat>
  <Paragraphs>1279</Paragraphs>
  <Slides>14</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Arial Narrow</vt:lpstr>
      <vt:lpstr>Ariel</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2018-05-19T12:29:41Z</dcterms:modified>
</cp:coreProperties>
</file>