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21,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FF0000"/>
                          </a:solidFill>
                          <a:latin typeface="NeueHaasGroteskText Std (Body)"/>
                        </a:rPr>
                        <a:t>T-Mobile </a:t>
                      </a:r>
                      <a:r>
                        <a:rPr sz="900" b="0">
                          <a:solidFill>
                            <a:srgbClr val="FF0000"/>
                          </a:solidFill>
                          <a:latin typeface="NeueHaasGroteskText Std (Body)"/>
                        </a:rPr>
                        <a:t>Tuesdays: </a:t>
                      </a:r>
                      <a:r>
                        <a:rPr sz="900" b="0">
                          <a:solidFill>
                            <a:srgbClr val="FF0000"/>
                          </a:solidFill>
                          <a:latin typeface="NeueHaasGroteskText Std (Body)"/>
                        </a:rPr>
                        <a:t>T-Mobile </a:t>
                      </a:r>
                      <a:r>
                        <a:rPr sz="900" b="0">
                          <a:solidFill>
                            <a:srgbClr val="FF0000"/>
                          </a:solidFill>
                          <a:latin typeface="NeueHaasGroteskText Std (Body)"/>
                        </a:rPr>
                        <a:t>Tuesday: </a:t>
                      </a:r>
                      <a:r>
                        <a:rPr sz="900" b="1">
                          <a:solidFill>
                            <a:srgbClr val="FF0000"/>
                          </a:solidFill>
                          <a:latin typeface="NeueHaasGroteskText Std (Body)"/>
                        </a:rPr>
                        <a:t>$30 </a:t>
                      </a:r>
                      <a:r>
                        <a:rPr sz="900" b="0">
                          <a:solidFill>
                            <a:srgbClr val="FF0000"/>
                          </a:solidFill>
                          <a:latin typeface="NeueHaasGroteskText Std (Body)"/>
                        </a:rPr>
                        <a:t>Kesha </a:t>
                      </a:r>
                      <a:r>
                        <a:rPr sz="900" b="0">
                          <a:solidFill>
                            <a:srgbClr val="FF0000"/>
                          </a:solidFill>
                          <a:latin typeface="NeueHaasGroteskText Std (Body)"/>
                        </a:rPr>
                        <a:t>&amp; </a:t>
                      </a:r>
                      <a:r>
                        <a:rPr sz="900" b="0">
                          <a:solidFill>
                            <a:srgbClr val="FF0000"/>
                          </a:solidFill>
                          <a:latin typeface="NeueHaasGroteskText Std (Body)"/>
                        </a:rPr>
                        <a:t>Macklemore </a:t>
                      </a:r>
                      <a:r>
                        <a:rPr sz="900" b="0">
                          <a:solidFill>
                            <a:srgbClr val="FF0000"/>
                          </a:solidFill>
                          <a:latin typeface="NeueHaasGroteskText Std (Body)"/>
                        </a:rPr>
                        <a:t>tickets </a:t>
                      </a:r>
                      <a:r>
                        <a:rPr sz="900" b="0">
                          <a:solidFill>
                            <a:srgbClr val="FF0000"/>
                          </a:solidFill>
                          <a:latin typeface="NeueHaasGroteskText Std (Body)"/>
                        </a:rPr>
                        <a:t>(Starts </a:t>
                      </a:r>
                      <a:r>
                        <a:rPr sz="900" b="0">
                          <a:solidFill>
                            <a:srgbClr val="FF0000"/>
                          </a:solidFill>
                          <a:latin typeface="NeueHaasGroteskText Std (Body)"/>
                        </a:rPr>
                        <a:t>June </a:t>
                      </a:r>
                      <a:r>
                        <a:rPr sz="900" b="0">
                          <a:solidFill>
                            <a:srgbClr val="FF0000"/>
                          </a:solidFill>
                          <a:latin typeface="NeueHaasGroteskText Std (Body)"/>
                        </a:rPr>
                        <a:t>5) (05/21/18)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your </a:t>
                      </a:r>
                      <a:r>
                        <a:rPr sz="900" b="0">
                          <a:solidFill>
                            <a:srgbClr val="000000"/>
                          </a:solidFill>
                          <a:latin typeface="NeueHaasGroteskText Std (Body)"/>
                        </a:rPr>
                        <a:t>current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one </a:t>
                      </a:r>
                      <a:r>
                        <a:rPr sz="900" b="0">
                          <a:solidFill>
                            <a:srgbClr val="000000"/>
                          </a:solidFill>
                          <a:latin typeface="NeueHaasGroteskText Std (Body)"/>
                        </a:rPr>
                        <a:t>(ends </a:t>
                      </a:r>
                      <a:r>
                        <a:rPr sz="900" b="0">
                          <a:solidFill>
                            <a:srgbClr val="000000"/>
                          </a:solidFill>
                          <a:latin typeface="NeueHaasGroteskText Std (Body)"/>
                        </a:rPr>
                        <a:t>3/31/2018 </a:t>
                      </a:r>
                      <a:r>
                        <a:rPr sz="900" b="0">
                          <a:solidFill>
                            <a:srgbClr val="000000"/>
                          </a:solidFill>
                          <a:latin typeface="NeueHaasGroteskText Std (Body)"/>
                        </a:rPr>
                        <a:t>except </a:t>
                      </a:r>
                      <a:r>
                        <a:rPr sz="900" b="0">
                          <a:solidFill>
                            <a:srgbClr val="000000"/>
                          </a:solidFill>
                          <a:latin typeface="NeueHaasGroteskText Std (Body)"/>
                        </a:rPr>
                        <a:t>in </a:t>
                      </a:r>
                      <a:r>
                        <a:rPr sz="900" b="0">
                          <a:solidFill>
                            <a:srgbClr val="000000"/>
                          </a:solidFill>
                          <a:latin typeface="NeueHaasGroteskText Std (Body)"/>
                        </a:rPr>
                        <a:t>select </a:t>
                      </a:r>
                      <a:r>
                        <a:rPr sz="900" b="0">
                          <a:solidFill>
                            <a:srgbClr val="000000"/>
                          </a:solidFill>
                          <a:latin typeface="NeueHaasGroteskText Std (Body)"/>
                        </a:rPr>
                        <a:t>ZIP </a:t>
                      </a:r>
                      <a:r>
                        <a:rPr sz="900" b="0">
                          <a:solidFill>
                            <a:srgbClr val="000000"/>
                          </a:solidFill>
                          <a:latin typeface="NeueHaasGroteskText Std (Body)"/>
                        </a:rPr>
                        <a:t>codes </a:t>
                      </a:r>
                      <a:r>
                        <a:rPr sz="900" b="0">
                          <a:solidFill>
                            <a:srgbClr val="000000"/>
                          </a:solidFill>
                          <a:latin typeface="NeueHaasGroteskText Std (Body)"/>
                        </a:rPr>
                        <a:t>in </a:t>
                      </a:r>
                      <a:r>
                        <a:rPr sz="900" b="0">
                          <a:solidFill>
                            <a:srgbClr val="000000"/>
                          </a:solidFill>
                          <a:latin typeface="NeueHaasGroteskText Std (Body)"/>
                        </a:rPr>
                        <a:t>Greater </a:t>
                      </a:r>
                      <a:r>
                        <a:rPr sz="900" b="0">
                          <a:solidFill>
                            <a:srgbClr val="000000"/>
                          </a:solidFill>
                          <a:latin typeface="NeueHaasGroteskText Std (Body)"/>
                        </a:rPr>
                        <a:t>LA, </a:t>
                      </a:r>
                      <a:r>
                        <a:rPr sz="900" b="0">
                          <a:solidFill>
                            <a:srgbClr val="000000"/>
                          </a:solidFill>
                          <a:latin typeface="NeueHaasGroteskText Std (Body)"/>
                        </a:rPr>
                        <a:t>New </a:t>
                      </a:r>
                      <a:r>
                        <a:rPr sz="900" b="0">
                          <a:solidFill>
                            <a:srgbClr val="000000"/>
                          </a:solidFill>
                          <a:latin typeface="NeueHaasGroteskText Std (Body)"/>
                        </a:rPr>
                        <a:t>York </a:t>
                      </a:r>
                      <a:r>
                        <a:rPr sz="900" b="0">
                          <a:solidFill>
                            <a:srgbClr val="000000"/>
                          </a:solidFill>
                          <a:latin typeface="NeueHaasGroteskText Std (Body)"/>
                        </a:rPr>
                        <a:t>City </a:t>
                      </a:r>
                      <a:r>
                        <a:rPr sz="900" b="0">
                          <a:solidFill>
                            <a:srgbClr val="000000"/>
                          </a:solidFill>
                          <a:latin typeface="NeueHaasGroteskText Std (Body)"/>
                        </a:rPr>
                        <a:t>and </a:t>
                      </a:r>
                      <a:r>
                        <a:rPr sz="900" b="0">
                          <a:solidFill>
                            <a:srgbClr val="000000"/>
                          </a:solidFill>
                          <a:latin typeface="NeueHaasGroteskText Std (Body)"/>
                        </a:rPr>
                        <a:t>Chicago) (03/01/17)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own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activation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required,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6/29/18) (05/16/18)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month </a:t>
                      </a:r>
                      <a:r>
                        <a:rPr sz="900" b="0">
                          <a:solidFill>
                            <a:srgbClr val="000000"/>
                          </a:solidFill>
                          <a:latin typeface="NeueHaasGroteskText Std (Body)"/>
                        </a:rPr>
                        <a:t>unlimited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or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BYOD </a:t>
                      </a:r>
                      <a:r>
                        <a:rPr sz="900" b="0">
                          <a:solidFill>
                            <a:srgbClr val="000000"/>
                          </a:solidFill>
                          <a:latin typeface="NeueHaasGroteskText Std (Body)"/>
                        </a:rPr>
                        <a:t>or </a:t>
                      </a:r>
                      <a:r>
                        <a:rPr sz="900" b="0">
                          <a:solidFill>
                            <a:srgbClr val="000000"/>
                          </a:solidFill>
                          <a:latin typeface="NeueHaasGroteskText Std (Body)"/>
                        </a:rPr>
                        <a:t>full </a:t>
                      </a:r>
                      <a:r>
                        <a:rPr sz="900" b="0">
                          <a:solidFill>
                            <a:srgbClr val="000000"/>
                          </a:solidFill>
                          <a:latin typeface="NeueHaasGroteskText Std (Body)"/>
                        </a:rPr>
                        <a:t>price </a:t>
                      </a:r>
                      <a:r>
                        <a:rPr sz="900" b="0">
                          <a:solidFill>
                            <a:srgbClr val="000000"/>
                          </a:solidFill>
                          <a:latin typeface="NeueHaasGroteskText Std (Body)"/>
                        </a:rPr>
                        <a:t>phone,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Autopay) (05/18/18)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$25.75</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$17.00</a:t>
                      </a:r>
                    </a:p>
                  </a:txBody>
                  <a:tcPr marB="0" marT="0">
                    <a:solidFill>
                      <a:srgbClr val="B3DAB4"/>
                    </a:solidFill>
                  </a:tcPr>
                </a:tc>
                <a:tc>
                  <a:txBody>
                    <a:bodyPr/>
                    <a:lstStyle/>
                    <a:p>
                      <a:pPr algn="ctr"/>
                      <a:r>
                        <a:rPr b="1" sz="1100">
                          <a:solidFill>
                            <a:srgbClr val="6D6E71"/>
                          </a:solidFill>
                          <a:latin typeface="Ariel"/>
                        </a:rPr>
                        <a:t>$744.00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$22.75</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FF0000"/>
                          </a:solidFill>
                          <a:latin typeface="Ariel"/>
                        </a:rPr>
                        <a:t>$20.00</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$449.99</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$17.00</a:t>
                      </a:r>
                    </a:p>
                  </a:txBody>
                  <a:tcPr marB="0" marT="0">
                    <a:solidFill>
                      <a:srgbClr val="EDC2D9"/>
                    </a:solidFill>
                  </a:tcPr>
                </a:tc>
                <a:tc>
                  <a:txBody>
                    <a:bodyPr/>
                    <a:lstStyle/>
                    <a:p>
                      <a:pPr algn="ctr"/>
                      <a:r>
                        <a:rPr b="1" sz="1100">
                          <a:solidFill>
                            <a:srgbClr val="6D6E71"/>
                          </a:solidFill>
                          <a:latin typeface="Ariel"/>
                        </a:rPr>
                        <a:t>$425.00</a:t>
                      </a:r>
                    </a:p>
                  </a:txBody>
                  <a:tcPr marB="0" marT="0">
                    <a:solidFill>
                      <a:srgbClr val="EDC2D9"/>
                    </a:solidFill>
                  </a:tcPr>
                </a:tc>
                <a:tc>
                  <a:txBody>
                    <a:bodyPr/>
                    <a:lstStyle/>
                    <a:p>
                      <a:pPr algn="ctr"/>
                      <a:r>
                        <a:rPr b="1" sz="1100">
                          <a:solidFill>
                            <a:srgbClr val="6D6E71"/>
                          </a:solidFill>
                          <a:latin typeface="Ariel"/>
                        </a:rPr>
                        <a:t>$17.00</a:t>
                      </a:r>
                    </a:p>
                  </a:txBody>
                  <a:tcPr marB="0" marT="0">
                    <a:solidFill>
                      <a:srgbClr val="EDC2D9"/>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$20.00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Book (128 GB)</a:t>
                      </a:r>
                    </a:p>
                  </a:txBody>
                  <a:tcPr marB="0" marT="0"/>
                </a:tc>
                <a:tc>
                  <a:txBody>
                    <a:bodyPr/>
                    <a:lstStyle/>
                    <a:p>
                      <a:pPr algn="ctr"/>
                      <a:r>
                        <a:rPr b="1" sz="1100">
                          <a:solidFill>
                            <a:srgbClr val="6D6E71"/>
                          </a:solidFill>
                          <a:latin typeface="Ariel"/>
                        </a:rPr>
                        <a:t>$54.16</a:t>
                      </a:r>
                    </a:p>
                  </a:txBody>
                  <a:tcPr marB="0" marT="0">
                    <a:solidFill>
                      <a:srgbClr val="F6E7E7"/>
                    </a:solidFill>
                  </a:tcPr>
                </a:tc>
                <a:tc>
                  <a:txBody>
                    <a:bodyPr/>
                    <a:lstStyle/>
                    <a:p>
                      <a:pPr algn="ctr"/>
                      <a:r>
                        <a:rPr b="1" sz="1100">
                          <a:solidFill>
                            <a:srgbClr val="6D6E71"/>
                          </a:solidFill>
                          <a:latin typeface="Ariel"/>
                        </a:rPr>
                        <a:t>$1299.99</a:t>
                      </a:r>
                    </a:p>
                  </a:txBody>
                  <a:tcPr marB="0" marT="0">
                    <a:solidFill>
                      <a:srgbClr val="F6E7E7"/>
                    </a:solidFill>
                  </a:tcPr>
                </a:tc>
                <a:tc>
                  <a:txBody>
                    <a:bodyPr/>
                    <a:lstStyle/>
                    <a:p>
                      <a:pPr algn="ctr"/>
                      <a:r>
                        <a:rPr b="1" sz="1100">
                          <a:solidFill>
                            <a:srgbClr val="6D6E71"/>
                          </a:solidFill>
                          <a:latin typeface="Ariel"/>
                        </a:rPr>
                        <a:t>$1199.99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1563">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$11.66</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$4.17</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Hp Elite X2 1012 G1 (128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$899.99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77">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Galaxy Tab E 8 (32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E5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$288.00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r h="35175">
                <a:tc>
                  <a:txBody>
                    <a:bodyPr/>
                    <a:lstStyle/>
                    <a:p>
                      <a:pPr algn="ctr"/>
                      <a:r>
                        <a:rPr b="1" sz="1100">
                          <a:solidFill>
                            <a:srgbClr val="6D6E71"/>
                          </a:solidFill>
                          <a:latin typeface="Ariel"/>
                        </a:rPr>
                        <a:t>ZTE Max XL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latin typeface="Ariel"/>
                        </a:rPr>
                        <a:t>$929.99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05/21/2018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c>
                  <a:txBody>
                    <a:bodyPr anchor="ctr"/>
                    <a:lstStyle/>
                    <a:p>
                      <a:pPr algn="ctr"/>
                      <a:r>
                        <a:rPr sz="1100">
                          <a:solidFill>
                            <a:srgbClr val="000000"/>
                          </a:solidFill>
                          <a:latin typeface="NeueHaasGroteskText Std (Body)"/>
                        </a:rPr>
                        <a:t>5/28</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4800600"/>
                <a:gridCol w="384048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 S9 (3/04-4/05)</a:t>
            </a:r>
          </a:p>
        </p:txBody>
      </p:sp>
      <p:sp>
        <p:nvSpPr>
          <p:cNvPr id="8" name="Rounded Rectangle 7"/>
          <p:cNvSpPr/>
          <p:nvPr/>
        </p:nvSpPr>
        <p:spPr>
          <a:xfrm>
            <a:off x="7409948"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7409948"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7967010"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8 (2/23-4/03)</a:t>
            </a:r>
          </a:p>
        </p:txBody>
      </p:sp>
      <p:sp>
        <p:nvSpPr>
          <p:cNvPr id="12" name="Rounded Rectangle 11"/>
          <p:cNvSpPr/>
          <p:nvPr/>
        </p:nvSpPr>
        <p:spPr>
          <a:xfrm>
            <a:off x="1143000" y="276971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LG V30, LG G6 (2/09-4/03)</a:t>
            </a:r>
          </a:p>
        </p:txBody>
      </p:sp>
      <p:sp>
        <p:nvSpPr>
          <p:cNvPr id="13" name="Rounded Rectangle 12"/>
          <p:cNvSpPr/>
          <p:nvPr/>
        </p:nvSpPr>
        <p:spPr>
          <a:xfrm>
            <a:off x="1143000" y="297545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ZTE Axon M (2/23-4/03)</a:t>
            </a:r>
          </a:p>
        </p:txBody>
      </p:sp>
      <p:sp>
        <p:nvSpPr>
          <p:cNvPr id="14" name="Rounded Rectangle 13"/>
          <p:cNvSpPr/>
          <p:nvPr/>
        </p:nvSpPr>
        <p:spPr>
          <a:xfrm>
            <a:off x="1143000" y="3815791"/>
            <a:ext cx="45957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2674920"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524072" y="4433011"/>
            <a:ext cx="320310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iPhone 8/8+, iPhone 7/7+ (5/11-...)</a:t>
            </a:r>
          </a:p>
        </p:txBody>
      </p:sp>
      <p:sp>
        <p:nvSpPr>
          <p:cNvPr id="19" name="Rounded Rectangle 18"/>
          <p:cNvSpPr/>
          <p:nvPr/>
        </p:nvSpPr>
        <p:spPr>
          <a:xfrm>
            <a:off x="5738762" y="4638751"/>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(1/19-4/05)</a:t>
            </a:r>
          </a:p>
        </p:txBody>
      </p:sp>
      <p:sp>
        <p:nvSpPr>
          <p:cNvPr id="21" name="Rounded Rectangle 20"/>
          <p:cNvSpPr/>
          <p:nvPr/>
        </p:nvSpPr>
        <p:spPr>
          <a:xfrm>
            <a:off x="1143000" y="5314492"/>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143000" y="5561380"/>
            <a:ext cx="348163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3510513"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4763903" y="6055156"/>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05/21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iPhones </a:t>
                      </a:r>
                      <a:r>
                        <a:rPr sz="900" b="0">
                          <a:solidFill>
                            <a:srgbClr val="FF0000"/>
                          </a:solidFill>
                          <a:latin typeface="NeueHaasGroteskText Std (Body)"/>
                        </a:rPr>
                        <a:t>with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999.99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$499.99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plus </a:t>
                      </a:r>
                      <a:r>
                        <a:rPr sz="900" b="0">
                          <a:solidFill>
                            <a:srgbClr val="000000"/>
                          </a:solidFill>
                          <a:latin typeface="NeueHaasGroteskText Std (Body)"/>
                        </a:rPr>
                        <a: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1">
                          <a:solidFill>
                            <a:srgbClr val="000000"/>
                          </a:solidFill>
                          <a:latin typeface="NeueHaasGroteskText Std (Body)"/>
                        </a:rPr>
                        <a:t>$474.99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000000"/>
                          </a:solidFill>
                          <a:latin typeface="NeueHaasGroteskText Std (Body)"/>
                        </a:rPr>
                        <a:t>Buy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(no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required,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FF0000"/>
                          </a:solidFill>
                          <a:latin typeface="NeueHaasGroteskText Std (Body)"/>
                        </a:rPr>
                        <a:t>Get </a:t>
                      </a:r>
                      <a:r>
                        <a:rPr sz="900" b="1">
                          <a:solidFill>
                            <a:srgbClr val="FF0000"/>
                          </a:solidFill>
                          <a:latin typeface="NeueHaasGroteskText Std (Body)"/>
                        </a:rPr>
                        <a:t>$150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and </a:t>
                      </a:r>
                      <a:r>
                        <a:rPr sz="900" b="0">
                          <a:solidFill>
                            <a:srgbClr val="FF0000"/>
                          </a:solidFill>
                          <a:latin typeface="NeueHaasGroteskText Std (Body)"/>
                        </a:rPr>
                        <a:t>S8+.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$768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$150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months. </a:t>
                      </a:r>
                      <a:r>
                        <a:rPr sz="900" b="0">
                          <a:solidFill>
                            <a:srgbClr val="FF0000"/>
                          </a:solidFill>
                          <a:latin typeface="NeueHaasGroteskText Std (Body)"/>
                        </a:rPr>
                        <a:t>Ends </a:t>
                      </a:r>
                      <a:r>
                        <a:rPr sz="900" b="0">
                          <a:solidFill>
                            <a:srgbClr val="FF0000"/>
                          </a:solidFill>
                          <a:latin typeface="NeueHaasGroteskText Std (Body)"/>
                        </a:rPr>
                        <a:t>5/23. (05/21/18)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ZTE </a:t>
                      </a:r>
                      <a:r>
                        <a:rPr sz="900" b="0">
                          <a:solidFill>
                            <a:srgbClr val="FF0000"/>
                          </a:solidFill>
                          <a:latin typeface="NeueHaasGroteskText Std (Body)"/>
                        </a:rPr>
                        <a:t>Max </a:t>
                      </a:r>
                      <a:r>
                        <a:rPr sz="900" b="0">
                          <a:solidFill>
                            <a:srgbClr val="FF0000"/>
                          </a:solidFill>
                          <a:latin typeface="NeueHaasGroteskText Std (Body)"/>
                        </a:rPr>
                        <a:t>XL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Emerge </a:t>
                      </a:r>
                      <a:r>
                        <a:rPr sz="900" b="0">
                          <a:solidFill>
                            <a:srgbClr val="FF0000"/>
                          </a:solidFill>
                          <a:latin typeface="NeueHaasGroteskText Std (Body)"/>
                        </a:rPr>
                        <a:t>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t>
                      </a:r>
                      <a:r>
                        <a:rPr sz="900" b="0">
                          <a:solidFill>
                            <a:srgbClr val="FF0000"/>
                          </a:solidFill>
                          <a:latin typeface="NeueHaasGroteskText Std (Body)"/>
                        </a:rPr>
                        <a:t>available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consecutive </a:t>
                      </a:r>
                      <a:r>
                        <a:rPr sz="900" b="0">
                          <a:solidFill>
                            <a:srgbClr val="FF0000"/>
                          </a:solidFill>
                          <a:latin typeface="NeueHaasGroteskText Std (Body)"/>
                        </a:rPr>
                        <a:t>on-time </a:t>
                      </a:r>
                      <a:r>
                        <a:rPr sz="900" b="0">
                          <a:solidFill>
                            <a:srgbClr val="FF0000"/>
                          </a:solidFill>
                          <a:latin typeface="NeueHaasGroteskText Std (Body)"/>
                        </a:rPr>
                        <a:t>payments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Online </a:t>
                      </a:r>
                      <a:r>
                        <a:rPr sz="900" b="0">
                          <a:solidFill>
                            <a:srgbClr val="FF0000"/>
                          </a:solidFill>
                          <a:latin typeface="NeueHaasGroteskText Std (Body)"/>
                        </a:rPr>
                        <a:t>or </a:t>
                      </a:r>
                      <a:r>
                        <a:rPr sz="900" b="0">
                          <a:solidFill>
                            <a:srgbClr val="FF0000"/>
                          </a:solidFill>
                          <a:latin typeface="NeueHaasGroteskText Std (Body)"/>
                        </a:rPr>
                        <a:t>call-in </a:t>
                      </a:r>
                      <a:r>
                        <a:rPr sz="900" b="0">
                          <a:solidFill>
                            <a:srgbClr val="FF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($4.17/mo. </a:t>
                      </a:r>
                      <a:r>
                        <a:rPr sz="900" b="0">
                          <a:solidFill>
                            <a:srgbClr val="000000"/>
                          </a:solidFill>
                          <a:latin typeface="NeueHaasGroteskText Std (Body)"/>
                        </a:rPr>
                        <a:t>after </a:t>
                      </a:r>
                      <a:r>
                        <a:rPr sz="900" b="1">
                          <a:solidFill>
                            <a:srgbClr val="000000"/>
                          </a:solidFill>
                          <a:latin typeface="NeueHaasGroteskText Std (Body)"/>
                        </a:rPr>
                        <a:t>$15.00/mo.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1">
                          <a:solidFill>
                            <a:srgbClr val="000000"/>
                          </a:solidFill>
                          <a:latin typeface="NeueHaasGroteskText Std (Body)"/>
                        </a:rPr>
                        <a:t>$100 </a:t>
                      </a:r>
                      <a:r>
                        <a:rPr sz="900" b="0">
                          <a:solidFill>
                            <a:srgbClr val="000000"/>
                          </a:solidFill>
                          <a:latin typeface="NeueHaasGroteskText Std (Body)"/>
                        </a:rPr>
                        <a:t>down) (05/18/18)
</a:t>
                      </a:r>
                      <a:r>
                        <a:rPr sz="900" b="0">
                          <a:solidFill>
                            <a:srgbClr val="000000"/>
                          </a:solidFill>
                          <a:latin typeface="NeueHaasGroteskText Std (Body)"/>
                        </a:rPr>
                        <a:t>Lease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and </a:t>
                      </a:r>
                      <a:r>
                        <a:rPr sz="900" b="0">
                          <a:solidFill>
                            <a:srgbClr val="000000"/>
                          </a:solidFill>
                          <a:latin typeface="NeueHaasGroteskText Std (Body)"/>
                        </a:rPr>
                        <a:t>buy </a:t>
                      </a:r>
                      <a:r>
                        <a:rPr sz="900" b="0">
                          <a:solidFill>
                            <a:srgbClr val="000000"/>
                          </a:solidFill>
                          <a:latin typeface="NeueHaasGroteskText Std (Body)"/>
                        </a:rPr>
                        <a:t>Apple </a:t>
                      </a:r>
                      <a:r>
                        <a:rPr sz="900" b="0">
                          <a:solidFill>
                            <a:srgbClr val="000000"/>
                          </a:solidFill>
                          <a:latin typeface="NeueHaasGroteskText Std (Body)"/>
                        </a:rPr>
                        <a:t>Watch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prepaid </a:t>
                      </a:r>
                      <a:r>
                        <a:rPr sz="900" b="0">
                          <a:solidFill>
                            <a:srgbClr val="000000"/>
                          </a:solidFill>
                          <a:latin typeface="NeueHaasGroteskText Std (Body)"/>
                        </a:rPr>
                        <a:t>Visa </a:t>
                      </a:r>
                      <a:r>
                        <a:rPr sz="900" b="0">
                          <a:solidFill>
                            <a:srgbClr val="000000"/>
                          </a:solidFill>
                          <a:latin typeface="NeueHaasGroteskText Std (Body)"/>
                        </a:rPr>
                        <a:t>card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1 </a:t>
                      </a:r>
                      <a:r>
                        <a:rPr sz="900" b="0">
                          <a:solidFill>
                            <a:srgbClr val="000000"/>
                          </a:solidFill>
                          <a:latin typeface="NeueHaasGroteskText Std (Body)"/>
                        </a:rPr>
                        <a:t>active </a:t>
                      </a:r>
                      <a:r>
                        <a:rPr sz="900" b="0">
                          <a:solidFill>
                            <a:srgbClr val="000000"/>
                          </a:solidFill>
                          <a:latin typeface="NeueHaasGroteskText Std (Body)"/>
                        </a:rPr>
                        <a:t>handset </a:t>
                      </a:r>
                      <a:r>
                        <a:rPr sz="900" b="0">
                          <a:solidFill>
                            <a:srgbClr val="000000"/>
                          </a:solidFill>
                          <a:latin typeface="NeueHaasGroteskText Std (Body)"/>
                        </a:rPr>
                        <a:t>per </a:t>
                      </a:r>
                      <a:r>
                        <a:rPr sz="900" b="0">
                          <a:solidFill>
                            <a:srgbClr val="000000"/>
                          </a:solidFill>
                          <a:latin typeface="NeueHaasGroteskText Std (Body)"/>
                        </a:rPr>
                        <a:t>watch) (05/18/18)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(256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$200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(256 </a:t>
                      </a:r>
                      <a:r>
                        <a:rPr sz="900" b="0">
                          <a:solidFill>
                            <a:srgbClr val="000000"/>
                          </a:solidFill>
                          <a:latin typeface="NeueHaasGroteskText Std (Body)"/>
                        </a:rPr>
                        <a:t>GB)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18.mo </a:t>
                      </a:r>
                      <a:r>
                        <a:rPr sz="900" b="0">
                          <a:solidFill>
                            <a:srgbClr val="000000"/>
                          </a:solidFill>
                          <a:latin typeface="NeueHaasGroteskText Std (Body)"/>
                        </a:rPr>
                        <a:t>lease (05/18/18)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$19.00/mo </a:t>
                      </a:r>
                      <a:r>
                        <a:rPr sz="900" b="0">
                          <a:solidFill>
                            <a:srgbClr val="000000"/>
                          </a:solidFill>
                          <a:latin typeface="NeueHaasGroteskText Std (Body)"/>
                        </a:rPr>
                        <a:t>after </a:t>
                      </a:r>
                      <a:r>
                        <a:rPr sz="900" b="1">
                          <a:solidFill>
                            <a:srgbClr val="000000"/>
                          </a:solidFill>
                          <a:latin typeface="NeueHaasGroteskText Std (Body)"/>
                        </a:rPr>
                        <a:t>$19.00/mo. </a:t>
                      </a:r>
                      <a:r>
                        <a:rPr sz="900" b="0">
                          <a:solidFill>
                            <a:srgbClr val="000000"/>
                          </a:solidFill>
                          <a:latin typeface="NeueHaasGroteskText Std (Body)"/>
                        </a:rPr>
                        <a:t>credit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(05/18/18)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HD </a:t>
                      </a:r>
                      <a:r>
                        <a:rPr sz="900" b="0">
                          <a:solidFill>
                            <a:srgbClr val="FF0000"/>
                          </a:solidFill>
                          <a:latin typeface="NeueHaasGroteskText Std (Body)"/>
                        </a:rPr>
                        <a:t>for </a:t>
                      </a:r>
                      <a:r>
                        <a:rPr sz="900" b="1">
                          <a:solidFill>
                            <a:srgbClr val="FF0000"/>
                          </a:solidFill>
                          <a:latin typeface="NeueHaasGroteskText Std (Body)"/>
                        </a:rPr>
                        <a:t>$1.05/mo. </a:t>
                      </a:r>
                      <a:r>
                        <a:rPr sz="900" b="0">
                          <a:solidFill>
                            <a:srgbClr val="FF0000"/>
                          </a:solidFill>
                          <a:latin typeface="NeueHaasGroteskText Std (Body)"/>
                        </a:rPr>
                        <a:t>after </a:t>
                      </a:r>
                      <a:r>
                        <a:rPr sz="900" b="1">
                          <a:solidFill>
                            <a:srgbClr val="FF0000"/>
                          </a:solidFill>
                          <a:latin typeface="NeueHaasGroteskText Std (Body)"/>
                        </a:rPr>
                        <a:t>$0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t>
                      </a:r>
                      <a:r>
                        <a:rPr sz="900" b="0">
                          <a:solidFill>
                            <a:srgbClr val="FF0000"/>
                          </a:solidFill>
                          <a:latin typeface="NeueHaasGroteskText Std (Body)"/>
                        </a:rPr>
                        <a:t>available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consecutive </a:t>
                      </a:r>
                      <a:r>
                        <a:rPr sz="900" b="0">
                          <a:solidFill>
                            <a:srgbClr val="FF0000"/>
                          </a:solidFill>
                          <a:latin typeface="NeueHaasGroteskText Std (Body)"/>
                        </a:rPr>
                        <a:t>on-time </a:t>
                      </a:r>
                      <a:r>
                        <a:rPr sz="900" b="0">
                          <a:solidFill>
                            <a:srgbClr val="FF0000"/>
                          </a:solidFill>
                          <a:latin typeface="NeueHaasGroteskText Std (Body)"/>
                        </a:rPr>
                        <a:t>payments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port </a:t>
                      </a:r>
                      <a:r>
                        <a:rPr sz="900" b="0">
                          <a:solidFill>
                            <a:srgbClr val="FF0000"/>
                          </a:solidFill>
                          <a:latin typeface="NeueHaasGroteskText Std (Body)"/>
                        </a:rPr>
                        <a:t>in). (05/21/18)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